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68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200" b="0" u="sng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71736" y="1357298"/>
            <a:ext cx="6172200" cy="3742060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Hospodářsko-politické koncepce a přístupy k uplatňování </a:t>
            </a:r>
            <a:r>
              <a:rPr lang="cs-CZ" sz="6000" dirty="0" err="1" smtClean="0">
                <a:solidFill>
                  <a:schemeClr val="tx1"/>
                </a:solidFill>
              </a:rPr>
              <a:t>hp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Případová studie z HP – otázka na závěr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/>
          <a:lstStyle/>
          <a:p>
            <a:r>
              <a:rPr lang="cs-CZ" sz="2800" dirty="0" smtClean="0"/>
              <a:t>Může za určitých okolností nákup vybavení kanceláří poslanců v Poslanecké sněmovně v Praze za 50 mil. Snížit počet firem  jejich zisk v Ostravě, čímž může dojít k poklesu zaměstnanosti a životní úrovně v tomto regionu?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Ano x Ne? Své tvrzení zdůvodněte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Koncepční přístupy k HP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715200" cy="4701136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3200" dirty="0" smtClean="0"/>
              <a:t>Nabídková x poptávková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3200" dirty="0" smtClean="0"/>
              <a:t>Makroekonomická x mikroekonomická HP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cs-CZ" sz="3200" dirty="0" err="1" smtClean="0"/>
              <a:t>Prorůstová</a:t>
            </a:r>
            <a:r>
              <a:rPr lang="cs-CZ" sz="3200" dirty="0" smtClean="0"/>
              <a:t> x stabilizační 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Stabilizační versus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prorůstová</a:t>
            </a:r>
            <a:r>
              <a:rPr lang="cs-CZ" sz="4000" b="1" u="sng" dirty="0" smtClean="0">
                <a:solidFill>
                  <a:schemeClr val="tx1"/>
                </a:solidFill>
              </a:rPr>
              <a:t> </a:t>
            </a:r>
            <a:r>
              <a:rPr lang="cs-CZ" sz="4000" b="1" u="sng" dirty="0" err="1" smtClean="0">
                <a:solidFill>
                  <a:schemeClr val="tx1"/>
                </a:solidFill>
              </a:rPr>
              <a:t>hp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115328" cy="5786478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sz="2600" b="1" i="1" u="sng" dirty="0" smtClean="0"/>
              <a:t>Stabilizační HP</a:t>
            </a:r>
          </a:p>
          <a:p>
            <a:pPr marL="914400" indent="-400050" algn="just">
              <a:buFont typeface="Wingdings" pitchFamily="2" charset="2"/>
              <a:buChar char="Ø"/>
            </a:pPr>
            <a:r>
              <a:rPr lang="cs-CZ" sz="2600" dirty="0" smtClean="0"/>
              <a:t>Vyhlazování HP cyklu</a:t>
            </a:r>
          </a:p>
          <a:p>
            <a:pPr marL="914400" indent="-400050" algn="just">
              <a:buFont typeface="Wingdings" pitchFamily="2" charset="2"/>
              <a:buChar char="Ø"/>
            </a:pPr>
            <a:r>
              <a:rPr lang="cs-CZ" sz="2600" dirty="0" smtClean="0"/>
              <a:t>Spíše keynesiánský přístup</a:t>
            </a:r>
          </a:p>
          <a:p>
            <a:pPr marL="914400" indent="-400050" algn="just">
              <a:buFont typeface="Wingdings" pitchFamily="2" charset="2"/>
              <a:buChar char="Ø"/>
            </a:pPr>
            <a:r>
              <a:rPr lang="cs-CZ" sz="2600" dirty="0" smtClean="0"/>
              <a:t>Je orientována spíše krátkodobě</a:t>
            </a:r>
          </a:p>
          <a:p>
            <a:pPr marL="914400" indent="-400050" algn="just">
              <a:buFont typeface="Wingdings" pitchFamily="2" charset="2"/>
              <a:buChar char="Ø"/>
            </a:pPr>
            <a:r>
              <a:rPr lang="cs-CZ" sz="2600" b="1" dirty="0" smtClean="0"/>
              <a:t>Má dvojí podobu:</a:t>
            </a:r>
          </a:p>
          <a:p>
            <a:pPr marL="1889125" indent="-514350" algn="just">
              <a:buClr>
                <a:srgbClr val="002060"/>
              </a:buClr>
              <a:buSzPct val="110000"/>
              <a:buFont typeface="+mj-lt"/>
              <a:buAutoNum type="arabicPeriod"/>
            </a:pPr>
            <a:r>
              <a:rPr lang="cs-CZ" sz="2600" dirty="0" smtClean="0"/>
              <a:t>Politika jemného ladění (Stop&amp;go </a:t>
            </a:r>
            <a:r>
              <a:rPr lang="cs-CZ" sz="2600" dirty="0" err="1" smtClean="0"/>
              <a:t>policy</a:t>
            </a:r>
            <a:r>
              <a:rPr lang="cs-CZ" sz="2600" dirty="0" smtClean="0"/>
              <a:t>)</a:t>
            </a:r>
          </a:p>
          <a:p>
            <a:pPr marL="1889125" indent="-514350" algn="just">
              <a:buClr>
                <a:srgbClr val="002060"/>
              </a:buClr>
              <a:buSzPct val="110000"/>
              <a:buFont typeface="+mj-lt"/>
              <a:buAutoNum type="arabicPeriod"/>
            </a:pPr>
            <a:r>
              <a:rPr lang="cs-CZ" sz="2600" dirty="0" smtClean="0"/>
              <a:t>Politika automatického ladění</a:t>
            </a:r>
          </a:p>
          <a:p>
            <a:pPr marL="914400" indent="-400050" algn="just">
              <a:buFont typeface="Wingdings" pitchFamily="2" charset="2"/>
              <a:buChar char="Ø"/>
            </a:pPr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sz="2600" b="1" i="1" u="sng" dirty="0" err="1" smtClean="0"/>
              <a:t>Prorůstová</a:t>
            </a:r>
            <a:endParaRPr lang="cs-CZ" sz="2600" b="1" i="1" u="sng" dirty="0" smtClean="0"/>
          </a:p>
          <a:p>
            <a:pPr marL="914400" indent="-4000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Cílem je zvýšit růst potenciálního produktu</a:t>
            </a:r>
          </a:p>
          <a:p>
            <a:pPr marL="914400" indent="-4000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Je orientována spíše dlouhodobě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143932" cy="582594"/>
          </a:xfrm>
        </p:spPr>
        <p:txBody>
          <a:bodyPr>
            <a:no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Prorůstová</a:t>
            </a:r>
            <a:r>
              <a:rPr lang="cs-CZ" sz="3600" b="1" u="sng" dirty="0" smtClean="0">
                <a:solidFill>
                  <a:schemeClr val="tx1"/>
                </a:solidFill>
              </a:rPr>
              <a:t>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r>
              <a:rPr lang="cs-CZ" sz="3600" b="1" u="sng" dirty="0" smtClean="0">
                <a:solidFill>
                  <a:schemeClr val="tx1"/>
                </a:solidFill>
              </a:rPr>
              <a:t> – základní pojmy a vymezení 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115328" cy="55452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600" b="1" i="1" u="sng" dirty="0" smtClean="0"/>
              <a:t>Ekonomický růst</a:t>
            </a:r>
            <a:r>
              <a:rPr lang="cs-CZ" sz="2600" dirty="0" smtClean="0"/>
              <a:t> = </a:t>
            </a:r>
            <a:r>
              <a:rPr lang="cs-CZ" sz="2600" dirty="0" err="1" smtClean="0"/>
              <a:t>růst</a:t>
            </a:r>
            <a:r>
              <a:rPr lang="cs-CZ" sz="2600" dirty="0" smtClean="0"/>
              <a:t> potenciálního produktu v čase</a:t>
            </a:r>
          </a:p>
          <a:p>
            <a:pPr>
              <a:spcAft>
                <a:spcPts val="600"/>
              </a:spcAft>
            </a:pPr>
            <a:r>
              <a:rPr lang="cs-CZ" sz="2600" b="1" i="1" u="sng" dirty="0" smtClean="0"/>
              <a:t>Ekonomická síla versus ekonomická výkonnost</a:t>
            </a:r>
          </a:p>
          <a:p>
            <a:r>
              <a:rPr lang="cs-CZ" sz="2600" b="1" i="1" u="sng" dirty="0" smtClean="0"/>
              <a:t>Faktory ekonomického růstu:</a:t>
            </a:r>
          </a:p>
          <a:p>
            <a:pPr marL="801688" indent="-341313">
              <a:buFont typeface="Wingdings" pitchFamily="2" charset="2"/>
              <a:buChar char="Ø"/>
            </a:pPr>
            <a:r>
              <a:rPr lang="cs-CZ" sz="2600" dirty="0" smtClean="0"/>
              <a:t>Růst vstupů výrobních faktorů – práce, kapitálu a ostatních</a:t>
            </a:r>
          </a:p>
          <a:p>
            <a:pPr marL="801688" indent="-341313">
              <a:buFont typeface="Wingdings" pitchFamily="2" charset="2"/>
              <a:buChar char="Ø"/>
            </a:pPr>
            <a:r>
              <a:rPr lang="cs-CZ" sz="2600" dirty="0" smtClean="0"/>
              <a:t>Růst produktivity výrobních faktorů</a:t>
            </a:r>
          </a:p>
          <a:p>
            <a:pPr marL="801688" indent="-341313">
              <a:buFont typeface="Wingdings" pitchFamily="2" charset="2"/>
              <a:buChar char="Ø"/>
            </a:pPr>
            <a:r>
              <a:rPr lang="cs-CZ" sz="2600" dirty="0" smtClean="0"/>
              <a:t>Technický pokrok</a:t>
            </a:r>
          </a:p>
          <a:p>
            <a:pPr marL="801688" indent="-341313">
              <a:buFont typeface="Wingdings" pitchFamily="2" charset="2"/>
              <a:buChar char="Ø"/>
            </a:pPr>
            <a:r>
              <a:rPr lang="cs-CZ" sz="2600" dirty="0" smtClean="0"/>
              <a:t>Ostatní (zvýšení politické stability, zrušení restrikcí mezinárodního obchodu, snížení tržních distorzí, zesílená ochrana vlastnictví apod.)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Prorůstová</a:t>
            </a:r>
            <a:r>
              <a:rPr lang="cs-CZ" sz="3600" b="1" u="sng" dirty="0" smtClean="0">
                <a:solidFill>
                  <a:schemeClr val="tx1"/>
                </a:solidFill>
              </a:rPr>
              <a:t>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r>
              <a:rPr lang="cs-CZ" sz="3600" b="1" u="sng" dirty="0" smtClean="0">
                <a:solidFill>
                  <a:schemeClr val="tx1"/>
                </a:solidFill>
              </a:rPr>
              <a:t> – teorie růstu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758138" cy="5786478"/>
          </a:xfrm>
        </p:spPr>
        <p:txBody>
          <a:bodyPr>
            <a:noAutofit/>
          </a:bodyPr>
          <a:lstStyle/>
          <a:p>
            <a:r>
              <a:rPr lang="cs-CZ" sz="2600" b="1" i="1" u="sng" dirty="0" smtClean="0"/>
              <a:t>Klasické teorie růstu</a:t>
            </a:r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err="1" smtClean="0"/>
              <a:t>Smith</a:t>
            </a:r>
            <a:r>
              <a:rPr lang="cs-CZ" sz="2600" dirty="0" smtClean="0"/>
              <a:t>, </a:t>
            </a:r>
            <a:r>
              <a:rPr lang="cs-CZ" sz="2600" dirty="0" err="1" smtClean="0"/>
              <a:t>Ricardo</a:t>
            </a:r>
            <a:endParaRPr lang="cs-CZ" sz="2600" dirty="0" smtClean="0"/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Zdrojem růstu je pracovní síla (množství, její dělba, zahraniční obchod)</a:t>
            </a:r>
          </a:p>
          <a:p>
            <a:r>
              <a:rPr lang="cs-CZ" sz="2600" b="1" i="1" u="sng" dirty="0" smtClean="0"/>
              <a:t>Keynesiánské teorie</a:t>
            </a:r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err="1" smtClean="0"/>
              <a:t>Harrod</a:t>
            </a:r>
            <a:r>
              <a:rPr lang="cs-CZ" sz="2600" dirty="0" smtClean="0"/>
              <a:t>, </a:t>
            </a:r>
            <a:r>
              <a:rPr lang="cs-CZ" sz="2600" dirty="0" err="1" smtClean="0"/>
              <a:t>Domar</a:t>
            </a:r>
            <a:endParaRPr lang="cs-CZ" sz="2600" dirty="0" smtClean="0"/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Rozhodující úloha investic</a:t>
            </a:r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Multiplikačně-akcelerační princip</a:t>
            </a:r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Významná úloha vlády</a:t>
            </a:r>
          </a:p>
          <a:p>
            <a:r>
              <a:rPr lang="cs-CZ" sz="2600" b="1" i="1" u="sng" dirty="0" smtClean="0"/>
              <a:t>Neoklasické teorie růstu</a:t>
            </a:r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err="1" smtClean="0"/>
              <a:t>Solow</a:t>
            </a:r>
            <a:r>
              <a:rPr lang="cs-CZ" sz="2600" dirty="0" smtClean="0"/>
              <a:t>, </a:t>
            </a:r>
            <a:r>
              <a:rPr lang="cs-CZ" sz="2600" dirty="0" err="1" smtClean="0"/>
              <a:t>Swan</a:t>
            </a:r>
            <a:endParaRPr lang="cs-CZ" sz="2600" dirty="0" smtClean="0"/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Rozhodující úloha technického pokroku (exogenní), akumulace kapitálu, pracovní síly</a:t>
            </a:r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Předpoklad dlouhodobé konvergence ekonomik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Prorůstová</a:t>
            </a:r>
            <a:r>
              <a:rPr lang="cs-CZ" sz="3600" b="1" u="sng" dirty="0" smtClean="0">
                <a:solidFill>
                  <a:schemeClr val="tx1"/>
                </a:solidFill>
              </a:rPr>
              <a:t>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r>
              <a:rPr lang="cs-CZ" sz="3600" b="1" u="sng" dirty="0" smtClean="0">
                <a:solidFill>
                  <a:schemeClr val="tx1"/>
                </a:solidFill>
              </a:rPr>
              <a:t> – teorie růstu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/>
          <a:lstStyle/>
          <a:p>
            <a:r>
              <a:rPr lang="cs-CZ" sz="2600" b="1" i="1" u="sng" dirty="0" smtClean="0"/>
              <a:t>Endogenní teorie růstu</a:t>
            </a:r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err="1" smtClean="0"/>
              <a:t>Lucas</a:t>
            </a:r>
            <a:r>
              <a:rPr lang="cs-CZ" sz="2600" dirty="0" smtClean="0"/>
              <a:t>, </a:t>
            </a:r>
            <a:r>
              <a:rPr lang="cs-CZ" sz="2600" dirty="0" err="1" smtClean="0"/>
              <a:t>Romer</a:t>
            </a:r>
            <a:endParaRPr lang="cs-CZ" sz="2600" dirty="0" smtClean="0"/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Technický pokrok je vysvětlen v rámci modelu a je např. pozitivně spojen s </a:t>
            </a:r>
            <a:r>
              <a:rPr lang="cs-CZ" sz="2600" smtClean="0"/>
              <a:t>kapitálovou akumulací</a:t>
            </a:r>
            <a:endParaRPr lang="cs-CZ" sz="2600" dirty="0" smtClean="0"/>
          </a:p>
          <a:p>
            <a:pPr marL="801688" indent="-341313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Rozšíření pojmu kapitál o „lidský kapitál“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err="1" smtClean="0">
                <a:solidFill>
                  <a:schemeClr val="tx1"/>
                </a:solidFill>
              </a:rPr>
              <a:t>Prorůstová</a:t>
            </a:r>
            <a:r>
              <a:rPr lang="cs-CZ" sz="3600" b="1" u="sng" dirty="0" smtClean="0">
                <a:solidFill>
                  <a:schemeClr val="tx1"/>
                </a:solidFill>
              </a:rPr>
              <a:t>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r>
              <a:rPr lang="cs-CZ" sz="3600" b="1" u="sng" dirty="0" smtClean="0">
                <a:solidFill>
                  <a:schemeClr val="tx1"/>
                </a:solidFill>
              </a:rPr>
              <a:t> – alternativy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758138" cy="5188092"/>
          </a:xfrm>
        </p:spPr>
        <p:txBody>
          <a:bodyPr/>
          <a:lstStyle/>
          <a:p>
            <a:r>
              <a:rPr lang="cs-CZ" sz="2600" b="1" i="1" u="sng" dirty="0" smtClean="0"/>
              <a:t>Teorie trvale udržitelného růstu</a:t>
            </a:r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Spotřeba a výroba se musejí vyvíjet tak, aby nevedla k omezení budoucích generací</a:t>
            </a:r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Mají ekonomickou, ekologickou a sociální dimenzi</a:t>
            </a:r>
          </a:p>
          <a:p>
            <a:pPr marL="801688" indent="-341313">
              <a:spcBef>
                <a:spcPts val="0"/>
              </a:spcBef>
              <a:buNone/>
            </a:pPr>
            <a:endParaRPr lang="cs-CZ" sz="2600" dirty="0" smtClean="0"/>
          </a:p>
          <a:p>
            <a:r>
              <a:rPr lang="cs-CZ" sz="2600" b="1" i="1" u="sng" dirty="0" smtClean="0"/>
              <a:t>Teorie nulového růstu</a:t>
            </a:r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Římský klub 1968, existují limity růstu (nedostatek surovin, absorpční schopnost životního prostředí, růst populace, vyčerpanost půdy)</a:t>
            </a:r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Cílem je stabilizovat tempo růstu produkce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Poptávkově x nabídkově orientovaná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686700" cy="5330968"/>
          </a:xfrm>
        </p:spPr>
        <p:txBody>
          <a:bodyPr/>
          <a:lstStyle/>
          <a:p>
            <a:r>
              <a:rPr lang="cs-CZ" sz="2600" b="1" i="1" u="sng" dirty="0" smtClean="0"/>
              <a:t>Poptávkově orientovaná HP</a:t>
            </a:r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Zaměřena na ovlivňování AD pomocí nástrojů jak fiskální tak monetární politiky  a to jak ve smyslu podpory AD tak ve smyslu  jejího </a:t>
            </a:r>
            <a:r>
              <a:rPr lang="cs-CZ" sz="2600" dirty="0" err="1" smtClean="0"/>
              <a:t>přibrždění</a:t>
            </a:r>
            <a:endParaRPr lang="cs-CZ" sz="2600" dirty="0" smtClean="0"/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Podpora AD tak povede k růstu produktu a růstu cenové hladiny</a:t>
            </a:r>
          </a:p>
          <a:p>
            <a:pPr>
              <a:spcAft>
                <a:spcPts val="600"/>
              </a:spcAft>
            </a:pPr>
            <a:r>
              <a:rPr lang="cs-CZ" sz="2600" b="1" i="1" u="sng" dirty="0" smtClean="0"/>
              <a:t>Nabídkově orientovaná HP</a:t>
            </a:r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Tvůrci HP mohou zvýšit produkt, aniž by došlo k růstu cenové hladiny</a:t>
            </a:r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Tržně konformní přístup x důchodová politika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654032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Makroekonomická a mikroekonomická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hp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14422"/>
            <a:ext cx="8215370" cy="5259530"/>
          </a:xfrm>
        </p:spPr>
        <p:txBody>
          <a:bodyPr/>
          <a:lstStyle/>
          <a:p>
            <a:r>
              <a:rPr lang="cs-CZ" sz="2600" b="1" i="1" u="sng" dirty="0" smtClean="0"/>
              <a:t>Makroekonomická HP</a:t>
            </a:r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Jejím cílem je ovlivnit makroekonomické agregáty (HDP, nezaměstnanost, inflaci), tedy ekonomiku jako celek</a:t>
            </a:r>
          </a:p>
          <a:p>
            <a:pPr>
              <a:spcAft>
                <a:spcPts val="600"/>
              </a:spcAft>
            </a:pPr>
            <a:r>
              <a:rPr lang="cs-CZ" sz="2600" b="1" i="1" u="sng" dirty="0" smtClean="0"/>
              <a:t>Mikroekonomická HP</a:t>
            </a:r>
          </a:p>
          <a:p>
            <a:pPr marL="801688" indent="-341313">
              <a:buFont typeface="Wingdings" pitchFamily="2" charset="2"/>
              <a:buChar char="Ø"/>
            </a:pPr>
            <a:r>
              <a:rPr lang="cs-CZ" sz="2600" dirty="0" smtClean="0"/>
              <a:t>Snaží se o eliminaci tržních selhání a změnu distribuce příjmů</a:t>
            </a:r>
          </a:p>
          <a:p>
            <a:pPr marL="801688" indent="-341313">
              <a:buFont typeface="Wingdings" pitchFamily="2" charset="2"/>
              <a:buChar char="Ø"/>
            </a:pPr>
            <a:r>
              <a:rPr lang="cs-CZ" sz="2600" dirty="0" smtClean="0"/>
              <a:t>Při redistribuci příjmů se tvůrci HP zaměřují na naplnění kritéria spravedlnosti a zvýšení celkového společenského blahobytu (viz </a:t>
            </a:r>
            <a:r>
              <a:rPr lang="cs-CZ" sz="2600" dirty="0" err="1" smtClean="0"/>
              <a:t>Paretovo</a:t>
            </a:r>
            <a:r>
              <a:rPr lang="cs-CZ" sz="2600" dirty="0" smtClean="0"/>
              <a:t> optimum nebo </a:t>
            </a:r>
            <a:r>
              <a:rPr lang="cs-CZ" sz="2600" dirty="0" err="1" smtClean="0"/>
              <a:t>Marshallovské</a:t>
            </a:r>
            <a:r>
              <a:rPr lang="cs-CZ" sz="2600" dirty="0" smtClean="0"/>
              <a:t> zlepšení)</a:t>
            </a:r>
          </a:p>
          <a:p>
            <a:pPr marL="801688" indent="-341313">
              <a:buFont typeface="Wingdings" pitchFamily="2" charset="2"/>
              <a:buChar char="Ø"/>
            </a:pPr>
            <a:endParaRPr lang="cs-CZ" sz="2600" dirty="0" smtClean="0"/>
          </a:p>
          <a:p>
            <a:pPr marL="801688" indent="-341313">
              <a:spcAft>
                <a:spcPts val="600"/>
              </a:spcAft>
              <a:buFont typeface="Wingdings" pitchFamily="2" charset="2"/>
              <a:buChar char="Ø"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490</TotalTime>
  <Words>467</Words>
  <Application>Microsoft Office PowerPoint</Application>
  <PresentationFormat>Předvádění na obrazovce (4:3)</PresentationFormat>
  <Paragraphs>77</Paragraphs>
  <Slides>11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Times New Roman</vt:lpstr>
      <vt:lpstr>Wingdings</vt:lpstr>
      <vt:lpstr>Wingdings 2</vt:lpstr>
      <vt:lpstr>Arkýř</vt:lpstr>
      <vt:lpstr>Hospodářsko-politické koncepce a přístupy k uplatňování hp</vt:lpstr>
      <vt:lpstr>Koncepční přístupy k HP</vt:lpstr>
      <vt:lpstr>Stabilizační versus prorůstová hp</vt:lpstr>
      <vt:lpstr>Prorůstová hp – základní pojmy a vymezení </vt:lpstr>
      <vt:lpstr>Prorůstová hp – teorie růstu</vt:lpstr>
      <vt:lpstr>Prorůstová hp – teorie růstu</vt:lpstr>
      <vt:lpstr>Prorůstová hp – alternativy</vt:lpstr>
      <vt:lpstr>Poptávkově x nabídkově orientovaná hp</vt:lpstr>
      <vt:lpstr>Makroekonomická a mikroekonomická hp</vt:lpstr>
      <vt:lpstr>Případová studie z HP – otázka na závěr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101</cp:revision>
  <dcterms:created xsi:type="dcterms:W3CDTF">2015-02-19T14:22:13Z</dcterms:created>
  <dcterms:modified xsi:type="dcterms:W3CDTF">2021-02-19T14:42:31Z</dcterms:modified>
</cp:coreProperties>
</file>