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73" r:id="rId5"/>
    <p:sldId id="274" r:id="rId6"/>
    <p:sldId id="267" r:id="rId7"/>
    <p:sldId id="262" r:id="rId8"/>
    <p:sldId id="263" r:id="rId9"/>
    <p:sldId id="259" r:id="rId10"/>
    <p:sldId id="269" r:id="rId11"/>
    <p:sldId id="270" r:id="rId12"/>
    <p:sldId id="272" r:id="rId13"/>
    <p:sldId id="271" r:id="rId14"/>
    <p:sldId id="26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6855" autoAdjust="0"/>
  </p:normalViewPr>
  <p:slideViewPr>
    <p:cSldViewPr>
      <p:cViewPr varScale="1">
        <p:scale>
          <a:sx n="73" d="100"/>
          <a:sy n="73" d="100"/>
        </p:scale>
        <p:origin x="166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945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8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428604"/>
            <a:ext cx="6172200" cy="1225770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Monetární politika</a:t>
            </a:r>
            <a:endParaRPr lang="cs-CZ" sz="6000" dirty="0">
              <a:solidFill>
                <a:schemeClr val="tx1"/>
              </a:solidFill>
            </a:endParaRPr>
          </a:p>
        </p:txBody>
      </p:sp>
      <p:pic>
        <p:nvPicPr>
          <p:cNvPr id="4" name="Picture 5" descr="fotogalerie_obr_bud_01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6511925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Transmisní mechanismy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mp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TM představují kauzální vztahy mezi použitými měnovými nástroji centrální banky a cílem, jehož má být nástroji dosaženo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Nástroje – operativní kritéria – střednědobá kritéria – cíle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Rozlišujeme: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Monetaristický TM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Keynesiánský TM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Úvěrový TM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600" dirty="0" smtClean="0"/>
          </a:p>
          <a:p>
            <a:pPr>
              <a:spcAft>
                <a:spcPts val="600"/>
              </a:spcAft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Transmisní mechanismy </a:t>
            </a:r>
            <a:r>
              <a:rPr lang="cs-CZ" sz="3600" b="1" u="sng" dirty="0" err="1" smtClean="0">
                <a:solidFill>
                  <a:schemeClr val="tx1"/>
                </a:solidFill>
              </a:rPr>
              <a:t>mp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Keynesiánský TM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Nástroje – KD úrokové sazby – DD úrokové sazby – zaměstnanost, reálný produkt</a:t>
            </a:r>
          </a:p>
          <a:p>
            <a:r>
              <a:rPr lang="cs-CZ" sz="2800" b="1" u="sng" dirty="0" smtClean="0"/>
              <a:t>Monetaristický TM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Nástroje – měnová báze – peněžní zásoba – cenová hladina</a:t>
            </a:r>
          </a:p>
          <a:p>
            <a:r>
              <a:rPr lang="cs-CZ" sz="2800" b="1" u="sng" dirty="0" smtClean="0"/>
              <a:t>Úvěrový TM</a:t>
            </a:r>
            <a:r>
              <a:rPr lang="cs-CZ" sz="2800" dirty="0" smtClean="0"/>
              <a:t>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Nástroje – bankovní rezervy – úvěry – nominální produkt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Reálný transmisní mechanismus</a:t>
            </a:r>
          </a:p>
        </p:txBody>
      </p:sp>
      <p:sp>
        <p:nvSpPr>
          <p:cNvPr id="89091" name="Line 46"/>
          <p:cNvSpPr>
            <a:spLocks noChangeShapeType="1"/>
          </p:cNvSpPr>
          <p:nvPr/>
        </p:nvSpPr>
        <p:spPr bwMode="auto">
          <a:xfrm>
            <a:off x="5865813" y="3573463"/>
            <a:ext cx="114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2843213" y="1916113"/>
            <a:ext cx="5041900" cy="3168650"/>
            <a:chOff x="1791" y="1207"/>
            <a:chExt cx="3176" cy="1996"/>
          </a:xfrm>
        </p:grpSpPr>
        <p:sp>
          <p:nvSpPr>
            <p:cNvPr id="89094" name="Text Box 62"/>
            <p:cNvSpPr txBox="1">
              <a:spLocks noChangeArrowheads="1"/>
            </p:cNvSpPr>
            <p:nvPr/>
          </p:nvSpPr>
          <p:spPr bwMode="auto">
            <a:xfrm>
              <a:off x="1791" y="2029"/>
              <a:ext cx="544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operace na volném trhu</a:t>
              </a:r>
              <a:endParaRPr lang="cs-CZ"/>
            </a:p>
          </p:txBody>
        </p:sp>
        <p:sp>
          <p:nvSpPr>
            <p:cNvPr id="89095" name="Text Box 61"/>
            <p:cNvSpPr txBox="1">
              <a:spLocks noChangeArrowheads="1"/>
            </p:cNvSpPr>
            <p:nvPr/>
          </p:nvSpPr>
          <p:spPr bwMode="auto">
            <a:xfrm>
              <a:off x="2398" y="2044"/>
              <a:ext cx="727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úrokové sazby mezibankovního trhu</a:t>
              </a:r>
              <a:endParaRPr lang="cs-CZ"/>
            </a:p>
          </p:txBody>
        </p:sp>
        <p:sp>
          <p:nvSpPr>
            <p:cNvPr id="89096" name="Text Box 60"/>
            <p:cNvSpPr txBox="1">
              <a:spLocks noChangeArrowheads="1"/>
            </p:cNvSpPr>
            <p:nvPr/>
          </p:nvSpPr>
          <p:spPr bwMode="auto">
            <a:xfrm>
              <a:off x="2971" y="1207"/>
              <a:ext cx="544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ostatní úrokové sazby</a:t>
              </a:r>
              <a:endParaRPr lang="cs-CZ"/>
            </a:p>
          </p:txBody>
        </p:sp>
        <p:sp>
          <p:nvSpPr>
            <p:cNvPr id="89097" name="Text Box 59"/>
            <p:cNvSpPr txBox="1">
              <a:spLocks noChangeArrowheads="1"/>
            </p:cNvSpPr>
            <p:nvPr/>
          </p:nvSpPr>
          <p:spPr bwMode="auto">
            <a:xfrm>
              <a:off x="3243" y="2029"/>
              <a:ext cx="453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devizový kurz</a:t>
              </a:r>
              <a:endParaRPr lang="cs-CZ"/>
            </a:p>
          </p:txBody>
        </p:sp>
        <p:sp>
          <p:nvSpPr>
            <p:cNvPr id="89098" name="Text Box 58"/>
            <p:cNvSpPr txBox="1">
              <a:spLocks noChangeArrowheads="1"/>
            </p:cNvSpPr>
            <p:nvPr/>
          </p:nvSpPr>
          <p:spPr bwMode="auto">
            <a:xfrm>
              <a:off x="3243" y="2733"/>
              <a:ext cx="544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zahraniční úrokové sazby</a:t>
              </a:r>
              <a:endParaRPr lang="cs-CZ"/>
            </a:p>
          </p:txBody>
        </p:sp>
        <p:sp>
          <p:nvSpPr>
            <p:cNvPr id="89099" name="Text Box 57"/>
            <p:cNvSpPr txBox="1">
              <a:spLocks noChangeArrowheads="1"/>
            </p:cNvSpPr>
            <p:nvPr/>
          </p:nvSpPr>
          <p:spPr bwMode="auto">
            <a:xfrm>
              <a:off x="3787" y="1207"/>
              <a:ext cx="454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peněžní zásoba</a:t>
              </a:r>
              <a:endParaRPr lang="cs-CZ"/>
            </a:p>
          </p:txBody>
        </p:sp>
        <p:sp>
          <p:nvSpPr>
            <p:cNvPr id="89100" name="Text Box 56"/>
            <p:cNvSpPr txBox="1">
              <a:spLocks noChangeArrowheads="1"/>
            </p:cNvSpPr>
            <p:nvPr/>
          </p:nvSpPr>
          <p:spPr bwMode="auto">
            <a:xfrm>
              <a:off x="3787" y="2029"/>
              <a:ext cx="499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agregátní poptávka</a:t>
              </a:r>
              <a:endParaRPr lang="cs-CZ"/>
            </a:p>
          </p:txBody>
        </p:sp>
        <p:sp>
          <p:nvSpPr>
            <p:cNvPr id="89101" name="Text Box 55"/>
            <p:cNvSpPr txBox="1">
              <a:spLocks noChangeArrowheads="1"/>
            </p:cNvSpPr>
            <p:nvPr/>
          </p:nvSpPr>
          <p:spPr bwMode="auto">
            <a:xfrm>
              <a:off x="4423" y="1207"/>
              <a:ext cx="453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inflace</a:t>
              </a:r>
              <a:endParaRPr lang="cs-CZ"/>
            </a:p>
          </p:txBody>
        </p:sp>
        <p:sp>
          <p:nvSpPr>
            <p:cNvPr id="89102" name="Text Box 54"/>
            <p:cNvSpPr txBox="1">
              <a:spLocks noChangeArrowheads="1"/>
            </p:cNvSpPr>
            <p:nvPr/>
          </p:nvSpPr>
          <p:spPr bwMode="auto">
            <a:xfrm>
              <a:off x="4423" y="2029"/>
              <a:ext cx="453" cy="4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800">
                  <a:cs typeface="Times New Roman" pitchFamily="18" charset="0"/>
                </a:rPr>
                <a:t>reálný produkt</a:t>
              </a:r>
              <a:endParaRPr lang="cs-CZ"/>
            </a:p>
          </p:txBody>
        </p:sp>
        <p:sp>
          <p:nvSpPr>
            <p:cNvPr id="89103" name="Line 53"/>
            <p:cNvSpPr>
              <a:spLocks noChangeShapeType="1"/>
            </p:cNvSpPr>
            <p:nvPr/>
          </p:nvSpPr>
          <p:spPr bwMode="auto">
            <a:xfrm>
              <a:off x="2335" y="2263"/>
              <a:ext cx="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4" name="Line 52"/>
            <p:cNvSpPr>
              <a:spLocks noChangeShapeType="1"/>
            </p:cNvSpPr>
            <p:nvPr/>
          </p:nvSpPr>
          <p:spPr bwMode="auto">
            <a:xfrm>
              <a:off x="3152" y="2263"/>
              <a:ext cx="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5" name="Line 51"/>
            <p:cNvSpPr>
              <a:spLocks noChangeShapeType="1"/>
            </p:cNvSpPr>
            <p:nvPr/>
          </p:nvSpPr>
          <p:spPr bwMode="auto">
            <a:xfrm flipV="1">
              <a:off x="2607" y="1441"/>
              <a:ext cx="364" cy="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6" name="Line 50"/>
            <p:cNvSpPr>
              <a:spLocks noChangeShapeType="1"/>
            </p:cNvSpPr>
            <p:nvPr/>
          </p:nvSpPr>
          <p:spPr bwMode="auto">
            <a:xfrm flipV="1">
              <a:off x="3515" y="2499"/>
              <a:ext cx="0" cy="2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7" name="Line 49"/>
            <p:cNvSpPr>
              <a:spLocks noChangeShapeType="1"/>
            </p:cNvSpPr>
            <p:nvPr/>
          </p:nvSpPr>
          <p:spPr bwMode="auto">
            <a:xfrm>
              <a:off x="3515" y="1441"/>
              <a:ext cx="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8" name="Line 48"/>
            <p:cNvSpPr>
              <a:spLocks noChangeShapeType="1"/>
            </p:cNvSpPr>
            <p:nvPr/>
          </p:nvSpPr>
          <p:spPr bwMode="auto">
            <a:xfrm>
              <a:off x="4241" y="1441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09" name="Line 47"/>
            <p:cNvSpPr>
              <a:spLocks noChangeShapeType="1"/>
            </p:cNvSpPr>
            <p:nvPr/>
          </p:nvSpPr>
          <p:spPr bwMode="auto">
            <a:xfrm>
              <a:off x="4241" y="1559"/>
              <a:ext cx="363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0" name="Line 45"/>
            <p:cNvSpPr>
              <a:spLocks noChangeShapeType="1"/>
            </p:cNvSpPr>
            <p:nvPr/>
          </p:nvSpPr>
          <p:spPr bwMode="auto">
            <a:xfrm>
              <a:off x="4263" y="2252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1" name="Line 44"/>
            <p:cNvSpPr>
              <a:spLocks noChangeShapeType="1"/>
            </p:cNvSpPr>
            <p:nvPr/>
          </p:nvSpPr>
          <p:spPr bwMode="auto">
            <a:xfrm>
              <a:off x="3515" y="1559"/>
              <a:ext cx="454" cy="4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112" name="Freeform 43"/>
            <p:cNvSpPr>
              <a:spLocks/>
            </p:cNvSpPr>
            <p:nvPr/>
          </p:nvSpPr>
          <p:spPr bwMode="auto">
            <a:xfrm>
              <a:off x="3696" y="1441"/>
              <a:ext cx="1271" cy="1762"/>
            </a:xfrm>
            <a:custGeom>
              <a:avLst/>
              <a:gdLst>
                <a:gd name="T0" fmla="*/ 0 w 2520"/>
                <a:gd name="T1" fmla="*/ 15 h 2700"/>
                <a:gd name="T2" fmla="*/ 1 w 2520"/>
                <a:gd name="T3" fmla="*/ 25 h 2700"/>
                <a:gd name="T4" fmla="*/ 2 w 2520"/>
                <a:gd name="T5" fmla="*/ 25 h 2700"/>
                <a:gd name="T6" fmla="*/ 2 w 2520"/>
                <a:gd name="T7" fmla="*/ 0 h 2700"/>
                <a:gd name="T8" fmla="*/ 2 w 2520"/>
                <a:gd name="T9" fmla="*/ 0 h 27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20"/>
                <a:gd name="T16" fmla="*/ 0 h 2700"/>
                <a:gd name="T17" fmla="*/ 2520 w 2520"/>
                <a:gd name="T18" fmla="*/ 2700 h 27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20" h="2700">
                  <a:moveTo>
                    <a:pt x="0" y="1620"/>
                  </a:moveTo>
                  <a:lnTo>
                    <a:pt x="1260" y="2700"/>
                  </a:lnTo>
                  <a:lnTo>
                    <a:pt x="2520" y="2700"/>
                  </a:lnTo>
                  <a:lnTo>
                    <a:pt x="2520" y="0"/>
                  </a:lnTo>
                  <a:lnTo>
                    <a:pt x="234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9093" name="Rectangle 63"/>
          <p:cNvSpPr>
            <a:spLocks noChangeArrowheads="1"/>
          </p:cNvSpPr>
          <p:nvPr/>
        </p:nvSpPr>
        <p:spPr bwMode="auto">
          <a:xfrm>
            <a:off x="2103438" y="1852613"/>
            <a:ext cx="49371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Inflační </a:t>
            </a:r>
            <a:r>
              <a:rPr lang="cs-CZ" sz="3200" b="1" u="sng" dirty="0" err="1" smtClean="0">
                <a:solidFill>
                  <a:schemeClr val="tx1"/>
                </a:solidFill>
              </a:rPr>
              <a:t>cílování</a:t>
            </a:r>
            <a:endParaRPr lang="cs-CZ" sz="32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901014" cy="55452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Nejedná se o TM, ale spíše o strategii boje s inflací a měnově politický režim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Vznik cca v 90. letech 20. století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Jedná se o veřejné oznámení kvantitativního inflačního cíle spolu se závazkem CB ho dosáhnout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V praxi se mimo celkové inflace sleduje tzv. čistá inflace = očištěná o vlivy, které nejsou pro přímou kontrolou CB (regulované ceny, nepřímé daně apod.)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Mechanismus </a:t>
            </a: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Definice a cíle monetární politiky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Proces, ve kterém se tvůrce MP snaží za pomoci svých nástrojů dosáhnout předem stanovených cílů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 smtClean="0"/>
              <a:t>Nositelem</a:t>
            </a:r>
            <a:r>
              <a:rPr lang="cs-CZ" sz="2800" dirty="0" smtClean="0"/>
              <a:t> monetární politiky je centrální banka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 smtClean="0"/>
              <a:t>Cíle (2 hlavní skupiny)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smtClean="0"/>
              <a:t>Reálné </a:t>
            </a:r>
            <a:r>
              <a:rPr lang="cs-CZ" sz="2800" dirty="0" smtClean="0"/>
              <a:t>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Nominální cíle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Cíle monetární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758138" cy="5446958"/>
          </a:xfrm>
        </p:spPr>
        <p:txBody>
          <a:bodyPr>
            <a:normAutofit/>
          </a:bodyPr>
          <a:lstStyle/>
          <a:p>
            <a:pPr algn="just"/>
            <a:r>
              <a:rPr lang="cs-CZ" sz="2600" dirty="0" smtClean="0"/>
              <a:t>Stabilní cenová hladina</a:t>
            </a:r>
          </a:p>
          <a:p>
            <a:pPr algn="just"/>
            <a:r>
              <a:rPr lang="cs-CZ" sz="2600" dirty="0" smtClean="0"/>
              <a:t>Vysoká zaměstnanost (obvykle na úrovni přirozené míry nezaměstnanosti – USA, Švýcarsko)</a:t>
            </a:r>
          </a:p>
          <a:p>
            <a:pPr algn="just"/>
            <a:r>
              <a:rPr lang="cs-CZ" sz="2600" dirty="0" smtClean="0"/>
              <a:t>Hospodářský růst</a:t>
            </a:r>
          </a:p>
          <a:p>
            <a:pPr algn="just"/>
            <a:r>
              <a:rPr lang="cs-CZ" sz="2600" dirty="0" smtClean="0"/>
              <a:t>Rovnováha platební bilance, stabilní měnový kurs, stabilní úrokové sazby apod</a:t>
            </a:r>
            <a:r>
              <a:rPr lang="cs-CZ" sz="2600" i="1" dirty="0" smtClean="0"/>
              <a:t>.</a:t>
            </a:r>
          </a:p>
          <a:p>
            <a:pPr algn="just"/>
            <a:r>
              <a:rPr lang="cs-CZ" sz="2800" b="1" i="1" u="sng" dirty="0" smtClean="0"/>
              <a:t>Cíle MP v ČR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Jsou uvedeny v Ústavě ČR i v zákoně o České národní bance (zákon č. 6/1993 Sb.)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Cenová stabilita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Sekundárně – podpora obecné HP vlády </a:t>
            </a:r>
          </a:p>
          <a:p>
            <a:pPr marL="801688" indent="-341313" algn="just">
              <a:buNone/>
            </a:pP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Základní funkce centrální banky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Emise hotovostních peněz</a:t>
            </a:r>
          </a:p>
          <a:p>
            <a:r>
              <a:rPr lang="cs-CZ" sz="2800" dirty="0" smtClean="0"/>
              <a:t>Devizová činnost</a:t>
            </a:r>
          </a:p>
          <a:p>
            <a:r>
              <a:rPr lang="cs-CZ" sz="2800" dirty="0" smtClean="0"/>
              <a:t>Regulace a dohled nad fungováním bankovního systému</a:t>
            </a:r>
          </a:p>
          <a:p>
            <a:r>
              <a:rPr lang="cs-CZ" sz="2800" dirty="0" smtClean="0"/>
              <a:t>Banka bank</a:t>
            </a:r>
          </a:p>
          <a:p>
            <a:r>
              <a:rPr lang="cs-CZ" sz="2800" dirty="0" smtClean="0"/>
              <a:t>Banka státu</a:t>
            </a:r>
          </a:p>
          <a:p>
            <a:r>
              <a:rPr lang="cs-CZ" sz="2800" dirty="0" smtClean="0"/>
              <a:t>Zastupování státu v mezinárodních organizacích</a:t>
            </a:r>
          </a:p>
          <a:p>
            <a:r>
              <a:rPr lang="cs-CZ" sz="2800" dirty="0" smtClean="0"/>
              <a:t>Provádění monetární politiky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Nejvyšší řídící orgán ČNB</a:t>
            </a:r>
          </a:p>
          <a:p>
            <a:pPr algn="just"/>
            <a:r>
              <a:rPr lang="cs-CZ" dirty="0" smtClean="0"/>
              <a:t>Určuje </a:t>
            </a:r>
            <a:r>
              <a:rPr lang="cs-CZ" dirty="0"/>
              <a:t>měnovou politiku a nástroje pro její uskutečňování a rozhoduje o zásadních měnově politických opatřeních České národní banky a opatřeních v oblasti dohledu nad finančním </a:t>
            </a:r>
            <a:r>
              <a:rPr lang="cs-CZ" dirty="0" smtClean="0"/>
              <a:t>trhem</a:t>
            </a:r>
          </a:p>
          <a:p>
            <a:pPr algn="just"/>
            <a:r>
              <a:rPr lang="cs-CZ" u="sng" dirty="0" smtClean="0"/>
              <a:t>Složení: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Guvernér</a:t>
            </a:r>
            <a:r>
              <a:rPr lang="cs-CZ" dirty="0"/>
              <a:t>: Jiří </a:t>
            </a:r>
            <a:r>
              <a:rPr lang="cs-CZ" dirty="0" smtClean="0"/>
              <a:t>Rusnok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Viceguvernéři</a:t>
            </a:r>
            <a:r>
              <a:rPr lang="cs-CZ" dirty="0" smtClean="0"/>
              <a:t>: Mojmír Hampl, Vladimír Tomšík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Členové:</a:t>
            </a:r>
            <a:r>
              <a:rPr lang="cs-CZ" dirty="0" smtClean="0"/>
              <a:t> Vojtěch Benda, Oldřich Dědek, Marek 			   Mora, Tomáš </a:t>
            </a:r>
            <a:r>
              <a:rPr lang="cs-CZ" dirty="0" err="1" smtClean="0"/>
              <a:t>Nidetzký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u="sng" dirty="0" smtClean="0"/>
              <a:t>Poradní orgány bankovní rady</a:t>
            </a:r>
            <a:r>
              <a:rPr lang="cs-CZ" dirty="0" smtClean="0"/>
              <a:t>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Rozkladová komise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Výbor pro finanční trh</a:t>
            </a:r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Nezávislost centrální banky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Nezávislostí CB se rozumí její nezávislost na ostatních složkách státní (zejména výkonné) moci</a:t>
            </a:r>
          </a:p>
          <a:p>
            <a:pPr>
              <a:spcAft>
                <a:spcPts val="600"/>
              </a:spcAft>
            </a:pPr>
            <a:r>
              <a:rPr lang="cs-CZ" sz="2800" b="1" i="1" u="sng" dirty="0" smtClean="0"/>
              <a:t>Nezávislost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 smtClean="0"/>
              <a:t>Politická</a:t>
            </a:r>
            <a:r>
              <a:rPr lang="cs-CZ" sz="2800" dirty="0" smtClean="0"/>
              <a:t> (ustanovení guvernéra a bankovní rady, nepovinná účast zástupce vlády v bankovní radě, vláda neschvaluje záměry CB ohledně MP, existuje zákon, který upravuje případný konflikt mezi CB a vládou …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 smtClean="0"/>
              <a:t>Ekonomická</a:t>
            </a:r>
            <a:r>
              <a:rPr lang="cs-CZ" sz="2800" dirty="0" smtClean="0"/>
              <a:t> (možnost přímého úvěrování vlády, pouze dočasná a v omezené výši, CB se nepodílí na primárním trhu veřejného dluhu, diskontní sazbu určuje CB)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dirty="0" smtClean="0"/>
              <a:t>ČNB vysoce nezávislá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None/>
            </a:pPr>
            <a:endParaRPr lang="cs-CZ" sz="2800" b="1" i="1" u="sng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Nástroje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Můžeme je rozdělit z hlediska:</a:t>
            </a:r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 smtClean="0"/>
              <a:t>Klasifikace</a:t>
            </a:r>
            <a:r>
              <a:rPr lang="cs-CZ" sz="3000" dirty="0" smtClean="0"/>
              <a:t> (četnost použití, rychlost použití</a:t>
            </a:r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 smtClean="0"/>
              <a:t>Dopadu na bankovní systém </a:t>
            </a:r>
          </a:p>
          <a:p>
            <a:pPr marL="1828800" lvl="1" indent="-6270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3000" b="1" dirty="0" smtClean="0"/>
              <a:t>Přímé </a:t>
            </a:r>
            <a:r>
              <a:rPr lang="cs-CZ" sz="3000" dirty="0" smtClean="0"/>
              <a:t>– selektivní, adresné, nedají se obejít</a:t>
            </a:r>
            <a:endParaRPr lang="cs-CZ" sz="3000" b="1" dirty="0" smtClean="0"/>
          </a:p>
          <a:p>
            <a:pPr marL="1828800" lvl="1" indent="-627063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3000" b="1" dirty="0" smtClean="0"/>
              <a:t>Nepřímé </a:t>
            </a:r>
            <a:r>
              <a:rPr lang="cs-CZ" sz="3000" dirty="0" smtClean="0"/>
              <a:t>– obecné, neadresné</a:t>
            </a:r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Přímé nástroje MP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Pravidla likvidity (např. kapitálová přiměřenost, aktiva, pasiva)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Úrokové limity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Úvěrové limity (absolutní KB – K, relativní CB – KB)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Povinné vklady (vklady státních fondů, pojišťoven, atd.)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Doporučení, výzvy, gentlemanské dohody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Nepřímé nástroje MP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071546"/>
            <a:ext cx="8136904" cy="5402406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Operace na volném trhu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Přímé operace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err="1" smtClean="0"/>
              <a:t>Repo</a:t>
            </a:r>
            <a:r>
              <a:rPr lang="cs-CZ" sz="2600" dirty="0" smtClean="0"/>
              <a:t> operace (restriktivní MP) a reverzní </a:t>
            </a:r>
            <a:r>
              <a:rPr lang="cs-CZ" sz="2600" dirty="0" err="1" smtClean="0"/>
              <a:t>repooperace</a:t>
            </a:r>
            <a:r>
              <a:rPr lang="cs-CZ" sz="2600" dirty="0" smtClean="0"/>
              <a:t> (expanzivní MP) a další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Diskontní nástroje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2T </a:t>
            </a:r>
            <a:r>
              <a:rPr lang="cs-CZ" sz="2600" dirty="0" err="1" smtClean="0"/>
              <a:t>Reposazba</a:t>
            </a:r>
            <a:r>
              <a:rPr lang="cs-CZ" sz="2600" dirty="0" smtClean="0"/>
              <a:t> 0,05%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Diskontní sazba 0,05%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Lombardní sazba 0,25%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Povinné minimální rezervy (2%)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Kurzové intervence (přímé, nepřímé)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552</TotalTime>
  <Words>602</Words>
  <Application>Microsoft Office PowerPoint</Application>
  <PresentationFormat>Předvádění na obrazovce (4:3)</PresentationFormat>
  <Paragraphs>107</Paragraphs>
  <Slides>14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Wingdings 2</vt:lpstr>
      <vt:lpstr>Arkýř</vt:lpstr>
      <vt:lpstr>Monetární politika</vt:lpstr>
      <vt:lpstr>Definice a cíle monetární politiky</vt:lpstr>
      <vt:lpstr>Cíle monetární politiky</vt:lpstr>
      <vt:lpstr>Základní funkce centrální banky</vt:lpstr>
      <vt:lpstr>Bankovní rada</vt:lpstr>
      <vt:lpstr>Nezávislost centrální banky</vt:lpstr>
      <vt:lpstr>Nástroje monetární politiky</vt:lpstr>
      <vt:lpstr>Přímé nástroje MP</vt:lpstr>
      <vt:lpstr>Nepřímé nástroje MP</vt:lpstr>
      <vt:lpstr>Transmisní mechanismy mp</vt:lpstr>
      <vt:lpstr>Transmisní mechanismy mp</vt:lpstr>
      <vt:lpstr>Reálný transmisní mechanismus</vt:lpstr>
      <vt:lpstr>Inflační cílování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127</cp:revision>
  <dcterms:created xsi:type="dcterms:W3CDTF">2015-02-19T14:22:13Z</dcterms:created>
  <dcterms:modified xsi:type="dcterms:W3CDTF">2021-02-19T14:46:28Z</dcterms:modified>
</cp:coreProperties>
</file>