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4" r:id="rId4"/>
    <p:sldId id="267" r:id="rId5"/>
    <p:sldId id="262" r:id="rId6"/>
    <p:sldId id="263" r:id="rId7"/>
    <p:sldId id="259" r:id="rId8"/>
    <p:sldId id="269" r:id="rId9"/>
    <p:sldId id="270" r:id="rId10"/>
    <p:sldId id="272" r:id="rId11"/>
    <p:sldId id="271" r:id="rId12"/>
    <p:sldId id="273" r:id="rId13"/>
    <p:sldId id="274" r:id="rId14"/>
    <p:sldId id="275" r:id="rId15"/>
    <p:sldId id="276" r:id="rId16"/>
    <p:sldId id="268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332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596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4880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9984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349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288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031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96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681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803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409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923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81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57422" y="2071678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Vnější hospodářská politika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Struktura platební bilance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 lnSpcReduction="10000"/>
          </a:bodyPr>
          <a:lstStyle/>
          <a:p>
            <a:r>
              <a:rPr lang="cs-CZ" sz="2600" b="1" dirty="0" smtClean="0"/>
              <a:t>Běžný účet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Obchodní bilance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Bilance služeb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Bilance výnosů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Běžné převody</a:t>
            </a:r>
          </a:p>
          <a:p>
            <a:r>
              <a:rPr lang="cs-CZ" sz="2600" b="1" dirty="0" smtClean="0"/>
              <a:t>Kapitálový účet</a:t>
            </a:r>
          </a:p>
          <a:p>
            <a:r>
              <a:rPr lang="cs-CZ" sz="2600" b="1" dirty="0" smtClean="0"/>
              <a:t>Finanční účet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Přímé investice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Portfoliové investice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smtClean="0"/>
              <a:t>Finanční deriváty</a:t>
            </a:r>
            <a:endParaRPr lang="cs-CZ" sz="2600" dirty="0" smtClean="0"/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Ostatní investice</a:t>
            </a:r>
          </a:p>
          <a:p>
            <a:r>
              <a:rPr lang="cs-CZ" sz="2600" b="1" dirty="0" smtClean="0"/>
              <a:t>Chyby, kurzové rozdíly</a:t>
            </a:r>
          </a:p>
          <a:p>
            <a:r>
              <a:rPr lang="cs-CZ" sz="2600" b="1" dirty="0" smtClean="0"/>
              <a:t>Devizové rezervy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Vyrovnávací mechanismy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pb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Slouží k automatickému vyrovnávání PB nebo OB</a:t>
            </a:r>
          </a:p>
          <a:p>
            <a:r>
              <a:rPr lang="cs-CZ" sz="2600" u="sng" dirty="0" smtClean="0"/>
              <a:t>Rozlišujeme</a:t>
            </a:r>
            <a:r>
              <a:rPr lang="cs-CZ" sz="2600" dirty="0" smtClean="0"/>
              <a:t>: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Klasický cenový vyrovnávací mechanismus OB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Keynesiánský důchodový vyrovnávací mechanismus OB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Úrokový vyrovnávací mechanismus PB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Kurzový vyrovnávací mechanismus PB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endParaRPr lang="cs-CZ" sz="2600" dirty="0" smtClean="0"/>
          </a:p>
          <a:p>
            <a:r>
              <a:rPr lang="cs-CZ" sz="2600" dirty="0" smtClean="0"/>
              <a:t>V souvislosti s VMPB se setkáváme se </a:t>
            </a:r>
            <a:r>
              <a:rPr lang="cs-CZ" sz="2600" u="sng" dirty="0" smtClean="0"/>
              <a:t>dvěma jevy</a:t>
            </a:r>
            <a:r>
              <a:rPr lang="cs-CZ" sz="2600" dirty="0" smtClean="0"/>
              <a:t>: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Teorém lokomotivy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Importovaná inflace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011222"/>
          </a:xfrm>
        </p:spPr>
        <p:txBody>
          <a:bodyPr>
            <a:no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Klasický cenový vyrovnávací mechanismus ob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/>
          <a:lstStyle/>
          <a:p>
            <a:r>
              <a:rPr lang="cs-CZ" dirty="0" smtClean="0"/>
              <a:t>V 18. století s tímto mechanismem přišel D. Hume, který kritizoval merkantilismus</a:t>
            </a:r>
          </a:p>
          <a:p>
            <a:r>
              <a:rPr lang="cs-CZ" b="1" u="sng" dirty="0" smtClean="0"/>
              <a:t>Předpoklady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Pevné kurzy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Platnost kvantitativní teorie peněz a rovnice směny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Pružné ceny a nulová mobilita kapitálu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Úrokové míry necitlivé na změnu peněžní zásoby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Platnost </a:t>
            </a:r>
            <a:r>
              <a:rPr lang="cs-CZ" dirty="0" err="1" smtClean="0"/>
              <a:t>Marshall</a:t>
            </a:r>
            <a:r>
              <a:rPr lang="cs-CZ" dirty="0" smtClean="0"/>
              <a:t> – </a:t>
            </a:r>
            <a:r>
              <a:rPr lang="cs-CZ" dirty="0" err="1" smtClean="0"/>
              <a:t>Lernerovy</a:t>
            </a:r>
            <a:r>
              <a:rPr lang="cs-CZ" dirty="0" smtClean="0"/>
              <a:t> podmínky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Neprovádění sterilizace devizových intervencí</a:t>
            </a:r>
          </a:p>
          <a:p>
            <a:r>
              <a:rPr lang="cs-CZ" b="1" u="sng" dirty="0" smtClean="0"/>
              <a:t>Fungování</a:t>
            </a:r>
          </a:p>
          <a:p>
            <a:pPr marL="0" indent="0">
              <a:buNone/>
            </a:pPr>
            <a:r>
              <a:rPr lang="cs-CZ" b="1" dirty="0" smtClean="0"/>
              <a:t>Přebytek OB → </a:t>
            </a:r>
            <a:r>
              <a:rPr lang="cs-CZ" dirty="0" smtClean="0"/>
              <a:t>příliv peněz ze zahraničí a růst peněžní zásoby → růst domácí cenové hladiny → pokles exportu, růst importu → </a:t>
            </a:r>
            <a:r>
              <a:rPr lang="cs-CZ" b="1" dirty="0" smtClean="0"/>
              <a:t>vyrovnání OB                M x V = P x 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286808" cy="939784"/>
          </a:xfrm>
        </p:spPr>
        <p:txBody>
          <a:bodyPr>
            <a:no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Keynesiánský důchodový vyrovnávací mech. ob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043890" cy="5188092"/>
          </a:xfrm>
        </p:spPr>
        <p:txBody>
          <a:bodyPr/>
          <a:lstStyle/>
          <a:p>
            <a:r>
              <a:rPr lang="cs-CZ" dirty="0" smtClean="0"/>
              <a:t>Jeho autorem jsou </a:t>
            </a:r>
            <a:r>
              <a:rPr lang="cs-CZ" dirty="0" err="1" smtClean="0"/>
              <a:t>Harrod</a:t>
            </a:r>
            <a:r>
              <a:rPr lang="cs-CZ" dirty="0" smtClean="0"/>
              <a:t> a </a:t>
            </a:r>
            <a:r>
              <a:rPr lang="cs-CZ" dirty="0" err="1" smtClean="0"/>
              <a:t>Machlup</a:t>
            </a:r>
            <a:r>
              <a:rPr lang="cs-CZ" dirty="0" smtClean="0"/>
              <a:t>  a je spojen se změnou důchodu (HDP)</a:t>
            </a:r>
          </a:p>
          <a:p>
            <a:r>
              <a:rPr lang="cs-CZ" b="1" u="sng" dirty="0" smtClean="0"/>
              <a:t>Předpoklady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Pevné kurzy a pevné ceny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Recesní mezera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Poptávkově determinovaný důchod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Stabilní úroková míra a nulové úspory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Nulová mobilita kapitálu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Import závislý na úrovni důchodu v ekonomice</a:t>
            </a:r>
          </a:p>
          <a:p>
            <a:r>
              <a:rPr lang="cs-CZ" b="1" u="sng" dirty="0" smtClean="0"/>
              <a:t>Fungování</a:t>
            </a:r>
          </a:p>
          <a:p>
            <a:pPr marL="0" indent="0">
              <a:buNone/>
            </a:pPr>
            <a:r>
              <a:rPr lang="cs-CZ" b="1" smtClean="0"/>
              <a:t>Deficit </a:t>
            </a:r>
            <a:r>
              <a:rPr lang="cs-CZ" b="1" dirty="0" smtClean="0"/>
              <a:t>OB </a:t>
            </a:r>
            <a:r>
              <a:rPr lang="cs-CZ" dirty="0" smtClean="0"/>
              <a:t>→ IM &gt; EX → pokles AD → pokles produktu → pokles celkového důchodu → pokles IM, růstu EX → </a:t>
            </a:r>
            <a:r>
              <a:rPr lang="cs-CZ" b="1" dirty="0" smtClean="0"/>
              <a:t>vyrovnání OB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Úrokový vyrovnávací mechanismus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pb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043890" cy="5330968"/>
          </a:xfrm>
        </p:spPr>
        <p:txBody>
          <a:bodyPr/>
          <a:lstStyle/>
          <a:p>
            <a:r>
              <a:rPr lang="cs-CZ" dirty="0" smtClean="0"/>
              <a:t>Ve skutečnosti existuje ještě další způsob vyrovnání PB a tím je pohyb úrokové míry a pohyb kapitálu</a:t>
            </a:r>
          </a:p>
          <a:p>
            <a:r>
              <a:rPr lang="cs-CZ" b="1" u="sng" dirty="0" smtClean="0"/>
              <a:t>Fungování</a:t>
            </a:r>
          </a:p>
          <a:p>
            <a:pPr marL="0" indent="0">
              <a:buNone/>
            </a:pPr>
            <a:r>
              <a:rPr lang="cs-CZ" b="1" dirty="0" smtClean="0"/>
              <a:t>Přebytek PB </a:t>
            </a:r>
            <a:r>
              <a:rPr lang="cs-CZ" dirty="0" smtClean="0"/>
              <a:t>→ příliv peněz ze zahraničí a růst peněžní zásoby → pokles domácí úrokové míry → odliv kapitálu → </a:t>
            </a:r>
            <a:r>
              <a:rPr lang="cs-CZ" b="1" dirty="0" smtClean="0"/>
              <a:t>vyrovnání PB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u="sng" dirty="0" smtClean="0"/>
              <a:t>Pokles úrokové míry má dva efekty:</a:t>
            </a:r>
            <a:endParaRPr lang="cs-CZ" dirty="0" smtClean="0"/>
          </a:p>
          <a:p>
            <a:pPr marL="457200" indent="-457200">
              <a:buSzPct val="110000"/>
              <a:buAutoNum type="arabicPeriod"/>
            </a:pPr>
            <a:r>
              <a:rPr lang="cs-CZ" dirty="0" smtClean="0"/>
              <a:t>Růst investic a dlouhodobé spotřeby (růst důchodu a IM)</a:t>
            </a:r>
          </a:p>
          <a:p>
            <a:pPr marL="457200" indent="-457200">
              <a:buSzPct val="110000"/>
              <a:buAutoNum type="arabicPeriod"/>
            </a:pPr>
            <a:r>
              <a:rPr lang="cs-CZ" dirty="0" smtClean="0"/>
              <a:t>Roste úrokový diferenciál a dochází k odlivu peněz z finančního účtu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Kurzový vyrovnávací mechanismus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pb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/>
          <a:lstStyle/>
          <a:p>
            <a:r>
              <a:rPr lang="cs-CZ" dirty="0" smtClean="0"/>
              <a:t>Opustíme předpoklad pevných kurzů a k vyrovnání PB dojde prostřednictvím změn devizového kurzu</a:t>
            </a:r>
          </a:p>
          <a:p>
            <a:pPr>
              <a:buNone/>
            </a:pP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b="1" u="sng" dirty="0" smtClean="0"/>
              <a:t>Fungování</a:t>
            </a:r>
          </a:p>
          <a:p>
            <a:pPr marL="0" indent="0">
              <a:buNone/>
            </a:pPr>
            <a:r>
              <a:rPr lang="cs-CZ" b="1" dirty="0" smtClean="0"/>
              <a:t>Přebytek PB </a:t>
            </a:r>
            <a:r>
              <a:rPr lang="cs-CZ" dirty="0" smtClean="0"/>
              <a:t>→ převis nabídky nad poptávkou deviz → zhodnocení měny → pokles exportu, růst importu → </a:t>
            </a:r>
            <a:r>
              <a:rPr lang="cs-CZ" b="1" dirty="0" smtClean="0"/>
              <a:t>vyrovnání PB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Definice a nositelé vnější 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hp</a:t>
            </a:r>
            <a:r>
              <a:rPr lang="cs-CZ" sz="4000" b="1" u="sng" dirty="0" smtClean="0">
                <a:solidFill>
                  <a:schemeClr val="tx1"/>
                </a:solidFill>
              </a:rPr>
              <a:t> (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vhp</a:t>
            </a:r>
            <a:r>
              <a:rPr lang="cs-CZ" sz="4000" b="1" u="sng" dirty="0" smtClean="0">
                <a:solidFill>
                  <a:schemeClr val="tx1"/>
                </a:solidFill>
              </a:rPr>
              <a:t>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VHP je v širším slova smyslu definována jako disciplína zabývající se zahraničně-obchodními vztahy s cílem zabezpečit vnější ekonomickou rovnováhu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Nositelé (především vláda a centrální banka) se snaží za pomoci určitých nástrojů dosáhnout stanovených cílů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sz="2800" u="sng" dirty="0" smtClean="0"/>
              <a:t>Můžeme ji rozdělit na dvě oblasti: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i="1" dirty="0" smtClean="0"/>
              <a:t>Zahraničně obchodní politika </a:t>
            </a:r>
            <a:r>
              <a:rPr lang="cs-CZ" sz="2800" dirty="0" smtClean="0"/>
              <a:t>(vláda)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i="1" dirty="0" smtClean="0"/>
              <a:t>Vnější měnová politika</a:t>
            </a:r>
            <a:r>
              <a:rPr lang="cs-CZ" sz="2800" dirty="0" smtClean="0"/>
              <a:t> (centrální banka)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928694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Cíle VHP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58138" cy="5446958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Vyrovnaná platební bilance</a:t>
            </a:r>
          </a:p>
          <a:p>
            <a:pPr algn="just"/>
            <a:r>
              <a:rPr lang="cs-CZ" sz="3200" dirty="0" smtClean="0"/>
              <a:t>Vnitřní rovnováha</a:t>
            </a:r>
          </a:p>
          <a:p>
            <a:pPr algn="just"/>
            <a:r>
              <a:rPr lang="cs-CZ" sz="3200" dirty="0" smtClean="0"/>
              <a:t>Ostatní cíle (např. nízká míra zadlužení, určitá úroveň investic)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Východiska a zásady 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vhp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31224" cy="566925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None/>
            </a:pPr>
            <a:r>
              <a:rPr lang="cs-CZ" sz="2800" b="1" i="1" u="sng" dirty="0" smtClean="0"/>
              <a:t>ZÁSADY</a:t>
            </a:r>
          </a:p>
          <a:p>
            <a:pPr marL="574675" indent="-234950">
              <a:spcAft>
                <a:spcPts val="600"/>
              </a:spcAft>
            </a:pPr>
            <a:r>
              <a:rPr lang="cs-CZ" sz="2800" b="1" i="1" u="sng" dirty="0" smtClean="0"/>
              <a:t>Obecné </a:t>
            </a:r>
          </a:p>
          <a:p>
            <a:pPr marL="1314450" lvl="1" indent="-400050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z. svrchovanosti</a:t>
            </a:r>
          </a:p>
          <a:p>
            <a:pPr marL="1314450" lvl="1" indent="-40005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 smtClean="0"/>
              <a:t>z. rovnoprávnosti</a:t>
            </a:r>
          </a:p>
          <a:p>
            <a:pPr marL="1314450" lvl="1" indent="-40005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 smtClean="0"/>
              <a:t>z. nevměšování se do vnitřních záležitostí</a:t>
            </a:r>
          </a:p>
          <a:p>
            <a:pPr marL="1314450" lvl="1" indent="-40005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 smtClean="0"/>
              <a:t>z. respektování národních zájmů</a:t>
            </a:r>
          </a:p>
          <a:p>
            <a:pPr marL="574675" indent="-234950"/>
            <a:r>
              <a:rPr lang="cs-CZ" sz="2800" b="1" i="1" u="sng" dirty="0" smtClean="0"/>
              <a:t>specifické </a:t>
            </a:r>
          </a:p>
          <a:p>
            <a:pPr marL="1314450" lvl="1" indent="-400050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z. svobody</a:t>
            </a:r>
            <a:r>
              <a:rPr lang="cs-CZ" sz="2800" dirty="0"/>
              <a:t> </a:t>
            </a:r>
            <a:r>
              <a:rPr lang="cs-CZ" sz="2800" dirty="0" smtClean="0"/>
              <a:t>obchodu nebo protekcionismu</a:t>
            </a:r>
          </a:p>
          <a:p>
            <a:pPr marL="1314450" lvl="1" indent="-400050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z. reciprocity</a:t>
            </a:r>
          </a:p>
          <a:p>
            <a:pPr marL="1314450" lvl="1" indent="-400050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z. národního režimu</a:t>
            </a:r>
          </a:p>
          <a:p>
            <a:pPr marL="1314450" lvl="1" indent="-400050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z. nejvyšších výhod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Nástroje VHP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b="1" i="1" u="sng" dirty="0" smtClean="0"/>
              <a:t>Smluvní</a:t>
            </a:r>
          </a:p>
          <a:p>
            <a:pPr marL="898525" indent="-352425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Základem je mezinárodní smlouva uzavřená mezi zeměmi, která určuje obchodní režim partnerských zemí, tyto jsou jí vázány</a:t>
            </a:r>
          </a:p>
          <a:p>
            <a:pPr marL="898525" indent="-352425">
              <a:lnSpc>
                <a:spcPct val="90000"/>
              </a:lnSpc>
              <a:spcAft>
                <a:spcPts val="600"/>
              </a:spcAft>
              <a:buNone/>
            </a:pPr>
            <a:endParaRPr lang="cs-CZ" sz="2800" dirty="0" smtClean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b="1" i="1" u="sng" dirty="0" smtClean="0"/>
              <a:t>Autonomní</a:t>
            </a:r>
          </a:p>
          <a:p>
            <a:pPr marL="898525" indent="-352425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Takové nástroje, které se neopírají o dvoustranný či mnohostranný projev vůle stran, ale o jednostranné rozhodnutí země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2800" dirty="0" smtClean="0"/>
          </a:p>
          <a:p>
            <a:pPr>
              <a:buNone/>
            </a:pPr>
            <a:endParaRPr lang="cs-CZ" sz="2800" b="1" dirty="0" smtClean="0"/>
          </a:p>
          <a:p>
            <a:endParaRPr 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Smluvní nástroje VHP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115328" cy="5473844"/>
          </a:xfrm>
        </p:spPr>
        <p:txBody>
          <a:bodyPr>
            <a:normAutofit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sz="2800" dirty="0" smtClean="0"/>
              <a:t>Smlouvy dělíme na bilaterální a multilaterální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b="1" u="sng" dirty="0" smtClean="0"/>
              <a:t>Bilaterální smlouvy</a:t>
            </a:r>
            <a:r>
              <a:rPr lang="cs-CZ" sz="2800" b="1" dirty="0" smtClean="0"/>
              <a:t>  </a:t>
            </a:r>
            <a:r>
              <a:rPr lang="cs-CZ" sz="2800" dirty="0" smtClean="0"/>
              <a:t>(s</a:t>
            </a:r>
            <a:r>
              <a:rPr lang="cs-CZ" sz="3000" dirty="0" smtClean="0"/>
              <a:t>mlouvy dvou zemí)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3000" dirty="0" smtClean="0"/>
              <a:t>Obchodní smlouvy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3000" dirty="0" smtClean="0"/>
              <a:t>Obchodní dohody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3000" dirty="0" smtClean="0"/>
              <a:t>Platební dohody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3000" dirty="0" smtClean="0"/>
              <a:t>Výměnné dohody (barter)</a:t>
            </a:r>
          </a:p>
          <a:p>
            <a:pPr marL="352425" indent="-352425">
              <a:spcBef>
                <a:spcPts val="1200"/>
              </a:spcBef>
              <a:spcAft>
                <a:spcPts val="600"/>
              </a:spcAft>
              <a:defRPr/>
            </a:pPr>
            <a:r>
              <a:rPr lang="cs-CZ" sz="2800" b="1" u="sng" dirty="0" smtClean="0"/>
              <a:t>Multilaterální smlouvy</a:t>
            </a:r>
            <a:r>
              <a:rPr lang="cs-CZ" sz="2800" dirty="0" smtClean="0"/>
              <a:t> (v</a:t>
            </a:r>
            <a:r>
              <a:rPr lang="cs-CZ" sz="3000" dirty="0" smtClean="0"/>
              <a:t>íce zemí než dvě)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000" dirty="0" smtClean="0"/>
              <a:t>Mezinárodní surovinové dohody (OPEC)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000" dirty="0" smtClean="0"/>
              <a:t>Smlouvy o integračním seskupení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cs-CZ" sz="3000" dirty="0" smtClean="0"/>
              <a:t>Všeobecná dohoda o clech a obchodu (GATT)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Autonomní nástroje 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vhp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136904" cy="5734420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Dělíme je na nástroje k omezení dovozu a k podpoře vývozu</a:t>
            </a:r>
          </a:p>
          <a:p>
            <a:r>
              <a:rPr lang="cs-CZ" sz="2800" b="1" u="sng" dirty="0" smtClean="0"/>
              <a:t>Nástroje k omezení dovozu</a:t>
            </a:r>
          </a:p>
          <a:p>
            <a:pPr marL="625475" indent="-2603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800" dirty="0" smtClean="0"/>
              <a:t>cla</a:t>
            </a:r>
          </a:p>
          <a:p>
            <a:pPr marL="625475" indent="-2603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800" dirty="0" smtClean="0"/>
              <a:t>kvóty</a:t>
            </a:r>
          </a:p>
          <a:p>
            <a:pPr marL="625475" indent="-2603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800" dirty="0" smtClean="0"/>
              <a:t>ostatní mimocelní bariéry (dovozní depozita, hygienické a technické normy)</a:t>
            </a:r>
          </a:p>
          <a:p>
            <a:pPr>
              <a:spcAft>
                <a:spcPts val="600"/>
              </a:spcAft>
            </a:pPr>
            <a:r>
              <a:rPr lang="cs-CZ" sz="2800" b="1" u="sng" dirty="0" smtClean="0"/>
              <a:t>Nástroje na podporu vývozu</a:t>
            </a:r>
          </a:p>
          <a:p>
            <a:pPr marL="625475" indent="-2603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800" dirty="0" smtClean="0"/>
              <a:t>Finanční pomoc pro vyvážející výrobce</a:t>
            </a:r>
          </a:p>
          <a:p>
            <a:pPr marL="625475" indent="-2603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800" dirty="0" smtClean="0"/>
              <a:t>Technická pomoc pro vyvážející výrobce</a:t>
            </a:r>
          </a:p>
          <a:p>
            <a:pPr marL="625475" indent="-2603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800" dirty="0" smtClean="0"/>
              <a:t>Informační a poradenské služby pro vývozce</a:t>
            </a:r>
          </a:p>
          <a:p>
            <a:pPr marL="625475" indent="-2603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800" dirty="0" smtClean="0"/>
              <a:t>Výchova pracovníků pro ZO činnost</a:t>
            </a:r>
          </a:p>
          <a:p>
            <a:pPr marL="625475" indent="-2603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800" dirty="0" smtClean="0"/>
              <a:t>Oceňování nejvýkonnějších vývozců</a:t>
            </a:r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Instituce  podpory exportu v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čr</a:t>
            </a:r>
            <a:endParaRPr lang="cs-CZ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003232" cy="50452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000" b="1" i="1" u="sng" dirty="0" smtClean="0"/>
              <a:t>Státní (vládní)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000" dirty="0" smtClean="0"/>
              <a:t>MPO, MZV, Exportní a garanční pojišťovací společnost (EGAP), Česká exportní banka (ČEB), </a:t>
            </a:r>
            <a:r>
              <a:rPr lang="cs-CZ" sz="3000" dirty="0" err="1" smtClean="0"/>
              <a:t>Czech</a:t>
            </a:r>
            <a:r>
              <a:rPr lang="cs-CZ" sz="3000" dirty="0" smtClean="0"/>
              <a:t> </a:t>
            </a:r>
            <a:r>
              <a:rPr lang="cs-CZ" sz="3000" dirty="0" err="1" smtClean="0"/>
              <a:t>trade</a:t>
            </a:r>
            <a:r>
              <a:rPr lang="cs-CZ" sz="3000" dirty="0" smtClean="0"/>
              <a:t>, </a:t>
            </a:r>
            <a:r>
              <a:rPr lang="cs-CZ" sz="3000" dirty="0" err="1" smtClean="0"/>
              <a:t>Czech</a:t>
            </a:r>
            <a:r>
              <a:rPr lang="cs-CZ" sz="3000" dirty="0" smtClean="0"/>
              <a:t> </a:t>
            </a:r>
            <a:r>
              <a:rPr lang="cs-CZ" sz="3000" dirty="0" err="1" smtClean="0"/>
              <a:t>Invest</a:t>
            </a:r>
            <a:endParaRPr lang="cs-CZ" sz="3000" dirty="0" smtClean="0"/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None/>
            </a:pPr>
            <a:endParaRPr lang="cs-CZ" sz="3000" dirty="0" smtClean="0"/>
          </a:p>
          <a:p>
            <a:pPr>
              <a:spcAft>
                <a:spcPts val="600"/>
              </a:spcAft>
            </a:pPr>
            <a:r>
              <a:rPr lang="cs-CZ" sz="3000" b="1" i="1" u="sng" dirty="0" smtClean="0"/>
              <a:t>Nestátní (nevládní)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000" dirty="0" smtClean="0"/>
              <a:t>Hospodářská komora, Agrární komora, Svaz průmyslu a dopravy, atd.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Platební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Statistický účetní záznam sestavený na principu podvojného účetnictví, který sumarizuje veškeré ekonomické transakce mezi subjekty domácí země a zahraničím za určité časové období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Celkově musí být vyrovnaná, ale jednotlivé účty mohou být v nerovnováze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Můžeme ji členit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u="sng" dirty="0" smtClean="0"/>
              <a:t>vertikálně</a:t>
            </a:r>
            <a:r>
              <a:rPr lang="cs-CZ" sz="2800" dirty="0" smtClean="0"/>
              <a:t> (kreditní a debetní položky)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u="sng" smtClean="0"/>
              <a:t>horizontálně</a:t>
            </a:r>
            <a:r>
              <a:rPr lang="cs-CZ" sz="2800" smtClean="0"/>
              <a:t> (jednotlivé </a:t>
            </a:r>
            <a:r>
              <a:rPr lang="cs-CZ" sz="2800" dirty="0" smtClean="0"/>
              <a:t>účty)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635</TotalTime>
  <Words>751</Words>
  <Application>Microsoft Office PowerPoint</Application>
  <PresentationFormat>Předvádění na obrazovce (4:3)</PresentationFormat>
  <Paragraphs>140</Paragraphs>
  <Slides>16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Calibri</vt:lpstr>
      <vt:lpstr>Times New Roman</vt:lpstr>
      <vt:lpstr>Wingdings</vt:lpstr>
      <vt:lpstr>Wingdings 2</vt:lpstr>
      <vt:lpstr>Arkýř</vt:lpstr>
      <vt:lpstr>Vnější hospodářská politika</vt:lpstr>
      <vt:lpstr>Definice a nositelé vnější hp (vhp)</vt:lpstr>
      <vt:lpstr>Cíle VHP</vt:lpstr>
      <vt:lpstr>Východiska a zásady vhp</vt:lpstr>
      <vt:lpstr>Nástroje VHP</vt:lpstr>
      <vt:lpstr>Smluvní nástroje VHP</vt:lpstr>
      <vt:lpstr>Autonomní nástroje vhp</vt:lpstr>
      <vt:lpstr>Instituce  podpory exportu v čr</vt:lpstr>
      <vt:lpstr>Platební bilance</vt:lpstr>
      <vt:lpstr>Struktura platební bilance</vt:lpstr>
      <vt:lpstr>Vyrovnávací mechanismy pb</vt:lpstr>
      <vt:lpstr>Klasický cenový vyrovnávací mechanismus ob</vt:lpstr>
      <vt:lpstr>Keynesiánský důchodový vyrovnávací mech. ob</vt:lpstr>
      <vt:lpstr>Úrokový vyrovnávací mechanismus pb</vt:lpstr>
      <vt:lpstr>Kurzový vyrovnávací mechanismus pb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124</cp:revision>
  <dcterms:created xsi:type="dcterms:W3CDTF">2015-02-19T14:22:13Z</dcterms:created>
  <dcterms:modified xsi:type="dcterms:W3CDTF">2021-02-19T14:50:18Z</dcterms:modified>
</cp:coreProperties>
</file>