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4" r:id="rId4"/>
    <p:sldId id="277" r:id="rId5"/>
    <p:sldId id="278" r:id="rId6"/>
    <p:sldId id="279" r:id="rId7"/>
    <p:sldId id="280" r:id="rId8"/>
    <p:sldId id="268" r:id="rId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57422" y="2071678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Hodnocení účinnosti HP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79208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Účinnost 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hp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15200" cy="5133184"/>
          </a:xfrm>
        </p:spPr>
        <p:txBody>
          <a:bodyPr>
            <a:normAutofit/>
          </a:bodyPr>
          <a:lstStyle/>
          <a:p>
            <a:pPr marL="273050" indent="-273050" algn="just">
              <a:spcAft>
                <a:spcPts val="600"/>
              </a:spcAft>
            </a:pPr>
            <a:r>
              <a:rPr lang="cs-CZ" sz="2800" dirty="0" smtClean="0"/>
              <a:t>Vyjadřuje míru úspěšnosti HP při dosahování stanovených cílů</a:t>
            </a:r>
          </a:p>
          <a:p>
            <a:pPr marL="273050" indent="-273050" algn="just">
              <a:spcAft>
                <a:spcPts val="600"/>
              </a:spcAft>
            </a:pPr>
            <a:r>
              <a:rPr lang="cs-CZ" sz="2800" dirty="0" smtClean="0"/>
              <a:t>Pokud známe optimum, hodnotíme míru přiblížení se k tomuto optimu</a:t>
            </a:r>
          </a:p>
          <a:p>
            <a:pPr marL="273050" indent="-273050" algn="just">
              <a:spcAft>
                <a:spcPts val="600"/>
              </a:spcAft>
            </a:pPr>
            <a:r>
              <a:rPr lang="cs-CZ" sz="2800" b="1" u="sng" dirty="0" smtClean="0"/>
              <a:t>Způsoby  měření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Magický čtyřúhelník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Ratingové hodnocení státu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Další indexy</a:t>
            </a:r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928694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Magický čtyřúhelník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758138" cy="5446958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Zachycuje dosahování čtyř základních ekonomických cílů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Ekonomický růst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Nízká nezaměstnanost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Nízká  stabilní inflace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Vnější rovnováha </a:t>
            </a:r>
          </a:p>
          <a:p>
            <a:pPr algn="just">
              <a:spcAft>
                <a:spcPts val="600"/>
              </a:spcAft>
            </a:pPr>
            <a:r>
              <a:rPr lang="cs-CZ" b="1" u="sng" dirty="0" smtClean="0"/>
              <a:t>Základní verze (hodnoty OECD)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Meziroční tempo růstu HDP (3%)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Průměrná roční míra nezaměstnanosti (5%)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Průměrná roční míra inflace (2%)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Podíl salda BÚ PB na nominálním produktu (0%)</a:t>
            </a:r>
          </a:p>
          <a:p>
            <a:pPr algn="just">
              <a:spcAft>
                <a:spcPts val="600"/>
              </a:spcAft>
            </a:pPr>
            <a:r>
              <a:rPr lang="cs-CZ" dirty="0" smtClean="0"/>
              <a:t>Čím více se bude MČ dané země blížit MČ optimálnímu, tím lze HP považovat z úspěšnější a účinnější</a:t>
            </a:r>
          </a:p>
          <a:p>
            <a:pPr algn="just">
              <a:spcAft>
                <a:spcPts val="600"/>
              </a:spcAft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463884" cy="785818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Rozšířená verze magického čtyřúhelníku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pic>
        <p:nvPicPr>
          <p:cNvPr id="4" name="Zástupný symbol pro obsah 3" descr="6908334596_85670254_o2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14349" y="1571612"/>
            <a:ext cx="7429552" cy="48577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143932" cy="85725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Rozšířená verze Magického čtyřúhelníku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043890" cy="550072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Umožňuje srovnání situace země ve vztahu k jejímu optimu a nikoliv k průměrným hodnotám</a:t>
            </a:r>
          </a:p>
          <a:p>
            <a:r>
              <a:rPr lang="cs-CZ" b="1" u="sng" dirty="0" smtClean="0"/>
              <a:t>Vrcholy magického čtyřúhelníku</a:t>
            </a:r>
            <a:r>
              <a:rPr lang="cs-CZ" dirty="0" smtClean="0"/>
              <a:t>: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Odchylka skutečného tempa růstu produktu od potenciálního tempa růstu produktu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Odchylka skutečné míry nezaměstnanosti od přirozené míry nezaměstnanosti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Odchylka skutečné míry inflace od míry inflace, která je považována za optimální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Odchylka skutečného podílu sald BÚ PB na nominálním produktu od jeho optimální úrovně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Optima na osách jsou nyní rovna nule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U této verze platí, že čím je obsah MČ menší, tím je HP účinnější</a:t>
            </a:r>
          </a:p>
          <a:p>
            <a:pPr>
              <a:spcAft>
                <a:spcPts val="600"/>
              </a:spcAft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Ratingové hodnocení státu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829576" cy="535785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Vyjadřuje schopnost hodnoceného subjektu dostát svým závazkům </a:t>
            </a:r>
          </a:p>
          <a:p>
            <a:r>
              <a:rPr lang="cs-CZ" dirty="0" smtClean="0"/>
              <a:t>Zkoumá politické, ekonomické a další faktory v dané zemi</a:t>
            </a:r>
          </a:p>
          <a:p>
            <a:r>
              <a:rPr lang="cs-CZ" dirty="0" smtClean="0"/>
              <a:t>Na základě přesně stanovených kritérií toto hodnocení provádí specializované agentury: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Standard &amp; </a:t>
            </a:r>
            <a:r>
              <a:rPr lang="cs-CZ" dirty="0" err="1" smtClean="0"/>
              <a:t>Poor</a:t>
            </a:r>
            <a:r>
              <a:rPr lang="cs-CZ" dirty="0" smtClean="0"/>
              <a:t>´s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err="1" smtClean="0"/>
              <a:t>Moody</a:t>
            </a:r>
            <a:r>
              <a:rPr lang="cs-CZ" dirty="0" smtClean="0"/>
              <a:t>´s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err="1" smtClean="0"/>
              <a:t>Fitch</a:t>
            </a:r>
            <a:r>
              <a:rPr lang="cs-CZ" smtClean="0"/>
              <a:t> - IBCA</a:t>
            </a:r>
            <a:endParaRPr lang="cs-CZ" dirty="0" smtClean="0"/>
          </a:p>
          <a:p>
            <a:pPr>
              <a:spcAft>
                <a:spcPts val="600"/>
              </a:spcAft>
            </a:pPr>
            <a:r>
              <a:rPr lang="cs-CZ" dirty="0" smtClean="0"/>
              <a:t>Hodnocení je založeno na stupnicích – písmena, čísla, znaménka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Aktuálně má ČR hodnocení A1 nebo AA-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Ratingové hodnocení státu nemůže být nikdy nižší než ratingové hodnocení jakéhokoliv jeho subjektu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Další indexy sloužící k hodnocení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hp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467600" cy="5188092"/>
          </a:xfrm>
        </p:spPr>
        <p:txBody>
          <a:bodyPr/>
          <a:lstStyle/>
          <a:p>
            <a:r>
              <a:rPr lang="cs-CZ" b="1" u="sng" dirty="0" smtClean="0"/>
              <a:t>Index útrap (</a:t>
            </a:r>
            <a:r>
              <a:rPr lang="cs-CZ" b="1" u="sng" dirty="0" err="1" smtClean="0"/>
              <a:t>Misery</a:t>
            </a:r>
            <a:r>
              <a:rPr lang="cs-CZ" b="1" u="sng" dirty="0" smtClean="0"/>
              <a:t> Index)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Míra inflace + míra nezaměstnanosti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None/>
            </a:pPr>
            <a:endParaRPr lang="cs-CZ" dirty="0" smtClean="0"/>
          </a:p>
          <a:p>
            <a:r>
              <a:rPr lang="cs-CZ" b="1" u="sng" dirty="0" smtClean="0"/>
              <a:t>Index stabilizace (</a:t>
            </a:r>
            <a:r>
              <a:rPr lang="cs-CZ" b="1" u="sng" dirty="0" err="1" smtClean="0"/>
              <a:t>Stabilization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Policy</a:t>
            </a:r>
            <a:r>
              <a:rPr lang="cs-CZ" b="1" u="sng" dirty="0" smtClean="0"/>
              <a:t> Index)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Míra inflace + 2 x míra nezaměstnanosti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None/>
            </a:pPr>
            <a:endParaRPr lang="cs-CZ" dirty="0" smtClean="0"/>
          </a:p>
          <a:p>
            <a:r>
              <a:rPr lang="cs-CZ" b="1" u="sng" dirty="0" smtClean="0"/>
              <a:t>Index neoblíbenosti (</a:t>
            </a:r>
            <a:r>
              <a:rPr lang="cs-CZ" b="1" u="sng" dirty="0" err="1" smtClean="0"/>
              <a:t>Unpopularity</a:t>
            </a:r>
            <a:r>
              <a:rPr lang="cs-CZ" b="1" u="sng" dirty="0" smtClean="0"/>
              <a:t> Index)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Míra inflace – 3 x tempo růstu HDP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643</TotalTime>
  <Words>322</Words>
  <Application>Microsoft Office PowerPoint</Application>
  <PresentationFormat>Předvádění na obrazovce (4:3)</PresentationFormat>
  <Paragraphs>54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Calibri</vt:lpstr>
      <vt:lpstr>Times New Roman</vt:lpstr>
      <vt:lpstr>Wingdings</vt:lpstr>
      <vt:lpstr>Wingdings 2</vt:lpstr>
      <vt:lpstr>Arkýř</vt:lpstr>
      <vt:lpstr>Hodnocení účinnosti HP</vt:lpstr>
      <vt:lpstr>Účinnost hp</vt:lpstr>
      <vt:lpstr>Magický čtyřúhelník</vt:lpstr>
      <vt:lpstr>Rozšířená verze magického čtyřúhelníku</vt:lpstr>
      <vt:lpstr>Rozšířená verze Magického čtyřúhelníku</vt:lpstr>
      <vt:lpstr>Ratingové hodnocení státu</vt:lpstr>
      <vt:lpstr>Další indexy sloužící k hodnocení hp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141</cp:revision>
  <dcterms:created xsi:type="dcterms:W3CDTF">2015-02-19T14:22:13Z</dcterms:created>
  <dcterms:modified xsi:type="dcterms:W3CDTF">2021-02-19T14:51:11Z</dcterms:modified>
</cp:coreProperties>
</file>