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307" r:id="rId3"/>
    <p:sldId id="284" r:id="rId4"/>
    <p:sldId id="285" r:id="rId5"/>
    <p:sldId id="287" r:id="rId6"/>
    <p:sldId id="288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315" r:id="rId15"/>
    <p:sldId id="316" r:id="rId16"/>
    <p:sldId id="317" r:id="rId17"/>
    <p:sldId id="319" r:id="rId18"/>
    <p:sldId id="320" r:id="rId19"/>
    <p:sldId id="263" r:id="rId20"/>
  </p:sldIdLst>
  <p:sldSz cx="9144000" cy="6858000" type="screen4x3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347" autoAdjust="0"/>
    <p:restoredTop sz="84480" autoAdjust="0"/>
  </p:normalViewPr>
  <p:slideViewPr>
    <p:cSldViewPr>
      <p:cViewPr varScale="1">
        <p:scale>
          <a:sx n="71" d="100"/>
          <a:sy n="71" d="100"/>
        </p:scale>
        <p:origin x="1310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E3411D-8CA2-4243-9904-E1B17F8F5948}" type="datetimeFigureOut">
              <a:rPr lang="cs-CZ" smtClean="0"/>
              <a:pPr/>
              <a:t>17.04.2021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29762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D1414-4050-4345-BF95-3FBC5DD8AE6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8905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D1414-4050-4345-BF95-3FBC5DD8AE61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8143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D1414-4050-4345-BF95-3FBC5DD8AE61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3113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D1414-4050-4345-BF95-3FBC5DD8AE61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53746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D1414-4050-4345-BF95-3FBC5DD8AE61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4236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D1414-4050-4345-BF95-3FBC5DD8AE61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78190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D1414-4050-4345-BF95-3FBC5DD8AE61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26137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u="none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D1414-4050-4345-BF95-3FBC5DD8AE61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0480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D1414-4050-4345-BF95-3FBC5DD8AE61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75679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D1414-4050-4345-BF95-3FBC5DD8AE61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8449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D1414-4050-4345-BF95-3FBC5DD8AE61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07118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D1414-4050-4345-BF95-3FBC5DD8AE61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94364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D1414-4050-4345-BF95-3FBC5DD8AE61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38213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D1414-4050-4345-BF95-3FBC5DD8AE61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427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D1414-4050-4345-BF95-3FBC5DD8AE61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0406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17.04.2021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17.04.2021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17.04.2021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17.04.2021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17.04.2021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17.04.2021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17.04.2021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17.04.2021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17.04.2021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39752" y="1340768"/>
            <a:ext cx="6172200" cy="2470426"/>
          </a:xfrm>
        </p:spPr>
        <p:txBody>
          <a:bodyPr>
            <a:normAutofit fontScale="90000"/>
          </a:bodyPr>
          <a:lstStyle/>
          <a:p>
            <a:pPr algn="ctr"/>
            <a:r>
              <a:rPr lang="cs-CZ" sz="5400" dirty="0" smtClean="0">
                <a:solidFill>
                  <a:schemeClr val="tx1"/>
                </a:solidFill>
              </a:rPr>
              <a:t>Srovnání krize 1997 </a:t>
            </a:r>
            <a:r>
              <a:rPr lang="cs-CZ" sz="5400" dirty="0" smtClean="0">
                <a:solidFill>
                  <a:schemeClr val="tx1"/>
                </a:solidFill>
              </a:rPr>
              <a:t>a krize 2008 </a:t>
            </a:r>
            <a:r>
              <a:rPr lang="cs-CZ" sz="5400" dirty="0" smtClean="0">
                <a:solidFill>
                  <a:schemeClr val="tx1"/>
                </a:solidFill>
              </a:rPr>
              <a:t>v české ekonomice</a:t>
            </a:r>
            <a:endParaRPr lang="cs-CZ" sz="5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marL="838200" indent="-838200" eaLnBrk="1" hangingPunct="1">
              <a:defRPr/>
            </a:pPr>
            <a:r>
              <a:rPr lang="cs-CZ" sz="3600" b="1" u="sng" dirty="0" smtClean="0">
                <a:solidFill>
                  <a:schemeClr val="tx1"/>
                </a:solidFill>
              </a:rPr>
              <a:t>Recese nebo krize?</a:t>
            </a:r>
          </a:p>
        </p:txBody>
      </p:sp>
      <p:sp>
        <p:nvSpPr>
          <p:cNvPr id="12291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cs-CZ" sz="2600" dirty="0" smtClean="0"/>
              <a:t>Velikost poklesu nebyla velká, produkt se posléze vrací k hodnotě potenciálu ?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cs-CZ" sz="2600" dirty="0" smtClean="0"/>
              <a:t>Zpomalení se objevilo i v Maďarsku a Polsku</a:t>
            </a:r>
            <a:endParaRPr lang="cs-CZ" sz="2600" dirty="0" smtClean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cs-CZ" sz="2600" dirty="0" smtClean="0"/>
              <a:t>S největší pravděpodobností  se jednalo o recesi, ale v situaci přehřáté ekonomiky. </a:t>
            </a:r>
          </a:p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cs-CZ" sz="2600" dirty="0" smtClean="0"/>
              <a:t>Podle </a:t>
            </a:r>
            <a:r>
              <a:rPr lang="cs-CZ" sz="2600" dirty="0"/>
              <a:t>pravicově orientovaných ekonomů reagovala na tuto situaci nevhodně především centrální banka. Další vlivy (transformační polštáře, politická nestabilita, finanční krize) mají podpůrný vliv.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cs-CZ" altLang="cs-CZ" b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029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pPr marL="838200" indent="-838200" eaLnBrk="1" hangingPunct="1">
              <a:defRPr/>
            </a:pPr>
            <a:r>
              <a:rPr lang="cs-CZ" sz="3600" b="1" u="sng" dirty="0" smtClean="0">
                <a:solidFill>
                  <a:schemeClr val="tx1"/>
                </a:solidFill>
              </a:rPr>
              <a:t>Poučení do budoucna</a:t>
            </a:r>
          </a:p>
        </p:txBody>
      </p:sp>
      <p:sp>
        <p:nvSpPr>
          <p:cNvPr id="13315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spcAft>
                <a:spcPts val="600"/>
              </a:spcAft>
              <a:defRPr/>
            </a:pPr>
            <a:r>
              <a:rPr lang="cs-CZ" sz="2800" dirty="0" smtClean="0"/>
              <a:t>Nebezpečí dvojího deficitu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cs-CZ" sz="2800" dirty="0" smtClean="0"/>
              <a:t>Nutnost koordinace fiskální a monetární politiky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cs-CZ" sz="2800" dirty="0" smtClean="0"/>
              <a:t>Zkušenosti s reakcí ekonomiky na změny v monetární a fiskální politice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fld id="{613B9F0A-C623-4171-BC5A-474C1F2EBD8F}" type="slidenum">
              <a:rPr lang="cs-CZ" altLang="cs-CZ" b="0">
                <a:latin typeface="Arial" panose="020B0604020202020204" pitchFamily="34" charset="0"/>
              </a:rPr>
              <a:pPr eaLnBrk="1" hangingPunct="1"/>
              <a:t>11</a:t>
            </a:fld>
            <a:endParaRPr lang="cs-CZ" altLang="cs-CZ" b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0742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286000" y="1124744"/>
            <a:ext cx="6678488" cy="3824446"/>
          </a:xfrm>
        </p:spPr>
        <p:txBody>
          <a:bodyPr>
            <a:noAutofit/>
          </a:bodyPr>
          <a:lstStyle/>
          <a:p>
            <a:pPr algn="ctr"/>
            <a:r>
              <a:rPr lang="cs-CZ" sz="8000" dirty="0" smtClean="0"/>
              <a:t>Krize odstartovaná  v roce 2008</a:t>
            </a:r>
            <a:endParaRPr lang="cs-CZ" sz="8000" dirty="0"/>
          </a:p>
        </p:txBody>
      </p:sp>
    </p:spTree>
    <p:extLst>
      <p:ext uri="{BB962C8B-B14F-4D97-AF65-F5344CB8AC3E}">
        <p14:creationId xmlns:p14="http://schemas.microsoft.com/office/powerpoint/2010/main" val="378797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706090"/>
          </a:xfrm>
        </p:spPr>
        <p:txBody>
          <a:bodyPr>
            <a:no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Jak to celé vzniklo</a:t>
            </a:r>
            <a:endParaRPr lang="cs-CZ" sz="36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268760"/>
            <a:ext cx="8208912" cy="496855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cs-CZ" sz="2800" dirty="0" smtClean="0"/>
              <a:t>Celosvětová hospodářská krize vypukla 7. září 2008 převzetím dvou polostátních hypotečních agentur americkou vládou naplno</a:t>
            </a:r>
          </a:p>
          <a:p>
            <a:pPr>
              <a:spcAft>
                <a:spcPts val="600"/>
              </a:spcAft>
              <a:defRPr/>
            </a:pPr>
            <a:r>
              <a:rPr lang="cs-CZ" sz="2800" dirty="0" smtClean="0"/>
              <a:t>Problémy, které naznačovaly, že může k něčemu takovému dojít, se ale objevily už v roce 2006</a:t>
            </a:r>
            <a:endParaRPr lang="cs-CZ" sz="2800" dirty="0"/>
          </a:p>
          <a:p>
            <a:pPr>
              <a:spcAft>
                <a:spcPts val="600"/>
              </a:spcAft>
              <a:defRPr/>
            </a:pPr>
            <a:r>
              <a:rPr lang="cs-CZ" sz="2800" dirty="0" smtClean="0"/>
              <a:t>Za hlavní viníky označila většina ekonomů „nenasytné“ bankéře, kteří půjčovali téměř každému, špatnou regulaci finančního trhu a ratingové agentury, které hodnotí úvěrová rizika</a:t>
            </a:r>
            <a:endParaRPr lang="cs-CZ" sz="2800" dirty="0"/>
          </a:p>
          <a:p>
            <a:pPr>
              <a:spcAft>
                <a:spcPts val="600"/>
              </a:spcAft>
              <a:defRPr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15357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706090"/>
          </a:xfrm>
        </p:spPr>
        <p:txBody>
          <a:bodyPr>
            <a:no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Příčiny vzniku v USA</a:t>
            </a:r>
            <a:endParaRPr lang="cs-CZ" sz="36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268760"/>
            <a:ext cx="8208912" cy="5400600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  <a:defRPr/>
            </a:pPr>
            <a:r>
              <a:rPr lang="cs-CZ" sz="2800" dirty="0" smtClean="0"/>
              <a:t>Laxní poskytování hypotečních úvěrů bez patřičného zajištění domácnostem, které představovaly riziko z hlediska budoucího splácení</a:t>
            </a:r>
          </a:p>
          <a:p>
            <a:pPr>
              <a:spcAft>
                <a:spcPts val="600"/>
              </a:spcAft>
              <a:defRPr/>
            </a:pPr>
            <a:r>
              <a:rPr lang="cs-CZ" sz="2800" dirty="0" smtClean="0"/>
              <a:t>Nedostatečné přizpůsobení regulačního rámce nových finančních instrumentů</a:t>
            </a:r>
          </a:p>
          <a:p>
            <a:pPr>
              <a:spcAft>
                <a:spcPts val="600"/>
              </a:spcAft>
              <a:defRPr/>
            </a:pPr>
            <a:r>
              <a:rPr lang="cs-CZ" sz="2800" dirty="0" smtClean="0"/>
              <a:t>Oligopolní struktura ratingových agentur</a:t>
            </a:r>
          </a:p>
          <a:p>
            <a:pPr>
              <a:spcAft>
                <a:spcPts val="600"/>
              </a:spcAft>
              <a:defRPr/>
            </a:pPr>
            <a:r>
              <a:rPr lang="cs-CZ" sz="2800" dirty="0" smtClean="0"/>
              <a:t>Trojnásobný deficit USA (rozpočtový, obchodní, úspor)</a:t>
            </a:r>
          </a:p>
          <a:p>
            <a:pPr>
              <a:spcAft>
                <a:spcPts val="600"/>
              </a:spcAft>
              <a:defRPr/>
            </a:pPr>
            <a:r>
              <a:rPr lang="cs-CZ" sz="2800" dirty="0" smtClean="0"/>
              <a:t>Nedostatečné omezení nabídky peněz po oživení v roce 2002</a:t>
            </a:r>
          </a:p>
          <a:p>
            <a:pPr>
              <a:spcAft>
                <a:spcPts val="600"/>
              </a:spcAft>
              <a:defRPr/>
            </a:pPr>
            <a:r>
              <a:rPr lang="cs-CZ" sz="2800" dirty="0" smtClean="0"/>
              <a:t>Prasknutí více „bublin“ najednou (trh nemovitostí, ceny aktiv, úvěrová expanze)</a:t>
            </a:r>
          </a:p>
          <a:p>
            <a:pPr>
              <a:spcAft>
                <a:spcPts val="600"/>
              </a:spcAft>
              <a:defRPr/>
            </a:pPr>
            <a:r>
              <a:rPr lang="cs-CZ" sz="2800" dirty="0" smtClean="0"/>
              <a:t>Slabá koordinace MMF, Světové banky, G7</a:t>
            </a:r>
          </a:p>
          <a:p>
            <a:pPr>
              <a:spcAft>
                <a:spcPts val="600"/>
              </a:spcAft>
              <a:defRPr/>
            </a:pPr>
            <a:endParaRPr lang="cs-CZ" sz="2800" dirty="0"/>
          </a:p>
          <a:p>
            <a:pPr>
              <a:spcAft>
                <a:spcPts val="600"/>
              </a:spcAft>
              <a:defRPr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15439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706090"/>
          </a:xfrm>
        </p:spPr>
        <p:txBody>
          <a:bodyPr>
            <a:no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Jak se krize dostala do </a:t>
            </a:r>
            <a:r>
              <a:rPr lang="cs-CZ" sz="3600" b="1" u="sng" dirty="0" err="1" smtClean="0">
                <a:solidFill>
                  <a:schemeClr val="tx1"/>
                </a:solidFill>
              </a:rPr>
              <a:t>evropy</a:t>
            </a:r>
            <a:r>
              <a:rPr lang="cs-CZ" sz="3600" b="1" u="sng" dirty="0" smtClean="0">
                <a:solidFill>
                  <a:schemeClr val="tx1"/>
                </a:solidFill>
              </a:rPr>
              <a:t>?</a:t>
            </a:r>
            <a:endParaRPr lang="cs-CZ" sz="36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268760"/>
            <a:ext cx="8208912" cy="5400600"/>
          </a:xfrm>
        </p:spPr>
        <p:txBody>
          <a:bodyPr>
            <a:normAutofit fontScale="92500" lnSpcReduction="10000"/>
          </a:bodyPr>
          <a:lstStyle/>
          <a:p>
            <a:pPr algn="just">
              <a:spcAft>
                <a:spcPts val="600"/>
              </a:spcAft>
              <a:defRPr/>
            </a:pPr>
            <a:r>
              <a:rPr lang="cs-CZ" sz="2800" dirty="0" smtClean="0"/>
              <a:t>Řada evropských bank investovala do rizikových hypoték v USA a i přes intervence ECB v srpnu 2007, která poskytla peněžnímu trhu injekci ohlásila na podzim řada významných evropských bank těžké ztráty</a:t>
            </a:r>
          </a:p>
          <a:p>
            <a:pPr algn="just">
              <a:spcAft>
                <a:spcPts val="600"/>
              </a:spcAft>
              <a:defRPr/>
            </a:pPr>
            <a:r>
              <a:rPr lang="cs-CZ" sz="2800" dirty="0" smtClean="0"/>
              <a:t>Bankovní krize se prostřednictvím neochoty či neschopnosti bank poskytovat úvěry na investice firmám odráží na poklesu investic a hypoteční krize na poklesu spotřeby →pokles HDP</a:t>
            </a:r>
          </a:p>
          <a:p>
            <a:pPr algn="just">
              <a:spcAft>
                <a:spcPts val="600"/>
              </a:spcAft>
              <a:defRPr/>
            </a:pPr>
            <a:r>
              <a:rPr lang="cs-CZ" sz="2800" dirty="0" smtClean="0"/>
              <a:t>Evropská unie zareagovala na bankovní krizi v říjnu 2008 přizpůsobením rozpočtových pravidel, což mělo vést k uklidnění finančních trhů</a:t>
            </a:r>
          </a:p>
          <a:p>
            <a:pPr algn="just">
              <a:spcAft>
                <a:spcPts val="600"/>
              </a:spcAft>
              <a:defRPr/>
            </a:pPr>
            <a:r>
              <a:rPr lang="cs-CZ" sz="2800" dirty="0" smtClean="0"/>
              <a:t>V roce 2009 se ekonomiky odrazily ode dna a nastartovaly k pozvolnému růstu</a:t>
            </a:r>
          </a:p>
          <a:p>
            <a:pPr algn="just">
              <a:spcAft>
                <a:spcPts val="600"/>
              </a:spcAft>
              <a:defRPr/>
            </a:pPr>
            <a:endParaRPr lang="cs-CZ" sz="2800" dirty="0" smtClean="0"/>
          </a:p>
          <a:p>
            <a:pPr>
              <a:spcAft>
                <a:spcPts val="600"/>
              </a:spcAft>
              <a:defRPr/>
            </a:pPr>
            <a:endParaRPr lang="cs-CZ" sz="2800" dirty="0"/>
          </a:p>
          <a:p>
            <a:pPr>
              <a:spcAft>
                <a:spcPts val="600"/>
              </a:spcAft>
              <a:defRPr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413700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706090"/>
          </a:xfrm>
        </p:spPr>
        <p:txBody>
          <a:bodyPr>
            <a:no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Jak se krize dotkla české ekonomiky?</a:t>
            </a:r>
            <a:endParaRPr lang="cs-CZ" sz="36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0364" y="980728"/>
            <a:ext cx="8208912" cy="6120680"/>
          </a:xfrm>
        </p:spPr>
        <p:txBody>
          <a:bodyPr>
            <a:normAutofit fontScale="92500" lnSpcReduction="20000"/>
          </a:bodyPr>
          <a:lstStyle/>
          <a:p>
            <a:pPr algn="just">
              <a:spcAft>
                <a:spcPts val="600"/>
              </a:spcAft>
              <a:defRPr/>
            </a:pPr>
            <a:r>
              <a:rPr lang="cs-CZ" sz="2800" dirty="0" smtClean="0"/>
              <a:t>Česká ekonomika se potýkala s následky ekonomické nikoliv bankovní krize</a:t>
            </a:r>
          </a:p>
          <a:p>
            <a:pPr algn="just">
              <a:spcAft>
                <a:spcPts val="600"/>
              </a:spcAft>
              <a:defRPr/>
            </a:pPr>
            <a:r>
              <a:rPr lang="cs-CZ" sz="2800" dirty="0" smtClean="0"/>
              <a:t>Jednalo se o krizi „importovanou“, vyvolanou prudkým poklesem zahraniční poptávky</a:t>
            </a:r>
          </a:p>
          <a:p>
            <a:pPr algn="just">
              <a:spcAft>
                <a:spcPts val="600"/>
              </a:spcAft>
              <a:defRPr/>
            </a:pPr>
            <a:r>
              <a:rPr lang="cs-CZ" sz="2800" dirty="0" smtClean="0"/>
              <a:t>Propad HDP byl podobný jako v celé EU</a:t>
            </a:r>
          </a:p>
          <a:p>
            <a:pPr algn="just">
              <a:spcAft>
                <a:spcPts val="600"/>
              </a:spcAft>
              <a:defRPr/>
            </a:pPr>
            <a:endParaRPr lang="cs-CZ" sz="2800" dirty="0"/>
          </a:p>
          <a:p>
            <a:pPr algn="just">
              <a:spcAft>
                <a:spcPts val="600"/>
              </a:spcAft>
              <a:defRPr/>
            </a:pPr>
            <a:endParaRPr lang="cs-CZ" sz="2800" dirty="0" smtClean="0"/>
          </a:p>
          <a:p>
            <a:pPr algn="just">
              <a:spcAft>
                <a:spcPts val="600"/>
              </a:spcAft>
              <a:defRPr/>
            </a:pPr>
            <a:endParaRPr lang="cs-CZ" sz="2800" dirty="0"/>
          </a:p>
          <a:p>
            <a:pPr algn="just">
              <a:spcAft>
                <a:spcPts val="600"/>
              </a:spcAft>
              <a:defRPr/>
            </a:pPr>
            <a:endParaRPr lang="cs-CZ" sz="2800" dirty="0" smtClean="0"/>
          </a:p>
          <a:p>
            <a:pPr algn="just">
              <a:spcAft>
                <a:spcPts val="600"/>
              </a:spcAft>
              <a:defRPr/>
            </a:pPr>
            <a:endParaRPr lang="cs-CZ" sz="2800" dirty="0"/>
          </a:p>
          <a:p>
            <a:pPr algn="just">
              <a:spcAft>
                <a:spcPts val="600"/>
              </a:spcAft>
              <a:defRPr/>
            </a:pPr>
            <a:endParaRPr lang="cs-CZ" sz="2800" dirty="0" smtClean="0"/>
          </a:p>
          <a:p>
            <a:pPr algn="just">
              <a:spcAft>
                <a:spcPts val="600"/>
              </a:spcAft>
              <a:defRPr/>
            </a:pPr>
            <a:r>
              <a:rPr lang="cs-CZ" sz="2800" dirty="0" smtClean="0"/>
              <a:t>Nepříznivá situace se projevila také na deficitu SR, který dosáhl hodnoty 192,4 mld. Kč</a:t>
            </a:r>
          </a:p>
          <a:p>
            <a:pPr algn="just">
              <a:spcAft>
                <a:spcPts val="600"/>
              </a:spcAft>
              <a:defRPr/>
            </a:pPr>
            <a:endParaRPr lang="cs-CZ" sz="2800" dirty="0" smtClean="0"/>
          </a:p>
          <a:p>
            <a:pPr marL="0" indent="0" algn="just">
              <a:spcAft>
                <a:spcPts val="600"/>
              </a:spcAft>
              <a:buNone/>
              <a:defRPr/>
            </a:pPr>
            <a:endParaRPr lang="cs-CZ" sz="2800" dirty="0" smtClean="0"/>
          </a:p>
          <a:p>
            <a:pPr algn="just">
              <a:spcAft>
                <a:spcPts val="600"/>
              </a:spcAft>
              <a:defRPr/>
            </a:pPr>
            <a:endParaRPr lang="cs-CZ" sz="2800" dirty="0" smtClean="0"/>
          </a:p>
          <a:p>
            <a:pPr>
              <a:spcAft>
                <a:spcPts val="600"/>
              </a:spcAft>
              <a:defRPr/>
            </a:pPr>
            <a:endParaRPr lang="cs-CZ" sz="2800" dirty="0"/>
          </a:p>
          <a:p>
            <a:pPr>
              <a:spcAft>
                <a:spcPts val="600"/>
              </a:spcAft>
              <a:defRPr/>
            </a:pPr>
            <a:endParaRPr lang="cs-CZ" sz="2800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77817"/>
              </p:ext>
            </p:extLst>
          </p:nvPr>
        </p:nvGraphicFramePr>
        <p:xfrm>
          <a:off x="678394" y="3068960"/>
          <a:ext cx="7632852" cy="23178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2">
                  <a:extLst>
                    <a:ext uri="{9D8B030D-6E8A-4147-A177-3AD203B41FA5}">
                      <a16:colId xmlns:a16="http://schemas.microsoft.com/office/drawing/2014/main" val="419960176"/>
                    </a:ext>
                  </a:extLst>
                </a:gridCol>
                <a:gridCol w="1104122">
                  <a:extLst>
                    <a:ext uri="{9D8B030D-6E8A-4147-A177-3AD203B41FA5}">
                      <a16:colId xmlns:a16="http://schemas.microsoft.com/office/drawing/2014/main" val="1713043962"/>
                    </a:ext>
                  </a:extLst>
                </a:gridCol>
                <a:gridCol w="1272142">
                  <a:extLst>
                    <a:ext uri="{9D8B030D-6E8A-4147-A177-3AD203B41FA5}">
                      <a16:colId xmlns:a16="http://schemas.microsoft.com/office/drawing/2014/main" val="2884438476"/>
                    </a:ext>
                  </a:extLst>
                </a:gridCol>
                <a:gridCol w="1272142">
                  <a:extLst>
                    <a:ext uri="{9D8B030D-6E8A-4147-A177-3AD203B41FA5}">
                      <a16:colId xmlns:a16="http://schemas.microsoft.com/office/drawing/2014/main" val="3180718681"/>
                    </a:ext>
                  </a:extLst>
                </a:gridCol>
                <a:gridCol w="1272142">
                  <a:extLst>
                    <a:ext uri="{9D8B030D-6E8A-4147-A177-3AD203B41FA5}">
                      <a16:colId xmlns:a16="http://schemas.microsoft.com/office/drawing/2014/main" val="1596658810"/>
                    </a:ext>
                  </a:extLst>
                </a:gridCol>
                <a:gridCol w="1272142">
                  <a:extLst>
                    <a:ext uri="{9D8B030D-6E8A-4147-A177-3AD203B41FA5}">
                      <a16:colId xmlns:a16="http://schemas.microsoft.com/office/drawing/2014/main" val="3770350404"/>
                    </a:ext>
                  </a:extLst>
                </a:gridCol>
              </a:tblGrid>
              <a:tr h="334836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2005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2006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2007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2008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2009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767157"/>
                  </a:ext>
                </a:extLst>
              </a:tr>
              <a:tr h="406844">
                <a:tc>
                  <a:txBody>
                    <a:bodyPr/>
                    <a:lstStyle/>
                    <a:p>
                      <a:r>
                        <a:rPr lang="cs-CZ" b="1" dirty="0" smtClean="0"/>
                        <a:t>HDP (%)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6,3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6,8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6,1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2,5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-4,2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6340046"/>
                  </a:ext>
                </a:extLst>
              </a:tr>
              <a:tr h="406844"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Nezam</a:t>
                      </a:r>
                      <a:r>
                        <a:rPr lang="cs-CZ" b="1" dirty="0" smtClean="0"/>
                        <a:t>. (%)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7,9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7,1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5,3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4,4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6,7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4278066"/>
                  </a:ext>
                </a:extLst>
              </a:tr>
              <a:tr h="406844"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Inlface</a:t>
                      </a:r>
                      <a:r>
                        <a:rPr lang="cs-CZ" b="1" dirty="0" smtClean="0"/>
                        <a:t> (%)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1,9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2,5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2,8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6,3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1,0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9476685"/>
                  </a:ext>
                </a:extLst>
              </a:tr>
              <a:tr h="203422">
                <a:tc>
                  <a:txBody>
                    <a:bodyPr/>
                    <a:lstStyle/>
                    <a:p>
                      <a:r>
                        <a:rPr lang="cs-CZ" b="1" dirty="0" smtClean="0"/>
                        <a:t>OB (mld. Kč)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-26,3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4,22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24,9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66,0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59,3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56958"/>
                  </a:ext>
                </a:extLst>
              </a:tr>
              <a:tr h="203422">
                <a:tc>
                  <a:txBody>
                    <a:bodyPr/>
                    <a:lstStyle/>
                    <a:p>
                      <a:r>
                        <a:rPr lang="cs-CZ" b="1" dirty="0" smtClean="0"/>
                        <a:t>CZK/USD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23,9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22,6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20,3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17,0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19,0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9887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980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706090"/>
          </a:xfrm>
        </p:spPr>
        <p:txBody>
          <a:bodyPr>
            <a:noAutofit/>
          </a:bodyPr>
          <a:lstStyle/>
          <a:p>
            <a:r>
              <a:rPr lang="cs-CZ" sz="3600" b="1" u="sng" dirty="0" err="1" smtClean="0">
                <a:solidFill>
                  <a:schemeClr val="tx1"/>
                </a:solidFill>
              </a:rPr>
              <a:t>Pokrizové</a:t>
            </a:r>
            <a:r>
              <a:rPr lang="cs-CZ" sz="3600" b="1" u="sng" dirty="0" smtClean="0">
                <a:solidFill>
                  <a:schemeClr val="tx1"/>
                </a:solidFill>
              </a:rPr>
              <a:t> nadechnutí</a:t>
            </a:r>
            <a:endParaRPr lang="cs-CZ" sz="36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268760"/>
            <a:ext cx="8208912" cy="5400600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600"/>
              </a:spcAft>
              <a:defRPr/>
            </a:pPr>
            <a:r>
              <a:rPr lang="cs-CZ" sz="2800" dirty="0" smtClean="0"/>
              <a:t>V roce 2010 výkonnost české ekonomiky meziročně vzrostla o 2,3%</a:t>
            </a:r>
          </a:p>
          <a:p>
            <a:pPr algn="just">
              <a:spcAft>
                <a:spcPts val="600"/>
              </a:spcAft>
              <a:defRPr/>
            </a:pPr>
            <a:r>
              <a:rPr lang="cs-CZ" sz="2800" dirty="0" smtClean="0"/>
              <a:t>Míra inflace se pohybovala okolo 1,2%</a:t>
            </a:r>
          </a:p>
          <a:p>
            <a:pPr algn="just">
              <a:spcAft>
                <a:spcPts val="600"/>
              </a:spcAft>
              <a:defRPr/>
            </a:pPr>
            <a:r>
              <a:rPr lang="cs-CZ" sz="2800" dirty="0" smtClean="0"/>
              <a:t>Trh práce byl ovlivněn zpožděnými dopady recese a míra nezaměstnanosti se vyšplhala na 9,6%</a:t>
            </a:r>
          </a:p>
          <a:p>
            <a:pPr algn="just">
              <a:spcAft>
                <a:spcPts val="600"/>
              </a:spcAft>
              <a:defRPr/>
            </a:pPr>
            <a:r>
              <a:rPr lang="cs-CZ" sz="2800" dirty="0" smtClean="0"/>
              <a:t>Saldo obchodní bilance skončilo přebytkem 54 mld. Kč, ale oproti předchozímu roku se jedná o pokles </a:t>
            </a:r>
          </a:p>
          <a:p>
            <a:pPr algn="just">
              <a:spcAft>
                <a:spcPts val="600"/>
              </a:spcAft>
              <a:defRPr/>
            </a:pPr>
            <a:r>
              <a:rPr lang="cs-CZ" sz="2800" dirty="0" smtClean="0"/>
              <a:t>Počet úvěrů poskytnutých podnikům a domácnostem vzrostl pouze o 0,9%</a:t>
            </a:r>
          </a:p>
          <a:p>
            <a:pPr algn="just">
              <a:spcAft>
                <a:spcPts val="600"/>
              </a:spcAft>
              <a:defRPr/>
            </a:pPr>
            <a:r>
              <a:rPr lang="cs-CZ" sz="2800" dirty="0" smtClean="0"/>
              <a:t>V tomto roce dosáhl schodek státního rozpočtu hodnoty -156,3 mld. Kč</a:t>
            </a:r>
          </a:p>
          <a:p>
            <a:pPr marL="0" indent="0" algn="just">
              <a:spcAft>
                <a:spcPts val="600"/>
              </a:spcAft>
              <a:buNone/>
              <a:defRPr/>
            </a:pPr>
            <a:endParaRPr lang="cs-CZ" sz="2800" dirty="0" smtClean="0"/>
          </a:p>
          <a:p>
            <a:pPr algn="just">
              <a:spcAft>
                <a:spcPts val="600"/>
              </a:spcAft>
              <a:defRPr/>
            </a:pPr>
            <a:endParaRPr lang="cs-CZ" sz="2800" dirty="0" smtClean="0"/>
          </a:p>
          <a:p>
            <a:pPr>
              <a:spcAft>
                <a:spcPts val="600"/>
              </a:spcAft>
              <a:defRPr/>
            </a:pPr>
            <a:endParaRPr lang="cs-CZ" sz="2800" dirty="0"/>
          </a:p>
          <a:p>
            <a:pPr>
              <a:spcAft>
                <a:spcPts val="600"/>
              </a:spcAft>
              <a:defRPr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04649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706090"/>
          </a:xfrm>
        </p:spPr>
        <p:txBody>
          <a:bodyPr>
            <a:no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Vývoj od roku 2011</a:t>
            </a:r>
            <a:endParaRPr lang="cs-CZ" sz="36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268760"/>
            <a:ext cx="8208912" cy="5400600"/>
          </a:xfrm>
        </p:spPr>
        <p:txBody>
          <a:bodyPr>
            <a:normAutofit fontScale="92500" lnSpcReduction="20000"/>
          </a:bodyPr>
          <a:lstStyle/>
          <a:p>
            <a:pPr algn="just">
              <a:spcAft>
                <a:spcPts val="600"/>
              </a:spcAft>
              <a:defRPr/>
            </a:pPr>
            <a:r>
              <a:rPr lang="cs-CZ" sz="2800" dirty="0" smtClean="0"/>
              <a:t>Světový obchod v útlumu, podlomená důvěra ve </a:t>
            </a:r>
            <a:r>
              <a:rPr lang="cs-CZ" sz="2800" dirty="0" err="1" smtClean="0"/>
              <a:t>fin</a:t>
            </a:r>
            <a:r>
              <a:rPr lang="cs-CZ" sz="2800" dirty="0" smtClean="0"/>
              <a:t>. Instituce a fiskální opatření oslabují domácí poptávku</a:t>
            </a:r>
          </a:p>
          <a:p>
            <a:pPr algn="just">
              <a:spcAft>
                <a:spcPts val="600"/>
              </a:spcAft>
              <a:defRPr/>
            </a:pPr>
            <a:r>
              <a:rPr lang="cs-CZ" sz="2800" dirty="0" err="1" smtClean="0"/>
              <a:t>Ek</a:t>
            </a:r>
            <a:r>
              <a:rPr lang="cs-CZ" sz="2800" dirty="0" smtClean="0"/>
              <a:t>. růst v ČR(1,7%) je tažen výhradně zahraničním obchodem (zlepšení salda ZO na téměř 157 mld. Kč.)</a:t>
            </a:r>
          </a:p>
          <a:p>
            <a:pPr algn="just">
              <a:spcAft>
                <a:spcPts val="600"/>
              </a:spcAft>
              <a:defRPr/>
            </a:pPr>
            <a:r>
              <a:rPr lang="cs-CZ" sz="2800" dirty="0" smtClean="0"/>
              <a:t>Díky omezené spotřebě domácností a slábnoucí ekonomice nedošlo k akceleraci inflace a ta se udržela na hodnotě okolo 1,9%</a:t>
            </a:r>
          </a:p>
          <a:p>
            <a:pPr algn="just">
              <a:spcAft>
                <a:spcPts val="600"/>
              </a:spcAft>
              <a:defRPr/>
            </a:pPr>
            <a:r>
              <a:rPr lang="cs-CZ" sz="2800" dirty="0" smtClean="0"/>
              <a:t>Došlo k mírném oživení na trhu práce, ale nijak výraznému, nezaměstnanost dosáhla hodnoty 8,6</a:t>
            </a:r>
            <a:r>
              <a:rPr lang="cs-CZ" sz="2800" dirty="0" smtClean="0"/>
              <a:t>%</a:t>
            </a:r>
          </a:p>
          <a:p>
            <a:pPr algn="just">
              <a:spcAft>
                <a:spcPts val="600"/>
              </a:spcAft>
              <a:defRPr/>
            </a:pPr>
            <a:r>
              <a:rPr lang="cs-CZ" sz="2800" dirty="0" smtClean="0"/>
              <a:t>Uplatňování restriktivní fiskální politiky v letech 2011 – 2013, které mělo za cíl dodržení rozpočtových pravidel EU, způsobilo, že došlo k </a:t>
            </a:r>
            <a:r>
              <a:rPr lang="cs-CZ" sz="2800" dirty="0" err="1" smtClean="0"/>
              <a:t>ek</a:t>
            </a:r>
            <a:r>
              <a:rPr lang="cs-CZ" sz="2800" dirty="0" smtClean="0"/>
              <a:t>. </a:t>
            </a:r>
            <a:r>
              <a:rPr lang="cs-CZ" sz="2800" dirty="0"/>
              <a:t>p</a:t>
            </a:r>
            <a:r>
              <a:rPr lang="cs-CZ" sz="2800" dirty="0" smtClean="0"/>
              <a:t>oklesu a ekonomický růst byl nastartován až v roce 2014</a:t>
            </a:r>
            <a:endParaRPr lang="cs-CZ" sz="2800" dirty="0" smtClean="0"/>
          </a:p>
          <a:p>
            <a:pPr marL="0" indent="0" algn="just">
              <a:spcAft>
                <a:spcPts val="600"/>
              </a:spcAft>
              <a:buNone/>
              <a:defRPr/>
            </a:pPr>
            <a:endParaRPr lang="cs-CZ" sz="2800" dirty="0" smtClean="0"/>
          </a:p>
          <a:p>
            <a:pPr algn="just">
              <a:spcAft>
                <a:spcPts val="600"/>
              </a:spcAft>
              <a:defRPr/>
            </a:pPr>
            <a:endParaRPr lang="cs-CZ" sz="2800" dirty="0" smtClean="0"/>
          </a:p>
          <a:p>
            <a:pPr>
              <a:spcAft>
                <a:spcPts val="600"/>
              </a:spcAft>
              <a:defRPr/>
            </a:pPr>
            <a:endParaRPr lang="cs-CZ" sz="2800" dirty="0"/>
          </a:p>
          <a:p>
            <a:pPr>
              <a:spcAft>
                <a:spcPts val="600"/>
              </a:spcAft>
              <a:defRPr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161400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4400" dirty="0" smtClean="0"/>
              <a:t>Děkuji za pozornost a přeji hezký den</a:t>
            </a:r>
            <a:br>
              <a:rPr lang="cs-CZ" sz="4400" dirty="0" smtClean="0"/>
            </a:br>
            <a:r>
              <a:rPr lang="cs-CZ" sz="4400" b="1" dirty="0" smtClean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8800" dirty="0" smtClean="0"/>
              <a:t>Krize v roce 1997</a:t>
            </a:r>
            <a:endParaRPr lang="cs-CZ" sz="8800" dirty="0"/>
          </a:p>
        </p:txBody>
      </p:sp>
    </p:spTree>
    <p:extLst>
      <p:ext uri="{BB962C8B-B14F-4D97-AF65-F5344CB8AC3E}">
        <p14:creationId xmlns:p14="http://schemas.microsoft.com/office/powerpoint/2010/main" val="204053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922114"/>
          </a:xfrm>
        </p:spPr>
        <p:txBody>
          <a:bodyPr>
            <a:no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Základní otázky</a:t>
            </a:r>
            <a:endParaRPr lang="cs-CZ" sz="36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268760"/>
            <a:ext cx="8208912" cy="55892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cs-CZ" sz="3200" dirty="0"/>
              <a:t>Byl vývoj ekonomiky směřující k roku 1997 nevyhnutelný ? </a:t>
            </a:r>
          </a:p>
          <a:p>
            <a:pPr>
              <a:spcAft>
                <a:spcPts val="600"/>
              </a:spcAft>
              <a:defRPr/>
            </a:pPr>
            <a:r>
              <a:rPr lang="cs-CZ" sz="3200" dirty="0"/>
              <a:t>Kde lze hledat příčiny tohoto vývoje?</a:t>
            </a:r>
          </a:p>
          <a:p>
            <a:pPr>
              <a:spcAft>
                <a:spcPts val="600"/>
              </a:spcAft>
              <a:defRPr/>
            </a:pPr>
            <a:r>
              <a:rPr lang="cs-CZ" sz="3200" dirty="0"/>
              <a:t>Byl pokles hospodářství v letech 1997 – 1999 klasickou recesí, nebo šlo o ekonomickou </a:t>
            </a:r>
            <a:r>
              <a:rPr lang="cs-CZ" sz="3200" dirty="0" smtClean="0"/>
              <a:t>krizi?</a:t>
            </a:r>
            <a:endParaRPr lang="cs-CZ" sz="3200" dirty="0"/>
          </a:p>
          <a:p>
            <a:pPr>
              <a:spcAft>
                <a:spcPts val="600"/>
              </a:spcAft>
              <a:defRPr/>
            </a:pPr>
            <a:r>
              <a:rPr lang="cs-CZ" sz="3200" dirty="0"/>
              <a:t>Je možno najít viníka(y) ?</a:t>
            </a:r>
          </a:p>
          <a:p>
            <a:pPr>
              <a:spcAft>
                <a:spcPts val="600"/>
              </a:spcAft>
              <a:defRPr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114423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Jak to celé vzniklo</a:t>
            </a:r>
            <a:endParaRPr lang="cs-CZ" sz="36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7715200" cy="5259530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  <a:defRPr/>
            </a:pPr>
            <a:r>
              <a:rPr lang="cs-CZ" sz="2800" dirty="0" smtClean="0"/>
              <a:t>V letech 1994 – 1996 prochází česká ekonomika fází růstu (vysoká tempa růstu, stabilní míra inflace, nízká míra nezaměstnanosti)</a:t>
            </a:r>
          </a:p>
          <a:p>
            <a:pPr algn="just">
              <a:spcAft>
                <a:spcPts val="600"/>
              </a:spcAft>
              <a:defRPr/>
            </a:pPr>
            <a:endParaRPr lang="cs-CZ" sz="2800" dirty="0" smtClean="0"/>
          </a:p>
          <a:p>
            <a:pPr algn="just">
              <a:spcAft>
                <a:spcPts val="600"/>
              </a:spcAft>
              <a:defRPr/>
            </a:pPr>
            <a:endParaRPr lang="cs-CZ" sz="2800" dirty="0" smtClean="0"/>
          </a:p>
          <a:p>
            <a:pPr algn="just">
              <a:spcAft>
                <a:spcPts val="600"/>
              </a:spcAft>
              <a:defRPr/>
            </a:pPr>
            <a:endParaRPr lang="cs-CZ" sz="28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664214"/>
              </p:ext>
            </p:extLst>
          </p:nvPr>
        </p:nvGraphicFramePr>
        <p:xfrm>
          <a:off x="323528" y="2996952"/>
          <a:ext cx="7848870" cy="3202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4043459622"/>
                    </a:ext>
                  </a:extLst>
                </a:gridCol>
                <a:gridCol w="1104122">
                  <a:extLst>
                    <a:ext uri="{9D8B030D-6E8A-4147-A177-3AD203B41FA5}">
                      <a16:colId xmlns:a16="http://schemas.microsoft.com/office/drawing/2014/main" val="3435850196"/>
                    </a:ext>
                  </a:extLst>
                </a:gridCol>
                <a:gridCol w="1308145">
                  <a:extLst>
                    <a:ext uri="{9D8B030D-6E8A-4147-A177-3AD203B41FA5}">
                      <a16:colId xmlns:a16="http://schemas.microsoft.com/office/drawing/2014/main" val="683517478"/>
                    </a:ext>
                  </a:extLst>
                </a:gridCol>
                <a:gridCol w="1308145">
                  <a:extLst>
                    <a:ext uri="{9D8B030D-6E8A-4147-A177-3AD203B41FA5}">
                      <a16:colId xmlns:a16="http://schemas.microsoft.com/office/drawing/2014/main" val="1044907638"/>
                    </a:ext>
                  </a:extLst>
                </a:gridCol>
                <a:gridCol w="1308145">
                  <a:extLst>
                    <a:ext uri="{9D8B030D-6E8A-4147-A177-3AD203B41FA5}">
                      <a16:colId xmlns:a16="http://schemas.microsoft.com/office/drawing/2014/main" val="2681276591"/>
                    </a:ext>
                  </a:extLst>
                </a:gridCol>
                <a:gridCol w="1308145">
                  <a:extLst>
                    <a:ext uri="{9D8B030D-6E8A-4147-A177-3AD203B41FA5}">
                      <a16:colId xmlns:a16="http://schemas.microsoft.com/office/drawing/2014/main" val="3085181184"/>
                    </a:ext>
                  </a:extLst>
                </a:gridCol>
              </a:tblGrid>
              <a:tr h="68614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1993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1994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1995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1996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1997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3059407"/>
                  </a:ext>
                </a:extLst>
              </a:tr>
              <a:tr h="465984">
                <a:tc>
                  <a:txBody>
                    <a:bodyPr/>
                    <a:lstStyle/>
                    <a:p>
                      <a:r>
                        <a:rPr lang="cs-CZ" b="1" dirty="0" smtClean="0"/>
                        <a:t>HDP (%)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/>
                        <a:t>0,6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/>
                        <a:t>2,7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/>
                        <a:t>5,9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/>
                        <a:t>4,3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/>
                        <a:t>-0,8</a:t>
                      </a:r>
                      <a:endParaRPr lang="cs-CZ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9577790"/>
                  </a:ext>
                </a:extLst>
              </a:tr>
              <a:tr h="473051"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Nezam</a:t>
                      </a:r>
                      <a:r>
                        <a:rPr lang="cs-CZ" b="1" dirty="0" smtClean="0"/>
                        <a:t>. (%)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/>
                        <a:t>3,5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/>
                        <a:t>3,2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/>
                        <a:t>2,9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/>
                        <a:t>3,5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/>
                        <a:t>5,2</a:t>
                      </a:r>
                      <a:endParaRPr lang="cs-CZ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5467015"/>
                  </a:ext>
                </a:extLst>
              </a:tr>
              <a:tr h="535525">
                <a:tc>
                  <a:txBody>
                    <a:bodyPr/>
                    <a:lstStyle/>
                    <a:p>
                      <a:r>
                        <a:rPr lang="cs-CZ" b="1" dirty="0" smtClean="0"/>
                        <a:t>Inflace</a:t>
                      </a:r>
                      <a:r>
                        <a:rPr lang="cs-CZ" b="1" baseline="0" dirty="0" smtClean="0"/>
                        <a:t> (%)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/>
                        <a:t>20,8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/>
                        <a:t>10,0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/>
                        <a:t>9,1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/>
                        <a:t>8,8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/>
                        <a:t>8,5</a:t>
                      </a:r>
                      <a:endParaRPr lang="cs-CZ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9479254"/>
                  </a:ext>
                </a:extLst>
              </a:tr>
              <a:tr h="616421">
                <a:tc>
                  <a:txBody>
                    <a:bodyPr/>
                    <a:lstStyle/>
                    <a:p>
                      <a:r>
                        <a:rPr lang="cs-CZ" b="1" dirty="0" smtClean="0"/>
                        <a:t>OB</a:t>
                      </a:r>
                      <a:r>
                        <a:rPr lang="cs-CZ" b="1" baseline="0" dirty="0" smtClean="0"/>
                        <a:t> (mld. Kč.)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/>
                        <a:t>-15,3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/>
                        <a:t>-39,7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/>
                        <a:t>-97,6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/>
                        <a:t>-159,5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/>
                        <a:t>-144,0</a:t>
                      </a:r>
                      <a:endParaRPr lang="cs-CZ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4338900"/>
                  </a:ext>
                </a:extLst>
              </a:tr>
              <a:tr h="425027">
                <a:tc>
                  <a:txBody>
                    <a:bodyPr/>
                    <a:lstStyle/>
                    <a:p>
                      <a:r>
                        <a:rPr lang="cs-CZ" b="1" dirty="0" smtClean="0"/>
                        <a:t>Saldo SR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/>
                        <a:t>1,1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/>
                        <a:t>10,4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/>
                        <a:t>7,2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/>
                        <a:t>-10,6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/>
                        <a:t>-15,7</a:t>
                      </a:r>
                      <a:endParaRPr lang="cs-CZ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50897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049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Rok 1994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544616"/>
          </a:xfrm>
        </p:spPr>
        <p:txBody>
          <a:bodyPr>
            <a:normAutofit/>
          </a:bodyPr>
          <a:lstStyle/>
          <a:p>
            <a:r>
              <a:rPr lang="cs-CZ" b="1" i="1" dirty="0" smtClean="0"/>
              <a:t>Fiskální politika</a:t>
            </a:r>
          </a:p>
          <a:p>
            <a:pPr marL="609600" indent="-334963">
              <a:buFont typeface="Wingdings" pitchFamily="2" charset="2"/>
              <a:buChar char="Ø"/>
              <a:defRPr/>
            </a:pPr>
            <a:r>
              <a:rPr lang="cs-CZ" dirty="0" smtClean="0">
                <a:cs typeface="Arial" charset="0"/>
              </a:rPr>
              <a:t>Státní rozpočet vyrovnaný</a:t>
            </a:r>
          </a:p>
          <a:p>
            <a:pPr marL="609600" indent="-334963">
              <a:buFont typeface="Wingdings" pitchFamily="2" charset="2"/>
              <a:buChar char="Ø"/>
              <a:defRPr/>
            </a:pPr>
            <a:r>
              <a:rPr lang="cs-CZ" dirty="0" smtClean="0">
                <a:cs typeface="Arial" charset="0"/>
              </a:rPr>
              <a:t>Snižuje se podíl vládních výdajů na HDP</a:t>
            </a:r>
          </a:p>
          <a:p>
            <a:pPr marL="609600" indent="-334963">
              <a:buFont typeface="Wingdings" pitchFamily="2" charset="2"/>
              <a:buChar char="Ø"/>
              <a:defRPr/>
            </a:pPr>
            <a:r>
              <a:rPr lang="cs-CZ" dirty="0" smtClean="0">
                <a:cs typeface="Arial" charset="0"/>
              </a:rPr>
              <a:t>Snižování daňové zátěže</a:t>
            </a:r>
          </a:p>
          <a:p>
            <a:pPr marL="609600" indent="-334963">
              <a:buFont typeface="Wingdings" pitchFamily="2" charset="2"/>
              <a:buChar char="Ø"/>
              <a:defRPr/>
            </a:pPr>
            <a:r>
              <a:rPr lang="cs-CZ" dirty="0" smtClean="0">
                <a:cs typeface="Arial" charset="0"/>
              </a:rPr>
              <a:t>Příjmy z privatizace nejsou součástí státního rozpočtu (Fond národního majetku)</a:t>
            </a:r>
          </a:p>
          <a:p>
            <a:pPr marL="609600" indent="-334963">
              <a:buNone/>
              <a:defRPr/>
            </a:pPr>
            <a:endParaRPr lang="cs-CZ" dirty="0" smtClean="0">
              <a:solidFill>
                <a:schemeClr val="tx2"/>
              </a:solidFill>
              <a:cs typeface="Arial" charset="0"/>
            </a:endParaRPr>
          </a:p>
          <a:p>
            <a:pPr>
              <a:defRPr/>
            </a:pPr>
            <a:r>
              <a:rPr lang="cs-CZ" b="1" i="1" dirty="0" smtClean="0"/>
              <a:t>Monetární politika</a:t>
            </a:r>
          </a:p>
          <a:p>
            <a:pPr marL="609600" indent="-334963">
              <a:buFont typeface="Wingdings" pitchFamily="2" charset="2"/>
              <a:buChar char="Ø"/>
              <a:defRPr/>
            </a:pPr>
            <a:r>
              <a:rPr lang="cs-CZ" dirty="0" smtClean="0">
                <a:cs typeface="Arial" charset="0"/>
              </a:rPr>
              <a:t>Česká měna funguje v režimu pevného kurzu</a:t>
            </a:r>
          </a:p>
          <a:p>
            <a:pPr marL="609600" indent="-334963">
              <a:buFont typeface="Wingdings" pitchFamily="2" charset="2"/>
              <a:buChar char="Ø"/>
              <a:defRPr/>
            </a:pPr>
            <a:r>
              <a:rPr lang="cs-CZ" dirty="0" smtClean="0">
                <a:cs typeface="Arial" charset="0"/>
              </a:rPr>
              <a:t>ČNB mírně zvyšuje diskontní sazbu na 8,5%, zvyšuje PMR na 12%, což mělo přispět k omezení likvidity bank</a:t>
            </a:r>
          </a:p>
          <a:p>
            <a:pPr marL="609600" indent="-334963">
              <a:buFont typeface="Wingdings" pitchFamily="2" charset="2"/>
              <a:buChar char="Ø"/>
              <a:defRPr/>
            </a:pPr>
            <a:r>
              <a:rPr lang="cs-CZ" dirty="0" smtClean="0">
                <a:cs typeface="Arial" charset="0"/>
              </a:rPr>
              <a:t>Monetární politika má za cíl snížit inflaci</a:t>
            </a:r>
          </a:p>
          <a:p>
            <a:pPr>
              <a:defRPr/>
            </a:pPr>
            <a:endParaRPr lang="cs-CZ" b="1" i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856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7193" y="0"/>
            <a:ext cx="7467600" cy="706090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ROK 1995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706090"/>
            <a:ext cx="8075240" cy="6035278"/>
          </a:xfrm>
        </p:spPr>
        <p:txBody>
          <a:bodyPr>
            <a:normAutofit fontScale="92500"/>
          </a:bodyPr>
          <a:lstStyle/>
          <a:p>
            <a:r>
              <a:rPr lang="cs-CZ" sz="2600" b="1" i="1" dirty="0" smtClean="0"/>
              <a:t>Fiskální politika</a:t>
            </a:r>
          </a:p>
          <a:p>
            <a:pPr marL="620713" indent="-261938">
              <a:buFont typeface="Wingdings" pitchFamily="2" charset="2"/>
              <a:buChar char="Ø"/>
            </a:pPr>
            <a:r>
              <a:rPr lang="cs-CZ" dirty="0" smtClean="0"/>
              <a:t>I přes to, že se vláda snaží sestavit vyrovnaný rozpočet a snížit podíl výdajů na HDP, je podíl veřejných financí stále vysoký</a:t>
            </a:r>
          </a:p>
          <a:p>
            <a:pPr marL="620713" indent="-261938">
              <a:buFont typeface="Wingdings" pitchFamily="2" charset="2"/>
              <a:buChar char="Ø"/>
            </a:pPr>
            <a:r>
              <a:rPr lang="cs-CZ" dirty="0" smtClean="0"/>
              <a:t>Ekonomický růst je podpořen dalším snížením daňové kvóty</a:t>
            </a:r>
          </a:p>
          <a:p>
            <a:pPr marL="620713" indent="-261938">
              <a:buFont typeface="Wingdings" pitchFamily="2" charset="2"/>
              <a:buChar char="Ø"/>
            </a:pPr>
            <a:endParaRPr lang="cs-CZ" dirty="0" smtClean="0"/>
          </a:p>
          <a:p>
            <a:pPr>
              <a:spcAft>
                <a:spcPts val="600"/>
              </a:spcAft>
            </a:pPr>
            <a:r>
              <a:rPr lang="cs-CZ" sz="2600" b="1" i="1" dirty="0" smtClean="0"/>
              <a:t>Monetární politika</a:t>
            </a:r>
          </a:p>
          <a:p>
            <a:pPr marL="620713" indent="-261938">
              <a:buFont typeface="Wingdings" pitchFamily="2" charset="2"/>
              <a:buChar char="Ø"/>
            </a:pPr>
            <a:r>
              <a:rPr lang="cs-CZ" dirty="0" smtClean="0"/>
              <a:t>V tomto roce dochází k liberalizaci toků na finančním účtu PB</a:t>
            </a:r>
          </a:p>
          <a:p>
            <a:pPr marL="620713" indent="-261938">
              <a:buFont typeface="Wingdings" pitchFamily="2" charset="2"/>
              <a:buChar char="Ø"/>
            </a:pPr>
            <a:r>
              <a:rPr lang="cs-CZ" dirty="0" smtClean="0"/>
              <a:t>Koruna se stává volně směnitelnou </a:t>
            </a:r>
          </a:p>
          <a:p>
            <a:pPr marL="620713" indent="-261938">
              <a:buFont typeface="Wingdings" pitchFamily="2" charset="2"/>
              <a:buChar char="Ø"/>
            </a:pPr>
            <a:r>
              <a:rPr lang="cs-CZ" dirty="0" smtClean="0"/>
              <a:t>Centrální banka setrvává u fixního kurzu koruny (</a:t>
            </a:r>
            <a:r>
              <a:rPr lang="cs-CZ" dirty="0" err="1" smtClean="0"/>
              <a:t>fluktulační</a:t>
            </a:r>
            <a:r>
              <a:rPr lang="cs-CZ" dirty="0" smtClean="0"/>
              <a:t> pásmo 5%), tlak na intervence ČNB</a:t>
            </a:r>
          </a:p>
          <a:p>
            <a:pPr marL="620713" indent="-261938">
              <a:buFont typeface="Wingdings" pitchFamily="2" charset="2"/>
              <a:buChar char="Ø"/>
            </a:pPr>
            <a:r>
              <a:rPr lang="cs-CZ" dirty="0" smtClean="0"/>
              <a:t>Do české ekonomiky plyne krátkodobý kapitál „ve velkém“</a:t>
            </a:r>
          </a:p>
          <a:p>
            <a:pPr marL="620713" indent="-261938">
              <a:buFont typeface="Wingdings" pitchFamily="2" charset="2"/>
              <a:buChar char="Ø"/>
            </a:pPr>
            <a:r>
              <a:rPr lang="cs-CZ" dirty="0" smtClean="0"/>
              <a:t>Příliv kapitálu zvyšuje peněžní zásobu, ČNB reaguje </a:t>
            </a:r>
            <a:r>
              <a:rPr lang="cs-CZ" dirty="0" err="1" smtClean="0"/>
              <a:t>sterilizačníními</a:t>
            </a:r>
            <a:r>
              <a:rPr lang="cs-CZ" dirty="0" smtClean="0"/>
              <a:t> opatřeními, která vedou k růstu úrokové míry a dalšímu přílivu kapitálu</a:t>
            </a:r>
          </a:p>
          <a:p>
            <a:pPr marL="620713" indent="-261938">
              <a:buFont typeface="Wingdings" pitchFamily="2" charset="2"/>
              <a:buChar char="Ø"/>
            </a:pPr>
            <a:r>
              <a:rPr lang="cs-CZ" dirty="0" smtClean="0"/>
              <a:t>ČNB žádá přitvrdit fiskální politiku – není vyslyšena</a:t>
            </a:r>
          </a:p>
          <a:p>
            <a:pPr marL="358775" indent="0">
              <a:buNone/>
            </a:pPr>
            <a:endParaRPr lang="cs-CZ" dirty="0" smtClean="0"/>
          </a:p>
          <a:p>
            <a:pPr marL="620713" indent="-261938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8684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7193" y="0"/>
            <a:ext cx="7467600" cy="706090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ROK 1996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706090"/>
            <a:ext cx="8075240" cy="6035278"/>
          </a:xfrm>
        </p:spPr>
        <p:txBody>
          <a:bodyPr>
            <a:normAutofit fontScale="92500"/>
          </a:bodyPr>
          <a:lstStyle/>
          <a:p>
            <a:r>
              <a:rPr lang="cs-CZ" sz="2600" b="1" i="1" dirty="0" smtClean="0"/>
              <a:t>Fiskální politika</a:t>
            </a:r>
          </a:p>
          <a:p>
            <a:pPr marL="620713" indent="-261938">
              <a:buFont typeface="Wingdings" pitchFamily="2" charset="2"/>
              <a:buChar char="Ø"/>
            </a:pPr>
            <a:r>
              <a:rPr lang="cs-CZ" dirty="0" smtClean="0"/>
              <a:t>Vládním záměrem byl další pokles daní zaměřený na růst ekonomiky, ekonomika však zpomalila na 4,2%, což se odrazilo na poklesu daňových příjmů a ohrozilo původně navrhovaný vyrovnaný rozpočet</a:t>
            </a:r>
          </a:p>
          <a:p>
            <a:pPr marL="620713" indent="-261938">
              <a:buFont typeface="Wingdings" pitchFamily="2" charset="2"/>
              <a:buChar char="Ø"/>
            </a:pPr>
            <a:r>
              <a:rPr lang="cs-CZ" dirty="0" smtClean="0"/>
              <a:t>Vláda reaguje snižováním vládních výdajů, což vedlo k poklesu investic</a:t>
            </a:r>
          </a:p>
          <a:p>
            <a:pPr marL="620713" indent="-261938">
              <a:spcBef>
                <a:spcPts val="0"/>
              </a:spcBef>
              <a:buNone/>
            </a:pPr>
            <a:endParaRPr lang="cs-CZ" sz="1000" dirty="0" smtClean="0"/>
          </a:p>
          <a:p>
            <a:pPr>
              <a:spcAft>
                <a:spcPts val="600"/>
              </a:spcAft>
            </a:pPr>
            <a:r>
              <a:rPr lang="cs-CZ" sz="2600" b="1" i="1" dirty="0" smtClean="0"/>
              <a:t>Monetární politika</a:t>
            </a:r>
          </a:p>
          <a:p>
            <a:pPr marL="620713" indent="-261938">
              <a:buFont typeface="Wingdings" pitchFamily="2" charset="2"/>
              <a:buChar char="Ø"/>
            </a:pPr>
            <a:r>
              <a:rPr lang="cs-CZ" dirty="0" smtClean="0"/>
              <a:t>Na nadměrný příliv kapitálu do země reaguje v únoru ČNB rozšířením </a:t>
            </a:r>
            <a:r>
              <a:rPr lang="cs-CZ" dirty="0" err="1" smtClean="0"/>
              <a:t>fluktulačního</a:t>
            </a:r>
            <a:r>
              <a:rPr lang="cs-CZ" dirty="0" smtClean="0"/>
              <a:t> pásma kurzu CZK na 7,5% (restriktivní MP)</a:t>
            </a:r>
          </a:p>
          <a:p>
            <a:pPr marL="620713" indent="-261938">
              <a:buFont typeface="Wingdings" pitchFamily="2" charset="2"/>
              <a:buChar char="Ø"/>
            </a:pPr>
            <a:r>
              <a:rPr lang="cs-CZ" dirty="0" smtClean="0"/>
              <a:t>V červenci byly bez konzultace s vládou zvýšeny PMR z 8,5% v roce 1995 na 11,5% a základní úroková sazba na 10,5%</a:t>
            </a:r>
          </a:p>
          <a:p>
            <a:pPr marL="620713" indent="-261938">
              <a:buFont typeface="Wingdings" pitchFamily="2" charset="2"/>
              <a:buChar char="Ø"/>
            </a:pPr>
            <a:r>
              <a:rPr lang="cs-CZ" dirty="0" smtClean="0"/>
              <a:t>Tento obrat v měnové politice vedl k výraznému zpomalení peněžní zásoby a úvěrů</a:t>
            </a:r>
          </a:p>
          <a:p>
            <a:pPr marL="358775" indent="0">
              <a:buNone/>
            </a:pPr>
            <a:endParaRPr lang="cs-CZ" dirty="0" smtClean="0"/>
          </a:p>
          <a:p>
            <a:pPr marL="620713" indent="-261938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1974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7193" y="0"/>
            <a:ext cx="7467600" cy="706090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ROK 1997 – KRIZOVÝ ROK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706090"/>
            <a:ext cx="8352928" cy="6467326"/>
          </a:xfrm>
        </p:spPr>
        <p:txBody>
          <a:bodyPr>
            <a:normAutofit fontScale="92500" lnSpcReduction="10000"/>
          </a:bodyPr>
          <a:lstStyle/>
          <a:p>
            <a:r>
              <a:rPr lang="cs-CZ" sz="2600" b="1" i="1" dirty="0" smtClean="0"/>
              <a:t>Fiskální politika</a:t>
            </a:r>
          </a:p>
          <a:p>
            <a:pPr marL="620713" indent="-261938">
              <a:buFont typeface="Wingdings" pitchFamily="2" charset="2"/>
              <a:buChar char="Ø"/>
            </a:pPr>
            <a:r>
              <a:rPr lang="cs-CZ" dirty="0"/>
              <a:t>SR na rok 1997 sestaven s prognózou ekonomického růstu  → cyklický schodek SR → dvojí deficit → požadavek MMF a ČNB na restriktivní FP</a:t>
            </a:r>
          </a:p>
          <a:p>
            <a:pPr marL="620713" indent="-261938">
              <a:buFont typeface="Wingdings" pitchFamily="2" charset="2"/>
              <a:buChar char="Ø"/>
            </a:pPr>
            <a:r>
              <a:rPr lang="cs-CZ" dirty="0"/>
              <a:t>Rozpočtová restrikce – 2 balíčky ke snížení výdajů SR</a:t>
            </a:r>
          </a:p>
          <a:p>
            <a:pPr marL="900113" indent="-185738">
              <a:buFont typeface="Wingdings" panose="05000000000000000000" pitchFamily="2" charset="2"/>
              <a:buChar char="ü"/>
            </a:pPr>
            <a:r>
              <a:rPr lang="cs-CZ" dirty="0"/>
              <a:t>duben </a:t>
            </a:r>
            <a:r>
              <a:rPr lang="cs-CZ" dirty="0" smtClean="0"/>
              <a:t>– </a:t>
            </a:r>
            <a:r>
              <a:rPr lang="cs-CZ" dirty="0"/>
              <a:t>1. balíček (Korekce HP a dalších transformačních opatření</a:t>
            </a:r>
            <a:r>
              <a:rPr lang="cs-CZ" dirty="0" smtClean="0"/>
              <a:t>)</a:t>
            </a:r>
          </a:p>
          <a:p>
            <a:pPr marL="900113" indent="-185738">
              <a:buFont typeface="Wingdings" panose="05000000000000000000" pitchFamily="2" charset="2"/>
              <a:buChar char="ü"/>
            </a:pPr>
            <a:r>
              <a:rPr lang="cs-CZ" dirty="0"/>
              <a:t>k</a:t>
            </a:r>
            <a:r>
              <a:rPr lang="cs-CZ" dirty="0" smtClean="0"/>
              <a:t>věten – </a:t>
            </a:r>
            <a:r>
              <a:rPr lang="cs-CZ" dirty="0"/>
              <a:t>2- balíček </a:t>
            </a:r>
            <a:r>
              <a:rPr lang="cs-CZ" dirty="0" smtClean="0"/>
              <a:t>(Stabilizační </a:t>
            </a:r>
            <a:r>
              <a:rPr lang="cs-CZ" dirty="0"/>
              <a:t>a ozdravný program vládní </a:t>
            </a:r>
            <a:r>
              <a:rPr lang="cs-CZ" dirty="0" smtClean="0"/>
              <a:t>koalice)</a:t>
            </a:r>
            <a:endParaRPr lang="cs-CZ" dirty="0"/>
          </a:p>
          <a:p>
            <a:pPr marL="620713" indent="-261938">
              <a:spcBef>
                <a:spcPts val="0"/>
              </a:spcBef>
              <a:buNone/>
            </a:pPr>
            <a:endParaRPr lang="cs-CZ" sz="1000" dirty="0" smtClean="0"/>
          </a:p>
          <a:p>
            <a:pPr>
              <a:spcAft>
                <a:spcPts val="600"/>
              </a:spcAft>
            </a:pPr>
            <a:r>
              <a:rPr lang="cs-CZ" sz="2600" b="1" i="1" dirty="0" smtClean="0"/>
              <a:t>Monetární politika</a:t>
            </a:r>
          </a:p>
          <a:p>
            <a:pPr marL="620713" indent="-261938">
              <a:buFont typeface="Wingdings" pitchFamily="2" charset="2"/>
              <a:buChar char="Ø"/>
            </a:pPr>
            <a:r>
              <a:rPr lang="cs-CZ" dirty="0" smtClean="0"/>
              <a:t>V souvislosti s fiskální restrikcí měla následovat monetární expanze, ale ČNB setrvala na jaře u měnové restrikce</a:t>
            </a:r>
          </a:p>
          <a:p>
            <a:pPr marL="620713" indent="-261938">
              <a:buFont typeface="Wingdings" pitchFamily="2" charset="2"/>
              <a:buChar char="Ø"/>
            </a:pPr>
            <a:r>
              <a:rPr lang="cs-CZ" dirty="0" smtClean="0"/>
              <a:t>V květnu došlo ke spekulativnímu útoku na českou korunu a ČNB nebyla schopna v rámci intervencí pevný kurz koruny udržet – přechod k řízenému </a:t>
            </a:r>
            <a:r>
              <a:rPr lang="cs-CZ" dirty="0" err="1" smtClean="0"/>
              <a:t>floatingu</a:t>
            </a:r>
            <a:endParaRPr lang="cs-CZ" dirty="0" smtClean="0"/>
          </a:p>
          <a:p>
            <a:pPr marL="620713" indent="-261938">
              <a:buFont typeface="Wingdings" pitchFamily="2" charset="2"/>
              <a:buChar char="Ø"/>
            </a:pPr>
            <a:r>
              <a:rPr lang="cs-CZ" dirty="0" smtClean="0"/>
              <a:t>Na podzim se ČNB rozhodla pro nový </a:t>
            </a:r>
            <a:r>
              <a:rPr lang="cs-CZ" dirty="0" err="1" smtClean="0"/>
              <a:t>režím</a:t>
            </a:r>
            <a:r>
              <a:rPr lang="cs-CZ" dirty="0" smtClean="0"/>
              <a:t> protiinflační strategie a to cílování inflace </a:t>
            </a:r>
          </a:p>
        </p:txBody>
      </p:sp>
    </p:spTree>
    <p:extLst>
      <p:ext uri="{BB962C8B-B14F-4D97-AF65-F5344CB8AC3E}">
        <p14:creationId xmlns:p14="http://schemas.microsoft.com/office/powerpoint/2010/main" val="175788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7193" y="0"/>
            <a:ext cx="7467600" cy="706090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Chyby jednotlivých institucí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47192" y="706090"/>
            <a:ext cx="8085247" cy="6151910"/>
          </a:xfrm>
        </p:spPr>
        <p:txBody>
          <a:bodyPr>
            <a:normAutofit fontScale="92500"/>
          </a:bodyPr>
          <a:lstStyle/>
          <a:p>
            <a:r>
              <a:rPr lang="cs-CZ" sz="2600" b="1" i="1" dirty="0" smtClean="0"/>
              <a:t>Fiskální politika</a:t>
            </a:r>
          </a:p>
          <a:p>
            <a:pPr marL="620713" indent="-261938">
              <a:buFont typeface="Wingdings" pitchFamily="2" charset="2"/>
              <a:buChar char="Ø"/>
            </a:pPr>
            <a:r>
              <a:rPr lang="cs-CZ" dirty="0" smtClean="0"/>
              <a:t>V roce 1996 – strukturální deficit a nezavedení restriktivní FP</a:t>
            </a:r>
          </a:p>
          <a:p>
            <a:pPr marL="620713" indent="-261938">
              <a:buFont typeface="Wingdings" pitchFamily="2" charset="2"/>
              <a:buChar char="Ø"/>
            </a:pPr>
            <a:r>
              <a:rPr lang="cs-CZ" dirty="0" smtClean="0"/>
              <a:t>Chybně konstruovaný rozpočet na rok 1997 (byl očekáván růst) – dvojitý deficit</a:t>
            </a:r>
            <a:endParaRPr lang="cs-CZ" dirty="0"/>
          </a:p>
          <a:p>
            <a:pPr marL="620713" indent="-261938">
              <a:spcBef>
                <a:spcPts val="0"/>
              </a:spcBef>
              <a:buNone/>
            </a:pPr>
            <a:endParaRPr lang="cs-CZ" sz="1000" dirty="0" smtClean="0"/>
          </a:p>
          <a:p>
            <a:pPr>
              <a:spcAft>
                <a:spcPts val="600"/>
              </a:spcAft>
            </a:pPr>
            <a:r>
              <a:rPr lang="cs-CZ" sz="2600" b="1" i="1" dirty="0" smtClean="0"/>
              <a:t>Monetární politika</a:t>
            </a:r>
          </a:p>
          <a:p>
            <a:pPr marL="620713" indent="-261938">
              <a:buFont typeface="Wingdings" pitchFamily="2" charset="2"/>
              <a:buChar char="Ø"/>
            </a:pPr>
            <a:r>
              <a:rPr lang="cs-CZ" dirty="0" smtClean="0"/>
              <a:t>Ne příliš šťastná kombinace pevného kurzu, volné směnitelnosti a liberalizace toků na finančním účtu</a:t>
            </a:r>
          </a:p>
          <a:p>
            <a:pPr marL="620713" indent="-261938">
              <a:buFont typeface="Wingdings" pitchFamily="2" charset="2"/>
              <a:buChar char="Ø"/>
            </a:pPr>
            <a:r>
              <a:rPr lang="cs-CZ" dirty="0" smtClean="0"/>
              <a:t>Problémy malých bank</a:t>
            </a:r>
          </a:p>
          <a:p>
            <a:pPr marL="358775" indent="0" algn="ctr"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Celková </a:t>
            </a:r>
            <a:r>
              <a:rPr lang="cs-CZ" sz="2800" b="1" dirty="0" err="1" smtClean="0">
                <a:solidFill>
                  <a:srgbClr val="FF0000"/>
                </a:solidFill>
              </a:rPr>
              <a:t>nekoordinace</a:t>
            </a:r>
            <a:r>
              <a:rPr lang="cs-CZ" sz="2800" b="1" dirty="0" smtClean="0">
                <a:solidFill>
                  <a:srgbClr val="FF0000"/>
                </a:solidFill>
              </a:rPr>
              <a:t> fiskální a monetární politiky!!!!</a:t>
            </a:r>
          </a:p>
          <a:p>
            <a:pPr>
              <a:spcAft>
                <a:spcPts val="600"/>
              </a:spcAft>
            </a:pPr>
            <a:r>
              <a:rPr lang="cs-CZ" sz="2600" dirty="0"/>
              <a:t>Kromě </a:t>
            </a:r>
            <a:r>
              <a:rPr lang="cs-CZ" sz="2600" dirty="0" smtClean="0"/>
              <a:t>toho se přidaly politické tlaky, které vyústily v rozpad vládní koalice</a:t>
            </a:r>
          </a:p>
          <a:p>
            <a:pPr>
              <a:spcAft>
                <a:spcPts val="600"/>
              </a:spcAft>
            </a:pPr>
            <a:r>
              <a:rPr lang="cs-CZ" sz="2600" dirty="0" smtClean="0"/>
              <a:t>Měnová krize v Jihovýchodní Asii</a:t>
            </a:r>
          </a:p>
          <a:p>
            <a:pPr>
              <a:spcAft>
                <a:spcPts val="600"/>
              </a:spcAft>
            </a:pPr>
            <a:r>
              <a:rPr lang="cs-CZ" sz="2600" dirty="0" smtClean="0"/>
              <a:t>Neschopnost vlády dotáhnout reformy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80527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1306</TotalTime>
  <Words>1178</Words>
  <Application>Microsoft Office PowerPoint</Application>
  <PresentationFormat>Předvádění na obrazovce (4:3)</PresentationFormat>
  <Paragraphs>211</Paragraphs>
  <Slides>19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Calibri</vt:lpstr>
      <vt:lpstr>Times New Roman</vt:lpstr>
      <vt:lpstr>Wingdings</vt:lpstr>
      <vt:lpstr>Wingdings 2</vt:lpstr>
      <vt:lpstr>Arkýř</vt:lpstr>
      <vt:lpstr>Srovnání krize 1997 a krize 2008 v české ekonomice</vt:lpstr>
      <vt:lpstr>Krize v roce 1997</vt:lpstr>
      <vt:lpstr>Základní otázky</vt:lpstr>
      <vt:lpstr>Jak to celé vzniklo</vt:lpstr>
      <vt:lpstr>Rok 1994</vt:lpstr>
      <vt:lpstr>ROK 1995</vt:lpstr>
      <vt:lpstr>ROK 1996</vt:lpstr>
      <vt:lpstr>ROK 1997 – KRIZOVÝ ROK</vt:lpstr>
      <vt:lpstr>Chyby jednotlivých institucí</vt:lpstr>
      <vt:lpstr>Recese nebo krize?</vt:lpstr>
      <vt:lpstr>Poučení do budoucna</vt:lpstr>
      <vt:lpstr>Krize odstartovaná  v roce 2008</vt:lpstr>
      <vt:lpstr>Jak to celé vzniklo</vt:lpstr>
      <vt:lpstr>Příčiny vzniku v USA</vt:lpstr>
      <vt:lpstr>Jak se krize dostala do evropy?</vt:lpstr>
      <vt:lpstr>Jak se krize dotkla české ekonomiky?</vt:lpstr>
      <vt:lpstr>Pokrizové nadechnutí</vt:lpstr>
      <vt:lpstr>Vývoj od roku 2011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prigo_ek@outlook.cz</cp:lastModifiedBy>
  <cp:revision>179</cp:revision>
  <dcterms:created xsi:type="dcterms:W3CDTF">2015-02-19T14:22:13Z</dcterms:created>
  <dcterms:modified xsi:type="dcterms:W3CDTF">2021-04-17T09:38:15Z</dcterms:modified>
</cp:coreProperties>
</file>