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</p:sldMasterIdLst>
  <p:notesMasterIdLst>
    <p:notesMasterId r:id="rId39"/>
  </p:notesMasterIdLst>
  <p:sldIdLst>
    <p:sldId id="318" r:id="rId3"/>
    <p:sldId id="256" r:id="rId4"/>
    <p:sldId id="257" r:id="rId5"/>
    <p:sldId id="369" r:id="rId6"/>
    <p:sldId id="439" r:id="rId7"/>
    <p:sldId id="438" r:id="rId8"/>
    <p:sldId id="370" r:id="rId9"/>
    <p:sldId id="449" r:id="rId10"/>
    <p:sldId id="447" r:id="rId11"/>
    <p:sldId id="440" r:id="rId12"/>
    <p:sldId id="448" r:id="rId13"/>
    <p:sldId id="450" r:id="rId14"/>
    <p:sldId id="451" r:id="rId15"/>
    <p:sldId id="452" r:id="rId16"/>
    <p:sldId id="453" r:id="rId17"/>
    <p:sldId id="441" r:id="rId18"/>
    <p:sldId id="442" r:id="rId19"/>
    <p:sldId id="443" r:id="rId20"/>
    <p:sldId id="444" r:id="rId21"/>
    <p:sldId id="445" r:id="rId22"/>
    <p:sldId id="454" r:id="rId23"/>
    <p:sldId id="455" r:id="rId24"/>
    <p:sldId id="456" r:id="rId25"/>
    <p:sldId id="457" r:id="rId26"/>
    <p:sldId id="458" r:id="rId27"/>
    <p:sldId id="431" r:id="rId28"/>
    <p:sldId id="461" r:id="rId29"/>
    <p:sldId id="459" r:id="rId30"/>
    <p:sldId id="460" r:id="rId31"/>
    <p:sldId id="462" r:id="rId32"/>
    <p:sldId id="463" r:id="rId33"/>
    <p:sldId id="464" r:id="rId34"/>
    <p:sldId id="465" r:id="rId35"/>
    <p:sldId id="466" r:id="rId36"/>
    <p:sldId id="467" r:id="rId37"/>
    <p:sldId id="316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A24B6"/>
    <a:srgbClr val="9F2B2B"/>
    <a:srgbClr val="307871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07" d="100"/>
          <a:sy n="107" d="100"/>
        </p:scale>
        <p:origin x="22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26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927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36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22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292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656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12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46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445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529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754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67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86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23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75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67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94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24.04.2018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200150"/>
            <a:ext cx="7772400" cy="3398044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4DBEF3F8-7390-4F16-A03E-1671EAB853F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3338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200150"/>
            <a:ext cx="38100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200150"/>
            <a:ext cx="38100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4E24212-66A0-49B0-94DD-D1F346112D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80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51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1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  <p:sldLayoutId id="2147483671" r:id="rId6"/>
    <p:sldLayoutId id="214748367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Prezentace předmětu: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MAKROEKONOMIE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Vyučující:</a:t>
            </a:r>
          </a:p>
          <a:p>
            <a:pPr lvl="0" algn="ctr">
              <a:defRPr/>
            </a:pP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Ing. </a:t>
            </a:r>
            <a:r>
              <a:rPr lang="cs-CZ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Eva Kotlánová,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1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225" y="987574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Past likvidity je případ, kdy je křivka LM horizontální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Citlivost poptávky po penězích na úrokovou míru je vysoká a blíží se nekonečnu (h </a:t>
            </a:r>
            <a:r>
              <a:rPr lang="cs-CZ" sz="2400" b="1" dirty="0" smtClean="0">
                <a:solidFill>
                  <a:srgbClr val="000000"/>
                </a:solidFill>
              </a:rPr>
              <a:t>→ ∞)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Fiskální politika bude v tomto případě </a:t>
            </a:r>
            <a:r>
              <a:rPr lang="cs-CZ" sz="2400" b="1" dirty="0" smtClean="0"/>
              <a:t>maximálně účinná</a:t>
            </a:r>
            <a:r>
              <a:rPr lang="cs-CZ" sz="2400" dirty="0" smtClean="0">
                <a:solidFill>
                  <a:srgbClr val="000000"/>
                </a:solidFill>
              </a:rPr>
              <a:t>, neboť multiplikátor fiskální politiky (</a:t>
            </a:r>
            <a:r>
              <a:rPr lang="el-GR" sz="2400" dirty="0" smtClean="0">
                <a:solidFill>
                  <a:srgbClr val="000000"/>
                </a:solidFill>
              </a:rPr>
              <a:t>γ</a:t>
            </a:r>
            <a:r>
              <a:rPr lang="cs-CZ" sz="2400" dirty="0" smtClean="0">
                <a:solidFill>
                  <a:srgbClr val="000000"/>
                </a:solidFill>
              </a:rPr>
              <a:t>) je stejný jako multiplikátor vládních výdajů (</a:t>
            </a:r>
            <a:r>
              <a:rPr lang="el-GR" sz="2400" dirty="0">
                <a:solidFill>
                  <a:srgbClr val="000000"/>
                </a:solidFill>
              </a:rPr>
              <a:t>α</a:t>
            </a:r>
            <a:r>
              <a:rPr lang="cs-CZ" sz="2400" baseline="-25000" dirty="0" smtClean="0">
                <a:solidFill>
                  <a:srgbClr val="000000"/>
                </a:solidFill>
              </a:rPr>
              <a:t>G</a:t>
            </a:r>
            <a:r>
              <a:rPr lang="cs-CZ" sz="2400" dirty="0" smtClean="0">
                <a:solidFill>
                  <a:srgbClr val="000000"/>
                </a:solidFill>
              </a:rPr>
              <a:t>), proto nedojde k </a:t>
            </a:r>
            <a:r>
              <a:rPr lang="cs-CZ" sz="2400" b="1" dirty="0" smtClean="0"/>
              <a:t>žádnému vytěsňovacímu efektu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307871"/>
                </a:solidFill>
              </a:rPr>
              <a:t>Účinnost FP v případě pasti likvidity </a:t>
            </a:r>
            <a:br>
              <a:rPr lang="cs-CZ" altLang="cs-CZ" sz="2800" b="1" dirty="0">
                <a:solidFill>
                  <a:srgbClr val="307871"/>
                </a:solidFill>
              </a:rPr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1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14940" cy="507703"/>
          </a:xfrm>
        </p:spPr>
        <p:txBody>
          <a:bodyPr/>
          <a:lstStyle/>
          <a:p>
            <a:r>
              <a:rPr lang="cs-CZ" altLang="cs-CZ" sz="2800" b="1" dirty="0"/>
              <a:t>Účinnost </a:t>
            </a:r>
            <a:r>
              <a:rPr lang="cs-CZ" altLang="cs-CZ" sz="2800" b="1" dirty="0" smtClean="0"/>
              <a:t>FP v </a:t>
            </a:r>
            <a:r>
              <a:rPr lang="cs-CZ" altLang="cs-CZ" sz="2800" b="1" dirty="0"/>
              <a:t>případě pasti likvidity 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681288" y="1203598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2681288" y="4299942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6575663" y="434498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2378913" y="1142550"/>
            <a:ext cx="247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6354365" y="2661837"/>
            <a:ext cx="1241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>
                <a:solidFill>
                  <a:srgbClr val="0066FF"/>
                </a:solidFill>
              </a:rPr>
              <a:t>LM (h</a:t>
            </a:r>
            <a:r>
              <a:rPr lang="cs-CZ" altLang="cs-CZ" sz="1600" b="1" dirty="0">
                <a:solidFill>
                  <a:srgbClr val="0066FF"/>
                </a:solidFill>
                <a:cs typeface="Arial" panose="020B0604020202020204" pitchFamily="34" charset="0"/>
              </a:rPr>
              <a:t>→∞)</a:t>
            </a: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3818038" y="4324827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 flipV="1">
            <a:off x="2681288" y="2787774"/>
            <a:ext cx="361831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313407" y="2586888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6078" name="Line 14"/>
          <p:cNvSpPr>
            <a:spLocks noChangeShapeType="1"/>
          </p:cNvSpPr>
          <p:nvPr/>
        </p:nvSpPr>
        <p:spPr bwMode="auto">
          <a:xfrm>
            <a:off x="2736056" y="2030759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5909994" y="3607928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>
                <a:solidFill>
                  <a:schemeClr val="accent2"/>
                </a:solidFill>
              </a:rPr>
              <a:t>1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1" name="Line 17"/>
          <p:cNvSpPr>
            <a:spLocks noChangeShapeType="1"/>
          </p:cNvSpPr>
          <p:nvPr/>
        </p:nvSpPr>
        <p:spPr bwMode="auto">
          <a:xfrm>
            <a:off x="3608388" y="1665667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83" name="Line 19"/>
          <p:cNvSpPr>
            <a:spLocks noChangeShapeType="1"/>
          </p:cNvSpPr>
          <p:nvPr/>
        </p:nvSpPr>
        <p:spPr bwMode="auto">
          <a:xfrm>
            <a:off x="3977879" y="2787774"/>
            <a:ext cx="0" cy="14573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86" name="Text Box 22"/>
          <p:cNvSpPr txBox="1">
            <a:spLocks noChangeArrowheads="1"/>
          </p:cNvSpPr>
          <p:nvPr/>
        </p:nvSpPr>
        <p:spPr bwMode="auto">
          <a:xfrm>
            <a:off x="6785372" y="3177524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chemeClr val="accent2"/>
                </a:solidFill>
              </a:rPr>
              <a:t>0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8" name="Text Box 24"/>
          <p:cNvSpPr txBox="1">
            <a:spLocks noChangeArrowheads="1"/>
          </p:cNvSpPr>
          <p:nvPr/>
        </p:nvSpPr>
        <p:spPr bwMode="auto">
          <a:xfrm>
            <a:off x="182610" y="692922"/>
            <a:ext cx="738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Fiskální restrikce snížení G, TR nebo zvýšení T</a:t>
            </a:r>
          </a:p>
        </p:txBody>
      </p:sp>
      <p:sp>
        <p:nvSpPr>
          <p:cNvPr id="216091" name="Line 27"/>
          <p:cNvSpPr>
            <a:spLocks noChangeShapeType="1"/>
          </p:cNvSpPr>
          <p:nvPr/>
        </p:nvSpPr>
        <p:spPr bwMode="auto">
          <a:xfrm>
            <a:off x="4194572" y="3092206"/>
            <a:ext cx="1241822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93" name="Line 29"/>
          <p:cNvSpPr>
            <a:spLocks noChangeShapeType="1"/>
          </p:cNvSpPr>
          <p:nvPr/>
        </p:nvSpPr>
        <p:spPr bwMode="auto">
          <a:xfrm>
            <a:off x="4139804" y="3706416"/>
            <a:ext cx="129659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95" name="Line 31"/>
          <p:cNvSpPr>
            <a:spLocks noChangeShapeType="1"/>
          </p:cNvSpPr>
          <p:nvPr/>
        </p:nvSpPr>
        <p:spPr bwMode="auto">
          <a:xfrm flipV="1">
            <a:off x="4176256" y="4463914"/>
            <a:ext cx="1188244" cy="359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98" name="Line 34"/>
          <p:cNvSpPr>
            <a:spLocks noChangeShapeType="1"/>
          </p:cNvSpPr>
          <p:nvPr/>
        </p:nvSpPr>
        <p:spPr bwMode="auto">
          <a:xfrm>
            <a:off x="5543550" y="2787774"/>
            <a:ext cx="0" cy="151209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100" name="Text Box 36"/>
          <p:cNvSpPr txBox="1">
            <a:spLocks noChangeArrowheads="1"/>
          </p:cNvSpPr>
          <p:nvPr/>
        </p:nvSpPr>
        <p:spPr bwMode="auto">
          <a:xfrm>
            <a:off x="5436394" y="4395883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924895" y="2430090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5439153" y="2421199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4528128" y="3721136"/>
            <a:ext cx="6361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B050"/>
                </a:solidFill>
              </a:rPr>
              <a:t>γ</a:t>
            </a:r>
            <a:r>
              <a:rPr lang="el-GR" altLang="cs-CZ" sz="1600" b="1" dirty="0" smtClean="0">
                <a:solidFill>
                  <a:srgbClr val="00B050"/>
                </a:solidFill>
              </a:rPr>
              <a:t>Δ</a:t>
            </a:r>
            <a:r>
              <a:rPr lang="cs-CZ" altLang="cs-CZ" sz="16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4588301" y="2753652"/>
            <a:ext cx="11830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cs-CZ" sz="1600" b="1" dirty="0" smtClean="0">
                <a:solidFill>
                  <a:srgbClr val="FF00FF"/>
                </a:solidFill>
              </a:rPr>
              <a:t>α</a:t>
            </a:r>
            <a:r>
              <a:rPr lang="cs-CZ" altLang="cs-CZ" sz="1600" b="1" baseline="-25000" dirty="0">
                <a:solidFill>
                  <a:srgbClr val="FF00FF"/>
                </a:solidFill>
              </a:rPr>
              <a:t>G</a:t>
            </a:r>
            <a:r>
              <a:rPr lang="el-GR" altLang="cs-CZ" sz="1600" b="1" dirty="0" smtClean="0">
                <a:solidFill>
                  <a:srgbClr val="FF00FF"/>
                </a:solidFill>
              </a:rPr>
              <a:t>Δ</a:t>
            </a:r>
            <a:r>
              <a:rPr lang="cs-CZ" altLang="cs-CZ" sz="1600" b="1" dirty="0" smtClean="0">
                <a:solidFill>
                  <a:srgbClr val="FF00FF"/>
                </a:solidFill>
              </a:rPr>
              <a:t>A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5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048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Klasický případ je situace, kdy je křivka LM vertikální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Citlivost poptávky po penězích na úrokovou míru je nulová (h=0)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Fiskální politika bude v tomto případě </a:t>
            </a:r>
            <a:r>
              <a:rPr lang="cs-CZ" sz="2200" b="1" dirty="0" smtClean="0"/>
              <a:t>naprosto neúčinná</a:t>
            </a:r>
            <a:r>
              <a:rPr lang="cs-CZ" sz="2200" dirty="0">
                <a:solidFill>
                  <a:srgbClr val="000000"/>
                </a:solidFill>
              </a:rPr>
              <a:t>, protože </a:t>
            </a:r>
            <a:r>
              <a:rPr lang="cs-CZ" sz="2200" dirty="0" smtClean="0">
                <a:solidFill>
                  <a:srgbClr val="000000"/>
                </a:solidFill>
              </a:rPr>
              <a:t>v důsledku nulové citlivosti se </a:t>
            </a:r>
            <a:r>
              <a:rPr lang="cs-CZ" sz="2200" dirty="0">
                <a:solidFill>
                  <a:srgbClr val="000000"/>
                </a:solidFill>
              </a:rPr>
              <a:t>neuvolní žádné dodatečné peníze, které by vytvořily prostor pro vyšší úroveň důchodu. Velikost důchodu je tak plně determinována nabídkou peněz a ta je, jak již víme, konstantní.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dirty="0" smtClean="0"/>
              <a:t>Vytěsňovací </a:t>
            </a:r>
            <a:r>
              <a:rPr lang="cs-CZ" sz="2200" b="1" dirty="0"/>
              <a:t>efekt je tak úplný</a:t>
            </a:r>
            <a:r>
              <a:rPr lang="cs-CZ" sz="2200" dirty="0">
                <a:solidFill>
                  <a:srgbClr val="000000"/>
                </a:solidFill>
              </a:rPr>
              <a:t>, protože jedna  koruna vládních výdajů vytěsní jednu korunu soukromých autonomních výdajů 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307871"/>
                </a:solidFill>
              </a:rPr>
              <a:t>Účinnost FP v </a:t>
            </a:r>
            <a:r>
              <a:rPr lang="cs-CZ" altLang="cs-CZ" sz="2800" b="1" dirty="0" smtClean="0">
                <a:solidFill>
                  <a:srgbClr val="307871"/>
                </a:solidFill>
              </a:rPr>
              <a:t>klasickém případě</a:t>
            </a:r>
            <a:r>
              <a:rPr lang="cs-CZ" altLang="cs-CZ" sz="2800" b="1" dirty="0">
                <a:solidFill>
                  <a:srgbClr val="307871"/>
                </a:solidFill>
              </a:rPr>
              <a:t/>
            </a:r>
            <a:br>
              <a:rPr lang="cs-CZ" altLang="cs-CZ" sz="2800" b="1" dirty="0">
                <a:solidFill>
                  <a:srgbClr val="307871"/>
                </a:solidFill>
              </a:rPr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32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14940" cy="507703"/>
          </a:xfrm>
        </p:spPr>
        <p:txBody>
          <a:bodyPr/>
          <a:lstStyle/>
          <a:p>
            <a:r>
              <a:rPr lang="cs-CZ" altLang="cs-CZ" sz="2800" b="1" dirty="0"/>
              <a:t>Účinnost </a:t>
            </a:r>
            <a:r>
              <a:rPr lang="cs-CZ" altLang="cs-CZ" sz="2800" b="1" dirty="0" smtClean="0"/>
              <a:t>FP v </a:t>
            </a:r>
            <a:r>
              <a:rPr lang="cs-CZ" altLang="cs-CZ" sz="2800" b="1" dirty="0">
                <a:solidFill>
                  <a:srgbClr val="307871"/>
                </a:solidFill>
              </a:rPr>
              <a:t>klasickém případě</a:t>
            </a:r>
            <a:r>
              <a:rPr lang="cs-CZ" altLang="cs-CZ" sz="2800" b="1" dirty="0"/>
              <a:t/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681288" y="1203598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2681288" y="4299942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6575663" y="434498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2378913" y="1142550"/>
            <a:ext cx="247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4680347" y="1135237"/>
            <a:ext cx="1241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>
                <a:solidFill>
                  <a:srgbClr val="0066FF"/>
                </a:solidFill>
              </a:rPr>
              <a:t>LM (</a:t>
            </a:r>
            <a:r>
              <a:rPr lang="cs-CZ" altLang="cs-CZ" sz="1600" b="1" dirty="0" smtClean="0">
                <a:solidFill>
                  <a:srgbClr val="0066FF"/>
                </a:solidFill>
              </a:rPr>
              <a:t>h = 0</a:t>
            </a:r>
            <a:r>
              <a:rPr lang="cs-CZ" altLang="cs-CZ" sz="1600" b="1" dirty="0" smtClean="0">
                <a:solidFill>
                  <a:srgbClr val="0066FF"/>
                </a:solidFill>
                <a:cs typeface="Arial" panose="020B0604020202020204" pitchFamily="34" charset="0"/>
              </a:rPr>
              <a:t>)</a:t>
            </a:r>
            <a:endParaRPr lang="cs-CZ" altLang="cs-CZ" sz="1600" b="1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 flipV="1">
            <a:off x="4644008" y="1165528"/>
            <a:ext cx="0" cy="318845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384822" y="2042433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6078" name="Line 14"/>
          <p:cNvSpPr>
            <a:spLocks noChangeShapeType="1"/>
          </p:cNvSpPr>
          <p:nvPr/>
        </p:nvSpPr>
        <p:spPr bwMode="auto">
          <a:xfrm>
            <a:off x="2736056" y="2030759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5909994" y="3607928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>
                <a:solidFill>
                  <a:schemeClr val="accent2"/>
                </a:solidFill>
              </a:rPr>
              <a:t>1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1" name="Line 17"/>
          <p:cNvSpPr>
            <a:spLocks noChangeShapeType="1"/>
          </p:cNvSpPr>
          <p:nvPr/>
        </p:nvSpPr>
        <p:spPr bwMode="auto">
          <a:xfrm>
            <a:off x="3608388" y="1665667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86" name="Text Box 22"/>
          <p:cNvSpPr txBox="1">
            <a:spLocks noChangeArrowheads="1"/>
          </p:cNvSpPr>
          <p:nvPr/>
        </p:nvSpPr>
        <p:spPr bwMode="auto">
          <a:xfrm>
            <a:off x="6785372" y="3177524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chemeClr val="accent2"/>
                </a:solidFill>
              </a:rPr>
              <a:t>0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8" name="Text Box 24"/>
          <p:cNvSpPr txBox="1">
            <a:spLocks noChangeArrowheads="1"/>
          </p:cNvSpPr>
          <p:nvPr/>
        </p:nvSpPr>
        <p:spPr bwMode="auto">
          <a:xfrm>
            <a:off x="182610" y="692922"/>
            <a:ext cx="738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Fiskální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restrikce </a:t>
            </a:r>
            <a:r>
              <a:rPr lang="cs-CZ" altLang="cs-CZ" sz="2400" b="1" dirty="0">
                <a:solidFill>
                  <a:srgbClr val="000000"/>
                </a:solidFill>
              </a:rPr>
              <a:t>snížení G, TR nebo zvýšení T</a:t>
            </a:r>
          </a:p>
        </p:txBody>
      </p:sp>
      <p:sp>
        <p:nvSpPr>
          <p:cNvPr id="216091" name="Line 27"/>
          <p:cNvSpPr>
            <a:spLocks noChangeShapeType="1"/>
          </p:cNvSpPr>
          <p:nvPr/>
        </p:nvSpPr>
        <p:spPr bwMode="auto">
          <a:xfrm>
            <a:off x="4815483" y="3131277"/>
            <a:ext cx="1241822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100" name="Text Box 36"/>
          <p:cNvSpPr txBox="1">
            <a:spLocks noChangeArrowheads="1"/>
          </p:cNvSpPr>
          <p:nvPr/>
        </p:nvSpPr>
        <p:spPr bwMode="auto">
          <a:xfrm>
            <a:off x="4220463" y="4333885"/>
            <a:ext cx="1190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 </a:t>
            </a:r>
            <a:r>
              <a:rPr lang="cs-CZ" altLang="cs-CZ" sz="1600" b="1" dirty="0"/>
              <a:t>= </a:t>
            </a: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baseline="-25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924895" y="2430090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5439153" y="2421199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4961176" y="2792723"/>
            <a:ext cx="11830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cs-CZ" sz="1600" b="1" dirty="0" smtClean="0">
                <a:solidFill>
                  <a:srgbClr val="FF00FF"/>
                </a:solidFill>
              </a:rPr>
              <a:t>α</a:t>
            </a:r>
            <a:r>
              <a:rPr lang="cs-CZ" altLang="cs-CZ" sz="1600" b="1" baseline="-25000" dirty="0">
                <a:solidFill>
                  <a:srgbClr val="FF00FF"/>
                </a:solidFill>
              </a:rPr>
              <a:t>G</a:t>
            </a:r>
            <a:r>
              <a:rPr lang="el-GR" altLang="cs-CZ" sz="1600" b="1" dirty="0" smtClean="0">
                <a:solidFill>
                  <a:srgbClr val="FF00FF"/>
                </a:solidFill>
              </a:rPr>
              <a:t>Δ</a:t>
            </a:r>
            <a:r>
              <a:rPr lang="cs-CZ" altLang="cs-CZ" sz="1600" b="1" dirty="0" smtClean="0">
                <a:solidFill>
                  <a:srgbClr val="FF00FF"/>
                </a:solidFill>
              </a:rPr>
              <a:t>A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H="1" flipV="1">
            <a:off x="2670551" y="2211710"/>
            <a:ext cx="1976705" cy="72008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 flipV="1">
            <a:off x="2652781" y="3060701"/>
            <a:ext cx="1976705" cy="72008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2371213" y="2888397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65559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800" b="1" dirty="0"/>
              <a:t>Klasický případ 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880620"/>
            <a:ext cx="7848872" cy="3707354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altLang="cs-CZ" sz="2200" dirty="0">
                <a:solidFill>
                  <a:srgbClr val="000000"/>
                </a:solidFill>
              </a:rPr>
              <a:t>Klasická ekonomie odvozuje poptávku po penězích na základě kvantitativní teorie peněz (rovnice směny: </a:t>
            </a:r>
            <a:r>
              <a:rPr lang="cs-CZ" altLang="cs-CZ" sz="2200" dirty="0" smtClean="0">
                <a:solidFill>
                  <a:srgbClr val="000000"/>
                </a:solidFill>
              </a:rPr>
              <a:t>M*V </a:t>
            </a:r>
            <a:r>
              <a:rPr lang="cs-CZ" altLang="cs-CZ" sz="2200" dirty="0">
                <a:solidFill>
                  <a:srgbClr val="000000"/>
                </a:solidFill>
              </a:rPr>
              <a:t>= </a:t>
            </a:r>
            <a:r>
              <a:rPr lang="cs-CZ" altLang="cs-CZ" sz="2200" dirty="0" smtClean="0">
                <a:solidFill>
                  <a:srgbClr val="000000"/>
                </a:solidFill>
              </a:rPr>
              <a:t>P*Y)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altLang="cs-CZ" sz="2200" dirty="0">
                <a:solidFill>
                  <a:srgbClr val="000000"/>
                </a:solidFill>
              </a:rPr>
              <a:t>Poptávka po penězích:    </a:t>
            </a:r>
            <a:r>
              <a:rPr lang="cs-CZ" altLang="cs-CZ" sz="2200" b="1" dirty="0"/>
              <a:t>L = </a:t>
            </a:r>
            <a:r>
              <a:rPr lang="cs-CZ" altLang="cs-CZ" sz="2200" b="1" dirty="0" smtClean="0"/>
              <a:t>k*Y – h*i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altLang="cs-CZ" sz="2200" dirty="0">
                <a:solidFill>
                  <a:srgbClr val="000000"/>
                </a:solidFill>
              </a:rPr>
              <a:t>Jestliže </a:t>
            </a:r>
            <a:r>
              <a:rPr lang="pt-BR" altLang="cs-CZ" sz="2200" b="1" dirty="0"/>
              <a:t>h = 0 → L = </a:t>
            </a:r>
            <a:r>
              <a:rPr lang="pt-BR" altLang="cs-CZ" sz="2200" b="1" dirty="0" smtClean="0"/>
              <a:t>k</a:t>
            </a:r>
            <a:r>
              <a:rPr lang="cs-CZ" altLang="cs-CZ" sz="2200" b="1" dirty="0" smtClean="0"/>
              <a:t>*</a:t>
            </a:r>
            <a:r>
              <a:rPr lang="pt-BR" altLang="cs-CZ" sz="2200" b="1" dirty="0" smtClean="0"/>
              <a:t>Y</a:t>
            </a:r>
            <a:endParaRPr lang="cs-CZ" altLang="cs-CZ" sz="2200" b="1" dirty="0" smtClean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altLang="cs-CZ" sz="2200" dirty="0">
                <a:solidFill>
                  <a:srgbClr val="000000"/>
                </a:solidFill>
              </a:rPr>
              <a:t>Podmínka rovnováhy na trhu peněz:</a:t>
            </a:r>
            <a:r>
              <a:rPr lang="cs-CZ" altLang="cs-CZ" sz="2200" b="1" dirty="0"/>
              <a:t>  </a:t>
            </a:r>
            <a:r>
              <a:rPr lang="cs-CZ" altLang="cs-CZ" sz="2200" b="1" dirty="0" smtClean="0"/>
              <a:t>M/P  </a:t>
            </a:r>
            <a:r>
              <a:rPr lang="cs-CZ" altLang="cs-CZ" sz="2200" b="1" dirty="0"/>
              <a:t>= </a:t>
            </a:r>
            <a:r>
              <a:rPr lang="cs-CZ" altLang="cs-CZ" sz="2200" b="1" dirty="0" smtClean="0"/>
              <a:t>k*Y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altLang="cs-CZ" sz="2200" dirty="0" smtClean="0">
                <a:solidFill>
                  <a:srgbClr val="000000"/>
                </a:solidFill>
              </a:rPr>
              <a:t>			            potom: </a:t>
            </a:r>
            <a:r>
              <a:rPr lang="cs-CZ" altLang="cs-CZ" sz="2200" b="1" dirty="0"/>
              <a:t>Y = 1/k * </a:t>
            </a:r>
            <a:r>
              <a:rPr lang="cs-CZ" altLang="cs-CZ" sz="2200" b="1" dirty="0" smtClean="0"/>
              <a:t>M/P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altLang="cs-CZ" sz="2200" dirty="0" smtClean="0">
                <a:solidFill>
                  <a:srgbClr val="000000"/>
                </a:solidFill>
              </a:rPr>
              <a:t>Kde:   1/k… rychlost oběhu peněz v ekonomice (V)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altLang="cs-CZ" sz="2200" dirty="0">
                <a:solidFill>
                  <a:srgbClr val="000000"/>
                </a:solidFill>
              </a:rPr>
              <a:t>	</a:t>
            </a:r>
            <a:r>
              <a:rPr lang="cs-CZ" altLang="cs-CZ" sz="2200" dirty="0" smtClean="0">
                <a:solidFill>
                  <a:srgbClr val="000000"/>
                </a:solidFill>
              </a:rPr>
              <a:t>        … je konstanta (stálá rychlost oběhu peněz)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altLang="cs-CZ" sz="2200" dirty="0" smtClean="0">
                <a:solidFill>
                  <a:srgbClr val="000000"/>
                </a:solidFill>
              </a:rPr>
              <a:t>Velikost důchodu v ekonomice je ovlivněna nabídkou reálných peněžních zůstatků a výší koeficientu 1/k</a:t>
            </a:r>
            <a:endParaRPr lang="cs-CZ" altLang="cs-CZ" sz="2200" dirty="0">
              <a:solidFill>
                <a:srgbClr val="000000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altLang="cs-CZ" sz="2200" b="1" dirty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altLang="cs-CZ" sz="2200" b="1" dirty="0" smtClean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pt-BR" altLang="cs-CZ" sz="2200" b="1" dirty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altLang="cs-CZ" sz="2200" b="1" dirty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altLang="cs-CZ" sz="2200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alt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1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  <p:bldP spid="2293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7920880" cy="507703"/>
          </a:xfrm>
        </p:spPr>
        <p:txBody>
          <a:bodyPr/>
          <a:lstStyle/>
          <a:p>
            <a:r>
              <a:rPr lang="cs-CZ" altLang="sk-SK" sz="2800" b="1" dirty="0"/>
              <a:t>Účinnost fiskální politiky - shrnutí</a:t>
            </a:r>
          </a:p>
        </p:txBody>
      </p:sp>
      <p:graphicFrame>
        <p:nvGraphicFramePr>
          <p:cNvPr id="168963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42288514"/>
              </p:ext>
            </p:extLst>
          </p:nvPr>
        </p:nvGraphicFramePr>
        <p:xfrm>
          <a:off x="1153294" y="987574"/>
          <a:ext cx="6371035" cy="3378995"/>
        </p:xfrm>
        <a:graphic>
          <a:graphicData uri="http://schemas.openxmlformats.org/drawingml/2006/table">
            <a:tbl>
              <a:tblPr/>
              <a:tblGrid>
                <a:gridCol w="1345517">
                  <a:extLst>
                    <a:ext uri="{9D8B030D-6E8A-4147-A177-3AD203B41FA5}">
                      <a16:colId xmlns="" xmlns:a16="http://schemas.microsoft.com/office/drawing/2014/main" val="3916916791"/>
                    </a:ext>
                  </a:extLst>
                </a:gridCol>
                <a:gridCol w="2627000">
                  <a:extLst>
                    <a:ext uri="{9D8B030D-6E8A-4147-A177-3AD203B41FA5}">
                      <a16:colId xmlns="" xmlns:a16="http://schemas.microsoft.com/office/drawing/2014/main" val="911747063"/>
                    </a:ext>
                  </a:extLst>
                </a:gridCol>
                <a:gridCol w="2398518">
                  <a:extLst>
                    <a:ext uri="{9D8B030D-6E8A-4147-A177-3AD203B41FA5}">
                      <a16:colId xmlns="" xmlns:a16="http://schemas.microsoft.com/office/drawing/2014/main" val="1404320126"/>
                    </a:ext>
                  </a:extLst>
                </a:gridCol>
              </a:tblGrid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koeficinty</a:t>
                      </a:r>
                      <a:endParaRPr kumimoji="0" lang="cs-CZ" altLang="sk-SK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Poloha křivky 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Účinnost FP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3417557"/>
                  </a:ext>
                </a:extLst>
              </a:tr>
              <a:tr h="638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= 0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</a:t>
                      </a:r>
                      <a:r>
                        <a:rPr kumimoji="0" lang="cs-CZ" altLang="sk-SK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veritkální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80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maximálně účinná</a:t>
                      </a:r>
                      <a:endParaRPr kumimoji="0" lang="cs-CZ" altLang="sk-SK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22154247"/>
                  </a:ext>
                </a:extLst>
              </a:tr>
              <a:tr h="7012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 → ∞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LM horizontální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maximálně účinná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1236691"/>
                  </a:ext>
                </a:extLst>
              </a:tr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80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 → </a:t>
                      </a:r>
                      <a:r>
                        <a:rPr kumimoji="0" lang="cs-CZ" alt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Arial" panose="020B0604020202020204" pitchFamily="34" charset="0"/>
                        </a:rPr>
                        <a:t>∞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horizontální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Minimálně účinná nebo neúčinná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6649384"/>
                  </a:ext>
                </a:extLst>
              </a:tr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 = </a:t>
                      </a: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LM vertikální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80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Minimálně účinná nebo neúčinná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6238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09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1641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Monetární politiku provádí centrální banka, která prostřednictvím kontroly zásoby nominálních peněz (předpoklad modelu IS-LM) nebo prostřednictvím pohybu úrokové míry může </a:t>
            </a:r>
            <a:r>
              <a:rPr lang="cs-CZ" sz="2000" dirty="0" smtClean="0">
                <a:solidFill>
                  <a:srgbClr val="000000"/>
                </a:solidFill>
              </a:rPr>
              <a:t>ovlivňovat ekonomiku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Nástroje monetární politiky dělíme na:</a:t>
            </a:r>
          </a:p>
          <a:p>
            <a:pPr marL="1252538" indent="-3556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Přímé</a:t>
            </a:r>
          </a:p>
          <a:p>
            <a:pPr marL="1252538" indent="-3556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Nepřímé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Monetární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4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36464"/>
            <a:ext cx="8280920" cy="41115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b="1" i="1" u="sng" dirty="0" smtClean="0"/>
              <a:t>Přímé nástroje (administrativní)</a:t>
            </a:r>
          </a:p>
          <a:p>
            <a:pPr marL="896938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selektivní</a:t>
            </a:r>
            <a:r>
              <a:rPr lang="cs-CZ" sz="2000" dirty="0">
                <a:solidFill>
                  <a:srgbClr val="000000"/>
                </a:solidFill>
              </a:rPr>
              <a:t>, adresné a administrativní zásahy centrální banky, jejichž cílem je ovlivnění úvěrových možností komerčních bank a jejich </a:t>
            </a:r>
            <a:r>
              <a:rPr lang="cs-CZ" sz="2000" dirty="0" smtClean="0">
                <a:solidFill>
                  <a:srgbClr val="000000"/>
                </a:solidFill>
              </a:rPr>
              <a:t>likvidity</a:t>
            </a:r>
          </a:p>
          <a:p>
            <a:pPr marL="896938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Pravidla </a:t>
            </a:r>
            <a:r>
              <a:rPr lang="cs-CZ" sz="2000" dirty="0" smtClean="0">
                <a:solidFill>
                  <a:srgbClr val="000000"/>
                </a:solidFill>
              </a:rPr>
              <a:t>likvidity, úvěrové </a:t>
            </a:r>
            <a:r>
              <a:rPr lang="cs-CZ" sz="2000" dirty="0" err="1" smtClean="0">
                <a:solidFill>
                  <a:srgbClr val="000000"/>
                </a:solidFill>
              </a:rPr>
              <a:t>kontigenty</a:t>
            </a:r>
            <a:r>
              <a:rPr lang="cs-CZ" sz="2000" dirty="0" smtClean="0">
                <a:solidFill>
                  <a:srgbClr val="000000"/>
                </a:solidFill>
              </a:rPr>
              <a:t>, úrokové limity, povinné vklady, doporučení</a:t>
            </a:r>
            <a:r>
              <a:rPr lang="cs-CZ" sz="2000" dirty="0">
                <a:solidFill>
                  <a:srgbClr val="000000"/>
                </a:solidFill>
              </a:rPr>
              <a:t>, výzvy a </a:t>
            </a:r>
            <a:r>
              <a:rPr lang="cs-CZ" sz="2000" dirty="0" smtClean="0">
                <a:solidFill>
                  <a:srgbClr val="000000"/>
                </a:solidFill>
              </a:rPr>
              <a:t>dohody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b="1" i="1" u="sng" dirty="0" smtClean="0"/>
              <a:t>Nepřímé nástroje 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marL="896938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jsou charakteristické plošným působením a představují tedy vytvoření stejných podmínek pro jednotlivé komerční </a:t>
            </a:r>
            <a:r>
              <a:rPr lang="cs-CZ" sz="2000" dirty="0" smtClean="0">
                <a:solidFill>
                  <a:srgbClr val="000000"/>
                </a:solidFill>
              </a:rPr>
              <a:t>banky</a:t>
            </a:r>
            <a:endParaRPr lang="cs-CZ" sz="2000" dirty="0">
              <a:solidFill>
                <a:srgbClr val="000000"/>
              </a:solidFill>
            </a:endParaRPr>
          </a:p>
          <a:p>
            <a:pPr marL="896938" indent="-3556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Povinné minimální </a:t>
            </a:r>
            <a:r>
              <a:rPr lang="cs-CZ" sz="2000" dirty="0" smtClean="0">
                <a:solidFill>
                  <a:srgbClr val="000000"/>
                </a:solidFill>
              </a:rPr>
              <a:t>rezervy, operace </a:t>
            </a:r>
            <a:r>
              <a:rPr lang="cs-CZ" sz="2000" dirty="0">
                <a:solidFill>
                  <a:srgbClr val="000000"/>
                </a:solidFill>
              </a:rPr>
              <a:t>na volném </a:t>
            </a:r>
            <a:r>
              <a:rPr lang="cs-CZ" sz="2000" dirty="0" smtClean="0">
                <a:solidFill>
                  <a:srgbClr val="000000"/>
                </a:solidFill>
              </a:rPr>
              <a:t>trhu, diskontní sazba, reeskont </a:t>
            </a:r>
            <a:r>
              <a:rPr lang="cs-CZ" sz="2000" dirty="0">
                <a:solidFill>
                  <a:srgbClr val="000000"/>
                </a:solidFill>
              </a:rPr>
              <a:t>směnek a lombardní </a:t>
            </a:r>
            <a:r>
              <a:rPr lang="cs-CZ" sz="2000" dirty="0" smtClean="0">
                <a:solidFill>
                  <a:srgbClr val="000000"/>
                </a:solidFill>
              </a:rPr>
              <a:t>úvěr, konverze </a:t>
            </a:r>
            <a:r>
              <a:rPr lang="cs-CZ" sz="2000" dirty="0">
                <a:solidFill>
                  <a:srgbClr val="000000"/>
                </a:solidFill>
              </a:rPr>
              <a:t>měny a swapové </a:t>
            </a:r>
            <a:r>
              <a:rPr lang="cs-CZ" sz="2000" dirty="0" smtClean="0">
                <a:solidFill>
                  <a:srgbClr val="000000"/>
                </a:solidFill>
              </a:rPr>
              <a:t>operace, intervence </a:t>
            </a:r>
            <a:r>
              <a:rPr lang="cs-CZ" sz="2000" dirty="0">
                <a:solidFill>
                  <a:srgbClr val="000000"/>
                </a:solidFill>
              </a:rPr>
              <a:t>na devizových trzích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Nástroje monetární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7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0359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Podle toho jak monetární politika působí na agregátní poptávku a agregátní nabídku rozlišujeme:</a:t>
            </a:r>
          </a:p>
          <a:p>
            <a:pPr marL="1252538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Expanzivní monetární politiku</a:t>
            </a:r>
          </a:p>
          <a:p>
            <a:pPr marL="1252538" indent="-355600" algn="just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Restriktivní monetární politiku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Při volbě monetární politiky je třeba brát v potaz cíle monetární politiky a časový horizont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536575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Typy a cíle monetární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225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Za expanzivní monetární politiku neboli monetární expanzi označujeme takové kroky centrální banky, které vedou ke zvyšování nominální zásoby peněz v ekonomice s cílem zvýšit úroveň rovnovážného důchodu (s tím souvisí také zvyšování zaměstnanosti).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monetární </a:t>
            </a:r>
            <a:r>
              <a:rPr lang="cs-CZ" sz="2000" dirty="0">
                <a:solidFill>
                  <a:srgbClr val="000000"/>
                </a:solidFill>
              </a:rPr>
              <a:t>expanze může způsobit posun křivky </a:t>
            </a:r>
            <a:r>
              <a:rPr lang="cs-CZ" sz="2000" dirty="0" smtClean="0">
                <a:solidFill>
                  <a:srgbClr val="000000"/>
                </a:solidFill>
              </a:rPr>
              <a:t>LM </a:t>
            </a:r>
            <a:r>
              <a:rPr lang="cs-CZ" sz="2000" dirty="0">
                <a:solidFill>
                  <a:srgbClr val="000000"/>
                </a:solidFill>
              </a:rPr>
              <a:t>nebo změnu jejího </a:t>
            </a:r>
            <a:r>
              <a:rPr lang="cs-CZ" sz="2000" dirty="0" smtClean="0">
                <a:solidFill>
                  <a:srgbClr val="000000"/>
                </a:solidFill>
              </a:rPr>
              <a:t>sklonu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Mezi opatření </a:t>
            </a:r>
            <a:r>
              <a:rPr lang="cs-CZ" sz="2000" dirty="0" smtClean="0">
                <a:solidFill>
                  <a:srgbClr val="000000"/>
                </a:solidFill>
              </a:rPr>
              <a:t>monetární expanze řadíme</a:t>
            </a:r>
            <a:r>
              <a:rPr lang="cs-CZ" sz="2000" dirty="0">
                <a:solidFill>
                  <a:srgbClr val="000000"/>
                </a:solidFill>
              </a:rPr>
              <a:t>: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snižování </a:t>
            </a:r>
            <a:r>
              <a:rPr lang="cs-CZ" sz="2000" dirty="0">
                <a:solidFill>
                  <a:srgbClr val="000000"/>
                </a:solidFill>
              </a:rPr>
              <a:t>povinných minimálních </a:t>
            </a:r>
            <a:r>
              <a:rPr lang="cs-CZ" sz="2000" dirty="0" smtClean="0">
                <a:solidFill>
                  <a:srgbClr val="000000"/>
                </a:solidFill>
              </a:rPr>
              <a:t>rezerv</a:t>
            </a:r>
            <a:endParaRPr lang="cs-CZ" sz="2000" dirty="0">
              <a:solidFill>
                <a:srgbClr val="000000"/>
              </a:solidFill>
            </a:endParaRP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snižování </a:t>
            </a:r>
            <a:r>
              <a:rPr lang="cs-CZ" sz="2000" dirty="0">
                <a:solidFill>
                  <a:srgbClr val="000000"/>
                </a:solidFill>
              </a:rPr>
              <a:t>diskontních </a:t>
            </a:r>
            <a:r>
              <a:rPr lang="cs-CZ" sz="2000" dirty="0" smtClean="0">
                <a:solidFill>
                  <a:srgbClr val="000000"/>
                </a:solidFill>
              </a:rPr>
              <a:t>sazeb</a:t>
            </a:r>
            <a:endParaRPr lang="cs-CZ" sz="2000" dirty="0">
              <a:solidFill>
                <a:srgbClr val="000000"/>
              </a:solidFill>
            </a:endParaRP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nákup </a:t>
            </a:r>
            <a:r>
              <a:rPr lang="cs-CZ" sz="2000" dirty="0">
                <a:solidFill>
                  <a:srgbClr val="000000"/>
                </a:solidFill>
              </a:rPr>
              <a:t>cenných papírů na trhu s cennými </a:t>
            </a:r>
            <a:r>
              <a:rPr lang="cs-CZ" sz="2000" dirty="0" smtClean="0">
                <a:solidFill>
                  <a:srgbClr val="000000"/>
                </a:solidFill>
              </a:rPr>
              <a:t>papíry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Expanzivní monetární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067694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49163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923678"/>
            <a:ext cx="4572508" cy="252028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FISKÁLNÍ 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A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 MONETÁRNÍ POLITIKA V MODELU 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IS-LM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navazující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3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54" y="104675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225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Za restriktivní monetární politiku neboli monetární restrikci označujeme takové kroky centrální banky, které vedou ke snižování nominální zásoby peněz v ekonomice respektive snížení tempa růstu peněžní zásoby, s cílem brzdit přehřátí růstu ekonomiky, tlumit inflační procesy vyvolané nadměrnou agregátní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Mezi </a:t>
            </a:r>
            <a:r>
              <a:rPr lang="cs-CZ" sz="2000" dirty="0">
                <a:solidFill>
                  <a:srgbClr val="000000"/>
                </a:solidFill>
              </a:rPr>
              <a:t>opatření </a:t>
            </a:r>
            <a:r>
              <a:rPr lang="cs-CZ" sz="2000" dirty="0" smtClean="0">
                <a:solidFill>
                  <a:srgbClr val="000000"/>
                </a:solidFill>
              </a:rPr>
              <a:t>monetární restrikce řadíme</a:t>
            </a:r>
            <a:r>
              <a:rPr lang="cs-CZ" sz="2000" dirty="0">
                <a:solidFill>
                  <a:srgbClr val="000000"/>
                </a:solidFill>
              </a:rPr>
              <a:t>: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zvyšování </a:t>
            </a:r>
            <a:r>
              <a:rPr lang="cs-CZ" sz="2000" dirty="0">
                <a:solidFill>
                  <a:srgbClr val="000000"/>
                </a:solidFill>
              </a:rPr>
              <a:t>povinných minimálních </a:t>
            </a:r>
            <a:r>
              <a:rPr lang="cs-CZ" sz="2000" dirty="0" smtClean="0">
                <a:solidFill>
                  <a:srgbClr val="000000"/>
                </a:solidFill>
              </a:rPr>
              <a:t>rezerv</a:t>
            </a:r>
            <a:endParaRPr lang="cs-CZ" sz="2000" dirty="0">
              <a:solidFill>
                <a:srgbClr val="000000"/>
              </a:solidFill>
            </a:endParaRP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zvyšování </a:t>
            </a:r>
            <a:r>
              <a:rPr lang="cs-CZ" sz="2000" dirty="0">
                <a:solidFill>
                  <a:srgbClr val="000000"/>
                </a:solidFill>
              </a:rPr>
              <a:t>diskontních </a:t>
            </a:r>
            <a:r>
              <a:rPr lang="cs-CZ" sz="2000" dirty="0" smtClean="0">
                <a:solidFill>
                  <a:srgbClr val="000000"/>
                </a:solidFill>
              </a:rPr>
              <a:t>sazeb</a:t>
            </a:r>
            <a:endParaRPr lang="cs-CZ" sz="2000" dirty="0">
              <a:solidFill>
                <a:srgbClr val="000000"/>
              </a:solidFill>
            </a:endParaRP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prodej </a:t>
            </a:r>
            <a:r>
              <a:rPr lang="cs-CZ" sz="2000" dirty="0">
                <a:solidFill>
                  <a:srgbClr val="000000"/>
                </a:solidFill>
              </a:rPr>
              <a:t>cenných papírů na trhu s cennými </a:t>
            </a:r>
            <a:r>
              <a:rPr lang="cs-CZ" sz="2000" dirty="0" smtClean="0">
                <a:solidFill>
                  <a:srgbClr val="000000"/>
                </a:solidFill>
              </a:rPr>
              <a:t>papíry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Restriktivní monetární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1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2931"/>
            <a:ext cx="8424936" cy="507703"/>
          </a:xfrm>
        </p:spPr>
        <p:txBody>
          <a:bodyPr/>
          <a:lstStyle/>
          <a:p>
            <a:r>
              <a:rPr lang="cs-CZ" altLang="cs-CZ" sz="2800" b="1" dirty="0"/>
              <a:t>Vliv monetární expanze na důchod a </a:t>
            </a:r>
            <a:r>
              <a:rPr lang="cs-CZ" altLang="cs-CZ" sz="2800" b="1" dirty="0" smtClean="0"/>
              <a:t>úrokovou míru</a:t>
            </a:r>
            <a:endParaRPr lang="cs-CZ" altLang="cs-CZ" sz="2800" b="1" dirty="0"/>
          </a:p>
        </p:txBody>
      </p:sp>
      <p:sp>
        <p:nvSpPr>
          <p:cNvPr id="223235" name="Line 3"/>
          <p:cNvSpPr>
            <a:spLocks noChangeShapeType="1"/>
          </p:cNvSpPr>
          <p:nvPr/>
        </p:nvSpPr>
        <p:spPr bwMode="auto">
          <a:xfrm>
            <a:off x="2681288" y="1275606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36" name="Line 4"/>
          <p:cNvSpPr>
            <a:spLocks noChangeShapeType="1"/>
          </p:cNvSpPr>
          <p:nvPr/>
        </p:nvSpPr>
        <p:spPr bwMode="auto">
          <a:xfrm>
            <a:off x="2681288" y="4371950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6562103" y="4371950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2418159" y="1252826"/>
            <a:ext cx="2155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6663902" y="1847760"/>
            <a:ext cx="7830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>
                <a:solidFill>
                  <a:srgbClr val="0066FF"/>
                </a:solidFill>
              </a:rPr>
              <a:t>1</a:t>
            </a:r>
            <a:endParaRPr lang="cs-CZ" altLang="cs-CZ" sz="1600" b="1" dirty="0">
              <a:solidFill>
                <a:srgbClr val="0066FF"/>
              </a:solidFill>
            </a:endParaRP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23241" name="Text Box 9"/>
          <p:cNvSpPr txBox="1">
            <a:spLocks noChangeArrowheads="1"/>
          </p:cNvSpPr>
          <p:nvPr/>
        </p:nvSpPr>
        <p:spPr bwMode="auto">
          <a:xfrm>
            <a:off x="4392217" y="4396670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4572000" y="2283718"/>
            <a:ext cx="0" cy="20526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>
            <a:off x="2681287" y="2283718"/>
            <a:ext cx="189071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45" name="Text Box 13"/>
          <p:cNvSpPr txBox="1">
            <a:spLocks noChangeArrowheads="1"/>
          </p:cNvSpPr>
          <p:nvPr/>
        </p:nvSpPr>
        <p:spPr bwMode="auto">
          <a:xfrm>
            <a:off x="2288680" y="2127690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23246" name="Line 14"/>
          <p:cNvSpPr>
            <a:spLocks noChangeShapeType="1"/>
          </p:cNvSpPr>
          <p:nvPr/>
        </p:nvSpPr>
        <p:spPr bwMode="auto">
          <a:xfrm>
            <a:off x="3168253" y="1419622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47" name="Text Box 15"/>
          <p:cNvSpPr txBox="1">
            <a:spLocks noChangeArrowheads="1"/>
          </p:cNvSpPr>
          <p:nvPr/>
        </p:nvSpPr>
        <p:spPr bwMode="auto">
          <a:xfrm>
            <a:off x="6381747" y="3022249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chemeClr val="accent2"/>
                </a:solidFill>
              </a:rPr>
              <a:t>0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5879415" y="2721812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5477160" y="4397665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23251" name="Text Box 19"/>
          <p:cNvSpPr txBox="1">
            <a:spLocks noChangeArrowheads="1"/>
          </p:cNvSpPr>
          <p:nvPr/>
        </p:nvSpPr>
        <p:spPr bwMode="auto">
          <a:xfrm>
            <a:off x="2336601" y="2736708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23252" name="Line 20"/>
          <p:cNvSpPr>
            <a:spLocks noChangeShapeType="1"/>
          </p:cNvSpPr>
          <p:nvPr/>
        </p:nvSpPr>
        <p:spPr bwMode="auto">
          <a:xfrm>
            <a:off x="2303860" y="2491234"/>
            <a:ext cx="0" cy="323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53" name="Text Box 21"/>
          <p:cNvSpPr txBox="1">
            <a:spLocks noChangeArrowheads="1"/>
          </p:cNvSpPr>
          <p:nvPr/>
        </p:nvSpPr>
        <p:spPr bwMode="auto">
          <a:xfrm>
            <a:off x="4383683" y="1784777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23254" name="Text Box 22"/>
          <p:cNvSpPr txBox="1">
            <a:spLocks noChangeArrowheads="1"/>
          </p:cNvSpPr>
          <p:nvPr/>
        </p:nvSpPr>
        <p:spPr bwMode="auto">
          <a:xfrm>
            <a:off x="211932" y="791161"/>
            <a:ext cx="2847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Zvýšení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M/P 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223255" name="Line 23"/>
          <p:cNvSpPr>
            <a:spLocks noChangeShapeType="1"/>
          </p:cNvSpPr>
          <p:nvPr/>
        </p:nvSpPr>
        <p:spPr bwMode="auto">
          <a:xfrm flipV="1">
            <a:off x="3168253" y="1419622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5535702" y="1361742"/>
            <a:ext cx="7365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0</a:t>
            </a:r>
            <a:endParaRPr lang="cs-CZ" altLang="cs-CZ" sz="1600" b="1" dirty="0">
              <a:solidFill>
                <a:srgbClr val="0066FF"/>
              </a:solidFill>
            </a:endParaRPr>
          </a:p>
        </p:txBody>
      </p:sp>
      <p:sp>
        <p:nvSpPr>
          <p:cNvPr id="223257" name="Line 25"/>
          <p:cNvSpPr>
            <a:spLocks noChangeShapeType="1"/>
          </p:cNvSpPr>
          <p:nvPr/>
        </p:nvSpPr>
        <p:spPr bwMode="auto">
          <a:xfrm>
            <a:off x="5651897" y="2931790"/>
            <a:ext cx="0" cy="145851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58" name="Line 26"/>
          <p:cNvSpPr>
            <a:spLocks noChangeShapeType="1"/>
          </p:cNvSpPr>
          <p:nvPr/>
        </p:nvSpPr>
        <p:spPr bwMode="auto">
          <a:xfrm flipH="1">
            <a:off x="2681288" y="2931790"/>
            <a:ext cx="297061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59" name="Line 27"/>
          <p:cNvSpPr>
            <a:spLocks noChangeShapeType="1"/>
          </p:cNvSpPr>
          <p:nvPr/>
        </p:nvSpPr>
        <p:spPr bwMode="auto">
          <a:xfrm>
            <a:off x="4814887" y="4565947"/>
            <a:ext cx="53935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60" name="Line 28"/>
          <p:cNvSpPr>
            <a:spLocks noChangeShapeType="1"/>
          </p:cNvSpPr>
          <p:nvPr/>
        </p:nvSpPr>
        <p:spPr bwMode="auto">
          <a:xfrm>
            <a:off x="4814887" y="2277731"/>
            <a:ext cx="1457325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23265" name="Text Box 33"/>
          <p:cNvSpPr txBox="1">
            <a:spLocks noChangeArrowheads="1"/>
          </p:cNvSpPr>
          <p:nvPr/>
        </p:nvSpPr>
        <p:spPr bwMode="auto">
          <a:xfrm>
            <a:off x="5112544" y="2247900"/>
            <a:ext cx="971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23267" name="Line 35"/>
          <p:cNvSpPr>
            <a:spLocks noChangeShapeType="1"/>
          </p:cNvSpPr>
          <p:nvPr/>
        </p:nvSpPr>
        <p:spPr bwMode="auto">
          <a:xfrm>
            <a:off x="4627810" y="3021823"/>
            <a:ext cx="864394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6" name="Line 23"/>
          <p:cNvSpPr>
            <a:spLocks noChangeShapeType="1"/>
          </p:cNvSpPr>
          <p:nvPr/>
        </p:nvSpPr>
        <p:spPr bwMode="auto">
          <a:xfrm flipV="1">
            <a:off x="4329707" y="1953860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15"/>
              <p:cNvSpPr txBox="1">
                <a:spLocks noChangeArrowheads="1"/>
              </p:cNvSpPr>
              <p:nvPr/>
            </p:nvSpPr>
            <p:spPr bwMode="auto">
              <a:xfrm>
                <a:off x="5254618" y="1792532"/>
                <a:ext cx="1072080" cy="448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cs-CZ" altLang="cs-CZ" sz="1600" b="1" i="1" smtClean="0">
                        <a:solidFill>
                          <a:srgbClr val="EA24B6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r>
                  <a:rPr lang="el-GR" altLang="cs-CZ" sz="1600" b="1" dirty="0" smtClean="0">
                    <a:solidFill>
                      <a:srgbClr val="EA24B6"/>
                    </a:solidFill>
                  </a:rPr>
                  <a:t>Δ</a:t>
                </a:r>
                <a:r>
                  <a:rPr lang="cs-CZ" altLang="cs-CZ" sz="1600" b="1" dirty="0" smtClean="0">
                    <a:solidFill>
                      <a:srgbClr val="EA24B6"/>
                    </a:solidFill>
                  </a:rPr>
                  <a:t>M/P</a:t>
                </a:r>
                <a:endParaRPr lang="cs-CZ" altLang="cs-CZ" sz="1600" b="1" dirty="0">
                  <a:solidFill>
                    <a:srgbClr val="EA24B6"/>
                  </a:solidFill>
                </a:endParaRPr>
              </a:p>
            </p:txBody>
          </p:sp>
        </mc:Choice>
        <mc:Fallback xmlns="">
          <p:sp>
            <p:nvSpPr>
              <p:cNvPr id="3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4618" y="1792532"/>
                <a:ext cx="1072080" cy="448008"/>
              </a:xfrm>
              <a:prstGeom prst="rect">
                <a:avLst/>
              </a:prstGeom>
              <a:blipFill rotWithShape="0">
                <a:blip r:embed="rId2"/>
                <a:stretch>
                  <a:fillRect b="-40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4566127" y="3098328"/>
                <a:ext cx="1072080" cy="3385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cs-CZ" sz="1600" b="1" dirty="0" smtClean="0">
                    <a:solidFill>
                      <a:srgbClr val="00B050"/>
                    </a:solidFill>
                  </a:rPr>
                  <a:t>μ</a:t>
                </a:r>
                <a14:m>
                  <m:oMath xmlns:m="http://schemas.openxmlformats.org/officeDocument/2006/math">
                    <m:r>
                      <a:rPr lang="cs-CZ" altLang="cs-CZ" sz="16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l-GR" altLang="cs-CZ" sz="1600" b="1" dirty="0" smtClean="0">
                    <a:solidFill>
                      <a:srgbClr val="00B050"/>
                    </a:solidFill>
                  </a:rPr>
                  <a:t>Δ</a:t>
                </a:r>
                <a:r>
                  <a:rPr lang="cs-CZ" altLang="cs-CZ" sz="1600" b="1" dirty="0" smtClean="0">
                    <a:solidFill>
                      <a:srgbClr val="00B050"/>
                    </a:solidFill>
                  </a:rPr>
                  <a:t>M/P</a:t>
                </a:r>
                <a:endParaRPr lang="cs-CZ" altLang="cs-CZ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6127" y="3098328"/>
                <a:ext cx="1072080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2841" t="-5357" b="-2142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112748" y="4703140"/>
            <a:ext cx="8779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000000"/>
                </a:solidFill>
              </a:rPr>
              <a:t>↑</a:t>
            </a:r>
            <a:r>
              <a:rPr lang="cs-CZ" altLang="cs-CZ" sz="2000" b="1" dirty="0">
                <a:solidFill>
                  <a:srgbClr val="000000"/>
                </a:solidFill>
              </a:rPr>
              <a:t>M/P → převis S nad D po penězích → ↓i → ↑I → ↑AD → ↑Y </a:t>
            </a:r>
          </a:p>
        </p:txBody>
      </p:sp>
    </p:spTree>
    <p:extLst>
      <p:ext uri="{BB962C8B-B14F-4D97-AF65-F5344CB8AC3E}">
        <p14:creationId xmlns:p14="http://schemas.microsoft.com/office/powerpoint/2010/main" val="55102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221" y="627534"/>
            <a:ext cx="8280920" cy="42484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Jelikož má křivka LM pozitivní sklon a křivka IS sklon negativní, má čistá monetární expanze dva efekty. Zvyšuje se úroveň rovnovážného důchodu z Y</a:t>
            </a:r>
            <a:r>
              <a:rPr lang="cs-CZ" sz="2000" baseline="-25000" dirty="0">
                <a:solidFill>
                  <a:srgbClr val="000000"/>
                </a:solidFill>
              </a:rPr>
              <a:t>0</a:t>
            </a:r>
            <a:r>
              <a:rPr lang="cs-CZ" sz="2000" dirty="0">
                <a:solidFill>
                  <a:srgbClr val="000000"/>
                </a:solidFill>
              </a:rPr>
              <a:t> na Y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– tento efekt nazýváme </a:t>
            </a:r>
            <a:r>
              <a:rPr lang="cs-CZ" sz="2000" b="1" dirty="0"/>
              <a:t>důchodovým efektem</a:t>
            </a:r>
            <a:r>
              <a:rPr lang="cs-CZ" sz="2000" dirty="0">
                <a:solidFill>
                  <a:srgbClr val="000000"/>
                </a:solidFill>
              </a:rPr>
              <a:t> monetární expanze a zároveň dojde ke snížení úrokové sazby z i</a:t>
            </a:r>
            <a:r>
              <a:rPr lang="cs-CZ" sz="2000" baseline="-25000" dirty="0">
                <a:solidFill>
                  <a:srgbClr val="000000"/>
                </a:solidFill>
              </a:rPr>
              <a:t>0</a:t>
            </a:r>
            <a:r>
              <a:rPr lang="cs-CZ" sz="2000" dirty="0">
                <a:solidFill>
                  <a:srgbClr val="000000"/>
                </a:solidFill>
              </a:rPr>
              <a:t> na i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– tento efekt nazýváme </a:t>
            </a:r>
            <a:r>
              <a:rPr lang="cs-CZ" sz="2000" b="1" dirty="0"/>
              <a:t>efektem likvidity </a:t>
            </a:r>
            <a:r>
              <a:rPr lang="cs-CZ" sz="2000" dirty="0">
                <a:solidFill>
                  <a:srgbClr val="000000"/>
                </a:solidFill>
              </a:rPr>
              <a:t>monetární </a:t>
            </a:r>
            <a:r>
              <a:rPr lang="cs-CZ" sz="2000" dirty="0" smtClean="0">
                <a:solidFill>
                  <a:srgbClr val="000000"/>
                </a:solidFill>
              </a:rPr>
              <a:t>expanze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/>
              <a:t>Důchodový efekt </a:t>
            </a:r>
            <a:r>
              <a:rPr lang="cs-CZ" sz="2000" dirty="0">
                <a:solidFill>
                  <a:srgbClr val="000000"/>
                </a:solidFill>
              </a:rPr>
              <a:t>je vyvolán tím, že zvýšení nabídky peněz sníží úrokovou míru, což vede ke zvyšování soukromých autonomních výdajů a tím pádem roste rovnovážný </a:t>
            </a:r>
            <a:r>
              <a:rPr lang="cs-CZ" sz="2000" dirty="0" smtClean="0">
                <a:solidFill>
                  <a:srgbClr val="000000"/>
                </a:solidFill>
              </a:rPr>
              <a:t>produkt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/>
              <a:t>Efekt likvidity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vzniká </a:t>
            </a:r>
            <a:r>
              <a:rPr lang="cs-CZ" sz="2000" dirty="0">
                <a:solidFill>
                  <a:srgbClr val="000000"/>
                </a:solidFill>
              </a:rPr>
              <a:t>proto, že zvýšení nabídky peněz při pozitivně skloněné křivce LM vede k tomu, že veřejnost drží více peněz než potřebuje a za tento přebytek nakupuje ostatní finanční aktiva, která přinášejí výnos (úrok). Poptávka po ostatních finančních aktivech se zvyšuje, což vede k růstu jejich cen a následně k poklesu úrokové sazby.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224" y="206027"/>
            <a:ext cx="8357207" cy="507703"/>
          </a:xfrm>
        </p:spPr>
        <p:txBody>
          <a:bodyPr/>
          <a:lstStyle/>
          <a:p>
            <a:r>
              <a:rPr lang="cs-CZ" altLang="cs-CZ" b="1" dirty="0"/>
              <a:t>Vliv monetární expanze </a:t>
            </a:r>
            <a:r>
              <a:rPr lang="cs-CZ" altLang="cs-CZ" b="1" dirty="0" smtClean="0"/>
              <a:t>– důchodový efekt a efekt likvidity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5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14940" cy="507703"/>
          </a:xfrm>
        </p:spPr>
        <p:txBody>
          <a:bodyPr/>
          <a:lstStyle/>
          <a:p>
            <a:r>
              <a:rPr lang="cs-CZ" altLang="cs-CZ" sz="2800" b="1" dirty="0" smtClean="0"/>
              <a:t>Účinnost MP v </a:t>
            </a:r>
            <a:r>
              <a:rPr lang="cs-CZ" altLang="cs-CZ" sz="2800" b="1" dirty="0"/>
              <a:t>případě pasti likvidity (h→∞) 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681288" y="100496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2681288" y="4083918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6588224" y="408933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2378913" y="1142550"/>
            <a:ext cx="247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6354365" y="2661837"/>
            <a:ext cx="1241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cs-CZ" sz="1600" b="1" dirty="0" smtClean="0">
                <a:solidFill>
                  <a:srgbClr val="0066FF"/>
                </a:solidFill>
              </a:rPr>
              <a:t> = 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cs-CZ" sz="1600" b="1" dirty="0" smtClean="0">
                <a:solidFill>
                  <a:srgbClr val="0066FF"/>
                </a:solidFill>
              </a:rPr>
              <a:t> </a:t>
            </a:r>
            <a:endParaRPr lang="cs-CZ" altLang="cs-CZ" sz="1600" b="1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 flipV="1">
            <a:off x="2681288" y="2787774"/>
            <a:ext cx="361831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1835697" y="2586888"/>
            <a:ext cx="8563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r>
              <a:rPr lang="cs-CZ" altLang="cs-CZ" sz="1600" b="1" dirty="0" smtClean="0"/>
              <a:t> = i</a:t>
            </a:r>
            <a:r>
              <a:rPr lang="cs-CZ" altLang="cs-CZ" sz="1600" b="1" baseline="-25000" dirty="0" smtClean="0"/>
              <a:t>1</a:t>
            </a:r>
            <a:endParaRPr lang="cs-CZ" altLang="cs-CZ" sz="1600" b="1" baseline="-25000" dirty="0"/>
          </a:p>
        </p:txBody>
      </p:sp>
      <p:sp>
        <p:nvSpPr>
          <p:cNvPr id="216078" name="Line 14"/>
          <p:cNvSpPr>
            <a:spLocks noChangeShapeType="1"/>
          </p:cNvSpPr>
          <p:nvPr/>
        </p:nvSpPr>
        <p:spPr bwMode="auto">
          <a:xfrm>
            <a:off x="2736056" y="2030759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5909994" y="3607928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chemeClr val="accent2"/>
                </a:solidFill>
              </a:rPr>
              <a:t>0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3" name="Line 19"/>
          <p:cNvSpPr>
            <a:spLocks noChangeShapeType="1"/>
          </p:cNvSpPr>
          <p:nvPr/>
        </p:nvSpPr>
        <p:spPr bwMode="auto">
          <a:xfrm>
            <a:off x="3977878" y="2787774"/>
            <a:ext cx="18057" cy="12770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88" name="Text Box 24"/>
          <p:cNvSpPr txBox="1">
            <a:spLocks noChangeArrowheads="1"/>
          </p:cNvSpPr>
          <p:nvPr/>
        </p:nvSpPr>
        <p:spPr bwMode="auto">
          <a:xfrm>
            <a:off x="182610" y="692922"/>
            <a:ext cx="738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rgbClr val="000000"/>
                </a:solidFill>
              </a:rPr>
              <a:t>Monetární restrikce - ↓M/P 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216100" name="Text Box 36"/>
          <p:cNvSpPr txBox="1">
            <a:spLocks noChangeArrowheads="1"/>
          </p:cNvSpPr>
          <p:nvPr/>
        </p:nvSpPr>
        <p:spPr bwMode="auto">
          <a:xfrm>
            <a:off x="3586535" y="4082025"/>
            <a:ext cx="9854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 </a:t>
            </a:r>
            <a:r>
              <a:rPr lang="cs-CZ" altLang="cs-CZ" sz="1600" b="1" dirty="0" smtClean="0"/>
              <a:t>= Y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924895" y="2430090"/>
            <a:ext cx="9870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r>
              <a:rPr lang="cs-CZ" altLang="cs-CZ" sz="1600" b="1" dirty="0" smtClean="0">
                <a:solidFill>
                  <a:srgbClr val="000000"/>
                </a:solidFill>
              </a:rPr>
              <a:t> = 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61925" y="4393435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>
                <a:solidFill>
                  <a:srgbClr val="000000"/>
                </a:solidFill>
              </a:rPr>
              <a:t>h→∞, tzn. úroková sazba je </a:t>
            </a:r>
            <a:r>
              <a:rPr lang="cs-CZ" altLang="cs-CZ" b="1" dirty="0">
                <a:solidFill>
                  <a:srgbClr val="000000"/>
                </a:solidFill>
              </a:rPr>
              <a:t>fixovaná, veřejnost </a:t>
            </a:r>
            <a:r>
              <a:rPr lang="cs-CZ" altLang="cs-CZ" b="1" dirty="0" smtClean="0">
                <a:solidFill>
                  <a:srgbClr val="000000"/>
                </a:solidFill>
              </a:rPr>
              <a:t>je ochotna </a:t>
            </a:r>
            <a:r>
              <a:rPr lang="cs-CZ" altLang="cs-CZ" b="1" dirty="0">
                <a:solidFill>
                  <a:srgbClr val="000000"/>
                </a:solidFill>
              </a:rPr>
              <a:t>držet při dané úrokové míře jakékoliv množství nabízených peněz </a:t>
            </a:r>
            <a:r>
              <a:rPr lang="cs-CZ" altLang="cs-CZ" b="1" dirty="0" smtClean="0">
                <a:solidFill>
                  <a:srgbClr val="000000"/>
                </a:solidFill>
              </a:rPr>
              <a:t>– </a:t>
            </a:r>
            <a:r>
              <a:rPr lang="cs-CZ" altLang="cs-CZ" b="1" dirty="0" smtClean="0">
                <a:solidFill>
                  <a:srgbClr val="FF0000"/>
                </a:solidFill>
              </a:rPr>
              <a:t>MP je zcela neúčinná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 </a:t>
            </a:r>
            <a:endParaRPr lang="cs-CZ" alt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1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14940" cy="507703"/>
          </a:xfrm>
        </p:spPr>
        <p:txBody>
          <a:bodyPr/>
          <a:lstStyle/>
          <a:p>
            <a:r>
              <a:rPr lang="cs-CZ" altLang="cs-CZ" sz="2800" b="1" dirty="0"/>
              <a:t>Účinnost MP za předpokladu b=0 </a:t>
            </a:r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681288" y="1203598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2681288" y="4299942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6575663" y="434498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2378913" y="1142550"/>
            <a:ext cx="247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6037237" y="1423849"/>
            <a:ext cx="6242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0</a:t>
            </a:r>
            <a:endParaRPr lang="cs-CZ" altLang="cs-CZ" sz="1600" b="1" baseline="-25000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 flipV="1">
            <a:off x="4644008" y="1165528"/>
            <a:ext cx="0" cy="31884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384822" y="2042433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6086" name="Text Box 22"/>
          <p:cNvSpPr txBox="1">
            <a:spLocks noChangeArrowheads="1"/>
          </p:cNvSpPr>
          <p:nvPr/>
        </p:nvSpPr>
        <p:spPr bwMode="auto">
          <a:xfrm>
            <a:off x="4653358" y="1097820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88" name="Text Box 24"/>
          <p:cNvSpPr txBox="1">
            <a:spLocks noChangeArrowheads="1"/>
          </p:cNvSpPr>
          <p:nvPr/>
        </p:nvSpPr>
        <p:spPr bwMode="auto">
          <a:xfrm>
            <a:off x="182610" y="692922"/>
            <a:ext cx="738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rgbClr val="000000"/>
                </a:solidFill>
              </a:rPr>
              <a:t>Monetární expanze – zvýšení M/P  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216100" name="Text Box 36"/>
          <p:cNvSpPr txBox="1">
            <a:spLocks noChangeArrowheads="1"/>
          </p:cNvSpPr>
          <p:nvPr/>
        </p:nvSpPr>
        <p:spPr bwMode="auto">
          <a:xfrm>
            <a:off x="4220463" y="4333885"/>
            <a:ext cx="1190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 </a:t>
            </a:r>
            <a:r>
              <a:rPr lang="cs-CZ" altLang="cs-CZ" sz="1600" b="1" dirty="0"/>
              <a:t>= </a:t>
            </a: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baseline="-25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709203" y="3084722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650359" y="2201735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cxnSp>
        <p:nvCxnSpPr>
          <p:cNvPr id="32" name="Přímá spojnice 31"/>
          <p:cNvCxnSpPr/>
          <p:nvPr/>
        </p:nvCxnSpPr>
        <p:spPr>
          <a:xfrm flipH="1">
            <a:off x="2681288" y="3127221"/>
            <a:ext cx="1948199" cy="63243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2371213" y="2888397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3030683" y="1439129"/>
            <a:ext cx="3062690" cy="174584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3511596" y="2049227"/>
            <a:ext cx="3062690" cy="174584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442767" y="2032458"/>
            <a:ext cx="6242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1</a:t>
            </a:r>
            <a:endParaRPr lang="cs-CZ" altLang="cs-CZ" sz="1600" b="1" baseline="-25000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>
            <a:off x="5228979" y="2199803"/>
            <a:ext cx="864394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cxnSp>
        <p:nvCxnSpPr>
          <p:cNvPr id="34" name="Přímá spojnice 33"/>
          <p:cNvCxnSpPr/>
          <p:nvPr/>
        </p:nvCxnSpPr>
        <p:spPr>
          <a:xfrm flipH="1">
            <a:off x="2656542" y="2238794"/>
            <a:ext cx="1948199" cy="63243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166477" y="4700560"/>
            <a:ext cx="76999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>
                <a:solidFill>
                  <a:srgbClr val="000000"/>
                </a:solidFill>
              </a:rPr>
              <a:t>Pokud b = 0, nevede </a:t>
            </a:r>
            <a:r>
              <a:rPr lang="cs-CZ" altLang="cs-CZ" sz="2000" b="1" dirty="0">
                <a:solidFill>
                  <a:srgbClr val="000000"/>
                </a:solidFill>
              </a:rPr>
              <a:t>↓i → ↑I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a neroste ani Y  -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MP je zcela neúčinná </a:t>
            </a:r>
            <a:r>
              <a:rPr lang="cs-CZ" altLang="cs-CZ" b="1" dirty="0" smtClean="0">
                <a:solidFill>
                  <a:srgbClr val="FF0000"/>
                </a:solidFill>
              </a:rPr>
              <a:t> 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4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14940" cy="507703"/>
          </a:xfrm>
        </p:spPr>
        <p:txBody>
          <a:bodyPr/>
          <a:lstStyle/>
          <a:p>
            <a:r>
              <a:rPr lang="cs-CZ" altLang="cs-CZ" sz="2800" b="1" dirty="0"/>
              <a:t>Účinnost </a:t>
            </a:r>
            <a:r>
              <a:rPr lang="cs-CZ" altLang="cs-CZ" sz="2800" b="1" dirty="0" smtClean="0"/>
              <a:t>MP v </a:t>
            </a:r>
            <a:r>
              <a:rPr lang="cs-CZ" altLang="cs-CZ" sz="2800" b="1" dirty="0">
                <a:solidFill>
                  <a:srgbClr val="307871"/>
                </a:solidFill>
              </a:rPr>
              <a:t>klasickém případě</a:t>
            </a:r>
            <a:r>
              <a:rPr lang="cs-CZ" altLang="cs-CZ" sz="2800" b="1" dirty="0"/>
              <a:t/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2681288" y="1203598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2681288" y="4299942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6575663" y="434498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2378913" y="1142550"/>
            <a:ext cx="247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3581002" y="1187700"/>
            <a:ext cx="6489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0</a:t>
            </a:r>
            <a:endParaRPr lang="cs-CZ" altLang="cs-CZ" sz="1600" b="1" baseline="-25000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 flipV="1">
            <a:off x="3563888" y="1165528"/>
            <a:ext cx="0" cy="318845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350956" y="2292064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6078" name="Line 14"/>
          <p:cNvSpPr>
            <a:spLocks noChangeShapeType="1"/>
          </p:cNvSpPr>
          <p:nvPr/>
        </p:nvSpPr>
        <p:spPr bwMode="auto">
          <a:xfrm>
            <a:off x="2736056" y="2030759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086" name="Text Box 22"/>
          <p:cNvSpPr txBox="1">
            <a:spLocks noChangeArrowheads="1"/>
          </p:cNvSpPr>
          <p:nvPr/>
        </p:nvSpPr>
        <p:spPr bwMode="auto">
          <a:xfrm>
            <a:off x="5382815" y="3715102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chemeClr val="accent2"/>
                </a:solidFill>
              </a:rPr>
              <a:t>IS</a:t>
            </a:r>
            <a:endParaRPr lang="cs-CZ" altLang="cs-CZ" sz="1600" b="1" dirty="0">
              <a:solidFill>
                <a:schemeClr val="accent2"/>
              </a:solidFill>
            </a:endParaRPr>
          </a:p>
        </p:txBody>
      </p:sp>
      <p:sp>
        <p:nvSpPr>
          <p:cNvPr id="216091" name="Line 27"/>
          <p:cNvSpPr>
            <a:spLocks noChangeShapeType="1"/>
          </p:cNvSpPr>
          <p:nvPr/>
        </p:nvSpPr>
        <p:spPr bwMode="auto">
          <a:xfrm>
            <a:off x="3736494" y="2509726"/>
            <a:ext cx="1241822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6100" name="Text Box 36"/>
          <p:cNvSpPr txBox="1">
            <a:spLocks noChangeArrowheads="1"/>
          </p:cNvSpPr>
          <p:nvPr/>
        </p:nvSpPr>
        <p:spPr bwMode="auto">
          <a:xfrm>
            <a:off x="3309953" y="4303456"/>
            <a:ext cx="1190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 Y</a:t>
            </a:r>
            <a:r>
              <a:rPr lang="cs-CZ" altLang="cs-CZ" sz="1600" b="1" baseline="-25000" dirty="0" smtClean="0"/>
              <a:t>0</a:t>
            </a:r>
            <a:endParaRPr lang="cs-CZ" altLang="cs-CZ" sz="1600" b="1" baseline="-25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095038" y="3107739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570370" y="2122681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H="1" flipV="1">
            <a:off x="2670552" y="2499742"/>
            <a:ext cx="893336" cy="9984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2357437" y="3118032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82610" y="692922"/>
            <a:ext cx="738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rgbClr val="000000"/>
                </a:solidFill>
              </a:rPr>
              <a:t>Monetární expanze – zvýšení M/P  (h = 0)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V="1">
            <a:off x="5076056" y="1094104"/>
            <a:ext cx="0" cy="318845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681288" y="3363838"/>
            <a:ext cx="239476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86031" y="1216641"/>
            <a:ext cx="6489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1</a:t>
            </a:r>
            <a:endParaRPr lang="cs-CZ" altLang="cs-CZ" sz="1600" b="1" baseline="-25000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4887344" y="4312308"/>
            <a:ext cx="1190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15"/>
              <p:cNvSpPr txBox="1">
                <a:spLocks noChangeArrowheads="1"/>
              </p:cNvSpPr>
              <p:nvPr/>
            </p:nvSpPr>
            <p:spPr bwMode="auto">
              <a:xfrm>
                <a:off x="3910448" y="2030063"/>
                <a:ext cx="1072080" cy="448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600" b="1" i="1" smtClean="0">
                            <a:solidFill>
                              <a:srgbClr val="EA24B6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cs-CZ" altLang="cs-CZ" sz="1600" b="1" i="1" smtClean="0">
                        <a:solidFill>
                          <a:srgbClr val="EA24B6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r>
                  <a:rPr lang="el-GR" altLang="cs-CZ" sz="1600" b="1" dirty="0" smtClean="0">
                    <a:solidFill>
                      <a:srgbClr val="EA24B6"/>
                    </a:solidFill>
                  </a:rPr>
                  <a:t>Δ</a:t>
                </a:r>
                <a:r>
                  <a:rPr lang="cs-CZ" altLang="cs-CZ" sz="1600" b="1" dirty="0" smtClean="0">
                    <a:solidFill>
                      <a:srgbClr val="EA24B6"/>
                    </a:solidFill>
                  </a:rPr>
                  <a:t>M/P</a:t>
                </a:r>
                <a:endParaRPr lang="cs-CZ" altLang="cs-CZ" sz="1600" b="1" dirty="0">
                  <a:solidFill>
                    <a:srgbClr val="EA24B6"/>
                  </a:solidFill>
                </a:endParaRPr>
              </a:p>
            </p:txBody>
          </p:sp>
        </mc:Choice>
        <mc:Fallback xmlns="">
          <p:sp>
            <p:nvSpPr>
              <p:cNvPr id="3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0448" y="2030063"/>
                <a:ext cx="1072080" cy="448008"/>
              </a:xfrm>
              <a:prstGeom prst="rect">
                <a:avLst/>
              </a:prstGeom>
              <a:blipFill rotWithShape="0">
                <a:blip r:embed="rId2"/>
                <a:stretch>
                  <a:fillRect b="-40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3756586" y="3489722"/>
                <a:ext cx="1072080" cy="3385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cs-CZ" sz="1600" b="1" dirty="0" smtClean="0">
                    <a:solidFill>
                      <a:srgbClr val="00B050"/>
                    </a:solidFill>
                  </a:rPr>
                  <a:t>μ</a:t>
                </a:r>
                <a14:m>
                  <m:oMath xmlns:m="http://schemas.openxmlformats.org/officeDocument/2006/math">
                    <m:r>
                      <a:rPr lang="cs-CZ" altLang="cs-CZ" sz="16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l-GR" altLang="cs-CZ" sz="1600" b="1" dirty="0" smtClean="0">
                    <a:solidFill>
                      <a:srgbClr val="00B050"/>
                    </a:solidFill>
                  </a:rPr>
                  <a:t>Δ</a:t>
                </a:r>
                <a:r>
                  <a:rPr lang="cs-CZ" altLang="cs-CZ" sz="1600" b="1" dirty="0" smtClean="0">
                    <a:solidFill>
                      <a:srgbClr val="00B050"/>
                    </a:solidFill>
                  </a:rPr>
                  <a:t>M/P</a:t>
                </a:r>
                <a:endParaRPr lang="cs-CZ" altLang="cs-CZ" sz="1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56586" y="3489722"/>
                <a:ext cx="1072080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2841" t="-5357" b="-2142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ine 35"/>
          <p:cNvSpPr>
            <a:spLocks noChangeShapeType="1"/>
          </p:cNvSpPr>
          <p:nvPr/>
        </p:nvSpPr>
        <p:spPr bwMode="auto">
          <a:xfrm flipV="1">
            <a:off x="3635598" y="3486209"/>
            <a:ext cx="1342718" cy="1197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>
            <a:off x="2483768" y="2630618"/>
            <a:ext cx="0" cy="48741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>
            <a:off x="3910448" y="4443958"/>
            <a:ext cx="91821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66477" y="4700560"/>
            <a:ext cx="76999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>
                <a:solidFill>
                  <a:srgbClr val="000000"/>
                </a:solidFill>
              </a:rPr>
              <a:t>Pokud h = 0, L je závislá pouze n změně Y.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MP je maximálně účinná </a:t>
            </a:r>
            <a:r>
              <a:rPr lang="cs-CZ" altLang="cs-CZ" b="1" dirty="0" smtClean="0">
                <a:solidFill>
                  <a:srgbClr val="FF0000"/>
                </a:solidFill>
              </a:rPr>
              <a:t> 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7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7920880" cy="507703"/>
          </a:xfrm>
        </p:spPr>
        <p:txBody>
          <a:bodyPr/>
          <a:lstStyle/>
          <a:p>
            <a:r>
              <a:rPr lang="cs-CZ" altLang="sk-SK" sz="1800" b="1" dirty="0"/>
              <a:t>Vliv změny </a:t>
            </a:r>
            <a:r>
              <a:rPr lang="cs-CZ" altLang="sk-SK" sz="1800" b="1" dirty="0" smtClean="0"/>
              <a:t>citlivosti </a:t>
            </a:r>
            <a:r>
              <a:rPr lang="cs-CZ" altLang="sk-SK" sz="1800" b="1" dirty="0"/>
              <a:t>poptávky po penězích na úrokovou míru na křivku LM</a:t>
            </a:r>
          </a:p>
        </p:txBody>
      </p:sp>
      <p:graphicFrame>
        <p:nvGraphicFramePr>
          <p:cNvPr id="168963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47993572"/>
              </p:ext>
            </p:extLst>
          </p:nvPr>
        </p:nvGraphicFramePr>
        <p:xfrm>
          <a:off x="1153294" y="987574"/>
          <a:ext cx="5829300" cy="3378995"/>
        </p:xfrm>
        <a:graphic>
          <a:graphicData uri="http://schemas.openxmlformats.org/drawingml/2006/table">
            <a:tbl>
              <a:tblPr/>
              <a:tblGrid>
                <a:gridCol w="1231106">
                  <a:extLst>
                    <a:ext uri="{9D8B030D-6E8A-4147-A177-3AD203B41FA5}">
                      <a16:colId xmlns="" xmlns:a16="http://schemas.microsoft.com/office/drawing/2014/main" val="3916916791"/>
                    </a:ext>
                  </a:extLst>
                </a:gridCol>
                <a:gridCol w="2106216">
                  <a:extLst>
                    <a:ext uri="{9D8B030D-6E8A-4147-A177-3AD203B41FA5}">
                      <a16:colId xmlns="" xmlns:a16="http://schemas.microsoft.com/office/drawing/2014/main" val="911747063"/>
                    </a:ext>
                  </a:extLst>
                </a:gridCol>
                <a:gridCol w="2491978">
                  <a:extLst>
                    <a:ext uri="{9D8B030D-6E8A-4147-A177-3AD203B41FA5}">
                      <a16:colId xmlns="" xmlns:a16="http://schemas.microsoft.com/office/drawing/2014/main" val="1404320126"/>
                    </a:ext>
                  </a:extLst>
                </a:gridCol>
              </a:tblGrid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koeficienty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Poloha křivky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Účinnost MP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3417557"/>
                  </a:ext>
                </a:extLst>
              </a:tr>
              <a:tr h="638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= 0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vertikální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Naprosto neúčinná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22154247"/>
                  </a:ext>
                </a:extLst>
              </a:tr>
              <a:tr h="7012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h→∞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 horizontální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80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Naprosto neúčinná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1236691"/>
                  </a:ext>
                </a:extLst>
              </a:tr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 = </a:t>
                      </a:r>
                      <a:r>
                        <a:rPr kumimoji="0" lang="cs-CZ" altLang="sk-S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∞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horizontální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80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Maximálně účinná</a:t>
                      </a:r>
                      <a:endParaRPr kumimoji="0" lang="cs-CZ" altLang="sk-SK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6649384"/>
                  </a:ext>
                </a:extLst>
              </a:tr>
              <a:tr h="679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h=</a:t>
                      </a: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LM vertikální</a:t>
                      </a: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Maximálně účinná</a:t>
                      </a:r>
                      <a:endParaRPr kumimoji="0" lang="cs-CZ" altLang="sk-S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6238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221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Centrální  banka </a:t>
            </a:r>
            <a:r>
              <a:rPr lang="cs-CZ" sz="2400" dirty="0" smtClean="0">
                <a:solidFill>
                  <a:srgbClr val="000000"/>
                </a:solidFill>
              </a:rPr>
              <a:t>nemůže </a:t>
            </a:r>
            <a:r>
              <a:rPr lang="cs-CZ" sz="2400" dirty="0">
                <a:solidFill>
                  <a:srgbClr val="000000"/>
                </a:solidFill>
              </a:rPr>
              <a:t>zároveň sledovat kritérium stabilní a žádoucí úrokové sazby a žádoucí úrovně peněžní zásoby v </a:t>
            </a:r>
            <a:r>
              <a:rPr lang="cs-CZ" sz="2400" dirty="0" smtClean="0">
                <a:solidFill>
                  <a:srgbClr val="000000"/>
                </a:solidFill>
              </a:rPr>
              <a:t>ekonomice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určitém časovém období se vždy může zaměřit pouze na jeden z </a:t>
            </a:r>
            <a:r>
              <a:rPr lang="cs-CZ" sz="2400" dirty="0" smtClean="0">
                <a:solidFill>
                  <a:srgbClr val="000000"/>
                </a:solidFill>
              </a:rPr>
              <a:t>nich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Toto </a:t>
            </a:r>
            <a:r>
              <a:rPr lang="cs-CZ" sz="2400" dirty="0">
                <a:solidFill>
                  <a:srgbClr val="000000"/>
                </a:solidFill>
              </a:rPr>
              <a:t>rozhodování o uplatňování monetární politiky lze sledovat v modelu </a:t>
            </a:r>
            <a:r>
              <a:rPr lang="cs-CZ" sz="2400" dirty="0" smtClean="0">
                <a:solidFill>
                  <a:srgbClr val="000000"/>
                </a:solidFill>
              </a:rPr>
              <a:t>IS-LM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Problém </a:t>
            </a:r>
            <a:r>
              <a:rPr lang="cs-CZ" sz="2400" dirty="0">
                <a:solidFill>
                  <a:srgbClr val="000000"/>
                </a:solidFill>
              </a:rPr>
              <a:t>je totiž v tom, že zmíněné křivky jsou nestabilní a centrální banka se rozhoduje podle toho, který cíl je v dané situaci schopna dosáhnout.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224" y="206027"/>
            <a:ext cx="8357207" cy="507703"/>
          </a:xfrm>
        </p:spPr>
        <p:txBody>
          <a:bodyPr/>
          <a:lstStyle/>
          <a:p>
            <a:r>
              <a:rPr lang="cs-CZ" altLang="cs-CZ" sz="2800" b="1" dirty="0" smtClean="0"/>
              <a:t>Dilema centrální banky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1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altLang="cs-CZ" sz="2800" b="1" dirty="0"/>
              <a:t>Nestabilní křivka IS, stabilní křivka LM</a:t>
            </a:r>
          </a:p>
        </p:txBody>
      </p:sp>
      <p:sp>
        <p:nvSpPr>
          <p:cNvPr id="233475" name="Line 3"/>
          <p:cNvSpPr>
            <a:spLocks noChangeShapeType="1"/>
          </p:cNvSpPr>
          <p:nvPr/>
        </p:nvSpPr>
        <p:spPr bwMode="auto">
          <a:xfrm>
            <a:off x="2681288" y="154543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76" name="Line 4"/>
          <p:cNvSpPr>
            <a:spLocks noChangeShapeType="1"/>
          </p:cNvSpPr>
          <p:nvPr/>
        </p:nvSpPr>
        <p:spPr bwMode="auto">
          <a:xfrm>
            <a:off x="2681288" y="4624388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6786563" y="4677966"/>
            <a:ext cx="59412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</a:p>
        </p:txBody>
      </p:sp>
      <p:sp>
        <p:nvSpPr>
          <p:cNvPr id="233478" name="Text Box 6"/>
          <p:cNvSpPr txBox="1">
            <a:spLocks noChangeArrowheads="1"/>
          </p:cNvSpPr>
          <p:nvPr/>
        </p:nvSpPr>
        <p:spPr bwMode="auto">
          <a:xfrm>
            <a:off x="2412206" y="1545431"/>
            <a:ext cx="2155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5598319" y="1491853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66FF"/>
                </a:solidFill>
              </a:rPr>
              <a:t>LM</a:t>
            </a: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3815954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1</a:t>
            </a:r>
            <a:r>
              <a:rPr lang="cs-CZ" altLang="cs-CZ" sz="1350" b="1"/>
              <a:t>*</a:t>
            </a:r>
          </a:p>
        </p:txBody>
      </p:sp>
      <p:sp>
        <p:nvSpPr>
          <p:cNvPr id="233482" name="Line 10"/>
          <p:cNvSpPr>
            <a:spLocks noChangeShapeType="1"/>
          </p:cNvSpPr>
          <p:nvPr/>
        </p:nvSpPr>
        <p:spPr bwMode="auto">
          <a:xfrm flipV="1">
            <a:off x="3168253" y="1653778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83" name="Line 11"/>
          <p:cNvSpPr>
            <a:spLocks noChangeShapeType="1"/>
          </p:cNvSpPr>
          <p:nvPr/>
        </p:nvSpPr>
        <p:spPr bwMode="auto">
          <a:xfrm>
            <a:off x="4572000" y="2571750"/>
            <a:ext cx="0" cy="20526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84" name="Line 12"/>
          <p:cNvSpPr>
            <a:spLocks noChangeShapeType="1"/>
          </p:cNvSpPr>
          <p:nvPr/>
        </p:nvSpPr>
        <p:spPr bwMode="auto">
          <a:xfrm>
            <a:off x="2681287" y="2571750"/>
            <a:ext cx="189071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195513" y="3003947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1</a:t>
            </a:r>
            <a:r>
              <a:rPr lang="cs-CZ" altLang="cs-CZ" sz="1350" b="1"/>
              <a:t>*</a:t>
            </a:r>
          </a:p>
        </p:txBody>
      </p:sp>
      <p:sp>
        <p:nvSpPr>
          <p:cNvPr id="233486" name="Line 14"/>
          <p:cNvSpPr>
            <a:spLocks noChangeShapeType="1"/>
          </p:cNvSpPr>
          <p:nvPr/>
        </p:nvSpPr>
        <p:spPr bwMode="auto">
          <a:xfrm>
            <a:off x="2736056" y="2409825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87" name="Text Box 15"/>
          <p:cNvSpPr txBox="1">
            <a:spLocks noChangeArrowheads="1"/>
          </p:cNvSpPr>
          <p:nvPr/>
        </p:nvSpPr>
        <p:spPr bwMode="auto">
          <a:xfrm>
            <a:off x="5975748" y="4137422"/>
            <a:ext cx="53935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chemeClr val="accent2"/>
                </a:solidFill>
              </a:rPr>
              <a:t>IS</a:t>
            </a:r>
            <a:r>
              <a:rPr lang="cs-CZ" altLang="cs-CZ" sz="1350" b="1" baseline="-25000">
                <a:solidFill>
                  <a:schemeClr val="accent2"/>
                </a:solidFill>
              </a:rPr>
              <a:t>1</a:t>
            </a:r>
            <a:endParaRPr lang="cs-CZ" altLang="cs-CZ" sz="1350" b="1">
              <a:solidFill>
                <a:schemeClr val="accent2"/>
              </a:solidFill>
            </a:endParaRP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4518423" y="2139553"/>
            <a:ext cx="53935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2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3490" name="Line 18"/>
          <p:cNvSpPr>
            <a:spLocks noChangeShapeType="1"/>
          </p:cNvSpPr>
          <p:nvPr/>
        </p:nvSpPr>
        <p:spPr bwMode="auto">
          <a:xfrm>
            <a:off x="2681288" y="3112294"/>
            <a:ext cx="135016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91" name="Line 19"/>
          <p:cNvSpPr>
            <a:spLocks noChangeShapeType="1"/>
          </p:cNvSpPr>
          <p:nvPr/>
        </p:nvSpPr>
        <p:spPr bwMode="auto">
          <a:xfrm>
            <a:off x="3977879" y="3112294"/>
            <a:ext cx="0" cy="14573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492" name="Text Box 20"/>
          <p:cNvSpPr txBox="1">
            <a:spLocks noChangeArrowheads="1"/>
          </p:cNvSpPr>
          <p:nvPr/>
        </p:nvSpPr>
        <p:spPr bwMode="auto">
          <a:xfrm>
            <a:off x="3330179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3</a:t>
            </a:r>
            <a:r>
              <a:rPr lang="cs-CZ" altLang="cs-CZ" sz="1350" b="1"/>
              <a:t>*</a:t>
            </a:r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2195513" y="2463403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2</a:t>
            </a:r>
            <a:r>
              <a:rPr lang="cs-CZ" altLang="cs-CZ" sz="1350" b="1"/>
              <a:t>*</a:t>
            </a:r>
          </a:p>
        </p:txBody>
      </p: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6300787" y="3436144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chemeClr val="accent2"/>
                </a:solidFill>
              </a:rPr>
              <a:t>IS</a:t>
            </a:r>
            <a:r>
              <a:rPr lang="cs-CZ" altLang="cs-CZ" sz="1350" b="1" baseline="-25000">
                <a:solidFill>
                  <a:schemeClr val="accent2"/>
                </a:solidFill>
              </a:rPr>
              <a:t>2</a:t>
            </a:r>
            <a:endParaRPr lang="cs-CZ" altLang="cs-CZ" sz="1350" b="1">
              <a:solidFill>
                <a:schemeClr val="accent2"/>
              </a:solidFill>
            </a:endParaRPr>
          </a:p>
        </p:txBody>
      </p:sp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3762375" y="2733675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1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3503" name="Line 31"/>
          <p:cNvSpPr>
            <a:spLocks noChangeShapeType="1"/>
          </p:cNvSpPr>
          <p:nvPr/>
        </p:nvSpPr>
        <p:spPr bwMode="auto">
          <a:xfrm>
            <a:off x="4086226" y="5001816"/>
            <a:ext cx="27027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04" name="Line 32"/>
          <p:cNvSpPr>
            <a:spLocks noChangeShapeType="1"/>
          </p:cNvSpPr>
          <p:nvPr/>
        </p:nvSpPr>
        <p:spPr bwMode="auto">
          <a:xfrm flipV="1">
            <a:off x="2250281" y="2680097"/>
            <a:ext cx="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4410076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2</a:t>
            </a:r>
            <a:r>
              <a:rPr lang="cs-CZ" altLang="cs-CZ" sz="1350" b="1"/>
              <a:t>*</a:t>
            </a:r>
          </a:p>
        </p:txBody>
      </p:sp>
      <p:sp>
        <p:nvSpPr>
          <p:cNvPr id="233509" name="Line 37"/>
          <p:cNvSpPr>
            <a:spLocks noChangeShapeType="1"/>
          </p:cNvSpPr>
          <p:nvPr/>
        </p:nvSpPr>
        <p:spPr bwMode="auto">
          <a:xfrm flipH="1" flipV="1">
            <a:off x="3605213" y="5062537"/>
            <a:ext cx="807244" cy="59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14" name="Line 42"/>
          <p:cNvSpPr>
            <a:spLocks noChangeShapeType="1"/>
          </p:cNvSpPr>
          <p:nvPr/>
        </p:nvSpPr>
        <p:spPr bwMode="auto">
          <a:xfrm>
            <a:off x="3168253" y="1762125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18" name="Line 46"/>
          <p:cNvSpPr>
            <a:spLocks noChangeShapeType="1"/>
          </p:cNvSpPr>
          <p:nvPr/>
        </p:nvSpPr>
        <p:spPr bwMode="auto">
          <a:xfrm>
            <a:off x="3600450" y="3436144"/>
            <a:ext cx="0" cy="118824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19" name="Line 47"/>
          <p:cNvSpPr>
            <a:spLocks noChangeShapeType="1"/>
          </p:cNvSpPr>
          <p:nvPr/>
        </p:nvSpPr>
        <p:spPr bwMode="auto">
          <a:xfrm flipH="1">
            <a:off x="2670572" y="3467100"/>
            <a:ext cx="919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20" name="Text Box 48"/>
          <p:cNvSpPr txBox="1">
            <a:spLocks noChangeArrowheads="1"/>
          </p:cNvSpPr>
          <p:nvPr/>
        </p:nvSpPr>
        <p:spPr bwMode="auto">
          <a:xfrm>
            <a:off x="5543550" y="4300537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chemeClr val="accent2"/>
                </a:solidFill>
              </a:rPr>
              <a:t>IS</a:t>
            </a:r>
            <a:r>
              <a:rPr lang="cs-CZ" altLang="cs-CZ" sz="1350" b="1" baseline="-25000">
                <a:solidFill>
                  <a:schemeClr val="accent2"/>
                </a:solidFill>
              </a:rPr>
              <a:t>3</a:t>
            </a:r>
            <a:endParaRPr lang="cs-CZ" altLang="cs-CZ" sz="1350" b="1">
              <a:solidFill>
                <a:schemeClr val="accent2"/>
              </a:solidFill>
            </a:endParaRPr>
          </a:p>
        </p:txBody>
      </p:sp>
      <p:sp>
        <p:nvSpPr>
          <p:cNvPr id="233521" name="Text Box 49"/>
          <p:cNvSpPr txBox="1">
            <a:spLocks noChangeArrowheads="1"/>
          </p:cNvSpPr>
          <p:nvPr/>
        </p:nvSpPr>
        <p:spPr bwMode="auto">
          <a:xfrm>
            <a:off x="3221831" y="3598069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3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3522" name="Text Box 50"/>
          <p:cNvSpPr txBox="1">
            <a:spLocks noChangeArrowheads="1"/>
          </p:cNvSpPr>
          <p:nvPr/>
        </p:nvSpPr>
        <p:spPr bwMode="auto">
          <a:xfrm>
            <a:off x="2141935" y="3381375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3</a:t>
            </a:r>
            <a:r>
              <a:rPr lang="cs-CZ" altLang="cs-CZ" sz="1350" b="1"/>
              <a:t>*</a:t>
            </a:r>
          </a:p>
        </p:txBody>
      </p:sp>
      <p:sp>
        <p:nvSpPr>
          <p:cNvPr id="233523" name="Line 51"/>
          <p:cNvSpPr>
            <a:spLocks noChangeShapeType="1"/>
          </p:cNvSpPr>
          <p:nvPr/>
        </p:nvSpPr>
        <p:spPr bwMode="auto">
          <a:xfrm>
            <a:off x="2087166" y="2680097"/>
            <a:ext cx="0" cy="7560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24" name="Text Box 52"/>
          <p:cNvSpPr txBox="1">
            <a:spLocks noChangeArrowheads="1"/>
          </p:cNvSpPr>
          <p:nvPr/>
        </p:nvSpPr>
        <p:spPr bwMode="auto">
          <a:xfrm>
            <a:off x="6030516" y="1437085"/>
            <a:ext cx="1890713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0000FF"/>
                </a:solidFill>
              </a:rPr>
              <a:t>Kritérium peněžní zásoby (fluktuace důchodu mezi Y</a:t>
            </a:r>
            <a:r>
              <a:rPr lang="cs-CZ" altLang="cs-CZ" sz="1200" b="1" baseline="-25000">
                <a:solidFill>
                  <a:srgbClr val="0000FF"/>
                </a:solidFill>
              </a:rPr>
              <a:t>2</a:t>
            </a:r>
            <a:r>
              <a:rPr lang="cs-CZ" altLang="cs-CZ" sz="1200" b="1">
                <a:solidFill>
                  <a:srgbClr val="0000FF"/>
                </a:solidFill>
              </a:rPr>
              <a:t>* a Y</a:t>
            </a:r>
            <a:r>
              <a:rPr lang="cs-CZ" altLang="cs-CZ" sz="1200" b="1" baseline="-25000">
                <a:solidFill>
                  <a:srgbClr val="0000FF"/>
                </a:solidFill>
              </a:rPr>
              <a:t>3</a:t>
            </a:r>
            <a:r>
              <a:rPr lang="cs-CZ" altLang="cs-CZ" sz="1200" b="1">
                <a:solidFill>
                  <a:srgbClr val="0000FF"/>
                </a:solidFill>
              </a:rPr>
              <a:t>*)</a:t>
            </a:r>
            <a:endParaRPr lang="cs-CZ" altLang="cs-CZ" sz="900" b="1">
              <a:solidFill>
                <a:srgbClr val="0000FF"/>
              </a:solidFill>
            </a:endParaRPr>
          </a:p>
        </p:txBody>
      </p:sp>
      <p:sp>
        <p:nvSpPr>
          <p:cNvPr id="233525" name="Line 53"/>
          <p:cNvSpPr>
            <a:spLocks noChangeShapeType="1"/>
          </p:cNvSpPr>
          <p:nvPr/>
        </p:nvSpPr>
        <p:spPr bwMode="auto">
          <a:xfrm>
            <a:off x="2681288" y="3112294"/>
            <a:ext cx="3564731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27" name="Text Box 55"/>
          <p:cNvSpPr txBox="1">
            <a:spLocks noChangeArrowheads="1"/>
          </p:cNvSpPr>
          <p:nvPr/>
        </p:nvSpPr>
        <p:spPr bwMode="auto">
          <a:xfrm>
            <a:off x="6030516" y="2301479"/>
            <a:ext cx="1835944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00CC00"/>
                </a:solidFill>
              </a:rPr>
              <a:t>Kritérium úrokové míry (fluktuace důchodu mezi Y</a:t>
            </a:r>
            <a:r>
              <a:rPr lang="cs-CZ" altLang="cs-CZ" sz="1200" b="1" baseline="-25000">
                <a:solidFill>
                  <a:srgbClr val="00CC00"/>
                </a:solidFill>
              </a:rPr>
              <a:t>4</a:t>
            </a:r>
            <a:r>
              <a:rPr lang="cs-CZ" altLang="cs-CZ" sz="1200" b="1">
                <a:solidFill>
                  <a:srgbClr val="00CC00"/>
                </a:solidFill>
              </a:rPr>
              <a:t> a Y</a:t>
            </a:r>
            <a:r>
              <a:rPr lang="cs-CZ" altLang="cs-CZ" sz="1200" b="1" baseline="-25000">
                <a:solidFill>
                  <a:srgbClr val="00CC00"/>
                </a:solidFill>
              </a:rPr>
              <a:t>5</a:t>
            </a:r>
            <a:r>
              <a:rPr lang="cs-CZ" altLang="cs-CZ" sz="1200" b="1">
                <a:solidFill>
                  <a:srgbClr val="00CC00"/>
                </a:solidFill>
              </a:rPr>
              <a:t>)</a:t>
            </a:r>
            <a:endParaRPr lang="cs-CZ" altLang="cs-CZ" sz="900" b="1">
              <a:solidFill>
                <a:srgbClr val="00CC00"/>
              </a:solidFill>
            </a:endParaRPr>
          </a:p>
        </p:txBody>
      </p:sp>
      <p:sp>
        <p:nvSpPr>
          <p:cNvPr id="233528" name="Line 56"/>
          <p:cNvSpPr>
            <a:spLocks noChangeShapeType="1"/>
          </p:cNvSpPr>
          <p:nvPr/>
        </p:nvSpPr>
        <p:spPr bwMode="auto">
          <a:xfrm>
            <a:off x="2951560" y="3112294"/>
            <a:ext cx="0" cy="1512094"/>
          </a:xfrm>
          <a:prstGeom prst="line">
            <a:avLst/>
          </a:prstGeom>
          <a:noFill/>
          <a:ln w="28575">
            <a:solidFill>
              <a:srgbClr val="00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29" name="Line 57"/>
          <p:cNvSpPr>
            <a:spLocks noChangeShapeType="1"/>
          </p:cNvSpPr>
          <p:nvPr/>
        </p:nvSpPr>
        <p:spPr bwMode="auto">
          <a:xfrm>
            <a:off x="5489972" y="3112294"/>
            <a:ext cx="0" cy="1512094"/>
          </a:xfrm>
          <a:prstGeom prst="line">
            <a:avLst/>
          </a:prstGeom>
          <a:noFill/>
          <a:ln w="28575">
            <a:solidFill>
              <a:srgbClr val="00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3530" name="Text Box 58"/>
          <p:cNvSpPr txBox="1">
            <a:spLocks noChangeArrowheads="1"/>
          </p:cNvSpPr>
          <p:nvPr/>
        </p:nvSpPr>
        <p:spPr bwMode="auto">
          <a:xfrm>
            <a:off x="5328048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CC00"/>
                </a:solidFill>
              </a:rPr>
              <a:t>Y</a:t>
            </a:r>
            <a:r>
              <a:rPr lang="cs-CZ" altLang="cs-CZ" sz="1350" b="1" baseline="-25000">
                <a:solidFill>
                  <a:srgbClr val="00CC00"/>
                </a:solidFill>
              </a:rPr>
              <a:t>4</a:t>
            </a:r>
            <a:endParaRPr lang="cs-CZ" altLang="cs-CZ" sz="1350" b="1">
              <a:solidFill>
                <a:srgbClr val="00CC00"/>
              </a:solidFill>
            </a:endParaRPr>
          </a:p>
        </p:txBody>
      </p:sp>
      <p:sp>
        <p:nvSpPr>
          <p:cNvPr id="233531" name="Text Box 59"/>
          <p:cNvSpPr txBox="1">
            <a:spLocks noChangeArrowheads="1"/>
          </p:cNvSpPr>
          <p:nvPr/>
        </p:nvSpPr>
        <p:spPr bwMode="auto">
          <a:xfrm>
            <a:off x="2789635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CC00"/>
                </a:solidFill>
              </a:rPr>
              <a:t>Y</a:t>
            </a:r>
            <a:r>
              <a:rPr lang="cs-CZ" altLang="cs-CZ" sz="1350" b="1" baseline="-25000">
                <a:solidFill>
                  <a:srgbClr val="00CC00"/>
                </a:solidFill>
              </a:rPr>
              <a:t>5</a:t>
            </a:r>
            <a:endParaRPr lang="cs-CZ" altLang="cs-CZ" sz="1350" b="1">
              <a:solidFill>
                <a:srgbClr val="00CC00"/>
              </a:solidFill>
            </a:endParaRPr>
          </a:p>
        </p:txBody>
      </p:sp>
      <p:sp>
        <p:nvSpPr>
          <p:cNvPr id="233532" name="Line 60"/>
          <p:cNvSpPr>
            <a:spLocks noChangeShapeType="1"/>
          </p:cNvSpPr>
          <p:nvPr/>
        </p:nvSpPr>
        <p:spPr bwMode="auto">
          <a:xfrm>
            <a:off x="2736056" y="2409825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69466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3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3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-0.02081 L 0.06302 -0.1257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-5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33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decel="100000" fill="hold"/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3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900" decel="100000" fill="hold"/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4624E-6 L -0.13715 0.18219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58" y="9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33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33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33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33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33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33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33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3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33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0" decel="100000" fill="hold"/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35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33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233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2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23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3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2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233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33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33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33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5" grpId="0" animBg="1"/>
      <p:bldP spid="233476" grpId="0" animBg="1"/>
      <p:bldP spid="233477" grpId="0"/>
      <p:bldP spid="233478" grpId="0"/>
      <p:bldP spid="233479" grpId="0"/>
      <p:bldP spid="233481" grpId="0"/>
      <p:bldP spid="233482" grpId="0" animBg="1"/>
      <p:bldP spid="233483" grpId="0" animBg="1"/>
      <p:bldP spid="233484" grpId="0" animBg="1"/>
      <p:bldP spid="233485" grpId="0"/>
      <p:bldP spid="233486" grpId="0" animBg="1"/>
      <p:bldP spid="233487" grpId="0"/>
      <p:bldP spid="233488" grpId="0"/>
      <p:bldP spid="233490" grpId="0" animBg="1"/>
      <p:bldP spid="233491" grpId="0" animBg="1"/>
      <p:bldP spid="233492" grpId="0"/>
      <p:bldP spid="233493" grpId="0"/>
      <p:bldP spid="233494" grpId="0"/>
      <p:bldP spid="233495" grpId="0"/>
      <p:bldP spid="233503" grpId="0" animBg="1"/>
      <p:bldP spid="233504" grpId="0" animBg="1"/>
      <p:bldP spid="233508" grpId="0"/>
      <p:bldP spid="233509" grpId="0" animBg="1"/>
      <p:bldP spid="233514" grpId="0" animBg="1"/>
      <p:bldP spid="233514" grpId="1" animBg="1"/>
      <p:bldP spid="233518" grpId="0" animBg="1"/>
      <p:bldP spid="233519" grpId="0" animBg="1"/>
      <p:bldP spid="233520" grpId="0"/>
      <p:bldP spid="233521" grpId="0"/>
      <p:bldP spid="233522" grpId="0"/>
      <p:bldP spid="233523" grpId="0" animBg="1"/>
      <p:bldP spid="233524" grpId="0" animBg="1"/>
      <p:bldP spid="233525" grpId="0" animBg="1"/>
      <p:bldP spid="233527" grpId="0" animBg="1"/>
      <p:bldP spid="233528" grpId="0" animBg="1"/>
      <p:bldP spid="233529" grpId="0" animBg="1"/>
      <p:bldP spid="233530" grpId="0"/>
      <p:bldP spid="233531" grpId="0"/>
      <p:bldP spid="233532" grpId="0" animBg="1"/>
      <p:bldP spid="23353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Line 3"/>
          <p:cNvSpPr>
            <a:spLocks noChangeShapeType="1"/>
          </p:cNvSpPr>
          <p:nvPr/>
        </p:nvSpPr>
        <p:spPr bwMode="auto">
          <a:xfrm>
            <a:off x="2681288" y="154543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48" name="Line 4"/>
          <p:cNvSpPr>
            <a:spLocks noChangeShapeType="1"/>
          </p:cNvSpPr>
          <p:nvPr/>
        </p:nvSpPr>
        <p:spPr bwMode="auto">
          <a:xfrm>
            <a:off x="2681288" y="4624388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6786563" y="4677966"/>
            <a:ext cx="59412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2412206" y="1545431"/>
            <a:ext cx="2155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</a:p>
        </p:txBody>
      </p:sp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5598319" y="1491853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66FF"/>
                </a:solidFill>
              </a:rPr>
              <a:t>LM</a:t>
            </a:r>
            <a:r>
              <a:rPr lang="cs-CZ" altLang="cs-CZ" sz="1350" b="1" baseline="-25000">
                <a:solidFill>
                  <a:srgbClr val="0066FF"/>
                </a:solidFill>
              </a:rPr>
              <a:t>1</a:t>
            </a:r>
            <a:endParaRPr lang="cs-CZ" altLang="cs-CZ" sz="1350" b="1">
              <a:solidFill>
                <a:srgbClr val="0066FF"/>
              </a:solidFill>
            </a:endParaRPr>
          </a:p>
        </p:txBody>
      </p:sp>
      <p:sp>
        <p:nvSpPr>
          <p:cNvPr id="236552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4445794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1</a:t>
            </a:r>
            <a:r>
              <a:rPr lang="cs-CZ" altLang="cs-CZ" sz="1350" b="1"/>
              <a:t>*</a:t>
            </a:r>
          </a:p>
        </p:txBody>
      </p:sp>
      <p:sp>
        <p:nvSpPr>
          <p:cNvPr id="236554" name="Line 10"/>
          <p:cNvSpPr>
            <a:spLocks noChangeShapeType="1"/>
          </p:cNvSpPr>
          <p:nvPr/>
        </p:nvSpPr>
        <p:spPr bwMode="auto">
          <a:xfrm flipV="1">
            <a:off x="3168253" y="1653778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55" name="Line 11"/>
          <p:cNvSpPr>
            <a:spLocks noChangeShapeType="1"/>
          </p:cNvSpPr>
          <p:nvPr/>
        </p:nvSpPr>
        <p:spPr bwMode="auto">
          <a:xfrm>
            <a:off x="4572000" y="2571750"/>
            <a:ext cx="0" cy="20526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56" name="Line 12"/>
          <p:cNvSpPr>
            <a:spLocks noChangeShapeType="1"/>
          </p:cNvSpPr>
          <p:nvPr/>
        </p:nvSpPr>
        <p:spPr bwMode="auto">
          <a:xfrm>
            <a:off x="2681287" y="2571750"/>
            <a:ext cx="189071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2250282" y="2463403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1</a:t>
            </a:r>
            <a:r>
              <a:rPr lang="cs-CZ" altLang="cs-CZ" sz="1350" b="1"/>
              <a:t>*</a:t>
            </a:r>
          </a:p>
        </p:txBody>
      </p:sp>
      <p:sp>
        <p:nvSpPr>
          <p:cNvPr id="236558" name="Line 14"/>
          <p:cNvSpPr>
            <a:spLocks noChangeShapeType="1"/>
          </p:cNvSpPr>
          <p:nvPr/>
        </p:nvSpPr>
        <p:spPr bwMode="auto">
          <a:xfrm>
            <a:off x="3168253" y="1762125"/>
            <a:ext cx="3186113" cy="183713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6462712" y="3706416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chemeClr val="accent2"/>
                </a:solidFill>
              </a:rPr>
              <a:t>IS</a:t>
            </a:r>
            <a:r>
              <a:rPr lang="cs-CZ" altLang="cs-CZ" sz="1350" b="1" baseline="-25000">
                <a:solidFill>
                  <a:schemeClr val="accent2"/>
                </a:solidFill>
              </a:rPr>
              <a:t>1</a:t>
            </a:r>
            <a:endParaRPr lang="cs-CZ" altLang="cs-CZ" sz="1350" b="1">
              <a:solidFill>
                <a:schemeClr val="accent2"/>
              </a:solidFill>
            </a:endParaRPr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5868591" y="2950369"/>
            <a:ext cx="53935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2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6561" name="Text Box 17"/>
          <p:cNvSpPr txBox="1">
            <a:spLocks noChangeArrowheads="1"/>
          </p:cNvSpPr>
          <p:nvPr/>
        </p:nvSpPr>
        <p:spPr bwMode="auto">
          <a:xfrm>
            <a:off x="5381626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2</a:t>
            </a:r>
            <a:r>
              <a:rPr lang="cs-CZ" altLang="cs-CZ" sz="1350" b="1"/>
              <a:t>*</a:t>
            </a:r>
          </a:p>
        </p:txBody>
      </p:sp>
      <p:sp>
        <p:nvSpPr>
          <p:cNvPr id="236562" name="Text Box 18"/>
          <p:cNvSpPr txBox="1">
            <a:spLocks noChangeArrowheads="1"/>
          </p:cNvSpPr>
          <p:nvPr/>
        </p:nvSpPr>
        <p:spPr bwMode="auto">
          <a:xfrm>
            <a:off x="2228850" y="3070622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2</a:t>
            </a:r>
            <a:r>
              <a:rPr lang="cs-CZ" altLang="cs-CZ" sz="1350" b="1"/>
              <a:t>*</a:t>
            </a:r>
          </a:p>
        </p:txBody>
      </p:sp>
      <p:sp>
        <p:nvSpPr>
          <p:cNvPr id="236563" name="Line 19"/>
          <p:cNvSpPr>
            <a:spLocks noChangeShapeType="1"/>
          </p:cNvSpPr>
          <p:nvPr/>
        </p:nvSpPr>
        <p:spPr bwMode="auto">
          <a:xfrm>
            <a:off x="2195513" y="2680097"/>
            <a:ext cx="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64" name="Text Box 20"/>
          <p:cNvSpPr txBox="1">
            <a:spLocks noChangeArrowheads="1"/>
          </p:cNvSpPr>
          <p:nvPr/>
        </p:nvSpPr>
        <p:spPr bwMode="auto">
          <a:xfrm>
            <a:off x="4301729" y="2139553"/>
            <a:ext cx="53935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1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6566" name="Line 22"/>
          <p:cNvSpPr>
            <a:spLocks noChangeShapeType="1"/>
          </p:cNvSpPr>
          <p:nvPr/>
        </p:nvSpPr>
        <p:spPr bwMode="auto">
          <a:xfrm flipV="1">
            <a:off x="3168253" y="1653778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6731794" y="2193131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66FF"/>
                </a:solidFill>
              </a:rPr>
              <a:t>LM</a:t>
            </a:r>
            <a:r>
              <a:rPr lang="cs-CZ" altLang="cs-CZ" sz="1350" b="1" baseline="-25000">
                <a:solidFill>
                  <a:srgbClr val="0066FF"/>
                </a:solidFill>
              </a:rPr>
              <a:t>2</a:t>
            </a:r>
            <a:endParaRPr lang="cs-CZ" altLang="cs-CZ" sz="1350" b="1">
              <a:solidFill>
                <a:srgbClr val="0066FF"/>
              </a:solidFill>
            </a:endParaRPr>
          </a:p>
        </p:txBody>
      </p:sp>
      <p:sp>
        <p:nvSpPr>
          <p:cNvPr id="236568" name="Line 24"/>
          <p:cNvSpPr>
            <a:spLocks noChangeShapeType="1"/>
          </p:cNvSpPr>
          <p:nvPr/>
        </p:nvSpPr>
        <p:spPr bwMode="auto">
          <a:xfrm>
            <a:off x="5651897" y="3165873"/>
            <a:ext cx="0" cy="145851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69" name="Line 25"/>
          <p:cNvSpPr>
            <a:spLocks noChangeShapeType="1"/>
          </p:cNvSpPr>
          <p:nvPr/>
        </p:nvSpPr>
        <p:spPr bwMode="auto">
          <a:xfrm flipH="1">
            <a:off x="2681288" y="3219450"/>
            <a:ext cx="297061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70" name="Line 26"/>
          <p:cNvSpPr>
            <a:spLocks noChangeShapeType="1"/>
          </p:cNvSpPr>
          <p:nvPr/>
        </p:nvSpPr>
        <p:spPr bwMode="auto">
          <a:xfrm>
            <a:off x="4842273" y="4893469"/>
            <a:ext cx="53935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5112544" y="2247900"/>
            <a:ext cx="971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36583" name="Rectangle 39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480274" cy="507703"/>
          </a:xfrm>
          <a:noFill/>
          <a:ln/>
        </p:spPr>
        <p:txBody>
          <a:bodyPr/>
          <a:lstStyle/>
          <a:p>
            <a:r>
              <a:rPr lang="cs-CZ" altLang="cs-CZ" sz="2800" b="1" dirty="0"/>
              <a:t>Nestabilní křivka LM, stabilní křivka IS</a:t>
            </a:r>
          </a:p>
        </p:txBody>
      </p:sp>
      <p:sp>
        <p:nvSpPr>
          <p:cNvPr id="236585" name="Line 41"/>
          <p:cNvSpPr>
            <a:spLocks noChangeShapeType="1"/>
          </p:cNvSpPr>
          <p:nvPr/>
        </p:nvSpPr>
        <p:spPr bwMode="auto">
          <a:xfrm flipV="1">
            <a:off x="4356497" y="2193131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86" name="Text Box 42"/>
          <p:cNvSpPr txBox="1">
            <a:spLocks noChangeArrowheads="1"/>
          </p:cNvSpPr>
          <p:nvPr/>
        </p:nvSpPr>
        <p:spPr bwMode="auto">
          <a:xfrm>
            <a:off x="4086225" y="1113235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66FF"/>
                </a:solidFill>
              </a:rPr>
              <a:t>LM</a:t>
            </a:r>
            <a:r>
              <a:rPr lang="cs-CZ" altLang="cs-CZ" sz="1350" b="1" baseline="-25000">
                <a:solidFill>
                  <a:srgbClr val="0066FF"/>
                </a:solidFill>
              </a:rPr>
              <a:t>3</a:t>
            </a:r>
            <a:endParaRPr lang="cs-CZ" altLang="cs-CZ" sz="1350" b="1">
              <a:solidFill>
                <a:srgbClr val="0066FF"/>
              </a:solidFill>
            </a:endParaRPr>
          </a:p>
        </p:txBody>
      </p:sp>
      <p:sp>
        <p:nvSpPr>
          <p:cNvPr id="236588" name="Line 44"/>
          <p:cNvSpPr>
            <a:spLocks noChangeShapeType="1"/>
          </p:cNvSpPr>
          <p:nvPr/>
        </p:nvSpPr>
        <p:spPr bwMode="auto">
          <a:xfrm>
            <a:off x="3869531" y="2193132"/>
            <a:ext cx="0" cy="2431256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89" name="Text Box 45"/>
          <p:cNvSpPr txBox="1">
            <a:spLocks noChangeArrowheads="1"/>
          </p:cNvSpPr>
          <p:nvPr/>
        </p:nvSpPr>
        <p:spPr bwMode="auto">
          <a:xfrm>
            <a:off x="3654029" y="4731544"/>
            <a:ext cx="45005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Y</a:t>
            </a:r>
            <a:r>
              <a:rPr lang="cs-CZ" altLang="cs-CZ" sz="1350" b="1" baseline="-25000"/>
              <a:t>3</a:t>
            </a:r>
            <a:r>
              <a:rPr lang="cs-CZ" altLang="cs-CZ" sz="1350" b="1"/>
              <a:t>*</a:t>
            </a:r>
          </a:p>
        </p:txBody>
      </p:sp>
      <p:sp>
        <p:nvSpPr>
          <p:cNvPr id="236590" name="Line 46"/>
          <p:cNvSpPr>
            <a:spLocks noChangeShapeType="1"/>
          </p:cNvSpPr>
          <p:nvPr/>
        </p:nvSpPr>
        <p:spPr bwMode="auto">
          <a:xfrm flipH="1">
            <a:off x="2681288" y="2193131"/>
            <a:ext cx="1188244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91" name="Text Box 47"/>
          <p:cNvSpPr txBox="1">
            <a:spLocks noChangeArrowheads="1"/>
          </p:cNvSpPr>
          <p:nvPr/>
        </p:nvSpPr>
        <p:spPr bwMode="auto">
          <a:xfrm>
            <a:off x="2250282" y="2085975"/>
            <a:ext cx="3786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/>
              <a:t>i</a:t>
            </a:r>
            <a:r>
              <a:rPr lang="cs-CZ" altLang="cs-CZ" sz="1350" b="1" baseline="-25000"/>
              <a:t>3</a:t>
            </a:r>
            <a:r>
              <a:rPr lang="cs-CZ" altLang="cs-CZ" sz="1350" b="1"/>
              <a:t>*</a:t>
            </a:r>
          </a:p>
        </p:txBody>
      </p:sp>
      <p:sp>
        <p:nvSpPr>
          <p:cNvPr id="236592" name="Line 48"/>
          <p:cNvSpPr>
            <a:spLocks noChangeShapeType="1"/>
          </p:cNvSpPr>
          <p:nvPr/>
        </p:nvSpPr>
        <p:spPr bwMode="auto">
          <a:xfrm flipH="1">
            <a:off x="3924300" y="5001816"/>
            <a:ext cx="151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93" name="Line 49"/>
          <p:cNvSpPr>
            <a:spLocks noChangeShapeType="1"/>
          </p:cNvSpPr>
          <p:nvPr/>
        </p:nvSpPr>
        <p:spPr bwMode="auto">
          <a:xfrm flipV="1">
            <a:off x="2033588" y="2356247"/>
            <a:ext cx="0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94" name="Text Box 50"/>
          <p:cNvSpPr txBox="1">
            <a:spLocks noChangeArrowheads="1"/>
          </p:cNvSpPr>
          <p:nvPr/>
        </p:nvSpPr>
        <p:spPr bwMode="auto">
          <a:xfrm>
            <a:off x="6110287" y="1437085"/>
            <a:ext cx="1890713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0000FF"/>
                </a:solidFill>
              </a:rPr>
              <a:t>Kritérium peněžní zásoby (fluktuace důchodu mezi Y</a:t>
            </a:r>
            <a:r>
              <a:rPr lang="cs-CZ" altLang="cs-CZ" sz="1200" b="1" baseline="-25000">
                <a:solidFill>
                  <a:srgbClr val="0000FF"/>
                </a:solidFill>
              </a:rPr>
              <a:t>2</a:t>
            </a:r>
            <a:r>
              <a:rPr lang="cs-CZ" altLang="cs-CZ" sz="1200" b="1">
                <a:solidFill>
                  <a:srgbClr val="0000FF"/>
                </a:solidFill>
              </a:rPr>
              <a:t>* a Y</a:t>
            </a:r>
            <a:r>
              <a:rPr lang="cs-CZ" altLang="cs-CZ" sz="1200" b="1" baseline="-25000">
                <a:solidFill>
                  <a:srgbClr val="0000FF"/>
                </a:solidFill>
              </a:rPr>
              <a:t>3</a:t>
            </a:r>
            <a:r>
              <a:rPr lang="cs-CZ" altLang="cs-CZ" sz="1200" b="1">
                <a:solidFill>
                  <a:srgbClr val="0000FF"/>
                </a:solidFill>
              </a:rPr>
              <a:t>*)</a:t>
            </a:r>
            <a:endParaRPr lang="cs-CZ" altLang="cs-CZ" sz="900" b="1">
              <a:solidFill>
                <a:srgbClr val="0000FF"/>
              </a:solidFill>
            </a:endParaRPr>
          </a:p>
        </p:txBody>
      </p:sp>
      <p:sp>
        <p:nvSpPr>
          <p:cNvPr id="236595" name="Line 51"/>
          <p:cNvSpPr>
            <a:spLocks noChangeShapeType="1"/>
          </p:cNvSpPr>
          <p:nvPr/>
        </p:nvSpPr>
        <p:spPr bwMode="auto">
          <a:xfrm>
            <a:off x="2681288" y="2571750"/>
            <a:ext cx="3564731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36596" name="Text Box 52"/>
          <p:cNvSpPr txBox="1">
            <a:spLocks noChangeArrowheads="1"/>
          </p:cNvSpPr>
          <p:nvPr/>
        </p:nvSpPr>
        <p:spPr bwMode="auto">
          <a:xfrm>
            <a:off x="6300787" y="2733676"/>
            <a:ext cx="1700213" cy="646331"/>
          </a:xfrm>
          <a:prstGeom prst="rect">
            <a:avLst/>
          </a:prstGeom>
          <a:solidFill>
            <a:srgbClr val="FFFF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00CC00"/>
                </a:solidFill>
              </a:rPr>
              <a:t>Kritérium úrokové míry (důchod se nemění na úrovni Y</a:t>
            </a:r>
            <a:r>
              <a:rPr lang="cs-CZ" altLang="cs-CZ" sz="1200" b="1" baseline="-25000">
                <a:solidFill>
                  <a:srgbClr val="00CC00"/>
                </a:solidFill>
              </a:rPr>
              <a:t>1</a:t>
            </a:r>
            <a:r>
              <a:rPr lang="cs-CZ" altLang="cs-CZ" sz="1200" b="1">
                <a:solidFill>
                  <a:srgbClr val="00CC00"/>
                </a:solidFill>
              </a:rPr>
              <a:t>)</a:t>
            </a:r>
            <a:endParaRPr lang="cs-CZ" altLang="cs-CZ" sz="900" b="1">
              <a:solidFill>
                <a:srgbClr val="00CC00"/>
              </a:solidFill>
            </a:endParaRPr>
          </a:p>
        </p:txBody>
      </p:sp>
      <p:sp>
        <p:nvSpPr>
          <p:cNvPr id="236597" name="Text Box 53"/>
          <p:cNvSpPr txBox="1">
            <a:spLocks noChangeArrowheads="1"/>
          </p:cNvSpPr>
          <p:nvPr/>
        </p:nvSpPr>
        <p:spPr bwMode="auto">
          <a:xfrm>
            <a:off x="3600450" y="1707356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FF00FF"/>
                </a:solidFill>
              </a:rPr>
              <a:t>E</a:t>
            </a:r>
            <a:r>
              <a:rPr lang="cs-CZ" altLang="cs-CZ" sz="1350" b="1" baseline="-25000">
                <a:solidFill>
                  <a:srgbClr val="FF00FF"/>
                </a:solidFill>
              </a:rPr>
              <a:t>3</a:t>
            </a:r>
            <a:r>
              <a:rPr lang="cs-CZ" altLang="cs-CZ" sz="1350" b="1">
                <a:solidFill>
                  <a:srgbClr val="FF00FF"/>
                </a:solidFill>
              </a:rPr>
              <a:t>*</a:t>
            </a:r>
          </a:p>
        </p:txBody>
      </p:sp>
      <p:sp>
        <p:nvSpPr>
          <p:cNvPr id="236598" name="Line 54"/>
          <p:cNvSpPr>
            <a:spLocks noChangeShapeType="1"/>
          </p:cNvSpPr>
          <p:nvPr/>
        </p:nvSpPr>
        <p:spPr bwMode="auto">
          <a:xfrm>
            <a:off x="4572000" y="2571750"/>
            <a:ext cx="0" cy="2052638"/>
          </a:xfrm>
          <a:prstGeom prst="line">
            <a:avLst/>
          </a:prstGeom>
          <a:noFill/>
          <a:ln w="28575">
            <a:solidFill>
              <a:srgbClr val="00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31143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00578E-6 L 0.15747 0.1257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6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6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68208E-6 L -0.25972 -0.2044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6" y="-10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6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36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36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36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36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36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36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36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36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6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6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36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36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36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36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36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0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3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20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000" fill="hold"/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animBg="1"/>
      <p:bldP spid="236548" grpId="0" animBg="1"/>
      <p:bldP spid="236549" grpId="0"/>
      <p:bldP spid="236550" grpId="0"/>
      <p:bldP spid="236551" grpId="0"/>
      <p:bldP spid="236553" grpId="0" build="allAtOnce"/>
      <p:bldP spid="236554" grpId="0" animBg="1"/>
      <p:bldP spid="236555" grpId="0" animBg="1"/>
      <p:bldP spid="236556" grpId="0" animBg="1"/>
      <p:bldP spid="236557" grpId="0"/>
      <p:bldP spid="236558" grpId="0" animBg="1"/>
      <p:bldP spid="236559" grpId="0"/>
      <p:bldP spid="236560" grpId="0"/>
      <p:bldP spid="236561" grpId="0"/>
      <p:bldP spid="236562" grpId="0"/>
      <p:bldP spid="236563" grpId="0" animBg="1"/>
      <p:bldP spid="236564" grpId="0"/>
      <p:bldP spid="236566" grpId="0" animBg="1"/>
      <p:bldP spid="236566" grpId="1" animBg="1"/>
      <p:bldP spid="236567" grpId="0"/>
      <p:bldP spid="236568" grpId="0" animBg="1"/>
      <p:bldP spid="236569" grpId="0" animBg="1"/>
      <p:bldP spid="236570" grpId="0" animBg="1"/>
      <p:bldP spid="236583" grpId="0"/>
      <p:bldP spid="236585" grpId="0" animBg="1"/>
      <p:bldP spid="236585" grpId="1" animBg="1"/>
      <p:bldP spid="236586" grpId="0"/>
      <p:bldP spid="236588" grpId="0" animBg="1"/>
      <p:bldP spid="236589" grpId="0"/>
      <p:bldP spid="236590" grpId="0" animBg="1"/>
      <p:bldP spid="236591" grpId="0"/>
      <p:bldP spid="236592" grpId="0" animBg="1"/>
      <p:bldP spid="236593" grpId="0" animBg="1"/>
      <p:bldP spid="236594" grpId="0" animBg="1"/>
      <p:bldP spid="236595" grpId="0" animBg="1"/>
      <p:bldP spid="236596" grpId="0" animBg="1"/>
      <p:bldP spid="236597" grpId="0"/>
      <p:bldP spid="2365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0359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fiskální politiky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monetární politiky 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Účinnost fiskální politiky v modelu IS-LM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Účinnost monetární politiky v modelu IS-LM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Dilema centrální banky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Kombinace fiskální a monetární politiky v modelu IS-LM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221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Centrální  banka </a:t>
            </a:r>
            <a:r>
              <a:rPr lang="cs-CZ" sz="2400" dirty="0" smtClean="0">
                <a:solidFill>
                  <a:srgbClr val="000000"/>
                </a:solidFill>
              </a:rPr>
              <a:t>nemůže </a:t>
            </a:r>
            <a:r>
              <a:rPr lang="cs-CZ" sz="2400" dirty="0">
                <a:solidFill>
                  <a:srgbClr val="000000"/>
                </a:solidFill>
              </a:rPr>
              <a:t>zároveň sledovat kritérium stabilní a žádoucí úrokové sazby a žádoucí úrovně peněžní zásoby v </a:t>
            </a:r>
            <a:r>
              <a:rPr lang="cs-CZ" sz="2400" dirty="0" smtClean="0">
                <a:solidFill>
                  <a:srgbClr val="000000"/>
                </a:solidFill>
              </a:rPr>
              <a:t>ekonomice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určitém časovém období se vždy může zaměřit pouze na jeden z </a:t>
            </a:r>
            <a:r>
              <a:rPr lang="cs-CZ" sz="2400" dirty="0" smtClean="0">
                <a:solidFill>
                  <a:srgbClr val="000000"/>
                </a:solidFill>
              </a:rPr>
              <a:t>nich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Toto </a:t>
            </a:r>
            <a:r>
              <a:rPr lang="cs-CZ" sz="2400" dirty="0">
                <a:solidFill>
                  <a:srgbClr val="000000"/>
                </a:solidFill>
              </a:rPr>
              <a:t>rozhodování o uplatňování monetární politiky lze sledovat v modelu </a:t>
            </a:r>
            <a:r>
              <a:rPr lang="cs-CZ" sz="2400" dirty="0" smtClean="0">
                <a:solidFill>
                  <a:srgbClr val="000000"/>
                </a:solidFill>
              </a:rPr>
              <a:t>IS-LM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Problém </a:t>
            </a:r>
            <a:r>
              <a:rPr lang="cs-CZ" sz="2400" dirty="0">
                <a:solidFill>
                  <a:srgbClr val="000000"/>
                </a:solidFill>
              </a:rPr>
              <a:t>je totiž v tom, že zmíněné křivky jsou nestabilní a centrální banka se rozhoduje podle toho, který cíl je v dané situaci schopna dosáhnout.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224" y="206027"/>
            <a:ext cx="8357207" cy="507703"/>
          </a:xfrm>
        </p:spPr>
        <p:txBody>
          <a:bodyPr/>
          <a:lstStyle/>
          <a:p>
            <a:r>
              <a:rPr lang="cs-CZ" altLang="cs-CZ" sz="2800" b="1" dirty="0" smtClean="0"/>
              <a:t>Dilema centrální banky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7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75606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bude-li v ekonomice méně stabilní trh s penězi než trh se statky a službami </a:t>
            </a:r>
            <a:r>
              <a:rPr lang="cs-CZ" sz="2400" dirty="0" smtClean="0">
                <a:solidFill>
                  <a:srgbClr val="000000"/>
                </a:solidFill>
              </a:rPr>
              <a:t>bude centrální banka </a:t>
            </a:r>
            <a:r>
              <a:rPr lang="cs-CZ" sz="2400" dirty="0">
                <a:solidFill>
                  <a:srgbClr val="000000"/>
                </a:solidFill>
              </a:rPr>
              <a:t>„hlídat“ úrokovou </a:t>
            </a:r>
            <a:r>
              <a:rPr lang="cs-CZ" sz="2400" dirty="0" smtClean="0">
                <a:solidFill>
                  <a:srgbClr val="000000"/>
                </a:solidFill>
              </a:rPr>
              <a:t>sazbu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Jestliže </a:t>
            </a:r>
            <a:r>
              <a:rPr lang="cs-CZ" sz="2400" dirty="0">
                <a:solidFill>
                  <a:srgbClr val="000000"/>
                </a:solidFill>
              </a:rPr>
              <a:t>však bude vykazovat menší stabilitu trh statků a služeb než trh peněz budu se orientovat na kontrolu peněžní zásoby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224" y="206027"/>
            <a:ext cx="8357207" cy="507703"/>
          </a:xfrm>
        </p:spPr>
        <p:txBody>
          <a:bodyPr/>
          <a:lstStyle/>
          <a:p>
            <a:r>
              <a:rPr lang="cs-CZ" altLang="cs-CZ" sz="2800" b="1" dirty="0" smtClean="0"/>
              <a:t>Dilema centrální banky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3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dirty="0" smtClean="0"/>
              <a:t>Monetaristé</a:t>
            </a:r>
            <a:r>
              <a:rPr lang="cs-CZ" sz="2200" dirty="0" smtClean="0">
                <a:solidFill>
                  <a:srgbClr val="000000"/>
                </a:solidFill>
              </a:rPr>
              <a:t> předpokládají, že poptávka po penězích je stabilní a </a:t>
            </a:r>
            <a:r>
              <a:rPr lang="cs-CZ" sz="2200" dirty="0" err="1" smtClean="0">
                <a:solidFill>
                  <a:srgbClr val="000000"/>
                </a:solidFill>
              </a:rPr>
              <a:t>predikovatelná</a:t>
            </a:r>
            <a:r>
              <a:rPr lang="cs-CZ" sz="2200" dirty="0" smtClean="0">
                <a:solidFill>
                  <a:srgbClr val="000000"/>
                </a:solidFill>
              </a:rPr>
              <a:t> (málo citlivá na i a rychlost oběhu peněz je konstantní) → preferují kritérium peněžní zásoby (respektování </a:t>
            </a:r>
            <a:r>
              <a:rPr lang="cs-CZ" sz="2200" dirty="0" err="1" smtClean="0">
                <a:solidFill>
                  <a:srgbClr val="000000"/>
                </a:solidFill>
              </a:rPr>
              <a:t>konstatního</a:t>
            </a:r>
            <a:r>
              <a:rPr lang="cs-CZ" sz="2200" dirty="0" smtClean="0">
                <a:solidFill>
                  <a:srgbClr val="000000"/>
                </a:solidFill>
              </a:rPr>
              <a:t> růstu peněžní zásoby, který odpovídá růstu potenciálního produktu)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dirty="0" err="1" smtClean="0"/>
              <a:t>Keynesiánci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altLang="cs-CZ" sz="2200" dirty="0" smtClean="0">
                <a:solidFill>
                  <a:srgbClr val="000000"/>
                </a:solidFill>
              </a:rPr>
              <a:t>považují ekonomiku za nestabilní systém (faktor očekávání budoucího vývoje, fiskální a monetární politika, nabídkové šoky, čistý export) → sledovaní pouze peněžní zásoby je nedostatečné z hlediska stabilizace produktu (důchodu) a zaměstnanosti → je zapotřebí věnovat pozornost i kritériu úrokové míry</a:t>
            </a:r>
            <a:r>
              <a:rPr lang="cs-CZ" altLang="cs-CZ" sz="24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6221" y="206027"/>
            <a:ext cx="8506219" cy="507703"/>
          </a:xfrm>
        </p:spPr>
        <p:txBody>
          <a:bodyPr/>
          <a:lstStyle/>
          <a:p>
            <a:r>
              <a:rPr lang="cs-CZ" altLang="cs-CZ" sz="2800" b="1" dirty="0"/>
              <a:t>Volba monetárního kritéria: </a:t>
            </a:r>
            <a:r>
              <a:rPr lang="cs-CZ" altLang="cs-CZ" sz="2800" b="1" dirty="0" smtClean="0"/>
              <a:t>monetaristé x </a:t>
            </a:r>
            <a:r>
              <a:rPr lang="cs-CZ" altLang="cs-CZ" sz="2800" b="1" dirty="0" err="1" smtClean="0"/>
              <a:t>keynesovci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1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221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Jako nejčastější příklad kombinace fiskální a monetární politiky v modelu IS-LM  je uváděn případ </a:t>
            </a:r>
            <a:r>
              <a:rPr lang="cs-CZ" sz="2400" b="1" dirty="0" smtClean="0"/>
              <a:t>monetární akomodace fiskální politiky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Jde o situaci, kdy vhodně zvolená monetární politika (expanze) odstraní vytěsňovací efekt způsobený fiskální expanzí v podobě zvýšení vládních výdajů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Díky monetární expanzi klesne úroková sazba na původní úroveň a nedojde k reakci investic na růst úrokové míry a poklesu produktu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3224" y="206027"/>
            <a:ext cx="8357207" cy="507703"/>
          </a:xfrm>
        </p:spPr>
        <p:txBody>
          <a:bodyPr/>
          <a:lstStyle/>
          <a:p>
            <a:r>
              <a:rPr lang="cs-CZ" altLang="cs-CZ" sz="2800" b="1" dirty="0" smtClean="0"/>
              <a:t>Kombinace fiskální a monetární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4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sz="2800" b="1" dirty="0" smtClean="0"/>
              <a:t>Monetární akomodace fiskální politiky</a:t>
            </a:r>
            <a:endParaRPr lang="cs-CZ" altLang="cs-CZ" sz="2800" b="1" dirty="0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auto">
          <a:xfrm>
            <a:off x="2411760" y="1275606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>
            <a:off x="2411760" y="4371950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6310490" y="431355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2087465" y="1190368"/>
            <a:ext cx="2969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5543549" y="1398562"/>
            <a:ext cx="7407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0</a:t>
            </a:r>
            <a:endParaRPr lang="cs-CZ" altLang="cs-CZ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3789041" y="4324604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5050" name="Line 10"/>
          <p:cNvSpPr>
            <a:spLocks noChangeShapeType="1"/>
          </p:cNvSpPr>
          <p:nvPr/>
        </p:nvSpPr>
        <p:spPr bwMode="auto">
          <a:xfrm flipV="1">
            <a:off x="3168253" y="1419622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1" name="Line 11"/>
          <p:cNvSpPr>
            <a:spLocks noChangeShapeType="1"/>
          </p:cNvSpPr>
          <p:nvPr/>
        </p:nvSpPr>
        <p:spPr bwMode="auto">
          <a:xfrm>
            <a:off x="4644008" y="2283718"/>
            <a:ext cx="0" cy="20526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2" name="Line 12"/>
          <p:cNvSpPr>
            <a:spLocks noChangeShapeType="1"/>
          </p:cNvSpPr>
          <p:nvPr/>
        </p:nvSpPr>
        <p:spPr bwMode="auto">
          <a:xfrm>
            <a:off x="2411760" y="2283718"/>
            <a:ext cx="226212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3" name="Text Box 13"/>
          <p:cNvSpPr txBox="1">
            <a:spLocks noChangeArrowheads="1"/>
          </p:cNvSpPr>
          <p:nvPr/>
        </p:nvSpPr>
        <p:spPr bwMode="auto">
          <a:xfrm>
            <a:off x="2005872" y="2662024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>
            <a:off x="2736056" y="2139702"/>
            <a:ext cx="3186113" cy="18371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5879902" y="3664594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FF0000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rgbClr val="FF0000"/>
                </a:solidFill>
              </a:rPr>
              <a:t>0</a:t>
            </a:r>
            <a:endParaRPr lang="cs-CZ" altLang="cs-CZ" sz="1600" b="1" dirty="0">
              <a:solidFill>
                <a:srgbClr val="FF0000"/>
              </a:solidFill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4355901" y="1869398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58" name="Line 18"/>
          <p:cNvSpPr>
            <a:spLocks noChangeShapeType="1"/>
          </p:cNvSpPr>
          <p:nvPr/>
        </p:nvSpPr>
        <p:spPr bwMode="auto">
          <a:xfrm>
            <a:off x="2812256" y="2211710"/>
            <a:ext cx="3186113" cy="18371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>
            <a:off x="2411760" y="2859782"/>
            <a:ext cx="135016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60" name="Line 20"/>
          <p:cNvSpPr>
            <a:spLocks noChangeShapeType="1"/>
          </p:cNvSpPr>
          <p:nvPr/>
        </p:nvSpPr>
        <p:spPr bwMode="auto">
          <a:xfrm>
            <a:off x="3977879" y="2859782"/>
            <a:ext cx="0" cy="14573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61" name="Text Box 21"/>
          <p:cNvSpPr txBox="1">
            <a:spLocks noChangeArrowheads="1"/>
          </p:cNvSpPr>
          <p:nvPr/>
        </p:nvSpPr>
        <p:spPr bwMode="auto">
          <a:xfrm>
            <a:off x="4193828" y="4366391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15062" name="Text Box 22"/>
          <p:cNvSpPr txBox="1">
            <a:spLocks noChangeArrowheads="1"/>
          </p:cNvSpPr>
          <p:nvPr/>
        </p:nvSpPr>
        <p:spPr bwMode="auto">
          <a:xfrm>
            <a:off x="4060276" y="3659177"/>
            <a:ext cx="6361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B050"/>
                </a:solidFill>
              </a:rPr>
              <a:t>γ</a:t>
            </a:r>
            <a:r>
              <a:rPr lang="el-GR" altLang="cs-CZ" sz="1600" b="1" dirty="0" smtClean="0">
                <a:solidFill>
                  <a:srgbClr val="00B050"/>
                </a:solidFill>
              </a:rPr>
              <a:t>Δ</a:t>
            </a:r>
            <a:r>
              <a:rPr lang="cs-CZ" altLang="cs-CZ" sz="16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215065" name="Text Box 25"/>
          <p:cNvSpPr txBox="1">
            <a:spLocks noChangeArrowheads="1"/>
          </p:cNvSpPr>
          <p:nvPr/>
        </p:nvSpPr>
        <p:spPr bwMode="auto">
          <a:xfrm>
            <a:off x="6284255" y="2835893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FF0000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rgbClr val="FF0000"/>
                </a:solidFill>
              </a:rPr>
              <a:t>1</a:t>
            </a:r>
            <a:endParaRPr lang="cs-CZ" altLang="cs-CZ" sz="1600" b="1" dirty="0">
              <a:solidFill>
                <a:srgbClr val="FF0000"/>
              </a:solidFill>
            </a:endParaRPr>
          </a:p>
        </p:txBody>
      </p:sp>
      <p:sp>
        <p:nvSpPr>
          <p:cNvPr id="215066" name="Text Box 26"/>
          <p:cNvSpPr txBox="1">
            <a:spLocks noChangeArrowheads="1"/>
          </p:cNvSpPr>
          <p:nvPr/>
        </p:nvSpPr>
        <p:spPr bwMode="auto">
          <a:xfrm>
            <a:off x="3778522" y="2455763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72" name="Line 32"/>
          <p:cNvSpPr>
            <a:spLocks noChangeShapeType="1"/>
          </p:cNvSpPr>
          <p:nvPr/>
        </p:nvSpPr>
        <p:spPr bwMode="auto">
          <a:xfrm>
            <a:off x="4293424" y="2938662"/>
            <a:ext cx="1026299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4" name="Line 34"/>
          <p:cNvSpPr>
            <a:spLocks noChangeShapeType="1"/>
          </p:cNvSpPr>
          <p:nvPr/>
        </p:nvSpPr>
        <p:spPr bwMode="auto">
          <a:xfrm>
            <a:off x="4118895" y="4078645"/>
            <a:ext cx="432197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6" name="Line 36"/>
          <p:cNvSpPr>
            <a:spLocks noChangeShapeType="1"/>
          </p:cNvSpPr>
          <p:nvPr/>
        </p:nvSpPr>
        <p:spPr bwMode="auto">
          <a:xfrm>
            <a:off x="4040982" y="4437504"/>
            <a:ext cx="140374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7" name="Line 37"/>
          <p:cNvSpPr>
            <a:spLocks noChangeShapeType="1"/>
          </p:cNvSpPr>
          <p:nvPr/>
        </p:nvSpPr>
        <p:spPr bwMode="auto">
          <a:xfrm flipV="1">
            <a:off x="2051720" y="2386545"/>
            <a:ext cx="0" cy="323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9" name="Line 39"/>
          <p:cNvSpPr>
            <a:spLocks noChangeShapeType="1"/>
          </p:cNvSpPr>
          <p:nvPr/>
        </p:nvSpPr>
        <p:spPr bwMode="auto">
          <a:xfrm>
            <a:off x="3851994" y="2859782"/>
            <a:ext cx="1512094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0" name="Line 40"/>
          <p:cNvSpPr>
            <a:spLocks noChangeShapeType="1"/>
          </p:cNvSpPr>
          <p:nvPr/>
        </p:nvSpPr>
        <p:spPr bwMode="auto">
          <a:xfrm>
            <a:off x="5436096" y="2859782"/>
            <a:ext cx="0" cy="151209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1" name="Text Box 41"/>
          <p:cNvSpPr txBox="1">
            <a:spLocks noChangeArrowheads="1"/>
          </p:cNvSpPr>
          <p:nvPr/>
        </p:nvSpPr>
        <p:spPr bwMode="auto">
          <a:xfrm>
            <a:off x="5419011" y="2472616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82" name="Text Box 42"/>
          <p:cNvSpPr txBox="1">
            <a:spLocks noChangeArrowheads="1"/>
          </p:cNvSpPr>
          <p:nvPr/>
        </p:nvSpPr>
        <p:spPr bwMode="auto">
          <a:xfrm>
            <a:off x="5413847" y="4324604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2</a:t>
            </a:r>
            <a:endParaRPr lang="cs-CZ" altLang="cs-CZ" sz="1600" b="1" dirty="0"/>
          </a:p>
        </p:txBody>
      </p:sp>
      <p:sp>
        <p:nvSpPr>
          <p:cNvPr id="215083" name="Line 43"/>
          <p:cNvSpPr>
            <a:spLocks noChangeShapeType="1"/>
          </p:cNvSpPr>
          <p:nvPr/>
        </p:nvSpPr>
        <p:spPr bwMode="auto">
          <a:xfrm flipH="1">
            <a:off x="4679900" y="4515966"/>
            <a:ext cx="70246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4" name="Line 44"/>
          <p:cNvSpPr>
            <a:spLocks noChangeShapeType="1"/>
          </p:cNvSpPr>
          <p:nvPr/>
        </p:nvSpPr>
        <p:spPr bwMode="auto">
          <a:xfrm>
            <a:off x="4788023" y="4078645"/>
            <a:ext cx="594345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5" name="AutoShape 45"/>
          <p:cNvSpPr>
            <a:spLocks noChangeArrowheads="1"/>
          </p:cNvSpPr>
          <p:nvPr/>
        </p:nvSpPr>
        <p:spPr bwMode="auto">
          <a:xfrm>
            <a:off x="6605037" y="3676775"/>
            <a:ext cx="1625579" cy="636776"/>
          </a:xfrm>
          <a:prstGeom prst="wedgeRectCallout">
            <a:avLst>
              <a:gd name="adj1" fmla="val -134685"/>
              <a:gd name="adj2" fmla="val 1234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altLang="cs-CZ" sz="1600" b="1" dirty="0" smtClean="0">
                <a:solidFill>
                  <a:srgbClr val="FF00FF"/>
                </a:solidFill>
              </a:rPr>
              <a:t>Vytěsňovací efekt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990874" y="2070368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4643884" y="2940505"/>
            <a:ext cx="11830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cs-CZ" sz="1600" b="1" dirty="0" smtClean="0">
                <a:solidFill>
                  <a:srgbClr val="FF00FF"/>
                </a:solidFill>
              </a:rPr>
              <a:t>α</a:t>
            </a:r>
            <a:r>
              <a:rPr lang="cs-CZ" altLang="cs-CZ" sz="1600" b="1" baseline="-25000" dirty="0">
                <a:solidFill>
                  <a:srgbClr val="FF00FF"/>
                </a:solidFill>
              </a:rPr>
              <a:t>G</a:t>
            </a:r>
            <a:r>
              <a:rPr lang="el-GR" altLang="cs-CZ" sz="1600" b="1" dirty="0" smtClean="0">
                <a:solidFill>
                  <a:srgbClr val="FF00FF"/>
                </a:solidFill>
              </a:rPr>
              <a:t>Δ</a:t>
            </a:r>
            <a:r>
              <a:rPr lang="cs-CZ" altLang="cs-CZ" sz="1600" b="1" dirty="0" smtClean="0">
                <a:solidFill>
                  <a:srgbClr val="FF00FF"/>
                </a:solidFill>
              </a:rPr>
              <a:t>A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 flipV="1">
            <a:off x="4092901" y="1943786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517035" y="1935473"/>
            <a:ext cx="6689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66FF"/>
                </a:solidFill>
              </a:rPr>
              <a:t>LM</a:t>
            </a:r>
            <a:r>
              <a:rPr lang="cs-CZ" altLang="cs-CZ" sz="1600" b="1" baseline="-25000" dirty="0" smtClean="0">
                <a:solidFill>
                  <a:srgbClr val="0066FF"/>
                </a:solidFill>
              </a:rPr>
              <a:t>1</a:t>
            </a:r>
            <a:endParaRPr lang="cs-CZ" altLang="cs-CZ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42" name="AutoShape 45"/>
          <p:cNvSpPr>
            <a:spLocks noChangeArrowheads="1"/>
          </p:cNvSpPr>
          <p:nvPr/>
        </p:nvSpPr>
        <p:spPr bwMode="auto">
          <a:xfrm>
            <a:off x="7214252" y="1276950"/>
            <a:ext cx="1625579" cy="636776"/>
          </a:xfrm>
          <a:prstGeom prst="wedgeRectCallout">
            <a:avLst>
              <a:gd name="adj1" fmla="val -91858"/>
              <a:gd name="adj2" fmla="val 5151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altLang="cs-CZ" sz="1600" b="1" dirty="0" smtClean="0">
                <a:solidFill>
                  <a:srgbClr val="000000"/>
                </a:solidFill>
              </a:rPr>
              <a:t>Monetární akomodace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8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-0.04185 L 0.03542 -0.1468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5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1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900" decel="1000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15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900" decel="1000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1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1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9" dur="20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2000" fill="hold"/>
                                        <p:tgtEl>
                                          <p:spTgt spid="215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0"/>
                            </p:stCondLst>
                            <p:childTnLst>
                              <p:par>
                                <p:cTn id="19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000" fill="hold"/>
                                        <p:tgtEl>
                                          <p:spTgt spid="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/>
      <p:bldP spid="215043" grpId="0" animBg="1"/>
      <p:bldP spid="215044" grpId="0" animBg="1"/>
      <p:bldP spid="215045" grpId="0"/>
      <p:bldP spid="215046" grpId="0"/>
      <p:bldP spid="215047" grpId="0"/>
      <p:bldP spid="215049" grpId="0"/>
      <p:bldP spid="215050" grpId="0" animBg="1"/>
      <p:bldP spid="215051" grpId="0" animBg="1"/>
      <p:bldP spid="215052" grpId="0" animBg="1"/>
      <p:bldP spid="215053" grpId="0"/>
      <p:bldP spid="215054" grpId="0" animBg="1"/>
      <p:bldP spid="215055" grpId="0"/>
      <p:bldP spid="215056" grpId="0"/>
      <p:bldP spid="215058" grpId="0" animBg="1"/>
      <p:bldP spid="215058" grpId="1" animBg="1"/>
      <p:bldP spid="215059" grpId="0" animBg="1"/>
      <p:bldP spid="215060" grpId="0" animBg="1"/>
      <p:bldP spid="215061" grpId="0"/>
      <p:bldP spid="215062" grpId="0"/>
      <p:bldP spid="215065" grpId="0"/>
      <p:bldP spid="215066" grpId="0"/>
      <p:bldP spid="215072" grpId="0" animBg="1"/>
      <p:bldP spid="215074" grpId="0" animBg="1"/>
      <p:bldP spid="215076" grpId="0" animBg="1"/>
      <p:bldP spid="215077" grpId="0" animBg="1"/>
      <p:bldP spid="215079" grpId="0" animBg="1"/>
      <p:bldP spid="215080" grpId="0" animBg="1"/>
      <p:bldP spid="215081" grpId="0"/>
      <p:bldP spid="215082" grpId="0"/>
      <p:bldP spid="215083" grpId="0" animBg="1"/>
      <p:bldP spid="215084" grpId="0" animBg="1"/>
      <p:bldP spid="215084" grpId="1" animBg="1"/>
      <p:bldP spid="215085" grpId="0" animBg="1"/>
      <p:bldP spid="215085" grpId="1"/>
      <p:bldP spid="41" grpId="0"/>
      <p:bldP spid="43" grpId="0"/>
      <p:bldP spid="43" grpId="1"/>
      <p:bldP spid="39" grpId="0" animBg="1"/>
      <p:bldP spid="40" grpId="0"/>
      <p:bldP spid="42" grpId="0" animBg="1"/>
      <p:bldP spid="4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BENASSY, J., P., 2011. </a:t>
            </a:r>
            <a:r>
              <a:rPr lang="cs-CZ" sz="1400" dirty="0" err="1">
                <a:solidFill>
                  <a:srgbClr val="000000"/>
                </a:solidFill>
              </a:rPr>
              <a:t>Macroeconomic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Theory</a:t>
            </a:r>
            <a:r>
              <a:rPr lang="cs-CZ" sz="1400" dirty="0">
                <a:solidFill>
                  <a:srgbClr val="000000"/>
                </a:solidFill>
              </a:rPr>
              <a:t>. Oxford University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 ISBN 9780199924219.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CAHLÍK, T., M. HLAVÁČEK a J. SEIDLER J., 2013. Makroekonomie, 2. vydání. Praha: Karolinum. ISBN 978-80-2461-906-4.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KOTLÁNOVÁ, E. a K. TUREČKOVÁ, 2014.  Makroekonomie. Karviná: OPF v Karviné. ISBN 978-80-7510-076-4.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ŠEVELA, M., 2012. Makroekonomie II. Středně pokročilý kurz. Brno: Mendelova univerzita. ISBN 978-80-7375-609-3.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SOUKUP, J. a KOL., 2010. Makroekonomie: moderní přístup. Praha: Management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ISBN 978-80-7261-219-2.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HOLMAN, R., 2010. Makroekonomie: středně pokročilý kurz. Praha: </a:t>
            </a:r>
            <a:r>
              <a:rPr lang="cs-CZ" sz="1400" dirty="0" err="1">
                <a:solidFill>
                  <a:srgbClr val="000000"/>
                </a:solidFill>
              </a:rPr>
              <a:t>C.H.Beck</a:t>
            </a:r>
            <a:r>
              <a:rPr lang="cs-CZ" sz="1400" dirty="0">
                <a:solidFill>
                  <a:srgbClr val="000000"/>
                </a:solidFill>
              </a:rPr>
              <a:t>. ISBN 978-80-7179-861-3.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MANKIW, N., G., 2015.  </a:t>
            </a:r>
            <a:r>
              <a:rPr lang="cs-CZ" sz="1400" dirty="0" err="1">
                <a:solidFill>
                  <a:srgbClr val="000000"/>
                </a:solidFill>
              </a:rPr>
              <a:t>Principles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of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Macroeconomics</a:t>
            </a:r>
            <a:r>
              <a:rPr lang="cs-CZ" sz="1400" dirty="0">
                <a:solidFill>
                  <a:srgbClr val="000000"/>
                </a:solidFill>
              </a:rPr>
              <a:t>. 7th </a:t>
            </a:r>
            <a:r>
              <a:rPr lang="cs-CZ" sz="1400" dirty="0" err="1">
                <a:solidFill>
                  <a:srgbClr val="000000"/>
                </a:solidFill>
              </a:rPr>
              <a:t>edition</a:t>
            </a:r>
            <a:r>
              <a:rPr lang="cs-CZ" sz="1400" dirty="0">
                <a:solidFill>
                  <a:srgbClr val="000000"/>
                </a:solidFill>
              </a:rPr>
              <a:t>. </a:t>
            </a:r>
            <a:r>
              <a:rPr lang="cs-CZ" sz="1400" dirty="0" err="1">
                <a:solidFill>
                  <a:srgbClr val="000000"/>
                </a:solidFill>
              </a:rPr>
              <a:t>Cengage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Learning</a:t>
            </a:r>
            <a:r>
              <a:rPr lang="cs-CZ" sz="1400" dirty="0">
                <a:solidFill>
                  <a:srgbClr val="000000"/>
                </a:solidFill>
              </a:rPr>
              <a:t>. ISBN 978-0-538-4306-6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40222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Fiskální politiku je možné charakterizovat jako vládou vyvolané aktivní změny ve struktuře a objemu veřejných výdajů a příjmů, resp. typu, výši a způsobu krytí rozpočtového salda, jejichž smyslem je dosažení konkrétního makroekonomického záměru, především stability hospodářského růstu a dostatečně vysoké zaměstnanosti.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Hlavním nástrojem fiskální politiky je státní rozpočet  a změny na jeho příjmové a výdajové </a:t>
            </a:r>
            <a:r>
              <a:rPr lang="cs-CZ" sz="2000" dirty="0" smtClean="0">
                <a:solidFill>
                  <a:srgbClr val="000000"/>
                </a:solidFill>
              </a:rPr>
              <a:t>straně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Fiskální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39340"/>
            <a:ext cx="8280920" cy="4108673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Státní rozpočet je centralizovaný peněžní fond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Saldo </a:t>
            </a:r>
            <a:r>
              <a:rPr lang="cs-CZ" sz="2000" dirty="0">
                <a:solidFill>
                  <a:srgbClr val="000000"/>
                </a:solidFill>
              </a:rPr>
              <a:t>státního rozpočtu je dáno rozdílem mezi příjmy a výdaji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Příjmy tvoří daně (T), které jsou navázány na výkon ekonomiky (produkt Y)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Výdaje tvoří ve třísektorové ekonomice vládní výdaje (G) a transfery (TR)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BS = T - (G + TR)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BS = (Ta + t*Y ) - (G +TR)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 souvislosti s výše uvedeným hovoříme také o čistých daňových příjmech (TN)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000" b="1" dirty="0" smtClean="0">
                <a:solidFill>
                  <a:srgbClr val="307871"/>
                </a:solidFill>
              </a:rPr>
              <a:t>T</a:t>
            </a:r>
            <a:r>
              <a:rPr lang="cs-CZ" sz="2000" b="1" baseline="-25000" dirty="0" smtClean="0">
                <a:solidFill>
                  <a:srgbClr val="307871"/>
                </a:solidFill>
              </a:rPr>
              <a:t>N </a:t>
            </a:r>
            <a:r>
              <a:rPr lang="cs-CZ" sz="2000" b="1" dirty="0">
                <a:solidFill>
                  <a:srgbClr val="307871"/>
                </a:solidFill>
              </a:rPr>
              <a:t>= </a:t>
            </a:r>
            <a:r>
              <a:rPr lang="cs-CZ" sz="2000" b="1" dirty="0" smtClean="0">
                <a:solidFill>
                  <a:srgbClr val="307871"/>
                </a:solidFill>
              </a:rPr>
              <a:t>T -TR </a:t>
            </a:r>
            <a:r>
              <a:rPr lang="cs-CZ" altLang="sk-SK" sz="2000" b="1" dirty="0">
                <a:solidFill>
                  <a:srgbClr val="307871"/>
                </a:solidFill>
                <a:sym typeface="Symbol" panose="05050102010706020507" pitchFamily="18" charset="2"/>
              </a:rPr>
              <a:t></a:t>
            </a:r>
            <a:r>
              <a:rPr lang="cs-CZ" sz="2000" b="1" dirty="0">
                <a:solidFill>
                  <a:srgbClr val="307871"/>
                </a:solidFill>
              </a:rPr>
              <a:t>    BS = T</a:t>
            </a:r>
            <a:r>
              <a:rPr lang="cs-CZ" sz="2000" b="1" baseline="-25000" dirty="0">
                <a:solidFill>
                  <a:srgbClr val="307871"/>
                </a:solidFill>
              </a:rPr>
              <a:t>N</a:t>
            </a:r>
            <a:r>
              <a:rPr lang="cs-CZ" sz="2000" b="1" dirty="0" smtClean="0">
                <a:solidFill>
                  <a:srgbClr val="307871"/>
                </a:solidFill>
              </a:rPr>
              <a:t> </a:t>
            </a:r>
            <a:r>
              <a:rPr lang="cs-CZ" sz="2000" b="1" dirty="0">
                <a:solidFill>
                  <a:srgbClr val="307871"/>
                </a:solidFill>
              </a:rPr>
              <a:t>- G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Státní rozpočet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8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Podle toho jak fiskální politika působí na agregátní poptávku a agregátní nabídku rozlišujeme: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Expanzivní fiskální politiku</a:t>
            </a:r>
          </a:p>
          <a:p>
            <a:pPr marL="900113" indent="-3635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Restriktivní fiskální politiku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Podle toho, jakým způsobem je fiskální politika prováděna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prosazována rozlišujeme: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  <a:tab pos="271463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automatická fiskální politika - nástroji jsou </a:t>
            </a:r>
            <a:r>
              <a:rPr lang="cs-CZ" sz="2000" b="1" dirty="0">
                <a:solidFill>
                  <a:srgbClr val="307871"/>
                </a:solidFill>
              </a:rPr>
              <a:t>automatické vestavěné stabilizátory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  <a:tab pos="271463" algn="l"/>
              </a:tabLst>
            </a:pPr>
            <a:r>
              <a:rPr lang="cs-CZ" sz="2000" b="1" dirty="0">
                <a:solidFill>
                  <a:srgbClr val="307871"/>
                </a:solidFill>
              </a:rPr>
              <a:t>diskreční fiskální politika </a:t>
            </a:r>
            <a:r>
              <a:rPr lang="cs-CZ" sz="2000" dirty="0">
                <a:solidFill>
                  <a:srgbClr val="000000"/>
                </a:solidFill>
              </a:rPr>
              <a:t>- záměrná a konkrétní opatření</a:t>
            </a:r>
          </a:p>
          <a:p>
            <a:pPr marL="536575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Typy fiskální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8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225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je uplatňována s cílem podněcovat růst agregátní poptávky, tedy zvýšit úroveň výstupu (důchodu) v ekonomice, a tím i úroveň </a:t>
            </a:r>
            <a:r>
              <a:rPr lang="cs-CZ" sz="2000" dirty="0" smtClean="0">
                <a:solidFill>
                  <a:srgbClr val="000000"/>
                </a:solidFill>
              </a:rPr>
              <a:t>zaměstnanosti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Fiskální politika ovlivňuje tvar a polohu křivky IS, tedy rovnováhu na trhu zboží a služeb. To vše za předpokladu, že podmínky, za kterých je konstruována křivka LM zůstanou nezměněny.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Fiskální </a:t>
            </a:r>
            <a:r>
              <a:rPr lang="cs-CZ" sz="2000" dirty="0">
                <a:solidFill>
                  <a:srgbClr val="000000"/>
                </a:solidFill>
              </a:rPr>
              <a:t>expanze může způsobit posun křivky IS nebo změnu jejího </a:t>
            </a:r>
            <a:r>
              <a:rPr lang="cs-CZ" sz="2000" dirty="0" smtClean="0">
                <a:solidFill>
                  <a:srgbClr val="000000"/>
                </a:solidFill>
              </a:rPr>
              <a:t>sklonu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Mezi opatření fiskální expanze řadíme: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zvýšení </a:t>
            </a:r>
            <a:r>
              <a:rPr lang="cs-CZ" sz="2000" dirty="0">
                <a:solidFill>
                  <a:srgbClr val="000000"/>
                </a:solidFill>
              </a:rPr>
              <a:t>vládních nákupů zboží a služeb (G),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zvýšení </a:t>
            </a:r>
            <a:r>
              <a:rPr lang="cs-CZ" sz="2000" dirty="0">
                <a:solidFill>
                  <a:srgbClr val="000000"/>
                </a:solidFill>
              </a:rPr>
              <a:t>transferových plateb (TR),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snížení </a:t>
            </a:r>
            <a:r>
              <a:rPr lang="cs-CZ" sz="2000" dirty="0">
                <a:solidFill>
                  <a:srgbClr val="000000"/>
                </a:solidFill>
              </a:rPr>
              <a:t>autonomních daní (Ta),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snížení </a:t>
            </a:r>
            <a:r>
              <a:rPr lang="cs-CZ" sz="2000" dirty="0">
                <a:solidFill>
                  <a:srgbClr val="000000"/>
                </a:solidFill>
              </a:rPr>
              <a:t>sazby důchodové daně (t).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Expanzivní fiskální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225" y="843558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je uplatňována s cílem  tlumit růst agregátní poptávky, a tím vyvolané inflační tlaky v ekonomice, případně snížit rozpočtový deficit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Mezi opatření fiskální restrikce řadíme: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snížení </a:t>
            </a:r>
            <a:r>
              <a:rPr lang="cs-CZ" sz="2000" dirty="0">
                <a:solidFill>
                  <a:srgbClr val="000000"/>
                </a:solidFill>
              </a:rPr>
              <a:t>vládních nákupů zboží a služeb (G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snížení </a:t>
            </a:r>
            <a:r>
              <a:rPr lang="cs-CZ" sz="2000" dirty="0">
                <a:solidFill>
                  <a:srgbClr val="000000"/>
                </a:solidFill>
              </a:rPr>
              <a:t>transferových plateb (TR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zvýšení </a:t>
            </a:r>
            <a:r>
              <a:rPr lang="cs-CZ" sz="2000" dirty="0">
                <a:solidFill>
                  <a:srgbClr val="000000"/>
                </a:solidFill>
              </a:rPr>
              <a:t>autonomních daní (Ta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zvýšení </a:t>
            </a:r>
            <a:r>
              <a:rPr lang="cs-CZ" sz="2000" dirty="0">
                <a:solidFill>
                  <a:srgbClr val="000000"/>
                </a:solidFill>
              </a:rPr>
              <a:t>sazby důchodové daně (t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Posun křivky způsobuje snížení vládních výdajů, snížení transferových plateb a zvýšení autonomních daní. Změnu sklonu způsobuje zvýšení sazby důchodové daně.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Restriktivní fiskální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6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sz="2800" b="1" dirty="0"/>
              <a:t>Účinnost fiskální </a:t>
            </a:r>
            <a:r>
              <a:rPr lang="cs-CZ" altLang="cs-CZ" sz="2800" b="1" dirty="0" smtClean="0"/>
              <a:t>politiky (fiskální </a:t>
            </a:r>
            <a:r>
              <a:rPr lang="cs-CZ" altLang="cs-CZ" sz="2800" b="1" dirty="0"/>
              <a:t>expanze)</a:t>
            </a:r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auto">
          <a:xfrm>
            <a:off x="2411760" y="1275606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>
            <a:off x="2411760" y="4371950"/>
            <a:ext cx="410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6310490" y="4313551"/>
            <a:ext cx="5941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Y</a:t>
            </a: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2087465" y="1190368"/>
            <a:ext cx="2969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/>
              <a:t>i</a:t>
            </a: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5598319" y="1491853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b="1">
                <a:solidFill>
                  <a:srgbClr val="0066FF"/>
                </a:solidFill>
              </a:rPr>
              <a:t>LM</a:t>
            </a: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3789041" y="4324604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5050" name="Line 10"/>
          <p:cNvSpPr>
            <a:spLocks noChangeShapeType="1"/>
          </p:cNvSpPr>
          <p:nvPr/>
        </p:nvSpPr>
        <p:spPr bwMode="auto">
          <a:xfrm flipV="1">
            <a:off x="3168253" y="1419622"/>
            <a:ext cx="2375297" cy="22145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1" name="Line 11"/>
          <p:cNvSpPr>
            <a:spLocks noChangeShapeType="1"/>
          </p:cNvSpPr>
          <p:nvPr/>
        </p:nvSpPr>
        <p:spPr bwMode="auto">
          <a:xfrm>
            <a:off x="4644008" y="2283718"/>
            <a:ext cx="0" cy="20526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2" name="Line 12"/>
          <p:cNvSpPr>
            <a:spLocks noChangeShapeType="1"/>
          </p:cNvSpPr>
          <p:nvPr/>
        </p:nvSpPr>
        <p:spPr bwMode="auto">
          <a:xfrm>
            <a:off x="2411760" y="2283718"/>
            <a:ext cx="226212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3" name="Text Box 13"/>
          <p:cNvSpPr txBox="1">
            <a:spLocks noChangeArrowheads="1"/>
          </p:cNvSpPr>
          <p:nvPr/>
        </p:nvSpPr>
        <p:spPr bwMode="auto">
          <a:xfrm>
            <a:off x="2005872" y="2662024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0</a:t>
            </a:r>
            <a:endParaRPr lang="cs-CZ" altLang="cs-CZ" sz="1600" b="1" dirty="0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>
            <a:off x="2736056" y="2139702"/>
            <a:ext cx="3186113" cy="18371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5879902" y="3664594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FF0000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rgbClr val="FF0000"/>
                </a:solidFill>
              </a:rPr>
              <a:t>0</a:t>
            </a:r>
            <a:endParaRPr lang="cs-CZ" altLang="cs-CZ" sz="1600" b="1" dirty="0">
              <a:solidFill>
                <a:srgbClr val="FF0000"/>
              </a:solidFill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4355901" y="1869398"/>
            <a:ext cx="5393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58" name="Line 18"/>
          <p:cNvSpPr>
            <a:spLocks noChangeShapeType="1"/>
          </p:cNvSpPr>
          <p:nvPr/>
        </p:nvSpPr>
        <p:spPr bwMode="auto">
          <a:xfrm>
            <a:off x="2812256" y="2211710"/>
            <a:ext cx="3186113" cy="18371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>
            <a:off x="2411760" y="2859782"/>
            <a:ext cx="135016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60" name="Line 20"/>
          <p:cNvSpPr>
            <a:spLocks noChangeShapeType="1"/>
          </p:cNvSpPr>
          <p:nvPr/>
        </p:nvSpPr>
        <p:spPr bwMode="auto">
          <a:xfrm>
            <a:off x="3977879" y="2859782"/>
            <a:ext cx="0" cy="14573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61" name="Text Box 21"/>
          <p:cNvSpPr txBox="1">
            <a:spLocks noChangeArrowheads="1"/>
          </p:cNvSpPr>
          <p:nvPr/>
        </p:nvSpPr>
        <p:spPr bwMode="auto">
          <a:xfrm>
            <a:off x="4193828" y="4366391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215062" name="Text Box 22"/>
          <p:cNvSpPr txBox="1">
            <a:spLocks noChangeArrowheads="1"/>
          </p:cNvSpPr>
          <p:nvPr/>
        </p:nvSpPr>
        <p:spPr bwMode="auto">
          <a:xfrm>
            <a:off x="4060276" y="3659177"/>
            <a:ext cx="6361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B050"/>
                </a:solidFill>
              </a:rPr>
              <a:t>γ</a:t>
            </a:r>
            <a:r>
              <a:rPr lang="el-GR" altLang="cs-CZ" sz="1600" b="1" dirty="0" smtClean="0">
                <a:solidFill>
                  <a:srgbClr val="00B050"/>
                </a:solidFill>
              </a:rPr>
              <a:t>Δ</a:t>
            </a:r>
            <a:r>
              <a:rPr lang="cs-CZ" altLang="cs-CZ" sz="16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215065" name="Text Box 25"/>
          <p:cNvSpPr txBox="1">
            <a:spLocks noChangeArrowheads="1"/>
          </p:cNvSpPr>
          <p:nvPr/>
        </p:nvSpPr>
        <p:spPr bwMode="auto">
          <a:xfrm>
            <a:off x="6284255" y="2835893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FF0000"/>
                </a:solidFill>
              </a:rPr>
              <a:t>IS</a:t>
            </a:r>
            <a:r>
              <a:rPr lang="cs-CZ" altLang="cs-CZ" sz="1600" b="1" baseline="-25000" dirty="0" smtClean="0">
                <a:solidFill>
                  <a:srgbClr val="FF0000"/>
                </a:solidFill>
              </a:rPr>
              <a:t>1</a:t>
            </a:r>
            <a:endParaRPr lang="cs-CZ" altLang="cs-CZ" sz="1600" b="1" dirty="0">
              <a:solidFill>
                <a:srgbClr val="FF0000"/>
              </a:solidFill>
            </a:endParaRPr>
          </a:p>
        </p:txBody>
      </p:sp>
      <p:sp>
        <p:nvSpPr>
          <p:cNvPr id="215066" name="Text Box 26"/>
          <p:cNvSpPr txBox="1">
            <a:spLocks noChangeArrowheads="1"/>
          </p:cNvSpPr>
          <p:nvPr/>
        </p:nvSpPr>
        <p:spPr bwMode="auto">
          <a:xfrm>
            <a:off x="3778522" y="2455763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67" name="Text Box 27"/>
          <p:cNvSpPr txBox="1">
            <a:spLocks noChangeArrowheads="1"/>
          </p:cNvSpPr>
          <p:nvPr/>
        </p:nvSpPr>
        <p:spPr bwMode="auto">
          <a:xfrm>
            <a:off x="386285" y="767775"/>
            <a:ext cx="52120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Zvýšení G, TR či snížení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T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  <p:sp>
        <p:nvSpPr>
          <p:cNvPr id="215072" name="Line 32"/>
          <p:cNvSpPr>
            <a:spLocks noChangeShapeType="1"/>
          </p:cNvSpPr>
          <p:nvPr/>
        </p:nvSpPr>
        <p:spPr bwMode="auto">
          <a:xfrm>
            <a:off x="4293424" y="2938662"/>
            <a:ext cx="1026299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4" name="Line 34"/>
          <p:cNvSpPr>
            <a:spLocks noChangeShapeType="1"/>
          </p:cNvSpPr>
          <p:nvPr/>
        </p:nvSpPr>
        <p:spPr bwMode="auto">
          <a:xfrm>
            <a:off x="4118895" y="4078645"/>
            <a:ext cx="432197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6" name="Line 36"/>
          <p:cNvSpPr>
            <a:spLocks noChangeShapeType="1"/>
          </p:cNvSpPr>
          <p:nvPr/>
        </p:nvSpPr>
        <p:spPr bwMode="auto">
          <a:xfrm>
            <a:off x="4040982" y="4437504"/>
            <a:ext cx="140374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7" name="Line 37"/>
          <p:cNvSpPr>
            <a:spLocks noChangeShapeType="1"/>
          </p:cNvSpPr>
          <p:nvPr/>
        </p:nvSpPr>
        <p:spPr bwMode="auto">
          <a:xfrm flipV="1">
            <a:off x="2051720" y="2386545"/>
            <a:ext cx="0" cy="323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79" name="Line 39"/>
          <p:cNvSpPr>
            <a:spLocks noChangeShapeType="1"/>
          </p:cNvSpPr>
          <p:nvPr/>
        </p:nvSpPr>
        <p:spPr bwMode="auto">
          <a:xfrm>
            <a:off x="3851994" y="2859782"/>
            <a:ext cx="1512094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0" name="Line 40"/>
          <p:cNvSpPr>
            <a:spLocks noChangeShapeType="1"/>
          </p:cNvSpPr>
          <p:nvPr/>
        </p:nvSpPr>
        <p:spPr bwMode="auto">
          <a:xfrm>
            <a:off x="5436096" y="2859782"/>
            <a:ext cx="0" cy="151209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1" name="Text Box 41"/>
          <p:cNvSpPr txBox="1">
            <a:spLocks noChangeArrowheads="1"/>
          </p:cNvSpPr>
          <p:nvPr/>
        </p:nvSpPr>
        <p:spPr bwMode="auto">
          <a:xfrm>
            <a:off x="5419011" y="2472616"/>
            <a:ext cx="5393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>
                <a:solidFill>
                  <a:srgbClr val="000000"/>
                </a:solidFill>
              </a:rPr>
              <a:t>E</a:t>
            </a:r>
            <a:r>
              <a:rPr lang="cs-CZ" altLang="cs-CZ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cs-CZ" sz="1600" b="1" dirty="0">
              <a:solidFill>
                <a:srgbClr val="000000"/>
              </a:solidFill>
            </a:endParaRPr>
          </a:p>
        </p:txBody>
      </p:sp>
      <p:sp>
        <p:nvSpPr>
          <p:cNvPr id="215082" name="Text Box 42"/>
          <p:cNvSpPr txBox="1">
            <a:spLocks noChangeArrowheads="1"/>
          </p:cNvSpPr>
          <p:nvPr/>
        </p:nvSpPr>
        <p:spPr bwMode="auto">
          <a:xfrm>
            <a:off x="5413847" y="4324604"/>
            <a:ext cx="450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Y</a:t>
            </a:r>
            <a:r>
              <a:rPr lang="cs-CZ" altLang="cs-CZ" sz="1600" b="1" baseline="-25000" dirty="0" smtClean="0"/>
              <a:t>2</a:t>
            </a:r>
            <a:endParaRPr lang="cs-CZ" altLang="cs-CZ" sz="1600" b="1" dirty="0"/>
          </a:p>
        </p:txBody>
      </p:sp>
      <p:sp>
        <p:nvSpPr>
          <p:cNvPr id="215083" name="Line 43"/>
          <p:cNvSpPr>
            <a:spLocks noChangeShapeType="1"/>
          </p:cNvSpPr>
          <p:nvPr/>
        </p:nvSpPr>
        <p:spPr bwMode="auto">
          <a:xfrm flipH="1">
            <a:off x="4679900" y="4515966"/>
            <a:ext cx="70246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4" name="Line 44"/>
          <p:cNvSpPr>
            <a:spLocks noChangeShapeType="1"/>
          </p:cNvSpPr>
          <p:nvPr/>
        </p:nvSpPr>
        <p:spPr bwMode="auto">
          <a:xfrm>
            <a:off x="4788023" y="4078645"/>
            <a:ext cx="594345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15085" name="AutoShape 45"/>
          <p:cNvSpPr>
            <a:spLocks noChangeArrowheads="1"/>
          </p:cNvSpPr>
          <p:nvPr/>
        </p:nvSpPr>
        <p:spPr bwMode="auto">
          <a:xfrm>
            <a:off x="6605037" y="3676775"/>
            <a:ext cx="1625579" cy="636776"/>
          </a:xfrm>
          <a:prstGeom prst="wedgeRectCallout">
            <a:avLst>
              <a:gd name="adj1" fmla="val -134685"/>
              <a:gd name="adj2" fmla="val 1234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s-CZ" altLang="cs-CZ" sz="1600" b="1" dirty="0" smtClean="0">
                <a:solidFill>
                  <a:srgbClr val="FF00FF"/>
                </a:solidFill>
              </a:rPr>
              <a:t>Vytěsňovací efekt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990874" y="2070368"/>
            <a:ext cx="3786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i</a:t>
            </a:r>
            <a:r>
              <a:rPr lang="cs-CZ" altLang="cs-CZ" sz="1600" b="1" baseline="-25000" dirty="0" smtClean="0"/>
              <a:t>1</a:t>
            </a:r>
            <a:endParaRPr lang="cs-CZ" altLang="cs-CZ" sz="1600" b="1" dirty="0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4643884" y="2940505"/>
            <a:ext cx="11830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cs-CZ" sz="1600" b="1" dirty="0" smtClean="0">
                <a:solidFill>
                  <a:srgbClr val="FF00FF"/>
                </a:solidFill>
              </a:rPr>
              <a:t>α</a:t>
            </a:r>
            <a:r>
              <a:rPr lang="cs-CZ" altLang="cs-CZ" sz="1600" b="1" baseline="-25000" dirty="0">
                <a:solidFill>
                  <a:srgbClr val="FF00FF"/>
                </a:solidFill>
              </a:rPr>
              <a:t>G</a:t>
            </a:r>
            <a:r>
              <a:rPr lang="el-GR" altLang="cs-CZ" sz="1600" b="1" dirty="0" smtClean="0">
                <a:solidFill>
                  <a:srgbClr val="FF00FF"/>
                </a:solidFill>
              </a:rPr>
              <a:t>Δ</a:t>
            </a:r>
            <a:r>
              <a:rPr lang="cs-CZ" altLang="cs-CZ" sz="1600" b="1" dirty="0" smtClean="0">
                <a:solidFill>
                  <a:srgbClr val="FF00FF"/>
                </a:solidFill>
              </a:rPr>
              <a:t>A</a:t>
            </a:r>
            <a:endParaRPr lang="cs-CZ" altLang="cs-CZ" sz="1600" b="1" dirty="0">
              <a:solidFill>
                <a:srgbClr val="FF00FF"/>
              </a:solidFill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188670" y="4691114"/>
            <a:ext cx="8847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↑G → ↑AD → ↑</a:t>
            </a:r>
            <a:r>
              <a:rPr lang="cs-CZ" b="1" dirty="0" smtClean="0">
                <a:solidFill>
                  <a:srgbClr val="000000"/>
                </a:solidFill>
              </a:rPr>
              <a:t>Y(Y</a:t>
            </a:r>
            <a:r>
              <a:rPr lang="cs-CZ" b="1" baseline="-25000" dirty="0" smtClean="0">
                <a:solidFill>
                  <a:srgbClr val="000000"/>
                </a:solidFill>
              </a:rPr>
              <a:t>2</a:t>
            </a:r>
            <a:r>
              <a:rPr lang="cs-CZ" b="1" dirty="0" smtClean="0">
                <a:solidFill>
                  <a:srgbClr val="000000"/>
                </a:solidFill>
              </a:rPr>
              <a:t>) </a:t>
            </a:r>
            <a:r>
              <a:rPr lang="cs-CZ" b="1" dirty="0">
                <a:solidFill>
                  <a:srgbClr val="000000"/>
                </a:solidFill>
              </a:rPr>
              <a:t>→ ↑D po RPZ → ↑i → ↓I → ↓ </a:t>
            </a:r>
            <a:r>
              <a:rPr lang="cs-CZ" b="1" dirty="0" smtClean="0">
                <a:solidFill>
                  <a:srgbClr val="000000"/>
                </a:solidFill>
              </a:rPr>
              <a:t>AD </a:t>
            </a:r>
            <a:r>
              <a:rPr lang="cs-CZ" b="1" dirty="0">
                <a:solidFill>
                  <a:srgbClr val="000000"/>
                </a:solidFill>
              </a:rPr>
              <a:t>↓ → </a:t>
            </a:r>
            <a:r>
              <a:rPr lang="cs-CZ" b="1" dirty="0" smtClean="0">
                <a:solidFill>
                  <a:srgbClr val="000000"/>
                </a:solidFill>
              </a:rPr>
              <a:t>↓Y(Y</a:t>
            </a:r>
            <a:r>
              <a:rPr lang="cs-CZ" b="1" baseline="-25000" dirty="0" smtClean="0">
                <a:solidFill>
                  <a:srgbClr val="000000"/>
                </a:solidFill>
              </a:rPr>
              <a:t>1</a:t>
            </a:r>
            <a:r>
              <a:rPr lang="cs-CZ" b="1" dirty="0" smtClean="0">
                <a:solidFill>
                  <a:srgbClr val="000000"/>
                </a:solidFill>
              </a:rPr>
              <a:t>) = vytěsňovací efekt</a:t>
            </a:r>
            <a:endParaRPr lang="cs-CZ" altLang="cs-CZ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75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-0.04185 L 0.03542 -0.1468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5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1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900" decel="100000" fill="hold"/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1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900" decel="100000" fill="hold"/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15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900" decel="100000" fill="hold"/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1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1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4" dur="2000" fill="hold"/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2000" fill="hold"/>
                                        <p:tgtEl>
                                          <p:spTgt spid="215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0"/>
                            </p:stCondLst>
                            <p:childTnLst>
                              <p:par>
                                <p:cTn id="2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/>
      <p:bldP spid="215043" grpId="0" animBg="1"/>
      <p:bldP spid="215044" grpId="0" animBg="1"/>
      <p:bldP spid="215045" grpId="0"/>
      <p:bldP spid="215046" grpId="0"/>
      <p:bldP spid="215047" grpId="0"/>
      <p:bldP spid="215049" grpId="0"/>
      <p:bldP spid="215050" grpId="0" animBg="1"/>
      <p:bldP spid="215051" grpId="0" animBg="1"/>
      <p:bldP spid="215052" grpId="0" animBg="1"/>
      <p:bldP spid="215053" grpId="0"/>
      <p:bldP spid="215054" grpId="0" animBg="1"/>
      <p:bldP spid="215055" grpId="0"/>
      <p:bldP spid="215056" grpId="0"/>
      <p:bldP spid="215058" grpId="0" animBg="1"/>
      <p:bldP spid="215058" grpId="1" animBg="1"/>
      <p:bldP spid="215059" grpId="0" animBg="1"/>
      <p:bldP spid="215060" grpId="0" animBg="1"/>
      <p:bldP spid="215061" grpId="0"/>
      <p:bldP spid="215062" grpId="0"/>
      <p:bldP spid="215065" grpId="0"/>
      <p:bldP spid="215066" grpId="0"/>
      <p:bldP spid="215067" grpId="0"/>
      <p:bldP spid="215072" grpId="0" animBg="1"/>
      <p:bldP spid="215074" grpId="0" animBg="1"/>
      <p:bldP spid="215076" grpId="0" animBg="1"/>
      <p:bldP spid="215077" grpId="0" animBg="1"/>
      <p:bldP spid="215079" grpId="0" animBg="1"/>
      <p:bldP spid="215080" grpId="0" animBg="1"/>
      <p:bldP spid="215081" grpId="0"/>
      <p:bldP spid="215082" grpId="0"/>
      <p:bldP spid="215083" grpId="0" animBg="1"/>
      <p:bldP spid="215084" grpId="0" animBg="1"/>
      <p:bldP spid="215084" grpId="1" animBg="1"/>
      <p:bldP spid="215085" grpId="0" animBg="1"/>
      <p:bldP spid="215085" grpId="1"/>
      <p:bldP spid="41" grpId="0"/>
      <p:bldP spid="43" grpId="0"/>
      <p:bldP spid="43" grpId="1"/>
      <p:bldP spid="44" grpId="0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6723</TotalTime>
  <Words>2230</Words>
  <Application>Microsoft Office PowerPoint</Application>
  <PresentationFormat>Předvádění na obrazovce (16:9)</PresentationFormat>
  <Paragraphs>447</Paragraphs>
  <Slides>36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Cambria Math</vt:lpstr>
      <vt:lpstr>Symbol</vt:lpstr>
      <vt:lpstr>Times New Roman</vt:lpstr>
      <vt:lpstr>Wingdings</vt:lpstr>
      <vt:lpstr>SLU</vt:lpstr>
      <vt:lpstr>1_SLU</vt:lpstr>
      <vt:lpstr>Název prezentace</vt:lpstr>
      <vt:lpstr>FISKÁLNÍ  A  MONETÁRNÍ POLITIKA V MODELU  IS-LM</vt:lpstr>
      <vt:lpstr>Obsah prezentace</vt:lpstr>
      <vt:lpstr>Fiskální politika</vt:lpstr>
      <vt:lpstr>Státní rozpočet</vt:lpstr>
      <vt:lpstr>Typy fiskální politiky</vt:lpstr>
      <vt:lpstr>Expanzivní fiskální politika</vt:lpstr>
      <vt:lpstr>Restriktivní fiskální politika</vt:lpstr>
      <vt:lpstr>Účinnost fiskální politiky (fiskální expanze)</vt:lpstr>
      <vt:lpstr>Účinnost FP v případě pasti likvidity  </vt:lpstr>
      <vt:lpstr>Účinnost FP v případě pasti likvidity  </vt:lpstr>
      <vt:lpstr>Účinnost FP v klasickém případě </vt:lpstr>
      <vt:lpstr>Účinnost FP v klasickém případě </vt:lpstr>
      <vt:lpstr>Klasický případ </vt:lpstr>
      <vt:lpstr>Účinnost fiskální politiky - shrnutí</vt:lpstr>
      <vt:lpstr>Monetární politika</vt:lpstr>
      <vt:lpstr>Nástroje monetární politiky</vt:lpstr>
      <vt:lpstr>Typy a cíle monetární </vt:lpstr>
      <vt:lpstr>Expanzivní monetární politika</vt:lpstr>
      <vt:lpstr>Restriktivní monetární politika</vt:lpstr>
      <vt:lpstr>Vliv monetární expanze na důchod a úrokovou míru</vt:lpstr>
      <vt:lpstr>Vliv monetární expanze – důchodový efekt a efekt likvidity</vt:lpstr>
      <vt:lpstr>Účinnost MP v případě pasti likvidity (h→∞)  </vt:lpstr>
      <vt:lpstr>Účinnost MP za předpokladu b=0 </vt:lpstr>
      <vt:lpstr>Účinnost MP v klasickém případě </vt:lpstr>
      <vt:lpstr>Vliv změny citlivosti poptávky po penězích na úrokovou míru na křivku LM</vt:lpstr>
      <vt:lpstr>Dilema centrální banky</vt:lpstr>
      <vt:lpstr>Nestabilní křivka IS, stabilní křivka LM</vt:lpstr>
      <vt:lpstr>Nestabilní křivka LM, stabilní křivka IS</vt:lpstr>
      <vt:lpstr>Dilema centrální banky</vt:lpstr>
      <vt:lpstr>Dilema centrální banky</vt:lpstr>
      <vt:lpstr>Volba monetárního kritéria: monetaristé x keynesovci</vt:lpstr>
      <vt:lpstr>Kombinace fiskální a monetární politiky</vt:lpstr>
      <vt:lpstr>Monetární akomodace fiskální politiky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591</cp:revision>
  <dcterms:created xsi:type="dcterms:W3CDTF">2016-07-06T15:42:34Z</dcterms:created>
  <dcterms:modified xsi:type="dcterms:W3CDTF">2018-04-24T07:35:15Z</dcterms:modified>
</cp:coreProperties>
</file>