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39"/>
  </p:notesMasterIdLst>
  <p:sldIdLst>
    <p:sldId id="318" r:id="rId3"/>
    <p:sldId id="256" r:id="rId4"/>
    <p:sldId id="257" r:id="rId5"/>
    <p:sldId id="258" r:id="rId6"/>
    <p:sldId id="439" r:id="rId7"/>
    <p:sldId id="463" r:id="rId8"/>
    <p:sldId id="440" r:id="rId9"/>
    <p:sldId id="465" r:id="rId10"/>
    <p:sldId id="464" r:id="rId11"/>
    <p:sldId id="466" r:id="rId12"/>
    <p:sldId id="479" r:id="rId13"/>
    <p:sldId id="469" r:id="rId14"/>
    <p:sldId id="468" r:id="rId15"/>
    <p:sldId id="470" r:id="rId16"/>
    <p:sldId id="471" r:id="rId17"/>
    <p:sldId id="472" r:id="rId18"/>
    <p:sldId id="473" r:id="rId19"/>
    <p:sldId id="474" r:id="rId20"/>
    <p:sldId id="478" r:id="rId21"/>
    <p:sldId id="475" r:id="rId22"/>
    <p:sldId id="476" r:id="rId23"/>
    <p:sldId id="477" r:id="rId24"/>
    <p:sldId id="480" r:id="rId25"/>
    <p:sldId id="482" r:id="rId26"/>
    <p:sldId id="481" r:id="rId27"/>
    <p:sldId id="483" r:id="rId28"/>
    <p:sldId id="484" r:id="rId29"/>
    <p:sldId id="485" r:id="rId30"/>
    <p:sldId id="486" r:id="rId31"/>
    <p:sldId id="487" r:id="rId32"/>
    <p:sldId id="488" r:id="rId33"/>
    <p:sldId id="489" r:id="rId34"/>
    <p:sldId id="490" r:id="rId35"/>
    <p:sldId id="491" r:id="rId36"/>
    <p:sldId id="438" r:id="rId37"/>
    <p:sldId id="316"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50363"/>
    <a:srgbClr val="A10763"/>
    <a:srgbClr val="9F2B2B"/>
    <a:srgbClr val="307871"/>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94306" autoAdjust="0"/>
  </p:normalViewPr>
  <p:slideViewPr>
    <p:cSldViewPr>
      <p:cViewPr varScale="1">
        <p:scale>
          <a:sx n="92" d="100"/>
          <a:sy n="92" d="100"/>
        </p:scale>
        <p:origin x="108" y="3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25.04.2018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12</a:t>
            </a:fld>
            <a:endParaRPr lang="cs-CZ">
              <a:solidFill>
                <a:prstClr val="black"/>
              </a:solidFill>
            </a:endParaRPr>
          </a:p>
        </p:txBody>
      </p:sp>
    </p:spTree>
    <p:extLst>
      <p:ext uri="{BB962C8B-B14F-4D97-AF65-F5344CB8AC3E}">
        <p14:creationId xmlns:p14="http://schemas.microsoft.com/office/powerpoint/2010/main" val="3139699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13</a:t>
            </a:fld>
            <a:endParaRPr lang="cs-CZ">
              <a:solidFill>
                <a:prstClr val="black"/>
              </a:solidFill>
            </a:endParaRPr>
          </a:p>
        </p:txBody>
      </p:sp>
    </p:spTree>
    <p:extLst>
      <p:ext uri="{BB962C8B-B14F-4D97-AF65-F5344CB8AC3E}">
        <p14:creationId xmlns:p14="http://schemas.microsoft.com/office/powerpoint/2010/main" val="3698656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14</a:t>
            </a:fld>
            <a:endParaRPr lang="cs-CZ">
              <a:solidFill>
                <a:prstClr val="black"/>
              </a:solidFill>
            </a:endParaRPr>
          </a:p>
        </p:txBody>
      </p:sp>
    </p:spTree>
    <p:extLst>
      <p:ext uri="{BB962C8B-B14F-4D97-AF65-F5344CB8AC3E}">
        <p14:creationId xmlns:p14="http://schemas.microsoft.com/office/powerpoint/2010/main" val="997577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15</a:t>
            </a:fld>
            <a:endParaRPr lang="cs-CZ">
              <a:solidFill>
                <a:prstClr val="black"/>
              </a:solidFill>
            </a:endParaRPr>
          </a:p>
        </p:txBody>
      </p:sp>
    </p:spTree>
    <p:extLst>
      <p:ext uri="{BB962C8B-B14F-4D97-AF65-F5344CB8AC3E}">
        <p14:creationId xmlns:p14="http://schemas.microsoft.com/office/powerpoint/2010/main" val="2023371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16</a:t>
            </a:fld>
            <a:endParaRPr lang="cs-CZ">
              <a:solidFill>
                <a:prstClr val="black"/>
              </a:solidFill>
            </a:endParaRPr>
          </a:p>
        </p:txBody>
      </p:sp>
    </p:spTree>
    <p:extLst>
      <p:ext uri="{BB962C8B-B14F-4D97-AF65-F5344CB8AC3E}">
        <p14:creationId xmlns:p14="http://schemas.microsoft.com/office/powerpoint/2010/main" val="765759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17</a:t>
            </a:fld>
            <a:endParaRPr lang="cs-CZ">
              <a:solidFill>
                <a:prstClr val="black"/>
              </a:solidFill>
            </a:endParaRPr>
          </a:p>
        </p:txBody>
      </p:sp>
    </p:spTree>
    <p:extLst>
      <p:ext uri="{BB962C8B-B14F-4D97-AF65-F5344CB8AC3E}">
        <p14:creationId xmlns:p14="http://schemas.microsoft.com/office/powerpoint/2010/main" val="2265276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18</a:t>
            </a:fld>
            <a:endParaRPr lang="cs-CZ">
              <a:solidFill>
                <a:prstClr val="black"/>
              </a:solidFill>
            </a:endParaRPr>
          </a:p>
        </p:txBody>
      </p:sp>
    </p:spTree>
    <p:extLst>
      <p:ext uri="{BB962C8B-B14F-4D97-AF65-F5344CB8AC3E}">
        <p14:creationId xmlns:p14="http://schemas.microsoft.com/office/powerpoint/2010/main" val="1266304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19</a:t>
            </a:fld>
            <a:endParaRPr lang="cs-CZ">
              <a:solidFill>
                <a:prstClr val="black"/>
              </a:solidFill>
            </a:endParaRPr>
          </a:p>
        </p:txBody>
      </p:sp>
    </p:spTree>
    <p:extLst>
      <p:ext uri="{BB962C8B-B14F-4D97-AF65-F5344CB8AC3E}">
        <p14:creationId xmlns:p14="http://schemas.microsoft.com/office/powerpoint/2010/main" val="555649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09024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21</a:t>
            </a:fld>
            <a:endParaRPr lang="cs-CZ">
              <a:solidFill>
                <a:prstClr val="black"/>
              </a:solidFill>
            </a:endParaRPr>
          </a:p>
        </p:txBody>
      </p:sp>
    </p:spTree>
    <p:extLst>
      <p:ext uri="{BB962C8B-B14F-4D97-AF65-F5344CB8AC3E}">
        <p14:creationId xmlns:p14="http://schemas.microsoft.com/office/powerpoint/2010/main" val="4024881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22</a:t>
            </a:fld>
            <a:endParaRPr lang="cs-CZ">
              <a:solidFill>
                <a:prstClr val="black"/>
              </a:solidFill>
            </a:endParaRPr>
          </a:p>
        </p:txBody>
      </p:sp>
    </p:spTree>
    <p:extLst>
      <p:ext uri="{BB962C8B-B14F-4D97-AF65-F5344CB8AC3E}">
        <p14:creationId xmlns:p14="http://schemas.microsoft.com/office/powerpoint/2010/main" val="470632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23</a:t>
            </a:fld>
            <a:endParaRPr lang="cs-CZ">
              <a:solidFill>
                <a:prstClr val="black"/>
              </a:solidFill>
            </a:endParaRPr>
          </a:p>
        </p:txBody>
      </p:sp>
    </p:spTree>
    <p:extLst>
      <p:ext uri="{BB962C8B-B14F-4D97-AF65-F5344CB8AC3E}">
        <p14:creationId xmlns:p14="http://schemas.microsoft.com/office/powerpoint/2010/main" val="1619488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24</a:t>
            </a:fld>
            <a:endParaRPr lang="cs-CZ">
              <a:solidFill>
                <a:prstClr val="black"/>
              </a:solidFill>
            </a:endParaRPr>
          </a:p>
        </p:txBody>
      </p:sp>
    </p:spTree>
    <p:extLst>
      <p:ext uri="{BB962C8B-B14F-4D97-AF65-F5344CB8AC3E}">
        <p14:creationId xmlns:p14="http://schemas.microsoft.com/office/powerpoint/2010/main" val="2992611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25</a:t>
            </a:fld>
            <a:endParaRPr lang="cs-CZ">
              <a:solidFill>
                <a:prstClr val="black"/>
              </a:solidFill>
            </a:endParaRPr>
          </a:p>
        </p:txBody>
      </p:sp>
    </p:spTree>
    <p:extLst>
      <p:ext uri="{BB962C8B-B14F-4D97-AF65-F5344CB8AC3E}">
        <p14:creationId xmlns:p14="http://schemas.microsoft.com/office/powerpoint/2010/main" val="870305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26</a:t>
            </a:fld>
            <a:endParaRPr lang="cs-CZ">
              <a:solidFill>
                <a:prstClr val="black"/>
              </a:solidFill>
            </a:endParaRPr>
          </a:p>
        </p:txBody>
      </p:sp>
    </p:spTree>
    <p:extLst>
      <p:ext uri="{BB962C8B-B14F-4D97-AF65-F5344CB8AC3E}">
        <p14:creationId xmlns:p14="http://schemas.microsoft.com/office/powerpoint/2010/main" val="30477949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27</a:t>
            </a:fld>
            <a:endParaRPr lang="cs-CZ">
              <a:solidFill>
                <a:prstClr val="black"/>
              </a:solidFill>
            </a:endParaRPr>
          </a:p>
        </p:txBody>
      </p:sp>
    </p:spTree>
    <p:extLst>
      <p:ext uri="{BB962C8B-B14F-4D97-AF65-F5344CB8AC3E}">
        <p14:creationId xmlns:p14="http://schemas.microsoft.com/office/powerpoint/2010/main" val="528986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28</a:t>
            </a:fld>
            <a:endParaRPr lang="cs-CZ">
              <a:solidFill>
                <a:prstClr val="black"/>
              </a:solidFill>
            </a:endParaRPr>
          </a:p>
        </p:txBody>
      </p:sp>
    </p:spTree>
    <p:extLst>
      <p:ext uri="{BB962C8B-B14F-4D97-AF65-F5344CB8AC3E}">
        <p14:creationId xmlns:p14="http://schemas.microsoft.com/office/powerpoint/2010/main" val="3724973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29</a:t>
            </a:fld>
            <a:endParaRPr lang="cs-CZ">
              <a:solidFill>
                <a:prstClr val="black"/>
              </a:solidFill>
            </a:endParaRPr>
          </a:p>
        </p:txBody>
      </p:sp>
    </p:spTree>
    <p:extLst>
      <p:ext uri="{BB962C8B-B14F-4D97-AF65-F5344CB8AC3E}">
        <p14:creationId xmlns:p14="http://schemas.microsoft.com/office/powerpoint/2010/main" val="3982421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30</a:t>
            </a:fld>
            <a:endParaRPr lang="cs-CZ">
              <a:solidFill>
                <a:prstClr val="black"/>
              </a:solidFill>
            </a:endParaRPr>
          </a:p>
        </p:txBody>
      </p:sp>
    </p:spTree>
    <p:extLst>
      <p:ext uri="{BB962C8B-B14F-4D97-AF65-F5344CB8AC3E}">
        <p14:creationId xmlns:p14="http://schemas.microsoft.com/office/powerpoint/2010/main" val="1608430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31</a:t>
            </a:fld>
            <a:endParaRPr lang="cs-CZ">
              <a:solidFill>
                <a:prstClr val="black"/>
              </a:solidFill>
            </a:endParaRPr>
          </a:p>
        </p:txBody>
      </p:sp>
    </p:spTree>
    <p:extLst>
      <p:ext uri="{BB962C8B-B14F-4D97-AF65-F5344CB8AC3E}">
        <p14:creationId xmlns:p14="http://schemas.microsoft.com/office/powerpoint/2010/main" val="1870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5</a:t>
            </a:fld>
            <a:endParaRPr lang="cs-CZ">
              <a:solidFill>
                <a:prstClr val="black"/>
              </a:solidFill>
            </a:endParaRPr>
          </a:p>
        </p:txBody>
      </p:sp>
    </p:spTree>
    <p:extLst>
      <p:ext uri="{BB962C8B-B14F-4D97-AF65-F5344CB8AC3E}">
        <p14:creationId xmlns:p14="http://schemas.microsoft.com/office/powerpoint/2010/main" val="1118767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32</a:t>
            </a:fld>
            <a:endParaRPr lang="cs-CZ">
              <a:solidFill>
                <a:prstClr val="black"/>
              </a:solidFill>
            </a:endParaRPr>
          </a:p>
        </p:txBody>
      </p:sp>
    </p:spTree>
    <p:extLst>
      <p:ext uri="{BB962C8B-B14F-4D97-AF65-F5344CB8AC3E}">
        <p14:creationId xmlns:p14="http://schemas.microsoft.com/office/powerpoint/2010/main" val="42707215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33</a:t>
            </a:fld>
            <a:endParaRPr lang="cs-CZ">
              <a:solidFill>
                <a:prstClr val="black"/>
              </a:solidFill>
            </a:endParaRPr>
          </a:p>
        </p:txBody>
      </p:sp>
    </p:spTree>
    <p:extLst>
      <p:ext uri="{BB962C8B-B14F-4D97-AF65-F5344CB8AC3E}">
        <p14:creationId xmlns:p14="http://schemas.microsoft.com/office/powerpoint/2010/main" val="4699285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34</a:t>
            </a:fld>
            <a:endParaRPr lang="cs-CZ">
              <a:solidFill>
                <a:prstClr val="black"/>
              </a:solidFill>
            </a:endParaRPr>
          </a:p>
        </p:txBody>
      </p:sp>
    </p:spTree>
    <p:extLst>
      <p:ext uri="{BB962C8B-B14F-4D97-AF65-F5344CB8AC3E}">
        <p14:creationId xmlns:p14="http://schemas.microsoft.com/office/powerpoint/2010/main" val="2610612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62004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6</a:t>
            </a:fld>
            <a:endParaRPr lang="cs-CZ">
              <a:solidFill>
                <a:prstClr val="black"/>
              </a:solidFill>
            </a:endParaRPr>
          </a:p>
        </p:txBody>
      </p:sp>
    </p:spTree>
    <p:extLst>
      <p:ext uri="{BB962C8B-B14F-4D97-AF65-F5344CB8AC3E}">
        <p14:creationId xmlns:p14="http://schemas.microsoft.com/office/powerpoint/2010/main" val="2939758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7</a:t>
            </a:fld>
            <a:endParaRPr lang="cs-CZ">
              <a:solidFill>
                <a:prstClr val="black"/>
              </a:solidFill>
            </a:endParaRPr>
          </a:p>
        </p:txBody>
      </p:sp>
    </p:spTree>
    <p:extLst>
      <p:ext uri="{BB962C8B-B14F-4D97-AF65-F5344CB8AC3E}">
        <p14:creationId xmlns:p14="http://schemas.microsoft.com/office/powerpoint/2010/main" val="3189467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8</a:t>
            </a:fld>
            <a:endParaRPr lang="cs-CZ">
              <a:solidFill>
                <a:prstClr val="black"/>
              </a:solidFill>
            </a:endParaRPr>
          </a:p>
        </p:txBody>
      </p:sp>
    </p:spTree>
    <p:extLst>
      <p:ext uri="{BB962C8B-B14F-4D97-AF65-F5344CB8AC3E}">
        <p14:creationId xmlns:p14="http://schemas.microsoft.com/office/powerpoint/2010/main" val="240109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9</a:t>
            </a:fld>
            <a:endParaRPr lang="cs-CZ">
              <a:solidFill>
                <a:prstClr val="black"/>
              </a:solidFill>
            </a:endParaRPr>
          </a:p>
        </p:txBody>
      </p:sp>
    </p:spTree>
    <p:extLst>
      <p:ext uri="{BB962C8B-B14F-4D97-AF65-F5344CB8AC3E}">
        <p14:creationId xmlns:p14="http://schemas.microsoft.com/office/powerpoint/2010/main" val="3850428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10</a:t>
            </a:fld>
            <a:endParaRPr lang="cs-CZ">
              <a:solidFill>
                <a:prstClr val="black"/>
              </a:solidFill>
            </a:endParaRPr>
          </a:p>
        </p:txBody>
      </p:sp>
    </p:spTree>
    <p:extLst>
      <p:ext uri="{BB962C8B-B14F-4D97-AF65-F5344CB8AC3E}">
        <p14:creationId xmlns:p14="http://schemas.microsoft.com/office/powerpoint/2010/main" val="1119025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11</a:t>
            </a:fld>
            <a:endParaRPr lang="cs-CZ">
              <a:solidFill>
                <a:prstClr val="black"/>
              </a:solidFill>
            </a:endParaRPr>
          </a:p>
        </p:txBody>
      </p:sp>
    </p:spTree>
    <p:extLst>
      <p:ext uri="{BB962C8B-B14F-4D97-AF65-F5344CB8AC3E}">
        <p14:creationId xmlns:p14="http://schemas.microsoft.com/office/powerpoint/2010/main" val="381409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25.04.2018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1" r:id="rId5"/>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lvl="0" algn="ctr">
              <a:defRPr/>
            </a:pPr>
            <a:r>
              <a:rPr lang="cs-CZ" b="1" dirty="0">
                <a:ln w="0"/>
                <a:solidFill>
                  <a:prstClr val="white"/>
                </a:solidFill>
                <a:effectLst>
                  <a:outerShdw blurRad="38100" dist="19050" dir="2700000" algn="tl" rotWithShape="0">
                    <a:srgbClr val="307871">
                      <a:alpha val="40000"/>
                    </a:srgbClr>
                  </a:outerShdw>
                </a:effectLst>
              </a:rPr>
              <a:t>Ing. </a:t>
            </a:r>
            <a:r>
              <a:rPr lang="cs-CZ" b="1">
                <a:ln w="0"/>
                <a:solidFill>
                  <a:prstClr val="white"/>
                </a:solidFill>
                <a:effectLst>
                  <a:outerShdw blurRad="38100" dist="19050" dir="2700000" algn="tl" rotWithShape="0">
                    <a:srgbClr val="307871">
                      <a:alpha val="40000"/>
                    </a:srgbClr>
                  </a:outerShdw>
                </a:effectLst>
              </a:rPr>
              <a:t>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424936" cy="4200116"/>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Vláda provede fiskální </a:t>
            </a:r>
            <a:r>
              <a:rPr lang="cs-CZ" sz="2200" dirty="0" smtClean="0">
                <a:solidFill>
                  <a:srgbClr val="000000"/>
                </a:solidFill>
                <a:latin typeface="Times New Roman" panose="02020603050405020304" pitchFamily="18" charset="0"/>
                <a:ea typeface="Times New Roman" panose="02020603050405020304" pitchFamily="18" charset="0"/>
              </a:rPr>
              <a:t>expanzi (↑G) → ↑ poptávky po penězích (M/P konstantní) → ↑ i (křivka </a:t>
            </a:r>
            <a:r>
              <a:rPr lang="cs-CZ" sz="2200" dirty="0">
                <a:solidFill>
                  <a:srgbClr val="000000"/>
                </a:solidFill>
                <a:latin typeface="Times New Roman" panose="02020603050405020304" pitchFamily="18" charset="0"/>
                <a:ea typeface="Times New Roman" panose="02020603050405020304" pitchFamily="18" charset="0"/>
              </a:rPr>
              <a:t>IS</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a:t>
            </a:r>
            <a:r>
              <a:rPr lang="cs-CZ" sz="2200" dirty="0" smtClean="0">
                <a:solidFill>
                  <a:srgbClr val="000000"/>
                </a:solidFill>
                <a:latin typeface="Times New Roman" panose="02020603050405020304" pitchFamily="18" charset="0"/>
                <a:ea typeface="Times New Roman" panose="02020603050405020304" pitchFamily="18" charset="0"/>
              </a:rPr>
              <a:t>IS</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endParaRPr lang="cs-CZ" sz="2200" baseline="-250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Při </a:t>
            </a:r>
            <a:r>
              <a:rPr lang="cs-CZ" sz="2200" dirty="0">
                <a:solidFill>
                  <a:srgbClr val="000000"/>
                </a:solidFill>
                <a:latin typeface="Times New Roman" panose="02020603050405020304" pitchFamily="18" charset="0"/>
                <a:ea typeface="Times New Roman" panose="02020603050405020304" pitchFamily="18" charset="0"/>
              </a:rPr>
              <a:t>stávající křivce LM se novým bodem rovnováhy stane Y</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při zvýšené úrokové sazbě </a:t>
            </a:r>
            <a:r>
              <a:rPr lang="cs-CZ" sz="2200" dirty="0" smtClean="0">
                <a:solidFill>
                  <a:srgbClr val="000000"/>
                </a:solidFill>
                <a:latin typeface="Times New Roman" panose="02020603050405020304" pitchFamily="18" charset="0"/>
                <a:ea typeface="Times New Roman" panose="02020603050405020304" pitchFamily="18" charset="0"/>
              </a:rPr>
              <a:t>i</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r>
              <a:rPr lang="cs-CZ" sz="2200" baseline="-250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Jedná </a:t>
            </a:r>
            <a:r>
              <a:rPr lang="cs-CZ" sz="2200" dirty="0">
                <a:solidFill>
                  <a:srgbClr val="000000"/>
                </a:solidFill>
                <a:latin typeface="Times New Roman" panose="02020603050405020304" pitchFamily="18" charset="0"/>
                <a:ea typeface="Times New Roman" panose="02020603050405020304" pitchFamily="18" charset="0"/>
              </a:rPr>
              <a:t>se však pouze o rovnováhu vnitřní. Platební bilance je v nerovnováze (existuje přebytek platební bilance), proto není bod E</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bodem všeobecné </a:t>
            </a:r>
            <a:r>
              <a:rPr lang="cs-CZ" sz="2200" dirty="0" smtClean="0">
                <a:solidFill>
                  <a:srgbClr val="000000"/>
                </a:solidFill>
                <a:latin typeface="Times New Roman" panose="02020603050405020304" pitchFamily="18" charset="0"/>
                <a:ea typeface="Times New Roman" panose="02020603050405020304" pitchFamily="18" charset="0"/>
              </a:rPr>
              <a:t>rovnováhy. </a:t>
            </a: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↑i → i ˃ </a:t>
            </a:r>
            <a:r>
              <a:rPr lang="cs-CZ" sz="2200" dirty="0" err="1" smtClean="0">
                <a:solidFill>
                  <a:srgbClr val="000000"/>
                </a:solidFill>
                <a:latin typeface="Times New Roman" panose="02020603050405020304" pitchFamily="18" charset="0"/>
                <a:ea typeface="Times New Roman" panose="02020603050405020304" pitchFamily="18" charset="0"/>
              </a:rPr>
              <a:t>i</a:t>
            </a:r>
            <a:r>
              <a:rPr lang="cs-CZ" sz="2200" baseline="-25000" dirty="0" err="1" smtClean="0">
                <a:solidFill>
                  <a:srgbClr val="000000"/>
                </a:solidFill>
                <a:latin typeface="Times New Roman" panose="02020603050405020304" pitchFamily="18" charset="0"/>
                <a:ea typeface="Times New Roman" panose="02020603050405020304" pitchFamily="18" charset="0"/>
              </a:rPr>
              <a:t>f</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 masivní </a:t>
            </a:r>
            <a:r>
              <a:rPr lang="cs-CZ" sz="2200" dirty="0">
                <a:solidFill>
                  <a:srgbClr val="000000"/>
                </a:solidFill>
                <a:latin typeface="Times New Roman" panose="02020603050405020304" pitchFamily="18" charset="0"/>
                <a:ea typeface="Times New Roman" panose="02020603050405020304" pitchFamily="18" charset="0"/>
              </a:rPr>
              <a:t>příliv </a:t>
            </a:r>
            <a:r>
              <a:rPr lang="cs-CZ" sz="2200" dirty="0" smtClean="0">
                <a:solidFill>
                  <a:srgbClr val="000000"/>
                </a:solidFill>
                <a:latin typeface="Times New Roman" panose="02020603050405020304" pitchFamily="18" charset="0"/>
                <a:ea typeface="Times New Roman" panose="02020603050405020304" pitchFamily="18" charset="0"/>
              </a:rPr>
              <a:t>kapitálu (FÚ PB). Příliv </a:t>
            </a:r>
            <a:r>
              <a:rPr lang="cs-CZ" sz="2200" dirty="0">
                <a:solidFill>
                  <a:srgbClr val="000000"/>
                </a:solidFill>
                <a:latin typeface="Times New Roman" panose="02020603050405020304" pitchFamily="18" charset="0"/>
                <a:ea typeface="Times New Roman" panose="02020603050405020304" pitchFamily="18" charset="0"/>
              </a:rPr>
              <a:t>kapitálu </a:t>
            </a:r>
            <a:r>
              <a:rPr lang="cs-CZ" sz="2200" dirty="0" smtClean="0">
                <a:solidFill>
                  <a:srgbClr val="000000"/>
                </a:solidFill>
                <a:latin typeface="Times New Roman" panose="02020603050405020304" pitchFamily="18" charset="0"/>
                <a:ea typeface="Times New Roman" panose="02020603050405020304" pitchFamily="18" charset="0"/>
              </a:rPr>
              <a:t>způsobí zhodnocení (</a:t>
            </a:r>
            <a:r>
              <a:rPr lang="cs-CZ" sz="2200" dirty="0" err="1" smtClean="0">
                <a:solidFill>
                  <a:srgbClr val="000000"/>
                </a:solidFill>
                <a:latin typeface="Times New Roman" panose="02020603050405020304" pitchFamily="18" charset="0"/>
                <a:ea typeface="Times New Roman" panose="02020603050405020304" pitchFamily="18" charset="0"/>
              </a:rPr>
              <a:t>apreciaci</a:t>
            </a:r>
            <a:r>
              <a:rPr lang="cs-CZ" sz="2200" dirty="0" smtClean="0">
                <a:solidFill>
                  <a:srgbClr val="000000"/>
                </a:solidFill>
                <a:latin typeface="Times New Roman" panose="02020603050405020304" pitchFamily="18" charset="0"/>
                <a:ea typeface="Times New Roman" panose="02020603050405020304" pitchFamily="18" charset="0"/>
              </a:rPr>
              <a:t>) domácí měny </a:t>
            </a:r>
          </a:p>
          <a:p>
            <a:pPr algn="just">
              <a:spcBef>
                <a:spcPts val="600"/>
              </a:spcBef>
              <a:spcAft>
                <a:spcPts val="300"/>
              </a:spcAft>
            </a:pPr>
            <a:r>
              <a:rPr lang="cs-CZ" sz="2200" dirty="0">
                <a:solidFill>
                  <a:srgbClr val="000000"/>
                </a:solidFill>
                <a:latin typeface="Times New Roman" panose="02020603050405020304" pitchFamily="18" charset="0"/>
                <a:ea typeface="Calibri" panose="020F0502020204030204" pitchFamily="34" charset="0"/>
              </a:rPr>
              <a:t>Zhodnocení měny mění relativní ceny exportu a importu, export se stává dražším, import naopak levnějším, což </a:t>
            </a:r>
            <a:r>
              <a:rPr lang="cs-CZ" sz="2200" dirty="0" smtClean="0">
                <a:solidFill>
                  <a:srgbClr val="000000"/>
                </a:solidFill>
                <a:latin typeface="Times New Roman" panose="02020603050405020304" pitchFamily="18" charset="0"/>
                <a:ea typeface="Calibri" panose="020F0502020204030204" pitchFamily="34" charset="0"/>
              </a:rPr>
              <a:t>způsobí ↓NX </a:t>
            </a:r>
            <a:r>
              <a:rPr lang="cs-CZ" sz="2200" dirty="0" smtClean="0">
                <a:solidFill>
                  <a:srgbClr val="000000"/>
                </a:solidFill>
                <a:latin typeface="Times New Roman" panose="02020603050405020304" pitchFamily="18" charset="0"/>
                <a:ea typeface="Times New Roman" panose="02020603050405020304" pitchFamily="18" charset="0"/>
              </a:rPr>
              <a:t>→ ↓AD → ↓Y</a:t>
            </a: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pružných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10</a:t>
            </a:fld>
            <a:endParaRPr lang="cs-CZ" dirty="0">
              <a:solidFill>
                <a:srgbClr val="307871"/>
              </a:solidFill>
            </a:endParaRPr>
          </a:p>
        </p:txBody>
      </p:sp>
    </p:spTree>
    <p:extLst>
      <p:ext uri="{BB962C8B-B14F-4D97-AF65-F5344CB8AC3E}">
        <p14:creationId xmlns:p14="http://schemas.microsoft.com/office/powerpoint/2010/main" val="3351256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05184"/>
            <a:ext cx="8280920" cy="386372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Calibri" panose="020F0502020204030204" pitchFamily="34" charset="0"/>
              </a:rPr>
              <a:t>Měna </a:t>
            </a:r>
            <a:r>
              <a:rPr lang="cs-CZ" sz="2200" dirty="0">
                <a:solidFill>
                  <a:srgbClr val="000000"/>
                </a:solidFill>
                <a:latin typeface="Times New Roman" panose="02020603050405020304" pitchFamily="18" charset="0"/>
                <a:ea typeface="Calibri" panose="020F0502020204030204" pitchFamily="34" charset="0"/>
              </a:rPr>
              <a:t>se bude zhodnocovat tak dlouho, dokud se domácí a zahraniční úroková sazby </a:t>
            </a:r>
            <a:r>
              <a:rPr lang="cs-CZ" sz="2200" dirty="0" smtClean="0">
                <a:solidFill>
                  <a:srgbClr val="000000"/>
                </a:solidFill>
                <a:latin typeface="Times New Roman" panose="02020603050405020304" pitchFamily="18" charset="0"/>
                <a:ea typeface="Calibri" panose="020F0502020204030204" pitchFamily="34" charset="0"/>
              </a:rPr>
              <a:t>nevyrovnají</a:t>
            </a: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Calibri" panose="020F0502020204030204" pitchFamily="34" charset="0"/>
              </a:rPr>
              <a:t>Křivka </a:t>
            </a:r>
            <a:r>
              <a:rPr lang="cs-CZ" sz="2200" dirty="0">
                <a:solidFill>
                  <a:srgbClr val="000000"/>
                </a:solidFill>
                <a:latin typeface="Times New Roman" panose="02020603050405020304" pitchFamily="18" charset="0"/>
                <a:ea typeface="Calibri" panose="020F0502020204030204" pitchFamily="34" charset="0"/>
              </a:rPr>
              <a:t>IS se vrací na svoji původní úroveň, obnoví se původní rovnováha reálného důchodu a domácí a světová úroková sazba se </a:t>
            </a:r>
            <a:r>
              <a:rPr lang="cs-CZ" sz="2200" dirty="0" smtClean="0">
                <a:solidFill>
                  <a:srgbClr val="000000"/>
                </a:solidFill>
                <a:latin typeface="Times New Roman" panose="02020603050405020304" pitchFamily="18" charset="0"/>
                <a:ea typeface="Calibri" panose="020F0502020204030204" pitchFamily="34" charset="0"/>
              </a:rPr>
              <a:t>vyrovnají </a:t>
            </a: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Calibri" panose="020F0502020204030204" pitchFamily="34" charset="0"/>
              </a:rPr>
              <a:t>Konečná </a:t>
            </a:r>
            <a:r>
              <a:rPr lang="cs-CZ" sz="2200" dirty="0">
                <a:solidFill>
                  <a:srgbClr val="000000"/>
                </a:solidFill>
                <a:latin typeface="Times New Roman" panose="02020603050405020304" pitchFamily="18" charset="0"/>
                <a:ea typeface="Calibri" panose="020F0502020204030204" pitchFamily="34" charset="0"/>
              </a:rPr>
              <a:t>rovnováha nastává v bodě E</a:t>
            </a:r>
            <a:r>
              <a:rPr lang="cs-CZ" sz="2200" baseline="-25000" dirty="0">
                <a:solidFill>
                  <a:srgbClr val="000000"/>
                </a:solidFill>
                <a:latin typeface="Times New Roman" panose="02020603050405020304" pitchFamily="18" charset="0"/>
                <a:ea typeface="Calibri" panose="020F0502020204030204" pitchFamily="34" charset="0"/>
              </a:rPr>
              <a:t>2</a:t>
            </a:r>
            <a:r>
              <a:rPr lang="cs-CZ" sz="2200" dirty="0">
                <a:solidFill>
                  <a:srgbClr val="000000"/>
                </a:solidFill>
                <a:latin typeface="Times New Roman" panose="02020603050405020304" pitchFamily="18" charset="0"/>
                <a:ea typeface="Calibri" panose="020F0502020204030204" pitchFamily="34" charset="0"/>
              </a:rPr>
              <a:t> = E</a:t>
            </a:r>
            <a:r>
              <a:rPr lang="cs-CZ" sz="2200" baseline="-25000" dirty="0">
                <a:solidFill>
                  <a:srgbClr val="000000"/>
                </a:solidFill>
                <a:latin typeface="Times New Roman" panose="02020603050405020304" pitchFamily="18" charset="0"/>
                <a:ea typeface="Calibri" panose="020F0502020204030204" pitchFamily="34" charset="0"/>
              </a:rPr>
              <a:t>0</a:t>
            </a:r>
            <a:r>
              <a:rPr lang="cs-CZ" sz="2200" dirty="0">
                <a:solidFill>
                  <a:srgbClr val="000000"/>
                </a:solidFill>
                <a:latin typeface="Times New Roman" panose="02020603050405020304" pitchFamily="18" charset="0"/>
                <a:ea typeface="Calibri" panose="020F0502020204030204" pitchFamily="34" charset="0"/>
              </a:rPr>
              <a:t> při původním reálném důchodu, původní úrokové míře a zhodnocené </a:t>
            </a:r>
            <a:r>
              <a:rPr lang="cs-CZ" sz="2200" dirty="0" smtClean="0">
                <a:solidFill>
                  <a:srgbClr val="000000"/>
                </a:solidFill>
                <a:latin typeface="Times New Roman" panose="02020603050405020304" pitchFamily="18" charset="0"/>
                <a:ea typeface="Calibri" panose="020F0502020204030204" pitchFamily="34" charset="0"/>
              </a:rPr>
              <a:t>měně</a:t>
            </a:r>
            <a:endParaRPr lang="cs-CZ" sz="2200" dirty="0">
              <a:solidFill>
                <a:srgbClr val="000000"/>
              </a:solidFill>
              <a:latin typeface="Times New Roman" panose="02020603050405020304" pitchFamily="18" charset="0"/>
              <a:ea typeface="Calibri" panose="020F0502020204030204" pitchFamily="34" charset="0"/>
            </a:endParaRPr>
          </a:p>
          <a:p>
            <a:pPr lvl="0" algn="just">
              <a:spcBef>
                <a:spcPts val="0"/>
              </a:spcBef>
              <a:spcAft>
                <a:spcPts val="600"/>
              </a:spcAft>
              <a:buClr>
                <a:srgbClr val="307871"/>
              </a:buClr>
              <a:buSzPct val="120000"/>
            </a:pPr>
            <a:r>
              <a:rPr lang="cs-CZ" sz="2000" b="1" cap="all" dirty="0">
                <a:solidFill>
                  <a:srgbClr val="FF0000"/>
                </a:solidFill>
                <a:latin typeface="Times New Roman" panose="02020603050405020304" pitchFamily="18" charset="0"/>
                <a:ea typeface="Times New Roman" panose="02020603050405020304" pitchFamily="18" charset="0"/>
              </a:rPr>
              <a:t>Fiskální politika je </a:t>
            </a:r>
            <a:r>
              <a:rPr lang="cs-CZ" sz="2000" b="1" cap="all" dirty="0" smtClean="0">
                <a:solidFill>
                  <a:srgbClr val="FF0000"/>
                </a:solidFill>
                <a:latin typeface="Times New Roman" panose="02020603050405020304" pitchFamily="18" charset="0"/>
                <a:ea typeface="Times New Roman" panose="02020603050405020304" pitchFamily="18" charset="0"/>
              </a:rPr>
              <a:t>naprosto </a:t>
            </a:r>
            <a:r>
              <a:rPr lang="cs-CZ" sz="2000" b="1" cap="all" dirty="0" err="1" smtClean="0">
                <a:solidFill>
                  <a:srgbClr val="FF0000"/>
                </a:solidFill>
                <a:latin typeface="Times New Roman" panose="02020603050405020304" pitchFamily="18" charset="0"/>
                <a:ea typeface="Times New Roman" panose="02020603050405020304" pitchFamily="18" charset="0"/>
              </a:rPr>
              <a:t>NEúčinná</a:t>
            </a:r>
            <a:endParaRPr lang="cs-CZ" sz="2000" b="1" cap="all" dirty="0">
              <a:solidFill>
                <a:srgbClr val="FF0000"/>
              </a:solidFill>
            </a:endParaRPr>
          </a:p>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pružných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11</a:t>
            </a:fld>
            <a:endParaRPr lang="cs-CZ" dirty="0">
              <a:solidFill>
                <a:srgbClr val="307871"/>
              </a:solidFill>
            </a:endParaRPr>
          </a:p>
        </p:txBody>
      </p:sp>
    </p:spTree>
    <p:extLst>
      <p:ext uri="{BB962C8B-B14F-4D97-AF65-F5344CB8AC3E}">
        <p14:creationId xmlns:p14="http://schemas.microsoft.com/office/powerpoint/2010/main" val="3713312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12</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86043" y="890413"/>
            <a:ext cx="7071091" cy="3839290"/>
            <a:chOff x="961" y="6438"/>
            <a:chExt cx="5496" cy="3842"/>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443" y="7268"/>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5345" y="8207"/>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C00000"/>
                  </a:solidFill>
                  <a:effectLst/>
                  <a:ea typeface="Times New Roman" panose="02020603050405020304" pitchFamily="18" charset="0"/>
                </a:rPr>
                <a:t>BP</a:t>
              </a:r>
              <a:endParaRPr kumimoji="0" lang="cs-CZ" altLang="cs-CZ" b="1" i="0" u="none" strike="noStrike" cap="none" normalizeH="0" baseline="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215" y="733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a:off x="1930" y="8390"/>
              <a:ext cx="3420" cy="1"/>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4328" y="6937"/>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67" y="6948"/>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2" name="Text Box 21"/>
            <p:cNvSpPr txBox="1">
              <a:spLocks noChangeArrowheads="1"/>
            </p:cNvSpPr>
            <p:nvPr/>
          </p:nvSpPr>
          <p:spPr bwMode="auto">
            <a:xfrm>
              <a:off x="3145" y="7858"/>
              <a:ext cx="77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0</a:t>
              </a:r>
              <a:r>
                <a:rPr kumimoji="0" lang="cs-CZ" altLang="cs-CZ" b="1" i="0" u="none" strike="noStrike" cap="none" normalizeH="0" dirty="0" smtClean="0">
                  <a:ln>
                    <a:noFill/>
                  </a:ln>
                  <a:solidFill>
                    <a:srgbClr val="FF0000"/>
                  </a:solidFill>
                  <a:effectLst/>
                  <a:ea typeface="Times New Roman" panose="02020603050405020304" pitchFamily="18" charset="0"/>
                </a:rPr>
                <a:t>=E</a:t>
              </a:r>
              <a:r>
                <a:rPr kumimoji="0" lang="cs-CZ" altLang="cs-CZ" b="1" i="0" u="none" strike="noStrike" cap="none" normalizeH="0" baseline="-25000" dirty="0" smtClean="0">
                  <a:ln>
                    <a:noFill/>
                  </a:ln>
                  <a:solidFill>
                    <a:srgbClr val="FF0000"/>
                  </a:solidFill>
                  <a:effectLst/>
                  <a:ea typeface="Times New Roman" panose="02020603050405020304" pitchFamily="18" charset="0"/>
                </a:rPr>
                <a:t>2</a:t>
              </a:r>
              <a:endParaRPr kumimoji="0" lang="cs-CZ" altLang="cs-CZ" b="1" i="0" u="none" strike="noStrike" cap="none" normalizeH="0" baseline="-25000" dirty="0" smtClean="0">
                <a:ln>
                  <a:noFill/>
                </a:ln>
                <a:solidFill>
                  <a:srgbClr val="FF0000"/>
                </a:solidFill>
                <a:effectLst/>
              </a:endParaRPr>
            </a:p>
          </p:txBody>
        </p:sp>
        <p:sp>
          <p:nvSpPr>
            <p:cNvPr id="53" name="Text Box 20"/>
            <p:cNvSpPr txBox="1">
              <a:spLocks noChangeArrowheads="1"/>
            </p:cNvSpPr>
            <p:nvPr/>
          </p:nvSpPr>
          <p:spPr bwMode="auto">
            <a:xfrm>
              <a:off x="2995" y="9698"/>
              <a:ext cx="77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r>
                <a:rPr kumimoji="0" lang="cs-CZ" altLang="cs-CZ" b="1" i="0" u="none" strike="noStrike" cap="none" normalizeH="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smtClean="0">
                <a:ln>
                  <a:noFill/>
                </a:ln>
                <a:solidFill>
                  <a:schemeClr val="tx1"/>
                </a:solidFill>
                <a:effectLst/>
                <a:latin typeface="+mj-lt"/>
              </a:endParaRPr>
            </a:p>
          </p:txBody>
        </p:sp>
        <p:sp>
          <p:nvSpPr>
            <p:cNvPr id="54" name="Text Box 19"/>
            <p:cNvSpPr txBox="1">
              <a:spLocks noChangeArrowheads="1"/>
            </p:cNvSpPr>
            <p:nvPr/>
          </p:nvSpPr>
          <p:spPr bwMode="auto">
            <a:xfrm>
              <a:off x="1321" y="8058"/>
              <a:ext cx="79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smtClean="0">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smtClean="0">
                <a:ln>
                  <a:noFill/>
                </a:ln>
                <a:solidFill>
                  <a:schemeClr val="tx1"/>
                </a:solidFill>
                <a:effectLst/>
                <a:latin typeface="+mj-lt"/>
              </a:endParaRPr>
            </a:p>
          </p:txBody>
        </p:sp>
        <p:sp>
          <p:nvSpPr>
            <p:cNvPr id="55" name="Line 18"/>
            <p:cNvSpPr>
              <a:spLocks noChangeShapeType="1"/>
            </p:cNvSpPr>
            <p:nvPr/>
          </p:nvSpPr>
          <p:spPr bwMode="auto">
            <a:xfrm>
              <a:off x="3498"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17"/>
            <p:cNvSpPr>
              <a:spLocks noChangeShapeType="1"/>
            </p:cNvSpPr>
            <p:nvPr/>
          </p:nvSpPr>
          <p:spPr bwMode="auto">
            <a:xfrm flipH="1" flipV="1">
              <a:off x="2926" y="697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3871" y="7420"/>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F0000"/>
                  </a:solidFill>
                  <a:effectLst/>
                  <a:ea typeface="Times New Roman" panose="02020603050405020304" pitchFamily="18" charset="0"/>
                </a:rPr>
                <a:t> E</a:t>
              </a:r>
              <a:r>
                <a:rPr kumimoji="0" lang="cs-CZ" altLang="cs-CZ" b="1" i="0" u="none" strike="noStrike" cap="none" normalizeH="0" baseline="-30000" smtClean="0">
                  <a:ln>
                    <a:noFill/>
                  </a:ln>
                  <a:solidFill>
                    <a:srgbClr val="FF0000"/>
                  </a:solidFill>
                  <a:effectLst/>
                  <a:ea typeface="Times New Roman" panose="02020603050405020304" pitchFamily="18" charset="0"/>
                </a:rPr>
                <a:t>1</a:t>
              </a:r>
              <a:endParaRPr kumimoji="0" lang="cs-CZ" altLang="cs-CZ" b="1" i="0" u="none" strike="noStrike" cap="none" normalizeH="0" baseline="0" smtClean="0">
                <a:ln>
                  <a:noFill/>
                </a:ln>
                <a:solidFill>
                  <a:srgbClr val="FF0000"/>
                </a:solidFill>
                <a:effectLst/>
              </a:endParaRPr>
            </a:p>
          </p:txBody>
        </p:sp>
        <p:sp>
          <p:nvSpPr>
            <p:cNvPr id="60" name="Text Box 13"/>
            <p:cNvSpPr txBox="1">
              <a:spLocks noChangeArrowheads="1"/>
            </p:cNvSpPr>
            <p:nvPr/>
          </p:nvSpPr>
          <p:spPr bwMode="auto">
            <a:xfrm>
              <a:off x="2956" y="6633"/>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chemeClr val="tx1"/>
                </a:solidFill>
                <a:effectLst/>
                <a:latin typeface="+mj-lt"/>
              </a:endParaRPr>
            </a:p>
          </p:txBody>
        </p:sp>
        <p:sp>
          <p:nvSpPr>
            <p:cNvPr id="62" name="Line 11"/>
            <p:cNvSpPr>
              <a:spLocks noChangeShapeType="1"/>
            </p:cNvSpPr>
            <p:nvPr/>
          </p:nvSpPr>
          <p:spPr bwMode="auto">
            <a:xfrm>
              <a:off x="4067" y="7878"/>
              <a:ext cx="1" cy="180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Line 9"/>
            <p:cNvSpPr>
              <a:spLocks noChangeShapeType="1"/>
            </p:cNvSpPr>
            <p:nvPr/>
          </p:nvSpPr>
          <p:spPr bwMode="auto">
            <a:xfrm flipH="1">
              <a:off x="1930" y="7878"/>
              <a:ext cx="2109"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Text Box 8"/>
            <p:cNvSpPr txBox="1">
              <a:spLocks noChangeArrowheads="1"/>
            </p:cNvSpPr>
            <p:nvPr/>
          </p:nvSpPr>
          <p:spPr bwMode="auto">
            <a:xfrm>
              <a:off x="3910" y="9740"/>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588" y="7533"/>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a:off x="2690" y="7678"/>
              <a:ext cx="1083" cy="1"/>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2972" y="7319"/>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70" name="Text Box 3"/>
            <p:cNvSpPr txBox="1">
              <a:spLocks noChangeArrowheads="1"/>
            </p:cNvSpPr>
            <p:nvPr/>
          </p:nvSpPr>
          <p:spPr bwMode="auto">
            <a:xfrm>
              <a:off x="4348" y="8441"/>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grpSp>
      <p:sp>
        <p:nvSpPr>
          <p:cNvPr id="72" name="Line 6"/>
          <p:cNvSpPr>
            <a:spLocks noChangeShapeType="1"/>
          </p:cNvSpPr>
          <p:nvPr/>
        </p:nvSpPr>
        <p:spPr bwMode="auto">
          <a:xfrm>
            <a:off x="3583787" y="4280021"/>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3490337" y="4557535"/>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Line 4"/>
          <p:cNvSpPr>
            <a:spLocks noChangeShapeType="1"/>
          </p:cNvSpPr>
          <p:nvPr/>
        </p:nvSpPr>
        <p:spPr bwMode="auto">
          <a:xfrm>
            <a:off x="4202995" y="3259742"/>
            <a:ext cx="1145064" cy="6995"/>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2417607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05184"/>
            <a:ext cx="8280920" cy="3863728"/>
          </a:xfrm>
          <a:prstGeom prst="rect">
            <a:avLst/>
          </a:prstGeom>
        </p:spPr>
        <p:txBody>
          <a:bodyPr>
            <a:noAutofit/>
          </a:bodyPr>
          <a:lstStyle/>
          <a:p>
            <a:pPr lvl="0" algn="just">
              <a:spcBef>
                <a:spcPts val="0"/>
              </a:spcBef>
              <a:spcAft>
                <a:spcPts val="600"/>
              </a:spcAft>
              <a:buClr>
                <a:schemeClr val="tx1"/>
              </a:buClr>
              <a:buSzPct val="120000"/>
            </a:pPr>
            <a:r>
              <a:rPr lang="cs-CZ" sz="2400" dirty="0">
                <a:solidFill>
                  <a:srgbClr val="000000"/>
                </a:solidFill>
                <a:latin typeface="Times New Roman" panose="02020603050405020304" pitchFamily="18" charset="0"/>
                <a:ea typeface="Calibri" panose="020F0502020204030204" pitchFamily="34" charset="0"/>
              </a:rPr>
              <a:t>O úplném mezinárodním vytěsňovacím efektu hovoříme v situaci, kdy fiskální expanze vede ke zhodnocení domácí měny, které vyvolá pokles čistých exportů (export se stává dražším a jeho objem klesá</a:t>
            </a:r>
            <a:r>
              <a:rPr lang="cs-CZ" sz="2400" dirty="0" smtClean="0">
                <a:solidFill>
                  <a:srgbClr val="000000"/>
                </a:solidFill>
                <a:latin typeface="Times New Roman" panose="02020603050405020304" pitchFamily="18" charset="0"/>
                <a:ea typeface="Calibri" panose="020F0502020204030204" pitchFamily="34" charset="0"/>
              </a:rPr>
              <a:t>)</a:t>
            </a:r>
          </a:p>
          <a:p>
            <a:pPr lvl="0" algn="just">
              <a:spcBef>
                <a:spcPts val="0"/>
              </a:spcBef>
              <a:spcAft>
                <a:spcPts val="600"/>
              </a:spcAft>
              <a:buClr>
                <a:schemeClr val="tx1"/>
              </a:buClr>
              <a:buSzPct val="120000"/>
            </a:pPr>
            <a:r>
              <a:rPr lang="cs-CZ" sz="2400" dirty="0" smtClean="0">
                <a:solidFill>
                  <a:srgbClr val="000000"/>
                </a:solidFill>
                <a:latin typeface="Times New Roman" panose="02020603050405020304" pitchFamily="18" charset="0"/>
                <a:ea typeface="Calibri" panose="020F0502020204030204" pitchFamily="34" charset="0"/>
              </a:rPr>
              <a:t>Pokles </a:t>
            </a:r>
            <a:r>
              <a:rPr lang="cs-CZ" sz="2400" dirty="0">
                <a:solidFill>
                  <a:srgbClr val="000000"/>
                </a:solidFill>
                <a:latin typeface="Times New Roman" panose="02020603050405020304" pitchFamily="18" charset="0"/>
                <a:ea typeface="Calibri" panose="020F0502020204030204" pitchFamily="34" charset="0"/>
              </a:rPr>
              <a:t>čistých exportů je ekvivalentní původnímu nárůstu vládních výdajů. </a:t>
            </a:r>
            <a:endParaRPr lang="cs-CZ" sz="2400" dirty="0" smtClean="0">
              <a:solidFill>
                <a:srgbClr val="000000"/>
              </a:solidFill>
              <a:latin typeface="Times New Roman" panose="02020603050405020304" pitchFamily="18" charset="0"/>
              <a:ea typeface="Calibri" panose="020F0502020204030204" pitchFamily="34" charset="0"/>
            </a:endParaRPr>
          </a:p>
          <a:p>
            <a:pPr lvl="0" algn="just">
              <a:spcBef>
                <a:spcPts val="0"/>
              </a:spcBef>
              <a:spcAft>
                <a:spcPts val="600"/>
              </a:spcAft>
              <a:buClr>
                <a:schemeClr val="tx1"/>
              </a:buClr>
              <a:buSzPct val="120000"/>
            </a:pPr>
            <a:r>
              <a:rPr lang="cs-CZ" sz="2400" dirty="0" smtClean="0">
                <a:solidFill>
                  <a:srgbClr val="000000"/>
                </a:solidFill>
                <a:latin typeface="Times New Roman" panose="02020603050405020304" pitchFamily="18" charset="0"/>
                <a:ea typeface="Calibri" panose="020F0502020204030204" pitchFamily="34" charset="0"/>
              </a:rPr>
              <a:t>Vládní </a:t>
            </a:r>
            <a:r>
              <a:rPr lang="cs-CZ" sz="2400" dirty="0">
                <a:solidFill>
                  <a:srgbClr val="000000"/>
                </a:solidFill>
                <a:latin typeface="Times New Roman" panose="02020603050405020304" pitchFamily="18" charset="0"/>
                <a:ea typeface="Calibri" panose="020F0502020204030204" pitchFamily="34" charset="0"/>
              </a:rPr>
              <a:t>nákupy tedy prostřednictvím zhodnocení domácí měny zcela vytěsní čisté exporty</a:t>
            </a:r>
            <a:r>
              <a:rPr lang="cs-CZ" sz="2400" dirty="0" smtClean="0">
                <a:solidFill>
                  <a:srgbClr val="000000"/>
                </a:solidFill>
                <a:latin typeface="Times New Roman" panose="02020603050405020304" pitchFamily="18" charset="0"/>
                <a:ea typeface="Calibri" panose="020F0502020204030204" pitchFamily="34" charset="0"/>
              </a:rPr>
              <a:t>.</a:t>
            </a:r>
          </a:p>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Úplný mezinárodní vytěsňovací efekt</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13</a:t>
            </a:fld>
            <a:endParaRPr lang="cs-CZ" dirty="0">
              <a:solidFill>
                <a:srgbClr val="307871"/>
              </a:solidFill>
            </a:endParaRPr>
          </a:p>
        </p:txBody>
      </p:sp>
    </p:spTree>
    <p:extLst>
      <p:ext uri="{BB962C8B-B14F-4D97-AF65-F5344CB8AC3E}">
        <p14:creationId xmlns:p14="http://schemas.microsoft.com/office/powerpoint/2010/main" val="3680337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386372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Centrální banka provede monetární expanzi (↑M/P) → při fixní cenové hladině toto povede ↑nabídky peněz (L se nemění) → ↓ i (křivka LM</a:t>
            </a:r>
            <a:r>
              <a:rPr lang="cs-CZ" sz="2200" baseline="-25000" dirty="0" smtClean="0">
                <a:solidFill>
                  <a:srgbClr val="000000"/>
                </a:solidFill>
                <a:latin typeface="Times New Roman" panose="02020603050405020304" pitchFamily="18" charset="0"/>
                <a:ea typeface="Times New Roman" panose="02020603050405020304" pitchFamily="18" charset="0"/>
              </a:rPr>
              <a:t>0</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se posune doprava do </a:t>
            </a:r>
            <a:r>
              <a:rPr lang="cs-CZ" sz="2200" dirty="0" smtClean="0">
                <a:solidFill>
                  <a:srgbClr val="000000"/>
                </a:solidFill>
                <a:latin typeface="Times New Roman" panose="02020603050405020304" pitchFamily="18" charset="0"/>
                <a:ea typeface="Times New Roman" panose="02020603050405020304" pitchFamily="18" charset="0"/>
              </a:rPr>
              <a:t>LM</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 ↑Y</a:t>
            </a:r>
            <a:endParaRPr lang="cs-CZ" sz="2200" baseline="-250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Při </a:t>
            </a:r>
            <a:r>
              <a:rPr lang="cs-CZ" sz="2200" dirty="0">
                <a:solidFill>
                  <a:srgbClr val="000000"/>
                </a:solidFill>
                <a:latin typeface="Times New Roman" panose="02020603050405020304" pitchFamily="18" charset="0"/>
                <a:ea typeface="Times New Roman" panose="02020603050405020304" pitchFamily="18" charset="0"/>
              </a:rPr>
              <a:t>stávající křivce </a:t>
            </a:r>
            <a:r>
              <a:rPr lang="cs-CZ" sz="2200" dirty="0" smtClean="0">
                <a:solidFill>
                  <a:srgbClr val="000000"/>
                </a:solidFill>
                <a:latin typeface="Times New Roman" panose="02020603050405020304" pitchFamily="18" charset="0"/>
                <a:ea typeface="Times New Roman" panose="02020603050405020304" pitchFamily="18" charset="0"/>
              </a:rPr>
              <a:t>IS </a:t>
            </a:r>
            <a:r>
              <a:rPr lang="cs-CZ" sz="2200" dirty="0">
                <a:solidFill>
                  <a:srgbClr val="000000"/>
                </a:solidFill>
                <a:latin typeface="Times New Roman" panose="02020603050405020304" pitchFamily="18" charset="0"/>
                <a:ea typeface="Times New Roman" panose="02020603050405020304" pitchFamily="18" charset="0"/>
              </a:rPr>
              <a:t>se novým bodem rovnováhy stane Y</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při zvýšené </a:t>
            </a:r>
            <a:r>
              <a:rPr lang="cs-CZ" sz="2200" dirty="0" smtClean="0">
                <a:solidFill>
                  <a:srgbClr val="000000"/>
                </a:solidFill>
                <a:latin typeface="Times New Roman" panose="02020603050405020304" pitchFamily="18" charset="0"/>
                <a:ea typeface="Times New Roman" panose="02020603050405020304" pitchFamily="18" charset="0"/>
              </a:rPr>
              <a:t>snížené </a:t>
            </a:r>
            <a:r>
              <a:rPr lang="cs-CZ" sz="2200" dirty="0">
                <a:solidFill>
                  <a:srgbClr val="000000"/>
                </a:solidFill>
                <a:latin typeface="Times New Roman" panose="02020603050405020304" pitchFamily="18" charset="0"/>
                <a:ea typeface="Times New Roman" panose="02020603050405020304" pitchFamily="18" charset="0"/>
              </a:rPr>
              <a:t>sazbě </a:t>
            </a:r>
            <a:r>
              <a:rPr lang="cs-CZ" sz="2200" dirty="0" smtClean="0">
                <a:solidFill>
                  <a:srgbClr val="000000"/>
                </a:solidFill>
                <a:latin typeface="Times New Roman" panose="02020603050405020304" pitchFamily="18" charset="0"/>
                <a:ea typeface="Times New Roman" panose="02020603050405020304" pitchFamily="18" charset="0"/>
              </a:rPr>
              <a:t>i</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r>
              <a:rPr lang="cs-CZ" sz="2200" baseline="-250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Jedná </a:t>
            </a:r>
            <a:r>
              <a:rPr lang="cs-CZ" sz="2200" dirty="0">
                <a:solidFill>
                  <a:srgbClr val="000000"/>
                </a:solidFill>
                <a:latin typeface="Times New Roman" panose="02020603050405020304" pitchFamily="18" charset="0"/>
                <a:ea typeface="Times New Roman" panose="02020603050405020304" pitchFamily="18" charset="0"/>
              </a:rPr>
              <a:t>se však pouze o rovnováhu vnitřní. Platební bilance je v nerovnováze (existuje </a:t>
            </a:r>
            <a:r>
              <a:rPr lang="cs-CZ" sz="2200" dirty="0" smtClean="0">
                <a:solidFill>
                  <a:srgbClr val="000000"/>
                </a:solidFill>
                <a:latin typeface="Times New Roman" panose="02020603050405020304" pitchFamily="18" charset="0"/>
                <a:ea typeface="Times New Roman" panose="02020603050405020304" pitchFamily="18" charset="0"/>
              </a:rPr>
              <a:t>deficit </a:t>
            </a:r>
            <a:r>
              <a:rPr lang="cs-CZ" sz="2200" dirty="0">
                <a:solidFill>
                  <a:srgbClr val="000000"/>
                </a:solidFill>
                <a:latin typeface="Times New Roman" panose="02020603050405020304" pitchFamily="18" charset="0"/>
                <a:ea typeface="Times New Roman" panose="02020603050405020304" pitchFamily="18" charset="0"/>
              </a:rPr>
              <a:t>platební bilance), proto není bod E</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bodem všeobecné </a:t>
            </a:r>
            <a:r>
              <a:rPr lang="cs-CZ" sz="2200" dirty="0" smtClean="0">
                <a:solidFill>
                  <a:srgbClr val="000000"/>
                </a:solidFill>
                <a:latin typeface="Times New Roman" panose="02020603050405020304" pitchFamily="18" charset="0"/>
                <a:ea typeface="Times New Roman" panose="02020603050405020304" pitchFamily="18" charset="0"/>
              </a:rPr>
              <a:t>rovnováhy. </a:t>
            </a:r>
          </a:p>
          <a:p>
            <a:pPr lvl="0" algn="just">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i → i ˂ </a:t>
            </a:r>
            <a:r>
              <a:rPr lang="cs-CZ" sz="2200" dirty="0" err="1" smtClean="0">
                <a:solidFill>
                  <a:srgbClr val="000000"/>
                </a:solidFill>
                <a:latin typeface="Times New Roman" panose="02020603050405020304" pitchFamily="18" charset="0"/>
                <a:ea typeface="Times New Roman" panose="02020603050405020304" pitchFamily="18" charset="0"/>
              </a:rPr>
              <a:t>i</a:t>
            </a:r>
            <a:r>
              <a:rPr lang="cs-CZ" sz="2200" baseline="-25000" dirty="0" err="1" smtClean="0">
                <a:solidFill>
                  <a:srgbClr val="000000"/>
                </a:solidFill>
                <a:latin typeface="Times New Roman" panose="02020603050405020304" pitchFamily="18" charset="0"/>
                <a:ea typeface="Times New Roman" panose="02020603050405020304" pitchFamily="18" charset="0"/>
              </a:rPr>
              <a:t>f</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 masivní odliv kapitálu (FÚ PB). Odliv kapitálu </a:t>
            </a:r>
            <a:r>
              <a:rPr lang="cs-CZ" sz="2200" dirty="0">
                <a:solidFill>
                  <a:srgbClr val="000000"/>
                </a:solidFill>
                <a:latin typeface="Times New Roman" panose="02020603050405020304" pitchFamily="18" charset="0"/>
                <a:ea typeface="Times New Roman" panose="02020603050405020304" pitchFamily="18" charset="0"/>
              </a:rPr>
              <a:t>vyvolá tlak na </a:t>
            </a:r>
            <a:r>
              <a:rPr lang="cs-CZ" sz="2200" dirty="0" smtClean="0">
                <a:solidFill>
                  <a:srgbClr val="000000"/>
                </a:solidFill>
                <a:latin typeface="Times New Roman" panose="02020603050405020304" pitchFamily="18" charset="0"/>
                <a:ea typeface="Times New Roman" panose="02020603050405020304" pitchFamily="18" charset="0"/>
              </a:rPr>
              <a:t>znehodnocení </a:t>
            </a:r>
            <a:r>
              <a:rPr lang="cs-CZ" sz="2200" dirty="0">
                <a:solidFill>
                  <a:srgbClr val="000000"/>
                </a:solidFill>
                <a:latin typeface="Times New Roman" panose="02020603050405020304" pitchFamily="18" charset="0"/>
                <a:ea typeface="Times New Roman" panose="02020603050405020304" pitchFamily="18" charset="0"/>
              </a:rPr>
              <a:t>domácí </a:t>
            </a:r>
            <a:r>
              <a:rPr lang="cs-CZ" sz="2200" dirty="0" smtClean="0">
                <a:solidFill>
                  <a:srgbClr val="000000"/>
                </a:solidFill>
                <a:latin typeface="Times New Roman" panose="02020603050405020304" pitchFamily="18" charset="0"/>
                <a:ea typeface="Times New Roman" panose="02020603050405020304" pitchFamily="18" charset="0"/>
              </a:rPr>
              <a:t>měny (v systému pevných kurzů toto CB nemůže dovolit). </a:t>
            </a: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v M-F modelu – systém pevných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14</a:t>
            </a:fld>
            <a:endParaRPr lang="cs-CZ" dirty="0">
              <a:solidFill>
                <a:srgbClr val="307871"/>
              </a:solidFill>
            </a:endParaRPr>
          </a:p>
        </p:txBody>
      </p:sp>
    </p:spTree>
    <p:extLst>
      <p:ext uri="{BB962C8B-B14F-4D97-AF65-F5344CB8AC3E}">
        <p14:creationId xmlns:p14="http://schemas.microsoft.com/office/powerpoint/2010/main" val="1695512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05184"/>
            <a:ext cx="8280920" cy="3863728"/>
          </a:xfrm>
          <a:prstGeom prst="rect">
            <a:avLst/>
          </a:prstGeom>
        </p:spPr>
        <p:txBody>
          <a:bodyPr>
            <a:noAutofit/>
          </a:bodyPr>
          <a:lstStyle/>
          <a:p>
            <a:pPr lvl="0" algn="just">
              <a:spcBef>
                <a:spcPts val="0"/>
              </a:spcBef>
              <a:spcAft>
                <a:spcPts val="12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Prostřednictvím svých intervencí nakupuje domácí měnu, prodává zahraniční měnu a snižuje tak domácí peněžní zásobu (↑i) (křivka LM</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se bude vracet zpět do LM</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a:t>
            </a:r>
          </a:p>
          <a:p>
            <a:pPr lvl="0" algn="just">
              <a:spcBef>
                <a:spcPts val="0"/>
              </a:spcBef>
              <a:spcAft>
                <a:spcPts val="1200"/>
              </a:spcAft>
              <a:buClr>
                <a:schemeClr val="tx1"/>
              </a:buClr>
              <a:buSzPct val="120000"/>
            </a:pPr>
            <a:r>
              <a:rPr lang="cs-CZ" sz="2200" dirty="0" smtClean="0">
                <a:solidFill>
                  <a:srgbClr val="000000"/>
                </a:solidFill>
                <a:latin typeface="Times New Roman" panose="02020603050405020304" pitchFamily="18" charset="0"/>
                <a:ea typeface="Calibri" panose="020F0502020204030204" pitchFamily="34" charset="0"/>
              </a:rPr>
              <a:t>Konečná </a:t>
            </a:r>
            <a:r>
              <a:rPr lang="cs-CZ" sz="2200" dirty="0">
                <a:solidFill>
                  <a:srgbClr val="000000"/>
                </a:solidFill>
                <a:latin typeface="Times New Roman" panose="02020603050405020304" pitchFamily="18" charset="0"/>
                <a:ea typeface="Calibri" panose="020F0502020204030204" pitchFamily="34" charset="0"/>
              </a:rPr>
              <a:t>rovnováha nastává v bodě E</a:t>
            </a:r>
            <a:r>
              <a:rPr lang="cs-CZ" sz="2200" baseline="-25000" dirty="0">
                <a:solidFill>
                  <a:srgbClr val="000000"/>
                </a:solidFill>
                <a:latin typeface="Times New Roman" panose="02020603050405020304" pitchFamily="18" charset="0"/>
                <a:ea typeface="Calibri" panose="020F0502020204030204" pitchFamily="34" charset="0"/>
              </a:rPr>
              <a:t>2</a:t>
            </a:r>
            <a:r>
              <a:rPr lang="cs-CZ" sz="2200" dirty="0">
                <a:solidFill>
                  <a:srgbClr val="000000"/>
                </a:solidFill>
                <a:latin typeface="Times New Roman" panose="02020603050405020304" pitchFamily="18" charset="0"/>
                <a:ea typeface="Calibri" panose="020F0502020204030204" pitchFamily="34" charset="0"/>
              </a:rPr>
              <a:t> = E</a:t>
            </a:r>
            <a:r>
              <a:rPr lang="cs-CZ" sz="2200" baseline="-25000" dirty="0">
                <a:solidFill>
                  <a:srgbClr val="000000"/>
                </a:solidFill>
                <a:latin typeface="Times New Roman" panose="02020603050405020304" pitchFamily="18" charset="0"/>
                <a:ea typeface="Calibri" panose="020F0502020204030204" pitchFamily="34" charset="0"/>
              </a:rPr>
              <a:t>0</a:t>
            </a:r>
            <a:r>
              <a:rPr lang="cs-CZ" sz="2200" dirty="0">
                <a:solidFill>
                  <a:srgbClr val="000000"/>
                </a:solidFill>
                <a:latin typeface="Times New Roman" panose="02020603050405020304" pitchFamily="18" charset="0"/>
                <a:ea typeface="Calibri" panose="020F0502020204030204" pitchFamily="34" charset="0"/>
              </a:rPr>
              <a:t> při původním reálném </a:t>
            </a:r>
            <a:r>
              <a:rPr lang="cs-CZ" sz="2200" dirty="0" smtClean="0">
                <a:solidFill>
                  <a:srgbClr val="000000"/>
                </a:solidFill>
                <a:latin typeface="Times New Roman" panose="02020603050405020304" pitchFamily="18" charset="0"/>
                <a:ea typeface="Calibri" panose="020F0502020204030204" pitchFamily="34" charset="0"/>
              </a:rPr>
              <a:t>důchodu a původní </a:t>
            </a:r>
            <a:r>
              <a:rPr lang="cs-CZ" sz="2200" dirty="0">
                <a:solidFill>
                  <a:srgbClr val="000000"/>
                </a:solidFill>
                <a:latin typeface="Times New Roman" panose="02020603050405020304" pitchFamily="18" charset="0"/>
                <a:ea typeface="Calibri" panose="020F0502020204030204" pitchFamily="34" charset="0"/>
              </a:rPr>
              <a:t>úrokové míře </a:t>
            </a:r>
            <a:endParaRPr lang="cs-CZ" sz="2200" dirty="0" smtClean="0">
              <a:solidFill>
                <a:srgbClr val="000000"/>
              </a:solidFill>
              <a:latin typeface="Times New Roman" panose="02020603050405020304" pitchFamily="18" charset="0"/>
              <a:ea typeface="Calibri" panose="020F0502020204030204" pitchFamily="34" charset="0"/>
            </a:endParaRPr>
          </a:p>
          <a:p>
            <a:pPr lvl="0" algn="just">
              <a:spcBef>
                <a:spcPts val="0"/>
              </a:spcBef>
              <a:spcAft>
                <a:spcPts val="1200"/>
              </a:spcAft>
              <a:buClr>
                <a:schemeClr val="tx1"/>
              </a:buClr>
              <a:buSzPct val="120000"/>
            </a:pPr>
            <a:r>
              <a:rPr lang="cs-CZ" sz="2200" b="1" cap="all" dirty="0" smtClean="0">
                <a:solidFill>
                  <a:srgbClr val="FF0000"/>
                </a:solidFill>
                <a:latin typeface="Times New Roman" panose="02020603050405020304" pitchFamily="18" charset="0"/>
                <a:ea typeface="Times New Roman" panose="02020603050405020304" pitchFamily="18" charset="0"/>
              </a:rPr>
              <a:t> monetární </a:t>
            </a:r>
            <a:r>
              <a:rPr lang="cs-CZ" sz="2200" b="1" cap="all" dirty="0">
                <a:solidFill>
                  <a:srgbClr val="FF0000"/>
                </a:solidFill>
                <a:latin typeface="Times New Roman" panose="02020603050405020304" pitchFamily="18" charset="0"/>
                <a:ea typeface="Times New Roman" panose="02020603050405020304" pitchFamily="18" charset="0"/>
              </a:rPr>
              <a:t>politika je </a:t>
            </a:r>
            <a:r>
              <a:rPr lang="cs-CZ" sz="2200" b="1" cap="all" dirty="0" smtClean="0">
                <a:solidFill>
                  <a:srgbClr val="FF0000"/>
                </a:solidFill>
                <a:latin typeface="Times New Roman" panose="02020603050405020304" pitchFamily="18" charset="0"/>
                <a:ea typeface="Times New Roman" panose="02020603050405020304" pitchFamily="18" charset="0"/>
              </a:rPr>
              <a:t>naprosto </a:t>
            </a:r>
            <a:r>
              <a:rPr lang="cs-CZ" sz="2200" b="1" cap="all" dirty="0" err="1" smtClean="0">
                <a:solidFill>
                  <a:srgbClr val="FF0000"/>
                </a:solidFill>
                <a:latin typeface="Times New Roman" panose="02020603050405020304" pitchFamily="18" charset="0"/>
                <a:ea typeface="Times New Roman" panose="02020603050405020304" pitchFamily="18" charset="0"/>
              </a:rPr>
              <a:t>NEúčinná</a:t>
            </a:r>
            <a:endParaRPr lang="cs-CZ" sz="2200" b="1" cap="all" dirty="0">
              <a:solidFill>
                <a:srgbClr val="FF0000"/>
              </a:solidFill>
            </a:endParaRPr>
          </a:p>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solidFill>
                  <a:srgbClr val="307871"/>
                </a:solidFill>
              </a:rPr>
              <a:t>Účinnost </a:t>
            </a:r>
            <a:r>
              <a:rPr lang="cs-CZ" sz="2800" b="1" dirty="0">
                <a:solidFill>
                  <a:srgbClr val="307871"/>
                </a:solidFill>
              </a:rPr>
              <a:t>MP v M-F modelu – systém pevných </a:t>
            </a:r>
            <a:r>
              <a:rPr lang="cs-CZ" sz="2800" b="1" dirty="0" smtClean="0">
                <a:solidFill>
                  <a:srgbClr val="307871"/>
                </a:solidFill>
              </a:rPr>
              <a:t>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15</a:t>
            </a:fld>
            <a:endParaRPr lang="cs-CZ" dirty="0">
              <a:solidFill>
                <a:srgbClr val="307871"/>
              </a:solidFill>
            </a:endParaRPr>
          </a:p>
        </p:txBody>
      </p:sp>
    </p:spTree>
    <p:extLst>
      <p:ext uri="{BB962C8B-B14F-4D97-AF65-F5344CB8AC3E}">
        <p14:creationId xmlns:p14="http://schemas.microsoft.com/office/powerpoint/2010/main" val="3085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800" b="1" dirty="0">
                <a:solidFill>
                  <a:srgbClr val="307871"/>
                </a:solidFill>
              </a:rPr>
              <a:t>Účinnost MP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16</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87573"/>
            <a:ext cx="7071091" cy="3839290"/>
            <a:chOff x="961" y="6438"/>
            <a:chExt cx="5496" cy="3842"/>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443" y="7268"/>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5345" y="8207"/>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C00000"/>
                  </a:solidFill>
                  <a:effectLst/>
                  <a:ea typeface="Times New Roman" panose="02020603050405020304" pitchFamily="18" charset="0"/>
                </a:rPr>
                <a:t>BP</a:t>
              </a:r>
              <a:endParaRPr kumimoji="0" lang="cs-CZ" altLang="cs-CZ" b="1" i="0" u="none" strike="noStrike" cap="none" normalizeH="0" baseline="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215" y="733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a:off x="1930" y="8390"/>
              <a:ext cx="3420" cy="1"/>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4153" y="691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67" y="6948"/>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endParaRPr kumimoji="0" lang="cs-CZ" altLang="cs-CZ" b="1" i="0" u="none" strike="noStrike" cap="none" normalizeH="0" baseline="0" dirty="0" smtClean="0">
                <a:ln>
                  <a:noFill/>
                </a:ln>
                <a:solidFill>
                  <a:schemeClr val="tx1"/>
                </a:solidFill>
                <a:effectLst/>
                <a:latin typeface="+mj-lt"/>
              </a:endParaRPr>
            </a:p>
          </p:txBody>
        </p:sp>
        <p:sp>
          <p:nvSpPr>
            <p:cNvPr id="54" name="Text Box 19"/>
            <p:cNvSpPr txBox="1">
              <a:spLocks noChangeArrowheads="1"/>
            </p:cNvSpPr>
            <p:nvPr/>
          </p:nvSpPr>
          <p:spPr bwMode="auto">
            <a:xfrm>
              <a:off x="1321" y="8058"/>
              <a:ext cx="79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smtClean="0">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smtClean="0">
                <a:ln>
                  <a:noFill/>
                </a:ln>
                <a:solidFill>
                  <a:schemeClr val="tx1"/>
                </a:solidFill>
                <a:effectLst/>
                <a:latin typeface="+mj-lt"/>
              </a:endParaRPr>
            </a:p>
          </p:txBody>
        </p:sp>
        <p:sp>
          <p:nvSpPr>
            <p:cNvPr id="55" name="Line 18"/>
            <p:cNvSpPr>
              <a:spLocks noChangeShapeType="1"/>
            </p:cNvSpPr>
            <p:nvPr/>
          </p:nvSpPr>
          <p:spPr bwMode="auto">
            <a:xfrm>
              <a:off x="3498"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Line 16"/>
            <p:cNvSpPr>
              <a:spLocks noChangeShapeType="1"/>
            </p:cNvSpPr>
            <p:nvPr/>
          </p:nvSpPr>
          <p:spPr bwMode="auto">
            <a:xfrm flipV="1">
              <a:off x="3298" y="7518"/>
              <a:ext cx="2340" cy="1980"/>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3871" y="8430"/>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1</a:t>
              </a:r>
              <a:endParaRPr kumimoji="0" lang="cs-CZ" altLang="cs-CZ" b="1" i="0" u="none" strike="noStrike" cap="none" normalizeH="0" baseline="0" dirty="0" smtClean="0">
                <a:ln>
                  <a:noFill/>
                </a:ln>
                <a:solidFill>
                  <a:srgbClr val="FF0000"/>
                </a:solidFill>
                <a:effectLst/>
              </a:endParaRPr>
            </a:p>
          </p:txBody>
        </p:sp>
        <p:sp>
          <p:nvSpPr>
            <p:cNvPr id="61" name="Text Box 12"/>
            <p:cNvSpPr txBox="1">
              <a:spLocks noChangeArrowheads="1"/>
            </p:cNvSpPr>
            <p:nvPr/>
          </p:nvSpPr>
          <p:spPr bwMode="auto">
            <a:xfrm>
              <a:off x="5230" y="7127"/>
              <a:ext cx="75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ea typeface="Times New Roman" panose="02020603050405020304" pitchFamily="18" charset="0"/>
                </a:rPr>
                <a:t>1</a:t>
              </a:r>
              <a:endParaRPr kumimoji="0" lang="cs-CZ" altLang="cs-CZ" b="1" i="0" u="none" strike="noStrike" cap="none" normalizeH="0" baseline="0" dirty="0" smtClean="0">
                <a:ln>
                  <a:noFill/>
                </a:ln>
                <a:solidFill>
                  <a:srgbClr val="0070C0"/>
                </a:solidFill>
                <a:effectLst/>
              </a:endParaRPr>
            </a:p>
          </p:txBody>
        </p:sp>
        <p:sp>
          <p:nvSpPr>
            <p:cNvPr id="63" name="Line 10"/>
            <p:cNvSpPr>
              <a:spLocks noChangeShapeType="1"/>
            </p:cNvSpPr>
            <p:nvPr/>
          </p:nvSpPr>
          <p:spPr bwMode="auto">
            <a:xfrm>
              <a:off x="4089" y="8903"/>
              <a:ext cx="17" cy="775"/>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Line 9"/>
            <p:cNvSpPr>
              <a:spLocks noChangeShapeType="1"/>
            </p:cNvSpPr>
            <p:nvPr/>
          </p:nvSpPr>
          <p:spPr bwMode="auto">
            <a:xfrm flipH="1">
              <a:off x="1930" y="8816"/>
              <a:ext cx="2109"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Text Box 8"/>
            <p:cNvSpPr txBox="1">
              <a:spLocks noChangeArrowheads="1"/>
            </p:cNvSpPr>
            <p:nvPr/>
          </p:nvSpPr>
          <p:spPr bwMode="auto">
            <a:xfrm>
              <a:off x="3910" y="9740"/>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669" y="8678"/>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a:off x="2685" y="9087"/>
              <a:ext cx="1083" cy="1"/>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2917" y="9125"/>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a:off x="4438" y="7649"/>
              <a:ext cx="890" cy="7"/>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4872" y="7278"/>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grpSp>
      <p:sp>
        <p:nvSpPr>
          <p:cNvPr id="72" name="Line 6"/>
          <p:cNvSpPr>
            <a:spLocks noChangeShapeType="1"/>
          </p:cNvSpPr>
          <p:nvPr/>
        </p:nvSpPr>
        <p:spPr bwMode="auto">
          <a:xfrm>
            <a:off x="3816038" y="4454569"/>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3816038" y="4655984"/>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Text Box 21"/>
          <p:cNvSpPr txBox="1">
            <a:spLocks noChangeArrowheads="1"/>
          </p:cNvSpPr>
          <p:nvPr/>
        </p:nvSpPr>
        <p:spPr bwMode="auto">
          <a:xfrm>
            <a:off x="3204003" y="2330079"/>
            <a:ext cx="1002253"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0</a:t>
            </a:r>
            <a:r>
              <a:rPr kumimoji="0" lang="cs-CZ" altLang="cs-CZ" b="1" i="0" u="none" strike="noStrike" cap="none" normalizeH="0" dirty="0" smtClean="0">
                <a:ln>
                  <a:noFill/>
                </a:ln>
                <a:solidFill>
                  <a:srgbClr val="FF0000"/>
                </a:solidFill>
                <a:effectLst/>
                <a:ea typeface="Times New Roman" panose="02020603050405020304" pitchFamily="18" charset="0"/>
              </a:rPr>
              <a:t>=E</a:t>
            </a:r>
            <a:r>
              <a:rPr kumimoji="0" lang="cs-CZ" altLang="cs-CZ" b="1" i="0" u="none" strike="noStrike" cap="none" normalizeH="0" baseline="-25000" dirty="0" smtClean="0">
                <a:ln>
                  <a:noFill/>
                </a:ln>
                <a:solidFill>
                  <a:srgbClr val="FF0000"/>
                </a:solidFill>
                <a:effectLst/>
                <a:ea typeface="Times New Roman" panose="02020603050405020304" pitchFamily="18" charset="0"/>
              </a:rPr>
              <a:t>2</a:t>
            </a:r>
            <a:endParaRPr kumimoji="0" lang="cs-CZ" altLang="cs-CZ" b="1" i="0" u="none" strike="noStrike" cap="none" normalizeH="0" baseline="-25000" dirty="0" smtClean="0">
              <a:ln>
                <a:noFill/>
              </a:ln>
              <a:solidFill>
                <a:srgbClr val="FF0000"/>
              </a:solidFill>
              <a:effectLst/>
            </a:endParaRPr>
          </a:p>
        </p:txBody>
      </p:sp>
      <p:sp>
        <p:nvSpPr>
          <p:cNvPr id="74" name="Text Box 20"/>
          <p:cNvSpPr txBox="1">
            <a:spLocks noChangeArrowheads="1"/>
          </p:cNvSpPr>
          <p:nvPr/>
        </p:nvSpPr>
        <p:spPr bwMode="auto">
          <a:xfrm>
            <a:off x="3052289" y="4239277"/>
            <a:ext cx="100096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r>
              <a:rPr kumimoji="0" lang="cs-CZ" altLang="cs-CZ" b="1" i="0" u="none" strike="noStrike" cap="none" normalizeH="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smtClean="0">
              <a:ln>
                <a:noFill/>
              </a:ln>
              <a:solidFill>
                <a:schemeClr val="tx1"/>
              </a:solidFill>
              <a:effectLst/>
              <a:latin typeface="+mj-lt"/>
            </a:endParaRPr>
          </a:p>
        </p:txBody>
      </p:sp>
    </p:spTree>
    <p:extLst>
      <p:ext uri="{BB962C8B-B14F-4D97-AF65-F5344CB8AC3E}">
        <p14:creationId xmlns:p14="http://schemas.microsoft.com/office/powerpoint/2010/main" val="655028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412810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Centrální banka provede monetární expanzi (↑M/P) → při fixní cenové hladině toto povede ↑nabídky peněz (L se nemění) → ↓ i (křivka LM</a:t>
            </a:r>
            <a:r>
              <a:rPr lang="cs-CZ" sz="2200" baseline="-25000" dirty="0" smtClean="0">
                <a:solidFill>
                  <a:srgbClr val="000000"/>
                </a:solidFill>
                <a:latin typeface="Times New Roman" panose="02020603050405020304" pitchFamily="18" charset="0"/>
                <a:ea typeface="Times New Roman" panose="02020603050405020304" pitchFamily="18" charset="0"/>
              </a:rPr>
              <a:t>0</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se posune doprava do </a:t>
            </a:r>
            <a:r>
              <a:rPr lang="cs-CZ" sz="2200" dirty="0" smtClean="0">
                <a:solidFill>
                  <a:srgbClr val="000000"/>
                </a:solidFill>
                <a:latin typeface="Times New Roman" panose="02020603050405020304" pitchFamily="18" charset="0"/>
                <a:ea typeface="Times New Roman" panose="02020603050405020304" pitchFamily="18" charset="0"/>
              </a:rPr>
              <a:t>LM</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 ↑Y</a:t>
            </a:r>
            <a:endParaRPr lang="cs-CZ" sz="2200" baseline="-250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Při </a:t>
            </a:r>
            <a:r>
              <a:rPr lang="cs-CZ" sz="2200" dirty="0">
                <a:solidFill>
                  <a:srgbClr val="000000"/>
                </a:solidFill>
                <a:latin typeface="Times New Roman" panose="02020603050405020304" pitchFamily="18" charset="0"/>
                <a:ea typeface="Times New Roman" panose="02020603050405020304" pitchFamily="18" charset="0"/>
              </a:rPr>
              <a:t>stávající křivce </a:t>
            </a:r>
            <a:r>
              <a:rPr lang="cs-CZ" sz="2200" dirty="0" smtClean="0">
                <a:solidFill>
                  <a:srgbClr val="000000"/>
                </a:solidFill>
                <a:latin typeface="Times New Roman" panose="02020603050405020304" pitchFamily="18" charset="0"/>
                <a:ea typeface="Times New Roman" panose="02020603050405020304" pitchFamily="18" charset="0"/>
              </a:rPr>
              <a:t>IS </a:t>
            </a:r>
            <a:r>
              <a:rPr lang="cs-CZ" sz="2200" dirty="0">
                <a:solidFill>
                  <a:srgbClr val="000000"/>
                </a:solidFill>
                <a:latin typeface="Times New Roman" panose="02020603050405020304" pitchFamily="18" charset="0"/>
                <a:ea typeface="Times New Roman" panose="02020603050405020304" pitchFamily="18" charset="0"/>
              </a:rPr>
              <a:t>se novým bodem rovnováhy stane Y</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při zvýšené </a:t>
            </a:r>
            <a:r>
              <a:rPr lang="cs-CZ" sz="2200" dirty="0" smtClean="0">
                <a:solidFill>
                  <a:srgbClr val="000000"/>
                </a:solidFill>
                <a:latin typeface="Times New Roman" panose="02020603050405020304" pitchFamily="18" charset="0"/>
                <a:ea typeface="Times New Roman" panose="02020603050405020304" pitchFamily="18" charset="0"/>
              </a:rPr>
              <a:t>snížené </a:t>
            </a:r>
            <a:r>
              <a:rPr lang="cs-CZ" sz="2200" dirty="0">
                <a:solidFill>
                  <a:srgbClr val="000000"/>
                </a:solidFill>
                <a:latin typeface="Times New Roman" panose="02020603050405020304" pitchFamily="18" charset="0"/>
                <a:ea typeface="Times New Roman" panose="02020603050405020304" pitchFamily="18" charset="0"/>
              </a:rPr>
              <a:t>sazbě </a:t>
            </a:r>
            <a:r>
              <a:rPr lang="cs-CZ" sz="2200" dirty="0" smtClean="0">
                <a:solidFill>
                  <a:srgbClr val="000000"/>
                </a:solidFill>
                <a:latin typeface="Times New Roman" panose="02020603050405020304" pitchFamily="18" charset="0"/>
                <a:ea typeface="Times New Roman" panose="02020603050405020304" pitchFamily="18" charset="0"/>
              </a:rPr>
              <a:t>i</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r>
              <a:rPr lang="cs-CZ" sz="2200" baseline="-250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Jedná </a:t>
            </a:r>
            <a:r>
              <a:rPr lang="cs-CZ" sz="2200" dirty="0">
                <a:solidFill>
                  <a:srgbClr val="000000"/>
                </a:solidFill>
                <a:latin typeface="Times New Roman" panose="02020603050405020304" pitchFamily="18" charset="0"/>
                <a:ea typeface="Times New Roman" panose="02020603050405020304" pitchFamily="18" charset="0"/>
              </a:rPr>
              <a:t>se však pouze o rovnováhu vnitřní. Platební bilance je v nerovnováze (existuje </a:t>
            </a:r>
            <a:r>
              <a:rPr lang="cs-CZ" sz="2200" dirty="0" smtClean="0">
                <a:solidFill>
                  <a:srgbClr val="000000"/>
                </a:solidFill>
                <a:latin typeface="Times New Roman" panose="02020603050405020304" pitchFamily="18" charset="0"/>
                <a:ea typeface="Times New Roman" panose="02020603050405020304" pitchFamily="18" charset="0"/>
              </a:rPr>
              <a:t>deficit </a:t>
            </a:r>
            <a:r>
              <a:rPr lang="cs-CZ" sz="2200" dirty="0">
                <a:solidFill>
                  <a:srgbClr val="000000"/>
                </a:solidFill>
                <a:latin typeface="Times New Roman" panose="02020603050405020304" pitchFamily="18" charset="0"/>
                <a:ea typeface="Times New Roman" panose="02020603050405020304" pitchFamily="18" charset="0"/>
              </a:rPr>
              <a:t>platební bilance), proto není bod E</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bodem všeobecné </a:t>
            </a:r>
            <a:r>
              <a:rPr lang="cs-CZ" sz="2200" dirty="0" smtClean="0">
                <a:solidFill>
                  <a:srgbClr val="000000"/>
                </a:solidFill>
                <a:latin typeface="Times New Roman" panose="02020603050405020304" pitchFamily="18" charset="0"/>
                <a:ea typeface="Times New Roman" panose="02020603050405020304" pitchFamily="18" charset="0"/>
              </a:rPr>
              <a:t>rovnováhy. </a:t>
            </a:r>
          </a:p>
          <a:p>
            <a:pPr lvl="0" algn="just">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i → i ˂ </a:t>
            </a:r>
            <a:r>
              <a:rPr lang="cs-CZ" sz="2200" dirty="0" err="1" smtClean="0">
                <a:solidFill>
                  <a:srgbClr val="000000"/>
                </a:solidFill>
                <a:latin typeface="Times New Roman" panose="02020603050405020304" pitchFamily="18" charset="0"/>
                <a:ea typeface="Times New Roman" panose="02020603050405020304" pitchFamily="18" charset="0"/>
              </a:rPr>
              <a:t>i</a:t>
            </a:r>
            <a:r>
              <a:rPr lang="cs-CZ" sz="2200" baseline="-25000" dirty="0" err="1" smtClean="0">
                <a:solidFill>
                  <a:srgbClr val="000000"/>
                </a:solidFill>
                <a:latin typeface="Times New Roman" panose="02020603050405020304" pitchFamily="18" charset="0"/>
                <a:ea typeface="Times New Roman" panose="02020603050405020304" pitchFamily="18" charset="0"/>
              </a:rPr>
              <a:t>f</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 masivní odliv kapitálu (FÚ PB). Odliv kapitálu způsobí znehodnocení domácí měny </a:t>
            </a:r>
          </a:p>
          <a:p>
            <a:pPr algn="just">
              <a:spcBef>
                <a:spcPts val="0"/>
              </a:spcBef>
              <a:spcAft>
                <a:spcPts val="600"/>
              </a:spcAft>
              <a:buClr>
                <a:schemeClr val="tx1"/>
              </a:buClr>
              <a:buSzPct val="120000"/>
            </a:pPr>
            <a:r>
              <a:rPr lang="cs-CZ" sz="2200" dirty="0">
                <a:solidFill>
                  <a:srgbClr val="000000"/>
                </a:solidFill>
              </a:rPr>
              <a:t>Znehodnocení domácí měny znamená, že se export stává levnějším a konkurenceschopnějším, dovoz přitom dražším, což povede k </a:t>
            </a:r>
            <a:r>
              <a:rPr lang="cs-CZ" sz="2200" dirty="0" smtClean="0">
                <a:solidFill>
                  <a:srgbClr val="000000"/>
                </a:solidFill>
              </a:rPr>
              <a:t>↑NX</a:t>
            </a:r>
            <a:endParaRPr lang="cs-CZ" sz="22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0" y="195487"/>
            <a:ext cx="8388424" cy="432048"/>
          </a:xfrm>
        </p:spPr>
        <p:txBody>
          <a:bodyPr/>
          <a:lstStyle/>
          <a:p>
            <a:r>
              <a:rPr lang="cs-CZ" sz="2800" b="1" dirty="0" smtClean="0"/>
              <a:t>Účinnost MP v M-F modelu – systém pružných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17</a:t>
            </a:fld>
            <a:endParaRPr lang="cs-CZ" dirty="0">
              <a:solidFill>
                <a:srgbClr val="307871"/>
              </a:solidFill>
            </a:endParaRPr>
          </a:p>
        </p:txBody>
      </p:sp>
    </p:spTree>
    <p:extLst>
      <p:ext uri="{BB962C8B-B14F-4D97-AF65-F5344CB8AC3E}">
        <p14:creationId xmlns:p14="http://schemas.microsoft.com/office/powerpoint/2010/main" val="1172211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68262"/>
            <a:ext cx="8280920" cy="386372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rPr>
              <a:t>↑</a:t>
            </a:r>
            <a:r>
              <a:rPr lang="cs-CZ" sz="2200" dirty="0" smtClean="0">
                <a:solidFill>
                  <a:srgbClr val="000000"/>
                </a:solidFill>
              </a:rPr>
              <a:t>NX → ↑AD a  křivka IS</a:t>
            </a:r>
            <a:r>
              <a:rPr lang="cs-CZ" sz="2200" baseline="-25000" dirty="0" smtClean="0">
                <a:solidFill>
                  <a:srgbClr val="000000"/>
                </a:solidFill>
              </a:rPr>
              <a:t>0 </a:t>
            </a:r>
            <a:r>
              <a:rPr lang="cs-CZ" sz="2200" dirty="0" smtClean="0">
                <a:solidFill>
                  <a:srgbClr val="000000"/>
                </a:solidFill>
              </a:rPr>
              <a:t>se posouvá doprava do IS</a:t>
            </a:r>
            <a:r>
              <a:rPr lang="cs-CZ" sz="2200" baseline="-25000" dirty="0" smtClean="0">
                <a:solidFill>
                  <a:srgbClr val="000000"/>
                </a:solidFill>
              </a:rPr>
              <a:t>1</a:t>
            </a:r>
            <a:r>
              <a:rPr lang="cs-CZ" sz="2200" dirty="0" smtClean="0">
                <a:solidFill>
                  <a:srgbClr val="000000"/>
                </a:solidFill>
              </a:rPr>
              <a:t>, reálný důchod roste</a:t>
            </a:r>
          </a:p>
          <a:p>
            <a:pPr lvl="0" algn="just">
              <a:spcBef>
                <a:spcPts val="0"/>
              </a:spcBef>
              <a:spcAft>
                <a:spcPts val="600"/>
              </a:spcAft>
              <a:buClr>
                <a:srgbClr val="307871"/>
              </a:buClr>
              <a:buSzPct val="120000"/>
            </a:pPr>
            <a:r>
              <a:rPr lang="cs-CZ" sz="2200" dirty="0" smtClean="0">
                <a:solidFill>
                  <a:srgbClr val="000000"/>
                </a:solidFill>
              </a:rPr>
              <a:t>Znehodnocování bude probíhat tak dlouho, dokud pokles relativních cen exportu a importu nezajistí přesun ekonomiky do bodu E</a:t>
            </a:r>
            <a:r>
              <a:rPr lang="cs-CZ" sz="2200" baseline="-25000" dirty="0" smtClean="0">
                <a:solidFill>
                  <a:srgbClr val="000000"/>
                </a:solidFill>
              </a:rPr>
              <a:t>2</a:t>
            </a:r>
            <a:r>
              <a:rPr lang="cs-CZ" sz="2200" dirty="0" smtClean="0">
                <a:solidFill>
                  <a:srgbClr val="000000"/>
                </a:solidFill>
              </a:rPr>
              <a:t>. </a:t>
            </a:r>
          </a:p>
          <a:p>
            <a:pPr lvl="0" algn="just">
              <a:spcBef>
                <a:spcPts val="0"/>
              </a:spcBef>
              <a:spcAft>
                <a:spcPts val="1200"/>
              </a:spcAft>
              <a:buClr>
                <a:srgbClr val="307871"/>
              </a:buClr>
              <a:buSzPct val="120000"/>
            </a:pPr>
            <a:r>
              <a:rPr lang="cs-CZ" sz="2200" dirty="0" smtClean="0">
                <a:solidFill>
                  <a:srgbClr val="000000"/>
                </a:solidFill>
              </a:rPr>
              <a:t>Tento bod představuje rovnováhu s vyšší úrovní reálného důchodu (Y</a:t>
            </a:r>
            <a:r>
              <a:rPr lang="cs-CZ" sz="2200" baseline="-25000" dirty="0" smtClean="0">
                <a:solidFill>
                  <a:srgbClr val="000000"/>
                </a:solidFill>
              </a:rPr>
              <a:t>2</a:t>
            </a:r>
            <a:r>
              <a:rPr lang="cs-CZ" sz="2200" dirty="0" smtClean="0">
                <a:solidFill>
                  <a:srgbClr val="000000"/>
                </a:solidFill>
              </a:rPr>
              <a:t>), stejnou úrokovou sazbou a znehodnocenou měnou</a:t>
            </a:r>
          </a:p>
          <a:p>
            <a:pPr lvl="0" algn="just">
              <a:spcBef>
                <a:spcPts val="0"/>
              </a:spcBef>
              <a:spcAft>
                <a:spcPts val="1200"/>
              </a:spcAft>
              <a:buClr>
                <a:srgbClr val="307871"/>
              </a:buClr>
              <a:buSzPct val="120000"/>
            </a:pPr>
            <a:r>
              <a:rPr lang="cs-CZ" sz="2200" b="1" cap="all" dirty="0">
                <a:solidFill>
                  <a:srgbClr val="FF0000"/>
                </a:solidFill>
                <a:latin typeface="Times New Roman" panose="02020603050405020304" pitchFamily="18" charset="0"/>
                <a:ea typeface="Times New Roman" panose="02020603050405020304" pitchFamily="18" charset="0"/>
              </a:rPr>
              <a:t> monetární politika je </a:t>
            </a:r>
            <a:r>
              <a:rPr lang="cs-CZ" sz="2200" b="1" cap="all" dirty="0" smtClean="0">
                <a:solidFill>
                  <a:srgbClr val="FF0000"/>
                </a:solidFill>
                <a:latin typeface="Times New Roman" panose="02020603050405020304" pitchFamily="18" charset="0"/>
                <a:ea typeface="Times New Roman" panose="02020603050405020304" pitchFamily="18" charset="0"/>
              </a:rPr>
              <a:t>vysoce účinná</a:t>
            </a:r>
            <a:endParaRPr lang="cs-CZ" sz="2200" b="1" cap="all" dirty="0">
              <a:solidFill>
                <a:srgbClr val="FF0000"/>
              </a:solidFill>
            </a:endParaRPr>
          </a:p>
          <a:p>
            <a:pPr marL="0" lvl="0" indent="0" algn="just">
              <a:spcBef>
                <a:spcPts val="0"/>
              </a:spcBef>
              <a:spcAft>
                <a:spcPts val="600"/>
              </a:spcAft>
              <a:buClr>
                <a:srgbClr val="307871"/>
              </a:buClr>
              <a:buSzPct val="120000"/>
              <a:buNone/>
            </a:pPr>
            <a:endParaRPr lang="cs-CZ" sz="2200" dirty="0" smtClean="0">
              <a:solidFill>
                <a:srgbClr val="000000"/>
              </a:solidFill>
            </a:endParaRPr>
          </a:p>
          <a:p>
            <a:pPr marL="0" lvl="0" indent="0" algn="just">
              <a:spcBef>
                <a:spcPts val="0"/>
              </a:spcBef>
              <a:spcAft>
                <a:spcPts val="600"/>
              </a:spcAft>
              <a:buClr>
                <a:schemeClr val="tx1"/>
              </a:buClr>
              <a:buSzPct val="120000"/>
              <a:buNone/>
            </a:pPr>
            <a:r>
              <a:rPr lang="cs-CZ" sz="2200" b="1" dirty="0" smtClean="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0" y="195487"/>
            <a:ext cx="8388424" cy="432048"/>
          </a:xfrm>
        </p:spPr>
        <p:txBody>
          <a:bodyPr/>
          <a:lstStyle/>
          <a:p>
            <a:r>
              <a:rPr lang="cs-CZ" sz="2800" b="1" dirty="0" smtClean="0"/>
              <a:t>Účinnost MP v M-F modelu – systém pružných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18</a:t>
            </a:fld>
            <a:endParaRPr lang="cs-CZ" dirty="0">
              <a:solidFill>
                <a:srgbClr val="307871"/>
              </a:solidFill>
            </a:endParaRPr>
          </a:p>
        </p:txBody>
      </p:sp>
    </p:spTree>
    <p:extLst>
      <p:ext uri="{BB962C8B-B14F-4D97-AF65-F5344CB8AC3E}">
        <p14:creationId xmlns:p14="http://schemas.microsoft.com/office/powerpoint/2010/main" val="1027054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19</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87574"/>
            <a:ext cx="7071091" cy="3841289"/>
            <a:chOff x="961" y="6438"/>
            <a:chExt cx="5496" cy="3844"/>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443" y="7268"/>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5345" y="8207"/>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C00000"/>
                  </a:solidFill>
                  <a:effectLst/>
                  <a:ea typeface="Times New Roman" panose="02020603050405020304" pitchFamily="18" charset="0"/>
                </a:rPr>
                <a:t>BP</a:t>
              </a:r>
              <a:endParaRPr kumimoji="0" lang="cs-CZ" altLang="cs-CZ" b="1" i="0" u="none" strike="noStrike" cap="none" normalizeH="0" baseline="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215" y="733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a:off x="1930" y="8390"/>
              <a:ext cx="3420" cy="1"/>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4153" y="691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67" y="6948"/>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2" name="Text Box 21"/>
            <p:cNvSpPr txBox="1">
              <a:spLocks noChangeArrowheads="1"/>
            </p:cNvSpPr>
            <p:nvPr/>
          </p:nvSpPr>
          <p:spPr bwMode="auto">
            <a:xfrm>
              <a:off x="3266" y="785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F0000"/>
                  </a:solidFill>
                  <a:effectLst/>
                  <a:ea typeface="Times New Roman" panose="02020603050405020304" pitchFamily="18" charset="0"/>
                </a:rPr>
                <a:t> E</a:t>
              </a:r>
              <a:r>
                <a:rPr kumimoji="0" lang="cs-CZ" altLang="cs-CZ" b="1" i="0" u="none" strike="noStrike" cap="none" normalizeH="0" baseline="-30000" smtClean="0">
                  <a:ln>
                    <a:noFill/>
                  </a:ln>
                  <a:solidFill>
                    <a:srgbClr val="FF0000"/>
                  </a:solidFill>
                  <a:effectLst/>
                  <a:ea typeface="Times New Roman" panose="02020603050405020304" pitchFamily="18" charset="0"/>
                </a:rPr>
                <a:t>0</a:t>
              </a:r>
              <a:endParaRPr kumimoji="0" lang="cs-CZ" altLang="cs-CZ" b="1" i="0" u="none" strike="noStrike" cap="none" normalizeH="0" baseline="0" smtClean="0">
                <a:ln>
                  <a:noFill/>
                </a:ln>
                <a:solidFill>
                  <a:srgbClr val="FF0000"/>
                </a:solidFill>
                <a:effectLst/>
              </a:endParaRPr>
            </a:p>
          </p:txBody>
        </p:sp>
        <p:sp>
          <p:nvSpPr>
            <p:cNvPr id="53" name="Text Box 20"/>
            <p:cNvSpPr txBox="1">
              <a:spLocks noChangeArrowheads="1"/>
            </p:cNvSpPr>
            <p:nvPr/>
          </p:nvSpPr>
          <p:spPr bwMode="auto">
            <a:xfrm>
              <a:off x="3366" y="9718"/>
              <a:ext cx="54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4" name="Text Box 19"/>
            <p:cNvSpPr txBox="1">
              <a:spLocks noChangeArrowheads="1"/>
            </p:cNvSpPr>
            <p:nvPr/>
          </p:nvSpPr>
          <p:spPr bwMode="auto">
            <a:xfrm>
              <a:off x="1321" y="8058"/>
              <a:ext cx="79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smtClean="0">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smtClean="0">
                <a:ln>
                  <a:noFill/>
                </a:ln>
                <a:solidFill>
                  <a:schemeClr val="tx1"/>
                </a:solidFill>
                <a:effectLst/>
                <a:latin typeface="+mj-lt"/>
              </a:endParaRPr>
            </a:p>
          </p:txBody>
        </p:sp>
        <p:sp>
          <p:nvSpPr>
            <p:cNvPr id="55" name="Line 18"/>
            <p:cNvSpPr>
              <a:spLocks noChangeShapeType="1"/>
            </p:cNvSpPr>
            <p:nvPr/>
          </p:nvSpPr>
          <p:spPr bwMode="auto">
            <a:xfrm>
              <a:off x="3498"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17"/>
            <p:cNvSpPr>
              <a:spLocks noChangeShapeType="1"/>
            </p:cNvSpPr>
            <p:nvPr/>
          </p:nvSpPr>
          <p:spPr bwMode="auto">
            <a:xfrm flipH="1" flipV="1">
              <a:off x="2926" y="697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Line 16"/>
            <p:cNvSpPr>
              <a:spLocks noChangeShapeType="1"/>
            </p:cNvSpPr>
            <p:nvPr/>
          </p:nvSpPr>
          <p:spPr bwMode="auto">
            <a:xfrm flipV="1">
              <a:off x="3298" y="7518"/>
              <a:ext cx="2340" cy="1980"/>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3903" y="8407"/>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1</a:t>
              </a:r>
              <a:endParaRPr kumimoji="0" lang="cs-CZ" altLang="cs-CZ" b="1" i="0" u="none" strike="noStrike" cap="none" normalizeH="0" baseline="0" dirty="0" smtClean="0">
                <a:ln>
                  <a:noFill/>
                </a:ln>
                <a:solidFill>
                  <a:srgbClr val="FF0000"/>
                </a:solidFill>
                <a:effectLst/>
              </a:endParaRPr>
            </a:p>
          </p:txBody>
        </p:sp>
        <p:sp>
          <p:nvSpPr>
            <p:cNvPr id="59" name="Text Box 14"/>
            <p:cNvSpPr txBox="1">
              <a:spLocks noChangeArrowheads="1"/>
            </p:cNvSpPr>
            <p:nvPr/>
          </p:nvSpPr>
          <p:spPr bwMode="auto">
            <a:xfrm>
              <a:off x="4465" y="7869"/>
              <a:ext cx="59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smtClean="0">
                  <a:ln>
                    <a:noFill/>
                  </a:ln>
                  <a:solidFill>
                    <a:srgbClr val="FF0000"/>
                  </a:solidFill>
                  <a:effectLst/>
                  <a:ea typeface="Times New Roman" panose="02020603050405020304" pitchFamily="18" charset="0"/>
                </a:rPr>
                <a:t>E</a:t>
              </a:r>
              <a:r>
                <a:rPr kumimoji="0" lang="cs-CZ" altLang="cs-CZ" b="1" i="0" u="none" strike="noStrike" cap="none" normalizeH="0" baseline="-30000" dirty="0" smtClean="0">
                  <a:ln>
                    <a:noFill/>
                  </a:ln>
                  <a:solidFill>
                    <a:srgbClr val="FF0000"/>
                  </a:solidFill>
                  <a:effectLst/>
                  <a:ea typeface="Times New Roman" panose="02020603050405020304" pitchFamily="18" charset="0"/>
                </a:rPr>
                <a:t>2</a:t>
              </a:r>
              <a:endParaRPr kumimoji="0" lang="cs-CZ" altLang="cs-CZ" b="1" i="0" u="none" strike="noStrike" cap="none" normalizeH="0" baseline="0" dirty="0" smtClean="0">
                <a:ln>
                  <a:noFill/>
                </a:ln>
                <a:solidFill>
                  <a:srgbClr val="FF0000"/>
                </a:solidFill>
                <a:effectLst/>
              </a:endParaRPr>
            </a:p>
          </p:txBody>
        </p:sp>
        <p:sp>
          <p:nvSpPr>
            <p:cNvPr id="60" name="Text Box 13"/>
            <p:cNvSpPr txBox="1">
              <a:spLocks noChangeArrowheads="1"/>
            </p:cNvSpPr>
            <p:nvPr/>
          </p:nvSpPr>
          <p:spPr bwMode="auto">
            <a:xfrm>
              <a:off x="2956" y="6633"/>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chemeClr val="tx1"/>
                </a:solidFill>
                <a:effectLst/>
                <a:latin typeface="+mj-lt"/>
              </a:endParaRPr>
            </a:p>
          </p:txBody>
        </p:sp>
        <p:sp>
          <p:nvSpPr>
            <p:cNvPr id="61" name="Text Box 12"/>
            <p:cNvSpPr txBox="1">
              <a:spLocks noChangeArrowheads="1"/>
            </p:cNvSpPr>
            <p:nvPr/>
          </p:nvSpPr>
          <p:spPr bwMode="auto">
            <a:xfrm>
              <a:off x="5230" y="7127"/>
              <a:ext cx="75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ea typeface="Times New Roman" panose="02020603050405020304" pitchFamily="18" charset="0"/>
                </a:rPr>
                <a:t>1</a:t>
              </a:r>
              <a:endParaRPr kumimoji="0" lang="cs-CZ" altLang="cs-CZ" b="1" i="0" u="none" strike="noStrike" cap="none" normalizeH="0" baseline="0" dirty="0" smtClean="0">
                <a:ln>
                  <a:noFill/>
                </a:ln>
                <a:solidFill>
                  <a:srgbClr val="0070C0"/>
                </a:solidFill>
                <a:effectLst/>
              </a:endParaRPr>
            </a:p>
          </p:txBody>
        </p:sp>
        <p:sp>
          <p:nvSpPr>
            <p:cNvPr id="62" name="Line 11"/>
            <p:cNvSpPr>
              <a:spLocks noChangeShapeType="1"/>
            </p:cNvSpPr>
            <p:nvPr/>
          </p:nvSpPr>
          <p:spPr bwMode="auto">
            <a:xfrm>
              <a:off x="4057" y="8816"/>
              <a:ext cx="11" cy="862"/>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3" name="Line 10"/>
            <p:cNvSpPr>
              <a:spLocks noChangeShapeType="1"/>
            </p:cNvSpPr>
            <p:nvPr/>
          </p:nvSpPr>
          <p:spPr bwMode="auto">
            <a:xfrm>
              <a:off x="4651"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Line 9"/>
            <p:cNvSpPr>
              <a:spLocks noChangeShapeType="1"/>
            </p:cNvSpPr>
            <p:nvPr/>
          </p:nvSpPr>
          <p:spPr bwMode="auto">
            <a:xfrm flipH="1">
              <a:off x="1930" y="8816"/>
              <a:ext cx="2109"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Text Box 8"/>
            <p:cNvSpPr txBox="1">
              <a:spLocks noChangeArrowheads="1"/>
            </p:cNvSpPr>
            <p:nvPr/>
          </p:nvSpPr>
          <p:spPr bwMode="auto">
            <a:xfrm>
              <a:off x="3910" y="9740"/>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621" y="8612"/>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a:off x="4203" y="7791"/>
              <a:ext cx="1083" cy="1"/>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4666" y="7420"/>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a:off x="4287" y="8949"/>
              <a:ext cx="890" cy="7"/>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4694" y="8631"/>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sp>
          <p:nvSpPr>
            <p:cNvPr id="71" name="Text Box 2"/>
            <p:cNvSpPr txBox="1">
              <a:spLocks noChangeArrowheads="1"/>
            </p:cNvSpPr>
            <p:nvPr/>
          </p:nvSpPr>
          <p:spPr bwMode="auto">
            <a:xfrm>
              <a:off x="4526" y="9720"/>
              <a:ext cx="513" cy="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smtClean="0">
                <a:ln>
                  <a:noFill/>
                </a:ln>
                <a:solidFill>
                  <a:schemeClr val="tx1"/>
                </a:solidFill>
                <a:effectLst/>
                <a:latin typeface="+mj-lt"/>
              </a:endParaRPr>
            </a:p>
          </p:txBody>
        </p:sp>
      </p:grpSp>
      <p:sp>
        <p:nvSpPr>
          <p:cNvPr id="72" name="Line 6"/>
          <p:cNvSpPr>
            <a:spLocks noChangeShapeType="1"/>
          </p:cNvSpPr>
          <p:nvPr/>
        </p:nvSpPr>
        <p:spPr bwMode="auto">
          <a:xfrm>
            <a:off x="3816038" y="4454569"/>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4570106" y="4435142"/>
            <a:ext cx="417802" cy="998"/>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875852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827584" y="1851670"/>
            <a:ext cx="4572508" cy="2736304"/>
          </a:xfrm>
          <a:prstGeom prst="rect">
            <a:avLst/>
          </a:prstGeom>
        </p:spPr>
        <p:txBody>
          <a:bodyPr anchor="t">
            <a:noAutofit/>
          </a:bodyPr>
          <a:lstStyle/>
          <a:p>
            <a:r>
              <a:rPr lang="cs-CZ" sz="3200" b="1" dirty="0" smtClean="0">
                <a:solidFill>
                  <a:schemeClr val="bg1"/>
                </a:solidFill>
              </a:rPr>
              <a:t>FISKÁLNÍ A MONETÁRNÍ POLITIKA V MODELU IS-LM-BP</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a:t>
            </a:r>
            <a:r>
              <a:rPr lang="cs-CZ" altLang="cs-CZ" sz="2400" b="1" dirty="0" smtClean="0">
                <a:solidFill>
                  <a:srgbClr val="307871"/>
                </a:solidFill>
                <a:latin typeface="Times New Roman" panose="02020603050405020304" pitchFamily="18" charset="0"/>
                <a:cs typeface="Times New Roman" panose="02020603050405020304" pitchFamily="18" charset="0"/>
              </a:rPr>
              <a:t>6</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80735" y="713064"/>
            <a:ext cx="8280920" cy="3960440"/>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200" dirty="0">
                <a:solidFill>
                  <a:srgbClr val="000000"/>
                </a:solidFill>
              </a:rPr>
              <a:t>V případě dokonalé kapitálové imobility (nulové kapitálové mobility) nebude pohyb kapitálu reagovat na pohyb úrokové </a:t>
            </a:r>
            <a:r>
              <a:rPr lang="cs-CZ" sz="2200" dirty="0" smtClean="0">
                <a:solidFill>
                  <a:srgbClr val="000000"/>
                </a:solidFill>
              </a:rPr>
              <a:t>míry</a:t>
            </a:r>
          </a:p>
          <a:p>
            <a:pPr algn="just">
              <a:spcBef>
                <a:spcPts val="0"/>
              </a:spcBef>
              <a:spcAft>
                <a:spcPts val="1200"/>
              </a:spcAft>
              <a:buClr>
                <a:schemeClr val="tx1"/>
              </a:buClr>
              <a:buSzPct val="120000"/>
              <a:tabLst>
                <a:tab pos="228600" algn="l"/>
              </a:tabLst>
            </a:pPr>
            <a:r>
              <a:rPr lang="cs-CZ" sz="2200" dirty="0" smtClean="0">
                <a:solidFill>
                  <a:srgbClr val="000000"/>
                </a:solidFill>
              </a:rPr>
              <a:t>Za </a:t>
            </a:r>
            <a:r>
              <a:rPr lang="cs-CZ" sz="2200" dirty="0">
                <a:solidFill>
                  <a:srgbClr val="000000"/>
                </a:solidFill>
              </a:rPr>
              <a:t>tohoto předpokladu neexistuje vazba domácí úrokové míry na zahraniční úrokovou míru a křivka rovnováhy platební bilance bude vertikální. </a:t>
            </a:r>
            <a:endParaRPr lang="cs-CZ" sz="2200" dirty="0" smtClean="0">
              <a:solidFill>
                <a:srgbClr val="000000"/>
              </a:solidFill>
            </a:endParaRPr>
          </a:p>
          <a:p>
            <a:pPr lvl="0" algn="just">
              <a:spcBef>
                <a:spcPts val="0"/>
              </a:spcBef>
              <a:spcAft>
                <a:spcPts val="600"/>
              </a:spcAft>
              <a:buClr>
                <a:srgbClr val="307871"/>
              </a:buClr>
              <a:buSzPct val="120000"/>
            </a:pPr>
            <a:r>
              <a:rPr lang="cs-CZ" sz="2200" dirty="0">
                <a:solidFill>
                  <a:srgbClr val="000000"/>
                </a:solidFill>
              </a:rPr>
              <a:t>Při analýze účinnosti fiskální a monetární politiky </a:t>
            </a:r>
            <a:r>
              <a:rPr lang="cs-CZ" sz="2200" dirty="0" smtClean="0">
                <a:solidFill>
                  <a:srgbClr val="000000"/>
                </a:solidFill>
              </a:rPr>
              <a:t>budeme vycházet </a:t>
            </a:r>
            <a:r>
              <a:rPr lang="cs-CZ" sz="2200" dirty="0">
                <a:solidFill>
                  <a:srgbClr val="000000"/>
                </a:solidFill>
              </a:rPr>
              <a:t>ze situace, kdy vláda či centrální banka provádějí expanzivní fiskální či monetární politiku</a:t>
            </a:r>
          </a:p>
          <a:p>
            <a:pPr lvl="0" algn="just">
              <a:spcBef>
                <a:spcPts val="0"/>
              </a:spcBef>
              <a:spcAft>
                <a:spcPts val="600"/>
              </a:spcAft>
              <a:buClr>
                <a:srgbClr val="307871"/>
              </a:buClr>
              <a:buSzPct val="120000"/>
            </a:pPr>
            <a:r>
              <a:rPr lang="cs-CZ" sz="2200" dirty="0">
                <a:solidFill>
                  <a:srgbClr val="000000"/>
                </a:solidFill>
              </a:rPr>
              <a:t>Každá modelová situace bude vycházet ze stavu, kdy se ekonomika nachází v bodě </a:t>
            </a:r>
            <a:r>
              <a:rPr lang="cs-CZ" sz="2200" dirty="0" smtClean="0">
                <a:solidFill>
                  <a:srgbClr val="000000"/>
                </a:solidFill>
              </a:rPr>
              <a:t>vnitřní i vnější rovnováhy E</a:t>
            </a:r>
            <a:r>
              <a:rPr lang="cs-CZ" sz="2200" baseline="-25000" dirty="0" smtClean="0">
                <a:solidFill>
                  <a:srgbClr val="000000"/>
                </a:solidFill>
              </a:rPr>
              <a:t>0</a:t>
            </a:r>
            <a:endParaRPr lang="cs-CZ" sz="2200" dirty="0">
              <a:solidFill>
                <a:srgbClr val="000000"/>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Dokonalá kapitálová imobilita</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82963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412810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Vláda provede fiskální expanzi (↑G) → ↑ poptávky po penězích (M/P konstantní) → ↑ i (křivka IS</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IS</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 nový bod rovnováhy (</a:t>
            </a:r>
            <a:r>
              <a:rPr lang="cs-CZ" sz="2200" dirty="0" smtClean="0">
                <a:solidFill>
                  <a:srgbClr val="000000"/>
                </a:solidFill>
                <a:latin typeface="Times New Roman" panose="02020603050405020304" pitchFamily="18" charset="0"/>
                <a:ea typeface="Calibri" panose="020F0502020204030204" pitchFamily="34" charset="0"/>
              </a:rPr>
              <a:t>i</a:t>
            </a:r>
            <a:r>
              <a:rPr lang="cs-CZ" sz="2200" baseline="-25000" dirty="0" smtClean="0">
                <a:solidFill>
                  <a:srgbClr val="000000"/>
                </a:solidFill>
                <a:latin typeface="Times New Roman" panose="02020603050405020304" pitchFamily="18" charset="0"/>
                <a:ea typeface="Calibri" panose="020F0502020204030204" pitchFamily="34" charset="0"/>
              </a:rPr>
              <a:t>1 </a:t>
            </a:r>
            <a:r>
              <a:rPr lang="cs-CZ" sz="2200" dirty="0" smtClean="0">
                <a:solidFill>
                  <a:srgbClr val="000000"/>
                </a:solidFill>
                <a:latin typeface="Times New Roman" panose="02020603050405020304" pitchFamily="18" charset="0"/>
                <a:ea typeface="Calibri" panose="020F0502020204030204" pitchFamily="34" charset="0"/>
              </a:rPr>
              <a:t>a Y</a:t>
            </a:r>
            <a:r>
              <a:rPr lang="cs-CZ" sz="2200" baseline="-25000" dirty="0" smtClean="0">
                <a:solidFill>
                  <a:srgbClr val="000000"/>
                </a:solidFill>
                <a:latin typeface="Times New Roman" panose="02020603050405020304" pitchFamily="18" charset="0"/>
                <a:ea typeface="Calibri" panose="020F0502020204030204" pitchFamily="34" charset="0"/>
              </a:rPr>
              <a:t>1</a:t>
            </a:r>
            <a:r>
              <a:rPr lang="cs-CZ" sz="2200" dirty="0" smtClean="0">
                <a:solidFill>
                  <a:srgbClr val="000000"/>
                </a:solidFill>
                <a:latin typeface="Times New Roman" panose="02020603050405020304" pitchFamily="18" charset="0"/>
                <a:ea typeface="Calibri" panose="020F0502020204030204" pitchFamily="34" charset="0"/>
              </a:rPr>
              <a:t>)</a:t>
            </a:r>
          </a:p>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Calibri" panose="020F0502020204030204" pitchFamily="34" charset="0"/>
              </a:rPr>
              <a:t>I </a:t>
            </a:r>
            <a:r>
              <a:rPr lang="cs-CZ" sz="2200" dirty="0">
                <a:solidFill>
                  <a:srgbClr val="000000"/>
                </a:solidFill>
                <a:latin typeface="Times New Roman" panose="02020603050405020304" pitchFamily="18" charset="0"/>
                <a:ea typeface="Calibri" panose="020F0502020204030204" pitchFamily="34" charset="0"/>
              </a:rPr>
              <a:t>přesto, že je nyní </a:t>
            </a:r>
            <a:r>
              <a:rPr lang="cs-CZ" sz="2200" dirty="0">
                <a:solidFill>
                  <a:srgbClr val="000000"/>
                </a:solidFill>
                <a:latin typeface="Times New Roman" panose="02020603050405020304" pitchFamily="18" charset="0"/>
                <a:ea typeface="Times New Roman" panose="02020603050405020304" pitchFamily="18" charset="0"/>
              </a:rPr>
              <a:t>i ˃ </a:t>
            </a:r>
            <a:r>
              <a:rPr lang="cs-CZ" sz="2200" dirty="0" err="1">
                <a:solidFill>
                  <a:srgbClr val="000000"/>
                </a:solidFill>
                <a:latin typeface="Times New Roman" panose="02020603050405020304" pitchFamily="18" charset="0"/>
                <a:ea typeface="Times New Roman" panose="02020603050405020304" pitchFamily="18" charset="0"/>
              </a:rPr>
              <a:t>i</a:t>
            </a:r>
            <a:r>
              <a:rPr lang="cs-CZ" sz="2200" baseline="-25000" dirty="0" err="1">
                <a:solidFill>
                  <a:srgbClr val="000000"/>
                </a:solidFill>
                <a:latin typeface="Times New Roman" panose="02020603050405020304" pitchFamily="18" charset="0"/>
                <a:ea typeface="Times New Roman" panose="02020603050405020304" pitchFamily="18" charset="0"/>
              </a:rPr>
              <a:t>f</a:t>
            </a:r>
            <a:r>
              <a:rPr lang="cs-CZ" sz="2200" dirty="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Calibri" panose="020F0502020204030204" pitchFamily="34" charset="0"/>
              </a:rPr>
              <a:t>nebude </a:t>
            </a:r>
            <a:r>
              <a:rPr lang="cs-CZ" sz="2200" dirty="0">
                <a:solidFill>
                  <a:srgbClr val="000000"/>
                </a:solidFill>
                <a:latin typeface="Times New Roman" panose="02020603050405020304" pitchFamily="18" charset="0"/>
                <a:ea typeface="Calibri" panose="020F0502020204030204" pitchFamily="34" charset="0"/>
              </a:rPr>
              <a:t>to mít žádný vliv na pohyb </a:t>
            </a:r>
            <a:r>
              <a:rPr lang="cs-CZ" sz="2200" dirty="0" smtClean="0">
                <a:solidFill>
                  <a:srgbClr val="000000"/>
                </a:solidFill>
                <a:latin typeface="Times New Roman" panose="02020603050405020304" pitchFamily="18" charset="0"/>
                <a:ea typeface="Calibri" panose="020F0502020204030204" pitchFamily="34" charset="0"/>
              </a:rPr>
              <a:t>kapitálu</a:t>
            </a:r>
          </a:p>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↑Y</a:t>
            </a:r>
            <a:r>
              <a:rPr lang="cs-CZ" sz="2200" dirty="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 ↓NX</a:t>
            </a:r>
            <a:r>
              <a:rPr lang="cs-CZ" sz="2200" dirty="0" smtClean="0">
                <a:solidFill>
                  <a:srgbClr val="000000"/>
                </a:solidFill>
                <a:latin typeface="Times New Roman" panose="02020603050405020304" pitchFamily="18" charset="0"/>
                <a:ea typeface="Calibri" panose="020F0502020204030204" pitchFamily="34" charset="0"/>
              </a:rPr>
              <a:t> </a:t>
            </a:r>
            <a:r>
              <a:rPr lang="cs-CZ" sz="2200" dirty="0">
                <a:solidFill>
                  <a:srgbClr val="000000"/>
                </a:solidFill>
                <a:latin typeface="Times New Roman" panose="02020603050405020304" pitchFamily="18" charset="0"/>
                <a:ea typeface="Calibri" panose="020F0502020204030204" pitchFamily="34" charset="0"/>
              </a:rPr>
              <a:t>z důvodu zvýšení importu a platební bilance se dostane do </a:t>
            </a:r>
            <a:r>
              <a:rPr lang="cs-CZ" sz="2200" dirty="0" smtClean="0">
                <a:solidFill>
                  <a:srgbClr val="000000"/>
                </a:solidFill>
                <a:latin typeface="Times New Roman" panose="02020603050405020304" pitchFamily="18" charset="0"/>
                <a:ea typeface="Calibri" panose="020F0502020204030204" pitchFamily="34" charset="0"/>
              </a:rPr>
              <a:t>deficitu</a:t>
            </a:r>
          </a:p>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Calibri" panose="020F0502020204030204" pitchFamily="34" charset="0"/>
              </a:rPr>
              <a:t>Tento </a:t>
            </a:r>
            <a:r>
              <a:rPr lang="cs-CZ" sz="2200" dirty="0">
                <a:solidFill>
                  <a:srgbClr val="000000"/>
                </a:solidFill>
                <a:latin typeface="Times New Roman" panose="02020603050405020304" pitchFamily="18" charset="0"/>
                <a:ea typeface="Calibri" panose="020F0502020204030204" pitchFamily="34" charset="0"/>
              </a:rPr>
              <a:t>deficit vytváří tlak na znehodnocení domácí měny, ale jelikož se nacházíme v systému pevných kurzů, je pro centrální banku jakékoliv znehodnocení nepřípustné. Bude tedy intervenovat ve smyslu nákupu domácí měny a prodeje </a:t>
            </a:r>
            <a:r>
              <a:rPr lang="cs-CZ" sz="2200" dirty="0" smtClean="0">
                <a:solidFill>
                  <a:srgbClr val="000000"/>
                </a:solidFill>
                <a:latin typeface="Times New Roman" panose="02020603050405020304" pitchFamily="18" charset="0"/>
                <a:ea typeface="Calibri" panose="020F0502020204030204" pitchFamily="34" charset="0"/>
              </a:rPr>
              <a:t>deviz (posun křivky </a:t>
            </a:r>
            <a:r>
              <a:rPr lang="cs-CZ" sz="2200" dirty="0">
                <a:solidFill>
                  <a:srgbClr val="000000"/>
                </a:solidFill>
                <a:latin typeface="Times New Roman" panose="02020603050405020304" pitchFamily="18" charset="0"/>
                <a:ea typeface="Calibri" panose="020F0502020204030204" pitchFamily="34" charset="0"/>
              </a:rPr>
              <a:t>LM</a:t>
            </a:r>
            <a:r>
              <a:rPr lang="cs-CZ" sz="2200" baseline="-25000" dirty="0">
                <a:solidFill>
                  <a:srgbClr val="000000"/>
                </a:solidFill>
                <a:latin typeface="Times New Roman" panose="02020603050405020304" pitchFamily="18" charset="0"/>
                <a:ea typeface="Calibri" panose="020F0502020204030204" pitchFamily="34" charset="0"/>
              </a:rPr>
              <a:t>0</a:t>
            </a:r>
            <a:r>
              <a:rPr lang="cs-CZ" sz="2200" dirty="0">
                <a:solidFill>
                  <a:srgbClr val="000000"/>
                </a:solidFill>
                <a:latin typeface="Times New Roman" panose="02020603050405020304" pitchFamily="18" charset="0"/>
                <a:ea typeface="Calibri" panose="020F0502020204030204" pitchFamily="34" charset="0"/>
              </a:rPr>
              <a:t> doleva do </a:t>
            </a:r>
            <a:r>
              <a:rPr lang="cs-CZ" sz="2200" dirty="0" smtClean="0">
                <a:solidFill>
                  <a:srgbClr val="000000"/>
                </a:solidFill>
                <a:latin typeface="Times New Roman" panose="02020603050405020304" pitchFamily="18" charset="0"/>
                <a:ea typeface="Calibri" panose="020F0502020204030204" pitchFamily="34" charset="0"/>
              </a:rPr>
              <a:t>LM</a:t>
            </a:r>
            <a:r>
              <a:rPr lang="cs-CZ" sz="2200" baseline="-25000" dirty="0" smtClean="0">
                <a:solidFill>
                  <a:srgbClr val="000000"/>
                </a:solidFill>
                <a:latin typeface="Times New Roman" panose="02020603050405020304" pitchFamily="18" charset="0"/>
                <a:ea typeface="Calibri" panose="020F0502020204030204" pitchFamily="34" charset="0"/>
              </a:rPr>
              <a:t>1</a:t>
            </a:r>
            <a:r>
              <a:rPr lang="cs-CZ" sz="2200" dirty="0" smtClean="0">
                <a:solidFill>
                  <a:srgbClr val="000000"/>
                </a:solidFill>
                <a:latin typeface="Times New Roman" panose="02020603050405020304" pitchFamily="18" charset="0"/>
                <a:ea typeface="Calibri" panose="020F0502020204030204" pitchFamily="34" charset="0"/>
              </a:rPr>
              <a:t>)</a:t>
            </a:r>
            <a:endParaRPr lang="cs-CZ" sz="22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FP - dokonalá imobilita – pevné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21</a:t>
            </a:fld>
            <a:endParaRPr lang="cs-CZ" dirty="0">
              <a:solidFill>
                <a:srgbClr val="307871"/>
              </a:solidFill>
            </a:endParaRPr>
          </a:p>
        </p:txBody>
      </p:sp>
    </p:spTree>
    <p:extLst>
      <p:ext uri="{BB962C8B-B14F-4D97-AF65-F5344CB8AC3E}">
        <p14:creationId xmlns:p14="http://schemas.microsoft.com/office/powerpoint/2010/main" val="1501973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8262"/>
            <a:ext cx="8280920" cy="3863728"/>
          </a:xfrm>
          <a:prstGeom prst="rect">
            <a:avLst/>
          </a:prstGeom>
        </p:spPr>
        <p:txBody>
          <a:bodyPr>
            <a:noAutofit/>
          </a:bodyPr>
          <a:lstStyle/>
          <a:p>
            <a:pPr lvl="0" algn="just">
              <a:spcBef>
                <a:spcPts val="0"/>
              </a:spcBef>
              <a:spcAft>
                <a:spcPts val="600"/>
              </a:spcAft>
              <a:buClr>
                <a:srgbClr val="307871"/>
              </a:buClr>
              <a:buSzPct val="120000"/>
            </a:pPr>
            <a:r>
              <a:rPr lang="cs-CZ" sz="2400" dirty="0" smtClean="0">
                <a:solidFill>
                  <a:srgbClr val="000000"/>
                </a:solidFill>
                <a:latin typeface="Times New Roman" panose="02020603050405020304" pitchFamily="18" charset="0"/>
                <a:ea typeface="Calibri" panose="020F0502020204030204" pitchFamily="34" charset="0"/>
              </a:rPr>
              <a:t>Monetární restrikce </a:t>
            </a:r>
            <a:r>
              <a:rPr lang="cs-CZ" sz="2400" dirty="0">
                <a:solidFill>
                  <a:srgbClr val="000000"/>
                </a:solidFill>
                <a:latin typeface="Times New Roman" panose="02020603050405020304" pitchFamily="18" charset="0"/>
                <a:ea typeface="Calibri" panose="020F0502020204030204" pitchFamily="34" charset="0"/>
              </a:rPr>
              <a:t>způsobí další </a:t>
            </a:r>
            <a:r>
              <a:rPr lang="cs-CZ" sz="2400" dirty="0">
                <a:solidFill>
                  <a:srgbClr val="000000"/>
                </a:solidFill>
                <a:latin typeface="Times New Roman" panose="02020603050405020304" pitchFamily="18" charset="0"/>
                <a:ea typeface="Times New Roman" panose="02020603050405020304" pitchFamily="18" charset="0"/>
              </a:rPr>
              <a:t>↑ </a:t>
            </a:r>
            <a:r>
              <a:rPr lang="cs-CZ" sz="2400" dirty="0" smtClean="0">
                <a:solidFill>
                  <a:srgbClr val="000000"/>
                </a:solidFill>
                <a:latin typeface="Times New Roman" panose="02020603050405020304" pitchFamily="18" charset="0"/>
                <a:ea typeface="Times New Roman" panose="02020603050405020304" pitchFamily="18" charset="0"/>
              </a:rPr>
              <a:t>i a ↓Y (z důvodu ↓I → ↓AD)</a:t>
            </a:r>
          </a:p>
          <a:p>
            <a:pPr lvl="0" algn="just">
              <a:spcBef>
                <a:spcPts val="0"/>
              </a:spcBef>
              <a:spcAft>
                <a:spcPts val="600"/>
              </a:spcAft>
              <a:buClr>
                <a:srgbClr val="307871"/>
              </a:buClr>
              <a:buSzPct val="120000"/>
            </a:pPr>
            <a:r>
              <a:rPr lang="cs-CZ" sz="2400" dirty="0" smtClean="0">
                <a:solidFill>
                  <a:srgbClr val="000000"/>
                </a:solidFill>
                <a:latin typeface="Times New Roman" panose="02020603050405020304" pitchFamily="18" charset="0"/>
                <a:ea typeface="Calibri" panose="020F0502020204030204" pitchFamily="34" charset="0"/>
              </a:rPr>
              <a:t>Reálný </a:t>
            </a:r>
            <a:r>
              <a:rPr lang="cs-CZ" sz="2400" dirty="0">
                <a:solidFill>
                  <a:srgbClr val="000000"/>
                </a:solidFill>
                <a:latin typeface="Times New Roman" panose="02020603050405020304" pitchFamily="18" charset="0"/>
                <a:ea typeface="Calibri" panose="020F0502020204030204" pitchFamily="34" charset="0"/>
              </a:rPr>
              <a:t>důchod bude klesat tak dlouho, dokud se platební bilance nedostane zpět do rovnováhy. Nový rovnovážný stav pak nastane při původním důchodu (E</a:t>
            </a:r>
            <a:r>
              <a:rPr lang="cs-CZ" sz="2400" baseline="-25000" dirty="0">
                <a:solidFill>
                  <a:srgbClr val="000000"/>
                </a:solidFill>
                <a:latin typeface="Times New Roman" panose="02020603050405020304" pitchFamily="18" charset="0"/>
                <a:ea typeface="Calibri" panose="020F0502020204030204" pitchFamily="34" charset="0"/>
              </a:rPr>
              <a:t>2</a:t>
            </a:r>
            <a:r>
              <a:rPr lang="cs-CZ" sz="2400" dirty="0">
                <a:solidFill>
                  <a:srgbClr val="000000"/>
                </a:solidFill>
                <a:latin typeface="Times New Roman" panose="02020603050405020304" pitchFamily="18" charset="0"/>
                <a:ea typeface="Calibri" panose="020F0502020204030204" pitchFamily="34" charset="0"/>
              </a:rPr>
              <a:t>) a zvýšené úrokové míře (i</a:t>
            </a:r>
            <a:r>
              <a:rPr lang="cs-CZ" sz="2400" baseline="-25000" dirty="0">
                <a:solidFill>
                  <a:srgbClr val="000000"/>
                </a:solidFill>
                <a:latin typeface="Times New Roman" panose="02020603050405020304" pitchFamily="18" charset="0"/>
                <a:ea typeface="Calibri" panose="020F0502020204030204" pitchFamily="34" charset="0"/>
              </a:rPr>
              <a:t>2</a:t>
            </a:r>
            <a:r>
              <a:rPr lang="cs-CZ" sz="2400" dirty="0" smtClean="0">
                <a:solidFill>
                  <a:srgbClr val="000000"/>
                </a:solidFill>
                <a:latin typeface="Times New Roman" panose="02020603050405020304" pitchFamily="18" charset="0"/>
                <a:ea typeface="Calibri" panose="020F0502020204030204" pitchFamily="34" charset="0"/>
              </a:rPr>
              <a:t>).</a:t>
            </a:r>
          </a:p>
          <a:p>
            <a:pPr lvl="0" algn="just">
              <a:spcBef>
                <a:spcPts val="0"/>
              </a:spcBef>
              <a:spcAft>
                <a:spcPts val="600"/>
              </a:spcAft>
              <a:buClr>
                <a:srgbClr val="307871"/>
              </a:buClr>
              <a:buSzPct val="120000"/>
            </a:pPr>
            <a:r>
              <a:rPr lang="cs-CZ" sz="2400" b="1" cap="all" dirty="0">
                <a:solidFill>
                  <a:srgbClr val="FF0000"/>
                </a:solidFill>
                <a:latin typeface="Times New Roman" panose="02020603050405020304" pitchFamily="18" charset="0"/>
                <a:ea typeface="Times New Roman" panose="02020603050405020304" pitchFamily="18" charset="0"/>
              </a:rPr>
              <a:t>Fiskální politika je naprosto </a:t>
            </a:r>
            <a:r>
              <a:rPr lang="cs-CZ" sz="2400" b="1" cap="all" dirty="0" smtClean="0">
                <a:solidFill>
                  <a:srgbClr val="FF0000"/>
                </a:solidFill>
                <a:latin typeface="Times New Roman" panose="02020603050405020304" pitchFamily="18" charset="0"/>
                <a:ea typeface="Times New Roman" panose="02020603050405020304" pitchFamily="18" charset="0"/>
              </a:rPr>
              <a:t>Neúčinná</a:t>
            </a:r>
          </a:p>
          <a:p>
            <a:pPr algn="just">
              <a:spcBef>
                <a:spcPts val="0"/>
              </a:spcBef>
              <a:spcAft>
                <a:spcPts val="600"/>
              </a:spcAft>
              <a:buClr>
                <a:srgbClr val="307871"/>
              </a:buClr>
              <a:buSzPct val="120000"/>
            </a:pPr>
            <a:r>
              <a:rPr lang="cs-CZ" sz="2400" dirty="0">
                <a:solidFill>
                  <a:srgbClr val="000000"/>
                </a:solidFill>
                <a:latin typeface="Times New Roman" panose="02020603050405020304" pitchFamily="18" charset="0"/>
                <a:ea typeface="Calibri" panose="020F0502020204030204" pitchFamily="34" charset="0"/>
              </a:rPr>
              <a:t>Hlavním </a:t>
            </a:r>
            <a:r>
              <a:rPr lang="cs-CZ" sz="2400" dirty="0" smtClean="0">
                <a:solidFill>
                  <a:srgbClr val="000000"/>
                </a:solidFill>
                <a:latin typeface="Times New Roman" panose="02020603050405020304" pitchFamily="18" charset="0"/>
                <a:ea typeface="Calibri" panose="020F0502020204030204" pitchFamily="34" charset="0"/>
              </a:rPr>
              <a:t>důvodem je úplný vytěsňovací efekt (nejedná se o mezinárodní neboť nedošlo k vytěsnění čistých exportů)</a:t>
            </a:r>
            <a:endParaRPr lang="cs-CZ" sz="2400" dirty="0">
              <a:solidFill>
                <a:srgbClr val="000000"/>
              </a:solidFill>
              <a:latin typeface="Times New Roman" panose="02020603050405020304" pitchFamily="18" charset="0"/>
              <a:ea typeface="Calibri" panose="020F0502020204030204" pitchFamily="34" charset="0"/>
            </a:endParaRPr>
          </a:p>
          <a:p>
            <a:pPr lvl="0" algn="just">
              <a:spcBef>
                <a:spcPts val="0"/>
              </a:spcBef>
              <a:spcAft>
                <a:spcPts val="600"/>
              </a:spcAft>
              <a:buClr>
                <a:srgbClr val="307871"/>
              </a:buClr>
              <a:buSzPct val="120000"/>
            </a:pPr>
            <a:endParaRPr lang="cs-CZ" sz="2400" dirty="0" smtClean="0">
              <a:solidFill>
                <a:srgbClr val="000000"/>
              </a:solidFill>
              <a:latin typeface="Times New Roman" panose="02020603050405020304" pitchFamily="18" charset="0"/>
              <a:ea typeface="Calibri" panose="020F0502020204030204" pitchFamily="34" charset="0"/>
            </a:endParaRPr>
          </a:p>
          <a:p>
            <a:pPr lvl="0" algn="just">
              <a:spcBef>
                <a:spcPts val="0"/>
              </a:spcBef>
              <a:spcAft>
                <a:spcPts val="600"/>
              </a:spcAft>
              <a:buClr>
                <a:srgbClr val="307871"/>
              </a:buClr>
              <a:buSzPct val="120000"/>
            </a:pPr>
            <a:endParaRPr lang="cs-CZ" sz="2400" dirty="0">
              <a:solidFill>
                <a:srgbClr val="000000"/>
              </a:solidFill>
              <a:latin typeface="Times New Roman" panose="02020603050405020304" pitchFamily="18" charset="0"/>
              <a:ea typeface="Calibri" panose="020F0502020204030204" pitchFamily="34" charset="0"/>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FP - dokonalá imobilita – pevné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22</a:t>
            </a:fld>
            <a:endParaRPr lang="cs-CZ" dirty="0">
              <a:solidFill>
                <a:srgbClr val="307871"/>
              </a:solidFill>
            </a:endParaRPr>
          </a:p>
        </p:txBody>
      </p:sp>
    </p:spTree>
    <p:extLst>
      <p:ext uri="{BB962C8B-B14F-4D97-AF65-F5344CB8AC3E}">
        <p14:creationId xmlns:p14="http://schemas.microsoft.com/office/powerpoint/2010/main" val="32468376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800" b="1" dirty="0">
                <a:solidFill>
                  <a:srgbClr val="307871"/>
                </a:solidFill>
              </a:rPr>
              <a:t>Účinnost FP - dokonalá imobilita – pevné kurzy</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23</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79577"/>
            <a:ext cx="7071091" cy="3838290"/>
            <a:chOff x="961" y="6430"/>
            <a:chExt cx="5496" cy="3841"/>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782" y="7412"/>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3647" y="6450"/>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C00000"/>
                  </a:solidFill>
                  <a:effectLst/>
                  <a:ea typeface="Times New Roman" panose="02020603050405020304" pitchFamily="18" charset="0"/>
                </a:rPr>
                <a:t>BP</a:t>
              </a:r>
              <a:endParaRPr kumimoji="0" lang="cs-CZ" altLang="cs-CZ" b="1" i="0" u="none" strike="noStrike" cap="none" normalizeH="0" baseline="0" dirty="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312" y="7557"/>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flipH="1" flipV="1">
              <a:off x="3670" y="6558"/>
              <a:ext cx="5" cy="3098"/>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5185" y="717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67" y="6948"/>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2" name="Text Box 21"/>
            <p:cNvSpPr txBox="1">
              <a:spLocks noChangeArrowheads="1"/>
            </p:cNvSpPr>
            <p:nvPr/>
          </p:nvSpPr>
          <p:spPr bwMode="auto">
            <a:xfrm>
              <a:off x="3709" y="8476"/>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0</a:t>
              </a:r>
              <a:endParaRPr kumimoji="0" lang="cs-CZ" altLang="cs-CZ" b="1" i="0" u="none" strike="noStrike" cap="none" normalizeH="0" baseline="0" dirty="0" smtClean="0">
                <a:ln>
                  <a:noFill/>
                </a:ln>
                <a:solidFill>
                  <a:srgbClr val="FF0000"/>
                </a:solidFill>
                <a:effectLst/>
              </a:endParaRPr>
            </a:p>
          </p:txBody>
        </p:sp>
        <p:sp>
          <p:nvSpPr>
            <p:cNvPr id="54" name="Text Box 19"/>
            <p:cNvSpPr txBox="1">
              <a:spLocks noChangeArrowheads="1"/>
            </p:cNvSpPr>
            <p:nvPr/>
          </p:nvSpPr>
          <p:spPr bwMode="auto">
            <a:xfrm>
              <a:off x="1667" y="8442"/>
              <a:ext cx="30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smtClean="0">
                <a:ln>
                  <a:noFill/>
                </a:ln>
                <a:solidFill>
                  <a:schemeClr val="tx1"/>
                </a:solidFill>
                <a:effectLst/>
                <a:latin typeface="+mj-lt"/>
              </a:endParaRPr>
            </a:p>
          </p:txBody>
        </p:sp>
        <p:sp>
          <p:nvSpPr>
            <p:cNvPr id="56" name="Line 17"/>
            <p:cNvSpPr>
              <a:spLocks noChangeShapeType="1"/>
            </p:cNvSpPr>
            <p:nvPr/>
          </p:nvSpPr>
          <p:spPr bwMode="auto">
            <a:xfrm flipH="1" flipV="1">
              <a:off x="2926" y="697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Line 16"/>
            <p:cNvSpPr>
              <a:spLocks noChangeShapeType="1"/>
            </p:cNvSpPr>
            <p:nvPr/>
          </p:nvSpPr>
          <p:spPr bwMode="auto">
            <a:xfrm flipV="1">
              <a:off x="2329" y="6737"/>
              <a:ext cx="2340" cy="1980"/>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4430" y="7898"/>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1</a:t>
              </a:r>
              <a:endParaRPr kumimoji="0" lang="cs-CZ" altLang="cs-CZ" b="1" i="0" u="none" strike="noStrike" cap="none" normalizeH="0" baseline="0" dirty="0" smtClean="0">
                <a:ln>
                  <a:noFill/>
                </a:ln>
                <a:solidFill>
                  <a:srgbClr val="FF0000"/>
                </a:solidFill>
                <a:effectLst/>
              </a:endParaRPr>
            </a:p>
          </p:txBody>
        </p:sp>
        <p:sp>
          <p:nvSpPr>
            <p:cNvPr id="59" name="Text Box 14"/>
            <p:cNvSpPr txBox="1">
              <a:spLocks noChangeArrowheads="1"/>
            </p:cNvSpPr>
            <p:nvPr/>
          </p:nvSpPr>
          <p:spPr bwMode="auto">
            <a:xfrm>
              <a:off x="3777" y="7371"/>
              <a:ext cx="59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smtClean="0">
                  <a:ln>
                    <a:noFill/>
                  </a:ln>
                  <a:solidFill>
                    <a:srgbClr val="FF0000"/>
                  </a:solidFill>
                  <a:effectLst/>
                  <a:ea typeface="Times New Roman" panose="02020603050405020304" pitchFamily="18" charset="0"/>
                </a:rPr>
                <a:t>E</a:t>
              </a:r>
              <a:r>
                <a:rPr kumimoji="0" lang="cs-CZ" altLang="cs-CZ" b="1" i="0" u="none" strike="noStrike" cap="none" normalizeH="0" baseline="-30000" dirty="0" smtClean="0">
                  <a:ln>
                    <a:noFill/>
                  </a:ln>
                  <a:solidFill>
                    <a:srgbClr val="FF0000"/>
                  </a:solidFill>
                  <a:effectLst/>
                  <a:ea typeface="Times New Roman" panose="02020603050405020304" pitchFamily="18" charset="0"/>
                </a:rPr>
                <a:t>2</a:t>
              </a:r>
              <a:endParaRPr kumimoji="0" lang="cs-CZ" altLang="cs-CZ" b="1" i="0" u="none" strike="noStrike" cap="none" normalizeH="0" baseline="0" dirty="0" smtClean="0">
                <a:ln>
                  <a:noFill/>
                </a:ln>
                <a:solidFill>
                  <a:srgbClr val="FF0000"/>
                </a:solidFill>
                <a:effectLst/>
              </a:endParaRPr>
            </a:p>
          </p:txBody>
        </p:sp>
        <p:sp>
          <p:nvSpPr>
            <p:cNvPr id="60" name="Text Box 13"/>
            <p:cNvSpPr txBox="1">
              <a:spLocks noChangeArrowheads="1"/>
            </p:cNvSpPr>
            <p:nvPr/>
          </p:nvSpPr>
          <p:spPr bwMode="auto">
            <a:xfrm>
              <a:off x="2956" y="6633"/>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chemeClr val="tx1"/>
                </a:solidFill>
                <a:effectLst/>
                <a:latin typeface="+mj-lt"/>
              </a:endParaRPr>
            </a:p>
          </p:txBody>
        </p:sp>
        <p:sp>
          <p:nvSpPr>
            <p:cNvPr id="61" name="Text Box 12"/>
            <p:cNvSpPr txBox="1">
              <a:spLocks noChangeArrowheads="1"/>
            </p:cNvSpPr>
            <p:nvPr/>
          </p:nvSpPr>
          <p:spPr bwMode="auto">
            <a:xfrm>
              <a:off x="4696" y="6430"/>
              <a:ext cx="75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ea typeface="Times New Roman" panose="02020603050405020304" pitchFamily="18" charset="0"/>
                </a:rPr>
                <a:t>1</a:t>
              </a:r>
              <a:endParaRPr kumimoji="0" lang="cs-CZ" altLang="cs-CZ" b="1" i="0" u="none" strike="noStrike" cap="none" normalizeH="0" baseline="0" dirty="0" smtClean="0">
                <a:ln>
                  <a:noFill/>
                </a:ln>
                <a:solidFill>
                  <a:srgbClr val="0070C0"/>
                </a:solidFill>
                <a:effectLst/>
              </a:endParaRPr>
            </a:p>
          </p:txBody>
        </p:sp>
        <p:sp>
          <p:nvSpPr>
            <p:cNvPr id="65" name="Text Box 8"/>
            <p:cNvSpPr txBox="1">
              <a:spLocks noChangeArrowheads="1"/>
            </p:cNvSpPr>
            <p:nvPr/>
          </p:nvSpPr>
          <p:spPr bwMode="auto">
            <a:xfrm>
              <a:off x="4232" y="9687"/>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677" y="7855"/>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flipV="1">
              <a:off x="4677" y="8821"/>
              <a:ext cx="385" cy="471"/>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4880" y="8982"/>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flipH="1" flipV="1">
              <a:off x="4416" y="7094"/>
              <a:ext cx="381" cy="502"/>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4629" y="6997"/>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grpSp>
      <p:sp>
        <p:nvSpPr>
          <p:cNvPr id="72" name="Line 6"/>
          <p:cNvSpPr>
            <a:spLocks noChangeShapeType="1"/>
          </p:cNvSpPr>
          <p:nvPr/>
        </p:nvSpPr>
        <p:spPr bwMode="auto">
          <a:xfrm>
            <a:off x="4146489" y="4371950"/>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4127024" y="4558292"/>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Text Box 20"/>
          <p:cNvSpPr txBox="1">
            <a:spLocks noChangeArrowheads="1"/>
          </p:cNvSpPr>
          <p:nvPr/>
        </p:nvSpPr>
        <p:spPr bwMode="auto">
          <a:xfrm>
            <a:off x="3396210" y="4207295"/>
            <a:ext cx="100096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r>
              <a:rPr kumimoji="0" lang="cs-CZ" altLang="cs-CZ" b="1" i="0" u="none" strike="noStrike" cap="none" normalizeH="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smtClean="0">
              <a:ln>
                <a:noFill/>
              </a:ln>
              <a:solidFill>
                <a:schemeClr val="tx1"/>
              </a:solidFill>
              <a:effectLst/>
              <a:latin typeface="+mj-lt"/>
            </a:endParaRPr>
          </a:p>
        </p:txBody>
      </p:sp>
      <p:cxnSp>
        <p:nvCxnSpPr>
          <p:cNvPr id="4" name="Přímá spojnice 3"/>
          <p:cNvCxnSpPr/>
          <p:nvPr/>
        </p:nvCxnSpPr>
        <p:spPr>
          <a:xfrm flipH="1" flipV="1">
            <a:off x="1660912" y="2101287"/>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Přímá spojnice 73"/>
          <p:cNvCxnSpPr/>
          <p:nvPr/>
        </p:nvCxnSpPr>
        <p:spPr>
          <a:xfrm flipH="1" flipV="1">
            <a:off x="1583546" y="3198214"/>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4716016" y="2655395"/>
            <a:ext cx="0" cy="156989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1660912" y="2621419"/>
            <a:ext cx="3111444" cy="3397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5" name="Text Box 7"/>
          <p:cNvSpPr txBox="1">
            <a:spLocks noChangeArrowheads="1"/>
          </p:cNvSpPr>
          <p:nvPr/>
        </p:nvSpPr>
        <p:spPr bwMode="auto">
          <a:xfrm>
            <a:off x="1350030" y="1869450"/>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2</a:t>
            </a:r>
            <a:endParaRPr kumimoji="0" lang="cs-CZ" altLang="cs-CZ" b="1"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641332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386372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Vláda provede fiskální expanzi (↑G) → ↑ poptávky po penězích (M/P konstantní) → ↑ i (křivka IS</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IS</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nový bod rovnováhy (</a:t>
            </a:r>
            <a:r>
              <a:rPr lang="cs-CZ" sz="2200" dirty="0">
                <a:solidFill>
                  <a:srgbClr val="000000"/>
                </a:solidFill>
                <a:latin typeface="Times New Roman" panose="02020603050405020304" pitchFamily="18" charset="0"/>
                <a:ea typeface="Calibri" panose="020F0502020204030204" pitchFamily="34" charset="0"/>
              </a:rPr>
              <a:t>i</a:t>
            </a:r>
            <a:r>
              <a:rPr lang="cs-CZ" sz="2200" baseline="-25000" dirty="0">
                <a:solidFill>
                  <a:srgbClr val="000000"/>
                </a:solidFill>
                <a:latin typeface="Times New Roman" panose="02020603050405020304" pitchFamily="18" charset="0"/>
                <a:ea typeface="Calibri" panose="020F0502020204030204" pitchFamily="34" charset="0"/>
              </a:rPr>
              <a:t>1 </a:t>
            </a:r>
            <a:r>
              <a:rPr lang="cs-CZ" sz="2200" dirty="0">
                <a:solidFill>
                  <a:srgbClr val="000000"/>
                </a:solidFill>
                <a:latin typeface="Times New Roman" panose="02020603050405020304" pitchFamily="18" charset="0"/>
                <a:ea typeface="Calibri" panose="020F0502020204030204" pitchFamily="34" charset="0"/>
              </a:rPr>
              <a:t>a Y</a:t>
            </a:r>
            <a:r>
              <a:rPr lang="cs-CZ" sz="2200" baseline="-25000" dirty="0">
                <a:solidFill>
                  <a:srgbClr val="000000"/>
                </a:solidFill>
                <a:latin typeface="Times New Roman" panose="02020603050405020304" pitchFamily="18" charset="0"/>
                <a:ea typeface="Calibri" panose="020F0502020204030204" pitchFamily="34" charset="0"/>
              </a:rPr>
              <a:t>1</a:t>
            </a:r>
            <a:r>
              <a:rPr lang="cs-CZ" sz="2200" dirty="0">
                <a:solidFill>
                  <a:srgbClr val="000000"/>
                </a:solidFill>
                <a:latin typeface="Times New Roman" panose="02020603050405020304" pitchFamily="18" charset="0"/>
                <a:ea typeface="Calibri" panose="020F0502020204030204" pitchFamily="34" charset="0"/>
              </a:rPr>
              <a:t>)</a:t>
            </a:r>
          </a:p>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Calibri" panose="020F0502020204030204" pitchFamily="34" charset="0"/>
              </a:rPr>
              <a:t>I přesto, že je nyní </a:t>
            </a:r>
            <a:r>
              <a:rPr lang="cs-CZ" sz="2200" dirty="0">
                <a:solidFill>
                  <a:srgbClr val="000000"/>
                </a:solidFill>
                <a:latin typeface="Times New Roman" panose="02020603050405020304" pitchFamily="18" charset="0"/>
                <a:ea typeface="Times New Roman" panose="02020603050405020304" pitchFamily="18" charset="0"/>
              </a:rPr>
              <a:t>i ˃ </a:t>
            </a:r>
            <a:r>
              <a:rPr lang="cs-CZ" sz="2200" dirty="0" err="1">
                <a:solidFill>
                  <a:srgbClr val="000000"/>
                </a:solidFill>
                <a:latin typeface="Times New Roman" panose="02020603050405020304" pitchFamily="18" charset="0"/>
                <a:ea typeface="Times New Roman" panose="02020603050405020304" pitchFamily="18" charset="0"/>
              </a:rPr>
              <a:t>i</a:t>
            </a:r>
            <a:r>
              <a:rPr lang="cs-CZ" sz="2200" baseline="-25000" dirty="0" err="1">
                <a:solidFill>
                  <a:srgbClr val="000000"/>
                </a:solidFill>
                <a:latin typeface="Times New Roman" panose="02020603050405020304" pitchFamily="18" charset="0"/>
                <a:ea typeface="Times New Roman" panose="02020603050405020304" pitchFamily="18" charset="0"/>
              </a:rPr>
              <a:t>f</a:t>
            </a:r>
            <a:r>
              <a:rPr lang="cs-CZ" sz="2200" dirty="0">
                <a:solidFill>
                  <a:srgbClr val="000000"/>
                </a:solidFill>
                <a:latin typeface="Times New Roman" panose="02020603050405020304" pitchFamily="18" charset="0"/>
                <a:ea typeface="Times New Roman" panose="02020603050405020304" pitchFamily="18" charset="0"/>
              </a:rPr>
              <a:t> , </a:t>
            </a:r>
            <a:r>
              <a:rPr lang="cs-CZ" sz="2200" dirty="0">
                <a:solidFill>
                  <a:srgbClr val="000000"/>
                </a:solidFill>
                <a:latin typeface="Times New Roman" panose="02020603050405020304" pitchFamily="18" charset="0"/>
                <a:ea typeface="Calibri" panose="020F0502020204030204" pitchFamily="34" charset="0"/>
              </a:rPr>
              <a:t>nebude to mít žádný vliv na pohyb kapitálu</a:t>
            </a:r>
          </a:p>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↑Y → ↓NX</a:t>
            </a:r>
            <a:r>
              <a:rPr lang="cs-CZ" sz="2200" dirty="0">
                <a:solidFill>
                  <a:srgbClr val="000000"/>
                </a:solidFill>
                <a:latin typeface="Times New Roman" panose="02020603050405020304" pitchFamily="18" charset="0"/>
                <a:ea typeface="Calibri" panose="020F0502020204030204" pitchFamily="34" charset="0"/>
              </a:rPr>
              <a:t> z důvodu zvýšení importu a platební bilance se dostane do </a:t>
            </a:r>
            <a:r>
              <a:rPr lang="cs-CZ" sz="2200" dirty="0" smtClean="0">
                <a:solidFill>
                  <a:srgbClr val="000000"/>
                </a:solidFill>
                <a:latin typeface="Times New Roman" panose="02020603050405020304" pitchFamily="18" charset="0"/>
                <a:ea typeface="Calibri" panose="020F0502020204030204" pitchFamily="34" charset="0"/>
              </a:rPr>
              <a:t>deficitu</a:t>
            </a:r>
          </a:p>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Calibri" panose="020F0502020204030204" pitchFamily="34" charset="0"/>
              </a:rPr>
              <a:t>Deficit PB vytváří tlak vytváří tlak na znehodnocení </a:t>
            </a:r>
            <a:r>
              <a:rPr lang="cs-CZ" sz="2200" dirty="0" smtClean="0">
                <a:solidFill>
                  <a:srgbClr val="000000"/>
                </a:solidFill>
                <a:latin typeface="Times New Roman" panose="02020603050405020304" pitchFamily="18" charset="0"/>
                <a:ea typeface="Calibri" panose="020F0502020204030204" pitchFamily="34" charset="0"/>
              </a:rPr>
              <a:t>měny → měna depreciuje a Znehodnocení </a:t>
            </a:r>
            <a:r>
              <a:rPr lang="cs-CZ" sz="2200" dirty="0">
                <a:solidFill>
                  <a:srgbClr val="000000"/>
                </a:solidFill>
                <a:latin typeface="Times New Roman" panose="02020603050405020304" pitchFamily="18" charset="0"/>
                <a:ea typeface="Calibri" panose="020F0502020204030204" pitchFamily="34" charset="0"/>
              </a:rPr>
              <a:t>domácí měny se projeví posunem křivky BP</a:t>
            </a:r>
            <a:r>
              <a:rPr lang="cs-CZ" sz="2200" baseline="-25000" dirty="0">
                <a:solidFill>
                  <a:srgbClr val="000000"/>
                </a:solidFill>
                <a:latin typeface="Times New Roman" panose="02020603050405020304" pitchFamily="18" charset="0"/>
                <a:ea typeface="Calibri" panose="020F0502020204030204" pitchFamily="34" charset="0"/>
              </a:rPr>
              <a:t>0</a:t>
            </a:r>
            <a:r>
              <a:rPr lang="cs-CZ" sz="2200" dirty="0">
                <a:solidFill>
                  <a:srgbClr val="000000"/>
                </a:solidFill>
                <a:latin typeface="Times New Roman" panose="02020603050405020304" pitchFamily="18" charset="0"/>
                <a:ea typeface="Calibri" panose="020F0502020204030204" pitchFamily="34" charset="0"/>
              </a:rPr>
              <a:t> doprava do </a:t>
            </a:r>
            <a:r>
              <a:rPr lang="cs-CZ" sz="2200" dirty="0" smtClean="0">
                <a:solidFill>
                  <a:srgbClr val="000000"/>
                </a:solidFill>
                <a:latin typeface="Times New Roman" panose="02020603050405020304" pitchFamily="18" charset="0"/>
                <a:ea typeface="Calibri" panose="020F0502020204030204" pitchFamily="34" charset="0"/>
              </a:rPr>
              <a:t>BP</a:t>
            </a:r>
            <a:r>
              <a:rPr lang="cs-CZ" sz="2200" baseline="-25000" dirty="0" smtClean="0">
                <a:solidFill>
                  <a:srgbClr val="000000"/>
                </a:solidFill>
                <a:latin typeface="Times New Roman" panose="02020603050405020304" pitchFamily="18" charset="0"/>
                <a:ea typeface="Calibri" panose="020F0502020204030204" pitchFamily="34" charset="0"/>
              </a:rPr>
              <a:t>1</a:t>
            </a:r>
            <a:endParaRPr lang="cs-CZ" sz="2200" dirty="0" smtClean="0">
              <a:solidFill>
                <a:srgbClr val="000000"/>
              </a:solidFill>
              <a:latin typeface="Times New Roman" panose="02020603050405020304" pitchFamily="18" charset="0"/>
              <a:ea typeface="Calibri" panose="020F0502020204030204" pitchFamily="34" charset="0"/>
            </a:endParaRPr>
          </a:p>
          <a:p>
            <a:pPr marL="0" lvl="0" indent="0" algn="just">
              <a:spcBef>
                <a:spcPts val="0"/>
              </a:spcBef>
              <a:spcAft>
                <a:spcPts val="600"/>
              </a:spcAft>
              <a:buClr>
                <a:srgbClr val="307871"/>
              </a:buClr>
              <a:buSzPct val="120000"/>
              <a:buNone/>
            </a:pPr>
            <a:endParaRPr lang="cs-CZ" sz="2200" dirty="0">
              <a:solidFill>
                <a:srgbClr val="000000"/>
              </a:solidFill>
              <a:latin typeface="Times New Roman" panose="02020603050405020304" pitchFamily="18" charset="0"/>
              <a:ea typeface="Calibri" panose="020F0502020204030204" pitchFamily="34"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FP - dokonalá imobilita – pružné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24</a:t>
            </a:fld>
            <a:endParaRPr lang="cs-CZ" dirty="0">
              <a:solidFill>
                <a:srgbClr val="307871"/>
              </a:solidFill>
            </a:endParaRPr>
          </a:p>
        </p:txBody>
      </p:sp>
    </p:spTree>
    <p:extLst>
      <p:ext uri="{BB962C8B-B14F-4D97-AF65-F5344CB8AC3E}">
        <p14:creationId xmlns:p14="http://schemas.microsoft.com/office/powerpoint/2010/main" val="2389939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3863728"/>
          </a:xfrm>
          <a:prstGeom prst="rect">
            <a:avLst/>
          </a:prstGeom>
        </p:spPr>
        <p:txBody>
          <a:bodyPr>
            <a:noAutofit/>
          </a:bodyPr>
          <a:lstStyle/>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Calibri" panose="020F0502020204030204" pitchFamily="34" charset="0"/>
              </a:rPr>
              <a:t>Toto </a:t>
            </a:r>
            <a:r>
              <a:rPr lang="cs-CZ" sz="2200" dirty="0">
                <a:solidFill>
                  <a:srgbClr val="000000"/>
                </a:solidFill>
                <a:latin typeface="Times New Roman" panose="02020603050405020304" pitchFamily="18" charset="0"/>
                <a:ea typeface="Calibri" panose="020F0502020204030204" pitchFamily="34" charset="0"/>
              </a:rPr>
              <a:t>ovšem není jediný efekt, neboť zároveň dojde k růstu konkurenceschopnosti domácího zboží v zahraničí, což při splnění Marshallovy–</a:t>
            </a:r>
            <a:r>
              <a:rPr lang="cs-CZ" sz="2200" dirty="0" err="1">
                <a:solidFill>
                  <a:srgbClr val="000000"/>
                </a:solidFill>
                <a:latin typeface="Times New Roman" panose="02020603050405020304" pitchFamily="18" charset="0"/>
                <a:ea typeface="Calibri" panose="020F0502020204030204" pitchFamily="34" charset="0"/>
              </a:rPr>
              <a:t>Lernerovy</a:t>
            </a:r>
            <a:r>
              <a:rPr lang="cs-CZ" sz="2200" dirty="0">
                <a:solidFill>
                  <a:srgbClr val="000000"/>
                </a:solidFill>
                <a:latin typeface="Times New Roman" panose="02020603050405020304" pitchFamily="18" charset="0"/>
                <a:ea typeface="Calibri" panose="020F0502020204030204" pitchFamily="34" charset="0"/>
              </a:rPr>
              <a:t> podmínky povede k </a:t>
            </a:r>
            <a:r>
              <a:rPr lang="cs-CZ" sz="2200" dirty="0" smtClean="0">
                <a:solidFill>
                  <a:srgbClr val="000000"/>
                </a:solidFill>
                <a:latin typeface="Times New Roman" panose="02020603050405020304" pitchFamily="18" charset="0"/>
                <a:ea typeface="Calibri" panose="020F0502020204030204" pitchFamily="34" charset="0"/>
              </a:rPr>
              <a:t>↑NX </a:t>
            </a:r>
            <a:r>
              <a:rPr lang="cs-CZ" sz="2400" dirty="0">
                <a:solidFill>
                  <a:srgbClr val="000000"/>
                </a:solidFill>
                <a:latin typeface="Times New Roman" panose="02020603050405020304" pitchFamily="18" charset="0"/>
                <a:ea typeface="Times New Roman" panose="02020603050405020304" pitchFamily="18" charset="0"/>
              </a:rPr>
              <a:t>→ </a:t>
            </a:r>
            <a:r>
              <a:rPr lang="cs-CZ" sz="2400" dirty="0" smtClean="0">
                <a:solidFill>
                  <a:srgbClr val="000000"/>
                </a:solidFill>
                <a:latin typeface="Times New Roman" panose="02020603050405020304" pitchFamily="18" charset="0"/>
                <a:ea typeface="Times New Roman" panose="02020603050405020304" pitchFamily="18" charset="0"/>
              </a:rPr>
              <a:t>↑AD → ↑Y</a:t>
            </a:r>
            <a:r>
              <a:rPr lang="cs-CZ" sz="2200" dirty="0" smtClean="0">
                <a:solidFill>
                  <a:srgbClr val="000000"/>
                </a:solidFill>
                <a:latin typeface="Times New Roman" panose="02020603050405020304" pitchFamily="18" charset="0"/>
                <a:ea typeface="Calibri" panose="020F0502020204030204" pitchFamily="34" charset="0"/>
              </a:rPr>
              <a:t>, </a:t>
            </a:r>
            <a:r>
              <a:rPr lang="cs-CZ" sz="2200" dirty="0">
                <a:solidFill>
                  <a:srgbClr val="000000"/>
                </a:solidFill>
                <a:latin typeface="Times New Roman" panose="02020603050405020304" pitchFamily="18" charset="0"/>
                <a:ea typeface="Calibri" panose="020F0502020204030204" pitchFamily="34" charset="0"/>
              </a:rPr>
              <a:t>což se </a:t>
            </a:r>
            <a:r>
              <a:rPr lang="cs-CZ" sz="2200" dirty="0" smtClean="0">
                <a:solidFill>
                  <a:srgbClr val="000000"/>
                </a:solidFill>
                <a:latin typeface="Times New Roman" panose="02020603050405020304" pitchFamily="18" charset="0"/>
                <a:ea typeface="Calibri" panose="020F0502020204030204" pitchFamily="34" charset="0"/>
              </a:rPr>
              <a:t>projeví </a:t>
            </a:r>
            <a:r>
              <a:rPr lang="cs-CZ" sz="2200" dirty="0">
                <a:solidFill>
                  <a:srgbClr val="000000"/>
                </a:solidFill>
                <a:latin typeface="Times New Roman" panose="02020603050405020304" pitchFamily="18" charset="0"/>
                <a:ea typeface="Calibri" panose="020F0502020204030204" pitchFamily="34" charset="0"/>
              </a:rPr>
              <a:t>jako další posun křivky IS (</a:t>
            </a:r>
            <a:r>
              <a:rPr lang="cs-CZ" sz="2200" dirty="0" smtClean="0">
                <a:solidFill>
                  <a:srgbClr val="000000"/>
                </a:solidFill>
                <a:latin typeface="Times New Roman" panose="02020603050405020304" pitchFamily="18" charset="0"/>
                <a:ea typeface="Calibri" panose="020F0502020204030204" pitchFamily="34" charset="0"/>
              </a:rPr>
              <a:t>IS</a:t>
            </a:r>
            <a:r>
              <a:rPr lang="cs-CZ" sz="2200" baseline="-25000" dirty="0" smtClean="0">
                <a:solidFill>
                  <a:srgbClr val="000000"/>
                </a:solidFill>
                <a:latin typeface="Times New Roman" panose="02020603050405020304" pitchFamily="18" charset="0"/>
                <a:ea typeface="Calibri" panose="020F0502020204030204" pitchFamily="34" charset="0"/>
              </a:rPr>
              <a:t>2</a:t>
            </a:r>
            <a:r>
              <a:rPr lang="cs-CZ" sz="2200" dirty="0" smtClean="0">
                <a:solidFill>
                  <a:srgbClr val="000000"/>
                </a:solidFill>
                <a:latin typeface="Times New Roman" panose="02020603050405020304" pitchFamily="18" charset="0"/>
                <a:ea typeface="Calibri" panose="020F0502020204030204" pitchFamily="34" charset="0"/>
              </a:rPr>
              <a:t>)</a:t>
            </a:r>
          </a:p>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Calibri" panose="020F0502020204030204" pitchFamily="34" charset="0"/>
              </a:rPr>
              <a:t>Novým </a:t>
            </a:r>
            <a:r>
              <a:rPr lang="cs-CZ" sz="2200" dirty="0">
                <a:solidFill>
                  <a:srgbClr val="000000"/>
                </a:solidFill>
                <a:latin typeface="Times New Roman" panose="02020603050405020304" pitchFamily="18" charset="0"/>
                <a:ea typeface="Calibri" panose="020F0502020204030204" pitchFamily="34" charset="0"/>
              </a:rPr>
              <a:t>bodem celkové rovnováhy se tak stává bod E</a:t>
            </a:r>
            <a:r>
              <a:rPr lang="cs-CZ" sz="2200" baseline="-25000" dirty="0">
                <a:solidFill>
                  <a:srgbClr val="000000"/>
                </a:solidFill>
                <a:latin typeface="Times New Roman" panose="02020603050405020304" pitchFamily="18" charset="0"/>
                <a:ea typeface="Calibri" panose="020F0502020204030204" pitchFamily="34" charset="0"/>
              </a:rPr>
              <a:t>2</a:t>
            </a:r>
            <a:r>
              <a:rPr lang="cs-CZ" sz="2200" dirty="0">
                <a:solidFill>
                  <a:srgbClr val="000000"/>
                </a:solidFill>
                <a:latin typeface="Times New Roman" panose="02020603050405020304" pitchFamily="18" charset="0"/>
                <a:ea typeface="Calibri" panose="020F0502020204030204" pitchFamily="34" charset="0"/>
              </a:rPr>
              <a:t>, který představuje průsečík křivek IS</a:t>
            </a:r>
            <a:r>
              <a:rPr lang="cs-CZ" sz="2200" baseline="-25000" dirty="0">
                <a:solidFill>
                  <a:srgbClr val="000000"/>
                </a:solidFill>
                <a:latin typeface="Times New Roman" panose="02020603050405020304" pitchFamily="18" charset="0"/>
                <a:ea typeface="Calibri" panose="020F0502020204030204" pitchFamily="34" charset="0"/>
              </a:rPr>
              <a:t>2</a:t>
            </a:r>
            <a:r>
              <a:rPr lang="cs-CZ" sz="2200" dirty="0">
                <a:solidFill>
                  <a:srgbClr val="000000"/>
                </a:solidFill>
                <a:latin typeface="Times New Roman" panose="02020603050405020304" pitchFamily="18" charset="0"/>
                <a:ea typeface="Calibri" panose="020F0502020204030204" pitchFamily="34" charset="0"/>
              </a:rPr>
              <a:t>, BP</a:t>
            </a:r>
            <a:r>
              <a:rPr lang="cs-CZ" sz="2200" baseline="-25000" dirty="0">
                <a:solidFill>
                  <a:srgbClr val="000000"/>
                </a:solidFill>
                <a:latin typeface="Times New Roman" panose="02020603050405020304" pitchFamily="18" charset="0"/>
                <a:ea typeface="Calibri" panose="020F0502020204030204" pitchFamily="34" charset="0"/>
              </a:rPr>
              <a:t>1</a:t>
            </a:r>
            <a:r>
              <a:rPr lang="cs-CZ" sz="2200" dirty="0">
                <a:solidFill>
                  <a:srgbClr val="000000"/>
                </a:solidFill>
                <a:latin typeface="Times New Roman" panose="02020603050405020304" pitchFamily="18" charset="0"/>
                <a:ea typeface="Calibri" panose="020F0502020204030204" pitchFamily="34" charset="0"/>
              </a:rPr>
              <a:t> a LM.</a:t>
            </a:r>
          </a:p>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Calibri" panose="020F0502020204030204" pitchFamily="34" charset="0"/>
              </a:rPr>
              <a:t>Jelikož došlo k růstu produktu, můžeme konstatovat, že </a:t>
            </a:r>
            <a:r>
              <a:rPr lang="cs-CZ" sz="2200" b="1" cap="all" dirty="0">
                <a:solidFill>
                  <a:srgbClr val="FF0000"/>
                </a:solidFill>
                <a:latin typeface="Times New Roman" panose="02020603050405020304" pitchFamily="18" charset="0"/>
                <a:ea typeface="Calibri" panose="020F0502020204030204" pitchFamily="34" charset="0"/>
              </a:rPr>
              <a:t>fiskální politika je </a:t>
            </a:r>
            <a:r>
              <a:rPr lang="cs-CZ" sz="2200" dirty="0">
                <a:solidFill>
                  <a:srgbClr val="000000"/>
                </a:solidFill>
                <a:latin typeface="Times New Roman" panose="02020603050405020304" pitchFamily="18" charset="0"/>
                <a:ea typeface="Calibri" panose="020F0502020204030204" pitchFamily="34" charset="0"/>
              </a:rPr>
              <a:t>za podmínky dokonalé kapitálové imobility a plovoucích kurzů </a:t>
            </a:r>
            <a:r>
              <a:rPr lang="cs-CZ" sz="2200" b="1" cap="all" dirty="0" smtClean="0">
                <a:solidFill>
                  <a:srgbClr val="FF0000"/>
                </a:solidFill>
                <a:latin typeface="Times New Roman" panose="02020603050405020304" pitchFamily="18" charset="0"/>
                <a:ea typeface="Calibri" panose="020F0502020204030204" pitchFamily="34" charset="0"/>
              </a:rPr>
              <a:t>účinná</a:t>
            </a:r>
          </a:p>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Calibri" panose="020F0502020204030204" pitchFamily="34" charset="0"/>
              </a:rPr>
              <a:t>Velikost </a:t>
            </a:r>
            <a:r>
              <a:rPr lang="cs-CZ" sz="2200" dirty="0">
                <a:solidFill>
                  <a:srgbClr val="000000"/>
                </a:solidFill>
                <a:latin typeface="Times New Roman" panose="02020603050405020304" pitchFamily="18" charset="0"/>
                <a:ea typeface="Calibri" panose="020F0502020204030204" pitchFamily="34" charset="0"/>
              </a:rPr>
              <a:t>této účinnosti pak bude záviset na sklonech křivek IS a LM.</a:t>
            </a:r>
          </a:p>
          <a:p>
            <a:pPr lvl="0" algn="just">
              <a:spcBef>
                <a:spcPts val="0"/>
              </a:spcBef>
              <a:spcAft>
                <a:spcPts val="600"/>
              </a:spcAft>
              <a:buClr>
                <a:srgbClr val="307871"/>
              </a:buClr>
              <a:buSzPct val="120000"/>
            </a:pPr>
            <a:endParaRPr lang="cs-CZ" sz="2200" dirty="0">
              <a:solidFill>
                <a:srgbClr val="000000"/>
              </a:solidFill>
              <a:latin typeface="Times New Roman" panose="02020603050405020304" pitchFamily="18" charset="0"/>
              <a:ea typeface="Calibri" panose="020F0502020204030204" pitchFamily="34"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FP - dokonalá imobilita – pružné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25</a:t>
            </a:fld>
            <a:endParaRPr lang="cs-CZ" dirty="0">
              <a:solidFill>
                <a:srgbClr val="307871"/>
              </a:solidFill>
            </a:endParaRPr>
          </a:p>
        </p:txBody>
      </p:sp>
    </p:spTree>
    <p:extLst>
      <p:ext uri="{BB962C8B-B14F-4D97-AF65-F5344CB8AC3E}">
        <p14:creationId xmlns:p14="http://schemas.microsoft.com/office/powerpoint/2010/main" val="99794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915566"/>
            <a:ext cx="8280920" cy="3696060"/>
          </a:xfrm>
          <a:prstGeom prst="rect">
            <a:avLst/>
          </a:prstGeom>
        </p:spPr>
        <p:txBody>
          <a:bodyPr>
            <a:noAutofit/>
          </a:bodyPr>
          <a:lstStyle/>
          <a:p>
            <a:pPr lvl="0" algn="just">
              <a:spcBef>
                <a:spcPts val="0"/>
              </a:spcBef>
              <a:spcAft>
                <a:spcPts val="600"/>
              </a:spcAft>
              <a:buClr>
                <a:srgbClr val="307871"/>
              </a:buClr>
              <a:buSzPct val="120000"/>
            </a:pPr>
            <a:r>
              <a:rPr lang="cs-CZ" sz="2400" dirty="0">
                <a:solidFill>
                  <a:srgbClr val="000000"/>
                </a:solidFill>
                <a:latin typeface="Times New Roman" panose="02020603050405020304" pitchFamily="18" charset="0"/>
                <a:ea typeface="Times New Roman" panose="02020603050405020304" pitchFamily="18" charset="0"/>
              </a:rPr>
              <a:t>Běžný účet platební bilance se po devalvaci (depreciaci) zlepší pouze v případě, že je součet cenové elasticity poptávky po exportu a cenové elasticity poptávky po importu v absolutním vyjádření větší než jedna. </a:t>
            </a:r>
            <a:endParaRPr lang="cs-CZ" sz="24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rgbClr val="307871"/>
              </a:buClr>
              <a:buSzPct val="120000"/>
            </a:pPr>
            <a:r>
              <a:rPr lang="cs-CZ" sz="2400" dirty="0" smtClean="0">
                <a:solidFill>
                  <a:srgbClr val="000000"/>
                </a:solidFill>
                <a:latin typeface="Times New Roman" panose="02020603050405020304" pitchFamily="18" charset="0"/>
                <a:ea typeface="Times New Roman" panose="02020603050405020304" pitchFamily="18" charset="0"/>
              </a:rPr>
              <a:t>Změna </a:t>
            </a:r>
            <a:r>
              <a:rPr lang="cs-CZ" sz="2400" dirty="0">
                <a:solidFill>
                  <a:srgbClr val="000000"/>
                </a:solidFill>
                <a:latin typeface="Times New Roman" panose="02020603050405020304" pitchFamily="18" charset="0"/>
                <a:ea typeface="Times New Roman" panose="02020603050405020304" pitchFamily="18" charset="0"/>
              </a:rPr>
              <a:t>poptávaného množství importu oproti poptávanému množství exportu musí být dostatečně velká, aby kompenzovala nižší ceny exportu země v jednotkách cizí měny po provedení devalvace.</a:t>
            </a:r>
            <a:endParaRPr lang="cs-CZ" sz="2400" dirty="0" smtClean="0">
              <a:solidFill>
                <a:srgbClr val="000000"/>
              </a:solidFill>
              <a:latin typeface="Times New Roman" panose="02020603050405020304" pitchFamily="18" charset="0"/>
              <a:ea typeface="Times New Roman" panose="02020603050405020304" pitchFamily="18" charset="0"/>
            </a:endParaRPr>
          </a:p>
          <a:p>
            <a:pPr marL="0" lvl="0" indent="0" algn="just">
              <a:spcBef>
                <a:spcPts val="0"/>
              </a:spcBef>
              <a:spcAft>
                <a:spcPts val="600"/>
              </a:spcAft>
              <a:buClr>
                <a:srgbClr val="307871"/>
              </a:buClr>
              <a:buSzPct val="120000"/>
              <a:buNone/>
            </a:pPr>
            <a:endParaRPr lang="cs-CZ" sz="2200" dirty="0">
              <a:solidFill>
                <a:srgbClr val="000000"/>
              </a:solidFill>
              <a:latin typeface="Times New Roman" panose="02020603050405020304" pitchFamily="18" charset="0"/>
              <a:ea typeface="Calibri" panose="020F0502020204030204" pitchFamily="34"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Marshallova-</a:t>
            </a:r>
            <a:r>
              <a:rPr lang="cs-CZ" sz="2800" b="1" dirty="0" err="1" smtClean="0"/>
              <a:t>Lernerova</a:t>
            </a:r>
            <a:r>
              <a:rPr lang="cs-CZ" sz="2800" b="1" dirty="0" smtClean="0"/>
              <a:t> podmínka</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26</a:t>
            </a:fld>
            <a:endParaRPr lang="cs-CZ" dirty="0">
              <a:solidFill>
                <a:srgbClr val="307871"/>
              </a:solidFill>
            </a:endParaRPr>
          </a:p>
        </p:txBody>
      </p:sp>
    </p:spTree>
    <p:extLst>
      <p:ext uri="{BB962C8B-B14F-4D97-AF65-F5344CB8AC3E}">
        <p14:creationId xmlns:p14="http://schemas.microsoft.com/office/powerpoint/2010/main" val="29240511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800" b="1" dirty="0">
                <a:solidFill>
                  <a:srgbClr val="307871"/>
                </a:solidFill>
              </a:rPr>
              <a:t>Účinnost FP - dokonalá imobilita – </a:t>
            </a:r>
            <a:r>
              <a:rPr lang="cs-CZ" sz="2800" b="1" dirty="0" smtClean="0">
                <a:solidFill>
                  <a:srgbClr val="307871"/>
                </a:solidFill>
              </a:rPr>
              <a:t>pružné </a:t>
            </a:r>
            <a:r>
              <a:rPr lang="cs-CZ" sz="2800" b="1" dirty="0">
                <a:solidFill>
                  <a:srgbClr val="307871"/>
                </a:solidFill>
              </a:rPr>
              <a:t>kurzy</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27</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87572"/>
            <a:ext cx="7071091" cy="3830296"/>
            <a:chOff x="961" y="6438"/>
            <a:chExt cx="5496" cy="3833"/>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782" y="7412"/>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3647" y="6450"/>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C00000"/>
                  </a:solidFill>
                  <a:effectLst/>
                  <a:ea typeface="Times New Roman" panose="02020603050405020304" pitchFamily="18" charset="0"/>
                </a:rPr>
                <a:t>BP</a:t>
              </a:r>
              <a:r>
                <a:rPr kumimoji="0" lang="cs-CZ" altLang="cs-CZ" b="1" i="0" u="none" strike="noStrike" cap="none" normalizeH="0" baseline="-25000" dirty="0" smtClean="0">
                  <a:ln>
                    <a:noFill/>
                  </a:ln>
                  <a:solidFill>
                    <a:srgbClr val="C00000"/>
                  </a:solidFill>
                  <a:effectLst/>
                  <a:ea typeface="Times New Roman" panose="02020603050405020304" pitchFamily="18" charset="0"/>
                </a:rPr>
                <a:t>0</a:t>
              </a:r>
              <a:endParaRPr kumimoji="0" lang="cs-CZ" altLang="cs-CZ" b="1" i="0" u="none" strike="noStrike" cap="none" normalizeH="0" baseline="-25000" dirty="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312" y="7557"/>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flipH="1" flipV="1">
              <a:off x="3670" y="6558"/>
              <a:ext cx="5" cy="3098"/>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5185" y="717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43" y="7146"/>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2" name="Text Box 21"/>
            <p:cNvSpPr txBox="1">
              <a:spLocks noChangeArrowheads="1"/>
            </p:cNvSpPr>
            <p:nvPr/>
          </p:nvSpPr>
          <p:spPr bwMode="auto">
            <a:xfrm>
              <a:off x="3709" y="8476"/>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0</a:t>
              </a:r>
              <a:endParaRPr kumimoji="0" lang="cs-CZ" altLang="cs-CZ" b="1" i="0" u="none" strike="noStrike" cap="none" normalizeH="0" baseline="0" dirty="0" smtClean="0">
                <a:ln>
                  <a:noFill/>
                </a:ln>
                <a:solidFill>
                  <a:srgbClr val="FF0000"/>
                </a:solidFill>
                <a:effectLst/>
              </a:endParaRPr>
            </a:p>
          </p:txBody>
        </p:sp>
        <p:sp>
          <p:nvSpPr>
            <p:cNvPr id="54" name="Text Box 19"/>
            <p:cNvSpPr txBox="1">
              <a:spLocks noChangeArrowheads="1"/>
            </p:cNvSpPr>
            <p:nvPr/>
          </p:nvSpPr>
          <p:spPr bwMode="auto">
            <a:xfrm>
              <a:off x="1667" y="8442"/>
              <a:ext cx="30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smtClean="0">
                <a:ln>
                  <a:noFill/>
                </a:ln>
                <a:solidFill>
                  <a:schemeClr val="tx1"/>
                </a:solidFill>
                <a:effectLst/>
                <a:latin typeface="+mj-lt"/>
              </a:endParaRPr>
            </a:p>
          </p:txBody>
        </p:sp>
        <p:sp>
          <p:nvSpPr>
            <p:cNvPr id="56" name="Line 17"/>
            <p:cNvSpPr>
              <a:spLocks noChangeShapeType="1"/>
            </p:cNvSpPr>
            <p:nvPr/>
          </p:nvSpPr>
          <p:spPr bwMode="auto">
            <a:xfrm flipH="1" flipV="1">
              <a:off x="2819" y="7124"/>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3978" y="7836"/>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1</a:t>
              </a:r>
              <a:endParaRPr kumimoji="0" lang="cs-CZ" altLang="cs-CZ" b="1" i="0" u="none" strike="noStrike" cap="none" normalizeH="0" baseline="0" dirty="0" smtClean="0">
                <a:ln>
                  <a:noFill/>
                </a:ln>
                <a:solidFill>
                  <a:srgbClr val="FF0000"/>
                </a:solidFill>
                <a:effectLst/>
              </a:endParaRPr>
            </a:p>
          </p:txBody>
        </p:sp>
        <p:sp>
          <p:nvSpPr>
            <p:cNvPr id="59" name="Text Box 14"/>
            <p:cNvSpPr txBox="1">
              <a:spLocks noChangeArrowheads="1"/>
            </p:cNvSpPr>
            <p:nvPr/>
          </p:nvSpPr>
          <p:spPr bwMode="auto">
            <a:xfrm>
              <a:off x="4762" y="7693"/>
              <a:ext cx="59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smtClean="0">
                  <a:ln>
                    <a:noFill/>
                  </a:ln>
                  <a:solidFill>
                    <a:srgbClr val="FF0000"/>
                  </a:solidFill>
                  <a:effectLst/>
                  <a:ea typeface="Times New Roman" panose="02020603050405020304" pitchFamily="18" charset="0"/>
                </a:rPr>
                <a:t>E</a:t>
              </a:r>
              <a:r>
                <a:rPr kumimoji="0" lang="cs-CZ" altLang="cs-CZ" b="1" i="0" u="none" strike="noStrike" cap="none" normalizeH="0" baseline="-30000" dirty="0" smtClean="0">
                  <a:ln>
                    <a:noFill/>
                  </a:ln>
                  <a:solidFill>
                    <a:srgbClr val="FF0000"/>
                  </a:solidFill>
                  <a:effectLst/>
                  <a:ea typeface="Times New Roman" panose="02020603050405020304" pitchFamily="18" charset="0"/>
                </a:rPr>
                <a:t>2</a:t>
              </a:r>
              <a:endParaRPr kumimoji="0" lang="cs-CZ" altLang="cs-CZ" b="1" i="0" u="none" strike="noStrike" cap="none" normalizeH="0" baseline="0" dirty="0" smtClean="0">
                <a:ln>
                  <a:noFill/>
                </a:ln>
                <a:solidFill>
                  <a:srgbClr val="FF0000"/>
                </a:solidFill>
                <a:effectLst/>
              </a:endParaRPr>
            </a:p>
          </p:txBody>
        </p:sp>
        <p:sp>
          <p:nvSpPr>
            <p:cNvPr id="60" name="Text Box 13"/>
            <p:cNvSpPr txBox="1">
              <a:spLocks noChangeArrowheads="1"/>
            </p:cNvSpPr>
            <p:nvPr/>
          </p:nvSpPr>
          <p:spPr bwMode="auto">
            <a:xfrm>
              <a:off x="2529" y="6986"/>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chemeClr val="tx1"/>
                </a:solidFill>
                <a:effectLst/>
                <a:latin typeface="+mj-lt"/>
              </a:endParaRPr>
            </a:p>
          </p:txBody>
        </p:sp>
        <p:sp>
          <p:nvSpPr>
            <p:cNvPr id="65" name="Text Box 8"/>
            <p:cNvSpPr txBox="1">
              <a:spLocks noChangeArrowheads="1"/>
            </p:cNvSpPr>
            <p:nvPr/>
          </p:nvSpPr>
          <p:spPr bwMode="auto">
            <a:xfrm>
              <a:off x="3980" y="9688"/>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677" y="7855"/>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flipV="1">
              <a:off x="4677" y="8937"/>
              <a:ext cx="330" cy="387"/>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4837" y="9138"/>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flipV="1">
              <a:off x="4805" y="8299"/>
              <a:ext cx="343" cy="370"/>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5001" y="8442"/>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grpSp>
      <p:sp>
        <p:nvSpPr>
          <p:cNvPr id="72" name="Line 6"/>
          <p:cNvSpPr>
            <a:spLocks noChangeShapeType="1"/>
          </p:cNvSpPr>
          <p:nvPr/>
        </p:nvSpPr>
        <p:spPr bwMode="auto">
          <a:xfrm>
            <a:off x="3982422" y="4382505"/>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4555332" y="4387228"/>
            <a:ext cx="417802" cy="998"/>
          </a:xfrm>
          <a:prstGeom prst="line">
            <a:avLst/>
          </a:prstGeom>
          <a:noFill/>
          <a:ln w="44450">
            <a:solidFill>
              <a:srgbClr val="A50363"/>
            </a:solidFill>
            <a:round/>
            <a:headEnd type="none"/>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Text Box 20"/>
          <p:cNvSpPr txBox="1">
            <a:spLocks noChangeArrowheads="1"/>
          </p:cNvSpPr>
          <p:nvPr/>
        </p:nvSpPr>
        <p:spPr bwMode="auto">
          <a:xfrm>
            <a:off x="3634928" y="4217516"/>
            <a:ext cx="486097"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smtClean="0">
              <a:ln>
                <a:noFill/>
              </a:ln>
              <a:solidFill>
                <a:schemeClr val="tx1"/>
              </a:solidFill>
              <a:effectLst/>
              <a:latin typeface="+mj-lt"/>
            </a:endParaRPr>
          </a:p>
        </p:txBody>
      </p:sp>
      <p:cxnSp>
        <p:nvCxnSpPr>
          <p:cNvPr id="4" name="Přímá spojnice 3"/>
          <p:cNvCxnSpPr/>
          <p:nvPr/>
        </p:nvCxnSpPr>
        <p:spPr>
          <a:xfrm flipH="1" flipV="1">
            <a:off x="1660912" y="2344486"/>
            <a:ext cx="3410576" cy="1212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Přímá spojnice 73"/>
          <p:cNvCxnSpPr/>
          <p:nvPr/>
        </p:nvCxnSpPr>
        <p:spPr>
          <a:xfrm flipH="1" flipV="1">
            <a:off x="1583546" y="3198214"/>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4499992" y="2786301"/>
            <a:ext cx="0" cy="143898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1660912" y="2715766"/>
            <a:ext cx="2819795" cy="907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5" name="Text Box 7"/>
          <p:cNvSpPr txBox="1">
            <a:spLocks noChangeArrowheads="1"/>
          </p:cNvSpPr>
          <p:nvPr/>
        </p:nvSpPr>
        <p:spPr bwMode="auto">
          <a:xfrm>
            <a:off x="1350030" y="1869450"/>
            <a:ext cx="58282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2</a:t>
            </a:r>
            <a:endParaRPr kumimoji="0" lang="cs-CZ" altLang="cs-CZ" b="1" i="0" u="none" strike="noStrike" cap="none" normalizeH="0" baseline="0" dirty="0" smtClean="0">
              <a:ln>
                <a:noFill/>
              </a:ln>
              <a:solidFill>
                <a:schemeClr val="tx1"/>
              </a:solidFill>
              <a:effectLst/>
            </a:endParaRPr>
          </a:p>
        </p:txBody>
      </p:sp>
      <p:sp>
        <p:nvSpPr>
          <p:cNvPr id="53" name="Line 17"/>
          <p:cNvSpPr>
            <a:spLocks noChangeShapeType="1"/>
          </p:cNvSpPr>
          <p:nvPr/>
        </p:nvSpPr>
        <p:spPr bwMode="auto">
          <a:xfrm flipH="1" flipV="1">
            <a:off x="3650819" y="1491630"/>
            <a:ext cx="3153429" cy="19786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6" name="Line 24"/>
          <p:cNvSpPr>
            <a:spLocks noChangeShapeType="1"/>
          </p:cNvSpPr>
          <p:nvPr/>
        </p:nvSpPr>
        <p:spPr bwMode="auto">
          <a:xfrm flipH="1" flipV="1">
            <a:off x="5076056" y="1131590"/>
            <a:ext cx="6433" cy="309581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7" name="Text Box 8"/>
          <p:cNvSpPr txBox="1">
            <a:spLocks noChangeArrowheads="1"/>
          </p:cNvSpPr>
          <p:nvPr/>
        </p:nvSpPr>
        <p:spPr bwMode="auto">
          <a:xfrm>
            <a:off x="4964328" y="4211087"/>
            <a:ext cx="558697"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2</a:t>
            </a:r>
            <a:endParaRPr kumimoji="0" lang="cs-CZ" altLang="cs-CZ" b="1" i="0" u="none" strike="noStrike" cap="none" normalizeH="0" baseline="0" dirty="0" smtClean="0">
              <a:ln>
                <a:noFill/>
              </a:ln>
              <a:solidFill>
                <a:schemeClr val="tx1"/>
              </a:solidFill>
              <a:effectLst/>
            </a:endParaRPr>
          </a:p>
        </p:txBody>
      </p:sp>
      <p:sp>
        <p:nvSpPr>
          <p:cNvPr id="124" name="Line 6"/>
          <p:cNvSpPr>
            <a:spLocks noChangeShapeType="1"/>
          </p:cNvSpPr>
          <p:nvPr/>
        </p:nvSpPr>
        <p:spPr bwMode="auto">
          <a:xfrm>
            <a:off x="4009408" y="1620624"/>
            <a:ext cx="940497" cy="24484"/>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5" name="Text Box 5"/>
          <p:cNvSpPr txBox="1">
            <a:spLocks noChangeArrowheads="1"/>
          </p:cNvSpPr>
          <p:nvPr/>
        </p:nvSpPr>
        <p:spPr bwMode="auto">
          <a:xfrm>
            <a:off x="4365728" y="1281990"/>
            <a:ext cx="633002" cy="56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126" name="Text Box 13"/>
          <p:cNvSpPr txBox="1">
            <a:spLocks noChangeArrowheads="1"/>
          </p:cNvSpPr>
          <p:nvPr/>
        </p:nvSpPr>
        <p:spPr bwMode="auto">
          <a:xfrm>
            <a:off x="3120657" y="1210478"/>
            <a:ext cx="90704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smtClean="0">
              <a:ln>
                <a:noFill/>
              </a:ln>
              <a:solidFill>
                <a:schemeClr val="tx1"/>
              </a:solidFill>
              <a:effectLst/>
              <a:latin typeface="+mj-lt"/>
            </a:endParaRPr>
          </a:p>
        </p:txBody>
      </p:sp>
      <p:sp>
        <p:nvSpPr>
          <p:cNvPr id="127" name="Text Box 27"/>
          <p:cNvSpPr txBox="1">
            <a:spLocks noChangeArrowheads="1"/>
          </p:cNvSpPr>
          <p:nvPr/>
        </p:nvSpPr>
        <p:spPr bwMode="auto">
          <a:xfrm>
            <a:off x="5092715" y="1048495"/>
            <a:ext cx="741075"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C00000"/>
                </a:solidFill>
                <a:effectLst/>
                <a:ea typeface="Times New Roman" panose="02020603050405020304" pitchFamily="18" charset="0"/>
              </a:rPr>
              <a:t>BP</a:t>
            </a:r>
            <a:r>
              <a:rPr kumimoji="0" lang="cs-CZ" altLang="cs-CZ" b="1" i="0" u="none" strike="noStrike" cap="none" normalizeH="0" baseline="-25000" dirty="0" smtClean="0">
                <a:ln>
                  <a:noFill/>
                </a:ln>
                <a:solidFill>
                  <a:srgbClr val="C00000"/>
                </a:solidFill>
                <a:effectLst/>
                <a:ea typeface="Times New Roman" panose="02020603050405020304" pitchFamily="18" charset="0"/>
              </a:rPr>
              <a:t>1</a:t>
            </a:r>
            <a:endParaRPr kumimoji="0" lang="cs-CZ" altLang="cs-CZ" b="1" i="0" u="none" strike="noStrike" cap="none" normalizeH="0" baseline="-25000" dirty="0" smtClean="0">
              <a:ln>
                <a:noFill/>
              </a:ln>
              <a:solidFill>
                <a:srgbClr val="C00000"/>
              </a:solidFill>
              <a:effectLst/>
            </a:endParaRPr>
          </a:p>
        </p:txBody>
      </p:sp>
    </p:spTree>
    <p:extLst>
      <p:ext uri="{BB962C8B-B14F-4D97-AF65-F5344CB8AC3E}">
        <p14:creationId xmlns:p14="http://schemas.microsoft.com/office/powerpoint/2010/main" val="32180243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412810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Centrální banka provede monetární expanzi (↑M/P) → při fixní cenové hladině toto povede ↑nabídky peněz (L se nemění) → ↓ i (křivka LM</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LM</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Y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a:solidFill>
                  <a:srgbClr val="000000"/>
                </a:solidFill>
                <a:latin typeface="Times New Roman" panose="02020603050405020304" pitchFamily="18" charset="0"/>
                <a:ea typeface="Calibri" panose="020F0502020204030204" pitchFamily="34" charset="0"/>
              </a:rPr>
              <a:t>i</a:t>
            </a:r>
            <a:r>
              <a:rPr lang="cs-CZ" sz="2200" baseline="-25000" dirty="0">
                <a:solidFill>
                  <a:srgbClr val="000000"/>
                </a:solidFill>
                <a:latin typeface="Times New Roman" panose="02020603050405020304" pitchFamily="18" charset="0"/>
                <a:ea typeface="Calibri" panose="020F0502020204030204" pitchFamily="34" charset="0"/>
              </a:rPr>
              <a:t>1 </a:t>
            </a:r>
            <a:r>
              <a:rPr lang="cs-CZ" sz="2200" dirty="0">
                <a:solidFill>
                  <a:srgbClr val="000000"/>
                </a:solidFill>
                <a:latin typeface="Times New Roman" panose="02020603050405020304" pitchFamily="18" charset="0"/>
                <a:ea typeface="Calibri" panose="020F0502020204030204" pitchFamily="34" charset="0"/>
              </a:rPr>
              <a:t>a Y</a:t>
            </a:r>
            <a:r>
              <a:rPr lang="cs-CZ" sz="2200" baseline="-25000" dirty="0">
                <a:solidFill>
                  <a:srgbClr val="000000"/>
                </a:solidFill>
                <a:latin typeface="Times New Roman" panose="02020603050405020304" pitchFamily="18" charset="0"/>
                <a:ea typeface="Calibri" panose="020F0502020204030204" pitchFamily="34" charset="0"/>
              </a:rPr>
              <a:t>1</a:t>
            </a:r>
            <a:r>
              <a:rPr lang="cs-CZ" sz="2200" dirty="0" smtClean="0">
                <a:solidFill>
                  <a:srgbClr val="000000"/>
                </a:solidFill>
                <a:latin typeface="Times New Roman" panose="02020603050405020304" pitchFamily="18" charset="0"/>
                <a:ea typeface="Calibri" panose="020F0502020204030204" pitchFamily="34" charset="0"/>
              </a:rPr>
              <a:t>)</a:t>
            </a:r>
            <a:endParaRPr lang="cs-CZ" sz="2200" baseline="-25000" dirty="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rgbClr val="307871"/>
              </a:buClr>
              <a:buSzPct val="120000"/>
            </a:pPr>
            <a:r>
              <a:rPr lang="cs-CZ" sz="2200" dirty="0">
                <a:solidFill>
                  <a:srgbClr val="000000"/>
                </a:solidFill>
              </a:rPr>
              <a:t>Nižší úroková sazba však nemá žádný vliv na odliv kapitálu ze země, neboť tento na změnu úrokové míry vůbec nereaguje (vertikální BP), tudíž není vyvíjen ani žádný tlak na změnu devizového </a:t>
            </a:r>
            <a:r>
              <a:rPr lang="cs-CZ" sz="2200" dirty="0" smtClean="0">
                <a:solidFill>
                  <a:srgbClr val="000000"/>
                </a:solidFill>
              </a:rPr>
              <a:t>kurzu</a:t>
            </a:r>
          </a:p>
          <a:p>
            <a:pPr lvl="0" algn="just">
              <a:spcBef>
                <a:spcPts val="0"/>
              </a:spcBef>
              <a:spcAft>
                <a:spcPts val="600"/>
              </a:spcAft>
              <a:buClr>
                <a:srgbClr val="307871"/>
              </a:buClr>
              <a:buSzPct val="120000"/>
            </a:pPr>
            <a:r>
              <a:rPr lang="cs-CZ" sz="2400" dirty="0" smtClean="0">
                <a:solidFill>
                  <a:srgbClr val="000000"/>
                </a:solidFill>
                <a:latin typeface="Times New Roman" panose="02020603050405020304" pitchFamily="18" charset="0"/>
                <a:ea typeface="Times New Roman" panose="02020603050405020304" pitchFamily="18" charset="0"/>
              </a:rPr>
              <a:t>↑Y </a:t>
            </a:r>
            <a:r>
              <a:rPr lang="cs-CZ" sz="2400" dirty="0">
                <a:solidFill>
                  <a:srgbClr val="000000"/>
                </a:solidFill>
                <a:latin typeface="Times New Roman" panose="02020603050405020304" pitchFamily="18" charset="0"/>
                <a:ea typeface="Times New Roman" panose="02020603050405020304" pitchFamily="18" charset="0"/>
              </a:rPr>
              <a:t>→</a:t>
            </a:r>
            <a:r>
              <a:rPr lang="cs-CZ" sz="24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Calibri" panose="020F0502020204030204" pitchFamily="34" charset="0"/>
              </a:rPr>
              <a:t>NX (deficit platební bilance) </a:t>
            </a:r>
            <a:r>
              <a:rPr lang="cs-CZ" sz="24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rPr>
              <a:t>deficit </a:t>
            </a:r>
            <a:r>
              <a:rPr lang="cs-CZ" sz="2200" dirty="0">
                <a:solidFill>
                  <a:srgbClr val="000000"/>
                </a:solidFill>
              </a:rPr>
              <a:t>platební bilance vytvoří tlak na znehodnocení domácí </a:t>
            </a:r>
            <a:r>
              <a:rPr lang="cs-CZ" sz="2200" dirty="0" smtClean="0">
                <a:solidFill>
                  <a:srgbClr val="000000"/>
                </a:solidFill>
              </a:rPr>
              <a:t>měny</a:t>
            </a:r>
            <a:endParaRPr lang="cs-CZ" sz="2200" dirty="0">
              <a:solidFill>
                <a:srgbClr val="000000"/>
              </a:solidFill>
            </a:endParaRPr>
          </a:p>
          <a:p>
            <a:pPr lvl="0" algn="just">
              <a:spcBef>
                <a:spcPts val="0"/>
              </a:spcBef>
              <a:spcAft>
                <a:spcPts val="600"/>
              </a:spcAft>
              <a:buClr>
                <a:srgbClr val="307871"/>
              </a:buClr>
              <a:buSzPct val="120000"/>
            </a:pPr>
            <a:r>
              <a:rPr lang="cs-CZ" sz="2200" dirty="0">
                <a:solidFill>
                  <a:srgbClr val="000000"/>
                </a:solidFill>
              </a:rPr>
              <a:t>V</a:t>
            </a:r>
            <a:r>
              <a:rPr lang="cs-CZ" sz="2200" dirty="0" smtClean="0">
                <a:solidFill>
                  <a:srgbClr val="000000"/>
                </a:solidFill>
              </a:rPr>
              <a:t> </a:t>
            </a:r>
            <a:r>
              <a:rPr lang="cs-CZ" sz="2200" dirty="0">
                <a:solidFill>
                  <a:srgbClr val="000000"/>
                </a:solidFill>
              </a:rPr>
              <a:t>systému </a:t>
            </a:r>
            <a:r>
              <a:rPr lang="cs-CZ" sz="2200" dirty="0" smtClean="0">
                <a:solidFill>
                  <a:srgbClr val="000000"/>
                </a:solidFill>
              </a:rPr>
              <a:t>pevných kurzů bude centrální banka intervenovat prostřednictvím nákupu domácí měny a prodeje deviz (restriktivní monetární politika), která povede k posunu LM</a:t>
            </a:r>
            <a:r>
              <a:rPr lang="cs-CZ" sz="2200" baseline="-25000" dirty="0" smtClean="0">
                <a:solidFill>
                  <a:srgbClr val="000000"/>
                </a:solidFill>
              </a:rPr>
              <a:t>1</a:t>
            </a:r>
            <a:r>
              <a:rPr lang="cs-CZ" sz="2200" dirty="0" smtClean="0">
                <a:solidFill>
                  <a:srgbClr val="000000"/>
                </a:solidFill>
              </a:rPr>
              <a:t> zpět do LM</a:t>
            </a:r>
            <a:r>
              <a:rPr lang="cs-CZ" sz="2200" baseline="-25000" dirty="0" smtClean="0">
                <a:solidFill>
                  <a:srgbClr val="000000"/>
                </a:solidFill>
              </a:rPr>
              <a:t>0</a:t>
            </a:r>
            <a:endParaRPr lang="cs-CZ" sz="22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 dokonalá imobilita – pevné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28</a:t>
            </a:fld>
            <a:endParaRPr lang="cs-CZ" dirty="0">
              <a:solidFill>
                <a:srgbClr val="307871"/>
              </a:solidFill>
            </a:endParaRPr>
          </a:p>
        </p:txBody>
      </p:sp>
    </p:spTree>
    <p:extLst>
      <p:ext uri="{BB962C8B-B14F-4D97-AF65-F5344CB8AC3E}">
        <p14:creationId xmlns:p14="http://schemas.microsoft.com/office/powerpoint/2010/main" val="1666244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01131"/>
            <a:ext cx="8280920" cy="4128108"/>
          </a:xfrm>
          <a:prstGeom prst="rect">
            <a:avLst/>
          </a:prstGeom>
        </p:spPr>
        <p:txBody>
          <a:bodyPr>
            <a:noAutofit/>
          </a:bodyPr>
          <a:lstStyle/>
          <a:p>
            <a:pPr lvl="0" algn="just">
              <a:spcBef>
                <a:spcPts val="0"/>
              </a:spcBef>
              <a:spcAft>
                <a:spcPts val="1200"/>
              </a:spcAft>
              <a:buClr>
                <a:srgbClr val="30787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Ekonomika </a:t>
            </a:r>
            <a:r>
              <a:rPr lang="cs-CZ" sz="2200" dirty="0">
                <a:solidFill>
                  <a:srgbClr val="000000"/>
                </a:solidFill>
                <a:latin typeface="Times New Roman" panose="02020603050405020304" pitchFamily="18" charset="0"/>
                <a:ea typeface="Times New Roman" panose="02020603050405020304" pitchFamily="18" charset="0"/>
              </a:rPr>
              <a:t>se vrátí do stavu vnitřní i vnější rovnováhy při stejném reálném důchodu </a:t>
            </a:r>
            <a:r>
              <a:rPr lang="cs-CZ" sz="2200" dirty="0" smtClean="0">
                <a:solidFill>
                  <a:srgbClr val="000000"/>
                </a:solidFill>
                <a:latin typeface="Times New Roman" panose="02020603050405020304" pitchFamily="18" charset="0"/>
                <a:ea typeface="Times New Roman" panose="02020603050405020304" pitchFamily="18" charset="0"/>
              </a:rPr>
              <a:t>(Y</a:t>
            </a:r>
            <a:r>
              <a:rPr lang="cs-CZ" sz="2200" baseline="-25000" dirty="0" smtClean="0">
                <a:solidFill>
                  <a:srgbClr val="000000"/>
                </a:solidFill>
                <a:latin typeface="Times New Roman" panose="02020603050405020304" pitchFamily="18" charset="0"/>
                <a:ea typeface="Times New Roman" panose="02020603050405020304" pitchFamily="18" charset="0"/>
              </a:rPr>
              <a:t>0</a:t>
            </a:r>
            <a:r>
              <a:rPr lang="cs-CZ" sz="2200" dirty="0" smtClean="0">
                <a:solidFill>
                  <a:srgbClr val="000000"/>
                </a:solidFill>
                <a:latin typeface="Times New Roman" panose="02020603050405020304" pitchFamily="18" charset="0"/>
                <a:ea typeface="Times New Roman" panose="02020603050405020304" pitchFamily="18" charset="0"/>
              </a:rPr>
              <a:t>) a </a:t>
            </a:r>
            <a:r>
              <a:rPr lang="cs-CZ" sz="2200" dirty="0">
                <a:solidFill>
                  <a:srgbClr val="000000"/>
                </a:solidFill>
                <a:latin typeface="Times New Roman" panose="02020603050405020304" pitchFamily="18" charset="0"/>
                <a:ea typeface="Times New Roman" panose="02020603050405020304" pitchFamily="18" charset="0"/>
              </a:rPr>
              <a:t>stejné úrokové </a:t>
            </a:r>
            <a:r>
              <a:rPr lang="cs-CZ" sz="2200" dirty="0" smtClean="0">
                <a:solidFill>
                  <a:srgbClr val="000000"/>
                </a:solidFill>
                <a:latin typeface="Times New Roman" panose="02020603050405020304" pitchFamily="18" charset="0"/>
                <a:ea typeface="Times New Roman" panose="02020603050405020304" pitchFamily="18" charset="0"/>
              </a:rPr>
              <a:t>sazbě (i</a:t>
            </a:r>
            <a:r>
              <a:rPr lang="cs-CZ" sz="2200" baseline="-25000" dirty="0" smtClean="0">
                <a:solidFill>
                  <a:srgbClr val="000000"/>
                </a:solidFill>
                <a:latin typeface="Times New Roman" panose="02020603050405020304" pitchFamily="18" charset="0"/>
                <a:ea typeface="Times New Roman" panose="02020603050405020304" pitchFamily="18" charset="0"/>
              </a:rPr>
              <a:t>0</a:t>
            </a:r>
            <a:r>
              <a:rPr lang="cs-CZ" sz="2200" dirty="0" smtClean="0">
                <a:solidFill>
                  <a:srgbClr val="000000"/>
                </a:solidFill>
                <a:latin typeface="Times New Roman" panose="02020603050405020304" pitchFamily="18" charset="0"/>
                <a:ea typeface="Times New Roman" panose="02020603050405020304" pitchFamily="18" charset="0"/>
              </a:rPr>
              <a:t>)</a:t>
            </a:r>
          </a:p>
          <a:p>
            <a:pPr lvl="0" algn="just">
              <a:spcBef>
                <a:spcPts val="0"/>
              </a:spcBef>
              <a:spcAft>
                <a:spcPts val="1200"/>
              </a:spcAft>
              <a:buClr>
                <a:srgbClr val="307871"/>
              </a:buClr>
              <a:buSzPct val="120000"/>
            </a:pPr>
            <a:r>
              <a:rPr lang="cs-CZ" sz="2400" b="1" cap="all" dirty="0" smtClean="0">
                <a:solidFill>
                  <a:srgbClr val="FF0000"/>
                </a:solidFill>
                <a:latin typeface="Times New Roman" panose="02020603050405020304" pitchFamily="18" charset="0"/>
                <a:ea typeface="Times New Roman" panose="02020603050405020304" pitchFamily="18" charset="0"/>
              </a:rPr>
              <a:t>monetární </a:t>
            </a:r>
            <a:r>
              <a:rPr lang="cs-CZ" sz="2400" b="1" cap="all" dirty="0">
                <a:solidFill>
                  <a:srgbClr val="FF0000"/>
                </a:solidFill>
                <a:latin typeface="Times New Roman" panose="02020603050405020304" pitchFamily="18" charset="0"/>
                <a:ea typeface="Times New Roman" panose="02020603050405020304" pitchFamily="18" charset="0"/>
              </a:rPr>
              <a:t>politika je naprosto Neúčinná</a:t>
            </a:r>
          </a:p>
          <a:p>
            <a:pPr lvl="0" algn="just">
              <a:spcBef>
                <a:spcPts val="0"/>
              </a:spcBef>
              <a:spcAft>
                <a:spcPts val="12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Z</a:t>
            </a:r>
            <a:r>
              <a:rPr lang="cs-CZ" sz="2200" dirty="0" smtClean="0">
                <a:solidFill>
                  <a:srgbClr val="000000"/>
                </a:solidFill>
                <a:latin typeface="Times New Roman" panose="02020603050405020304" pitchFamily="18" charset="0"/>
                <a:ea typeface="Times New Roman" panose="02020603050405020304" pitchFamily="18" charset="0"/>
              </a:rPr>
              <a:t>atímco </a:t>
            </a:r>
            <a:r>
              <a:rPr lang="cs-CZ" sz="2200" dirty="0">
                <a:solidFill>
                  <a:srgbClr val="000000"/>
                </a:solidFill>
                <a:latin typeface="Times New Roman" panose="02020603050405020304" pitchFamily="18" charset="0"/>
                <a:ea typeface="Times New Roman" panose="02020603050405020304" pitchFamily="18" charset="0"/>
              </a:rPr>
              <a:t>v systému dokonalé mobility kapitálu (</a:t>
            </a:r>
            <a:r>
              <a:rPr lang="cs-CZ" sz="2200" dirty="0" err="1">
                <a:solidFill>
                  <a:srgbClr val="000000"/>
                </a:solidFill>
                <a:latin typeface="Times New Roman" panose="02020603050405020304" pitchFamily="18" charset="0"/>
                <a:ea typeface="Times New Roman" panose="02020603050405020304" pitchFamily="18" charset="0"/>
              </a:rPr>
              <a:t>Mundellův-Flemingův</a:t>
            </a:r>
            <a:r>
              <a:rPr lang="cs-CZ" sz="2200" dirty="0">
                <a:solidFill>
                  <a:srgbClr val="000000"/>
                </a:solidFill>
                <a:latin typeface="Times New Roman" panose="02020603050405020304" pitchFamily="18" charset="0"/>
                <a:ea typeface="Times New Roman" panose="02020603050405020304" pitchFamily="18" charset="0"/>
              </a:rPr>
              <a:t> model) byl příčinou znehodnocení domácí měny odliv kapitálu, v případě dokonalé kapitálové imobility je to pokles čistých exportů, který vede k deficitu platební bilance a následně k tlaku na znehodnocení </a:t>
            </a:r>
            <a:r>
              <a:rPr lang="cs-CZ" sz="2200" dirty="0" smtClean="0">
                <a:solidFill>
                  <a:srgbClr val="000000"/>
                </a:solidFill>
                <a:latin typeface="Times New Roman" panose="02020603050405020304" pitchFamily="18" charset="0"/>
                <a:ea typeface="Times New Roman" panose="02020603050405020304" pitchFamily="18" charset="0"/>
              </a:rPr>
              <a:t>měny!!!</a:t>
            </a:r>
            <a:endParaRPr lang="cs-CZ" sz="2200" dirty="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rgbClr val="307871"/>
              </a:buClr>
              <a:buSzPct val="120000"/>
            </a:pPr>
            <a:endParaRPr lang="cs-CZ" sz="2200" dirty="0" smtClean="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 dokonalá imobilita – pevné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29</a:t>
            </a:fld>
            <a:endParaRPr lang="cs-CZ" dirty="0">
              <a:solidFill>
                <a:srgbClr val="307871"/>
              </a:solidFill>
            </a:endParaRPr>
          </a:p>
        </p:txBody>
      </p:sp>
    </p:spTree>
    <p:extLst>
      <p:ext uri="{BB962C8B-B14F-4D97-AF65-F5344CB8AC3E}">
        <p14:creationId xmlns:p14="http://schemas.microsoft.com/office/powerpoint/2010/main" val="3253311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13918"/>
            <a:ext cx="8280920" cy="4062087"/>
          </a:xfrm>
          <a:prstGeom prst="rect">
            <a:avLst/>
          </a:prstGeom>
        </p:spPr>
        <p:txBody>
          <a:bodyPr>
            <a:noAutofit/>
          </a:bodyPr>
          <a:lstStyle/>
          <a:p>
            <a:pPr marL="457200" indent="-457200">
              <a:spcBef>
                <a:spcPts val="0"/>
              </a:spcBef>
              <a:spcAft>
                <a:spcPts val="1200"/>
              </a:spcAft>
              <a:buFont typeface="+mj-lt"/>
              <a:buAutoNum type="arabicPeriod"/>
            </a:pPr>
            <a:r>
              <a:rPr lang="cs-CZ" sz="2200" dirty="0" err="1" smtClean="0">
                <a:solidFill>
                  <a:srgbClr val="000000"/>
                </a:solidFill>
              </a:rPr>
              <a:t>Mundellův</a:t>
            </a:r>
            <a:r>
              <a:rPr lang="cs-CZ" sz="2200" dirty="0" smtClean="0">
                <a:solidFill>
                  <a:srgbClr val="000000"/>
                </a:solidFill>
              </a:rPr>
              <a:t> – </a:t>
            </a:r>
            <a:r>
              <a:rPr lang="cs-CZ" sz="2200" dirty="0" err="1" smtClean="0">
                <a:solidFill>
                  <a:srgbClr val="000000"/>
                </a:solidFill>
              </a:rPr>
              <a:t>Flemingův</a:t>
            </a:r>
            <a:r>
              <a:rPr lang="cs-CZ" sz="2200" dirty="0" smtClean="0">
                <a:solidFill>
                  <a:srgbClr val="000000"/>
                </a:solidFill>
              </a:rPr>
              <a:t> model </a:t>
            </a:r>
          </a:p>
          <a:p>
            <a:pPr marL="457200" indent="-457200">
              <a:spcBef>
                <a:spcPts val="0"/>
              </a:spcBef>
              <a:spcAft>
                <a:spcPts val="1200"/>
              </a:spcAft>
              <a:buFont typeface="+mj-lt"/>
              <a:buAutoNum type="arabicPeriod"/>
            </a:pPr>
            <a:r>
              <a:rPr lang="cs-CZ" sz="2200" dirty="0" smtClean="0">
                <a:solidFill>
                  <a:srgbClr val="000000"/>
                </a:solidFill>
              </a:rPr>
              <a:t>Účinnost fiskální politiky v M-F modelu v systému pevných kurzů</a:t>
            </a:r>
          </a:p>
          <a:p>
            <a:pPr marL="457200" lvl="0" indent="-457200">
              <a:spcBef>
                <a:spcPts val="0"/>
              </a:spcBef>
              <a:spcAft>
                <a:spcPts val="1200"/>
              </a:spcAft>
              <a:buFont typeface="+mj-lt"/>
              <a:buAutoNum type="arabicPeriod"/>
            </a:pPr>
            <a:r>
              <a:rPr lang="cs-CZ" sz="2200" dirty="0">
                <a:solidFill>
                  <a:srgbClr val="000000"/>
                </a:solidFill>
              </a:rPr>
              <a:t>Účinnost fiskální politiky v M-F modelu v systému </a:t>
            </a:r>
            <a:r>
              <a:rPr lang="cs-CZ" sz="2200" dirty="0" smtClean="0">
                <a:solidFill>
                  <a:srgbClr val="000000"/>
                </a:solidFill>
              </a:rPr>
              <a:t>pružných kurzů</a:t>
            </a:r>
          </a:p>
          <a:p>
            <a:pPr marL="457200" lvl="0" indent="-457200">
              <a:spcBef>
                <a:spcPts val="0"/>
              </a:spcBef>
              <a:spcAft>
                <a:spcPts val="1200"/>
              </a:spcAft>
              <a:buFont typeface="+mj-lt"/>
              <a:buAutoNum type="arabicPeriod"/>
            </a:pPr>
            <a:r>
              <a:rPr lang="cs-CZ" sz="2200" dirty="0" smtClean="0">
                <a:solidFill>
                  <a:srgbClr val="000000"/>
                </a:solidFill>
              </a:rPr>
              <a:t>Účinnost monetární </a:t>
            </a:r>
            <a:r>
              <a:rPr lang="cs-CZ" sz="2200" dirty="0">
                <a:solidFill>
                  <a:srgbClr val="000000"/>
                </a:solidFill>
              </a:rPr>
              <a:t>politiky v M-F </a:t>
            </a:r>
            <a:r>
              <a:rPr lang="cs-CZ" sz="2200" dirty="0" smtClean="0">
                <a:solidFill>
                  <a:srgbClr val="000000"/>
                </a:solidFill>
              </a:rPr>
              <a:t>modelu </a:t>
            </a:r>
            <a:r>
              <a:rPr lang="cs-CZ" sz="2200" dirty="0">
                <a:solidFill>
                  <a:srgbClr val="000000"/>
                </a:solidFill>
              </a:rPr>
              <a:t>v systému pevných </a:t>
            </a:r>
            <a:r>
              <a:rPr lang="cs-CZ" sz="2200" dirty="0" smtClean="0">
                <a:solidFill>
                  <a:srgbClr val="000000"/>
                </a:solidFill>
              </a:rPr>
              <a:t>kurzů</a:t>
            </a:r>
          </a:p>
          <a:p>
            <a:pPr marL="457200" lvl="0" indent="-457200">
              <a:spcBef>
                <a:spcPts val="0"/>
              </a:spcBef>
              <a:spcAft>
                <a:spcPts val="1200"/>
              </a:spcAft>
              <a:buFont typeface="+mj-lt"/>
              <a:buAutoNum type="arabicPeriod"/>
            </a:pPr>
            <a:r>
              <a:rPr lang="cs-CZ" sz="2200" dirty="0">
                <a:solidFill>
                  <a:srgbClr val="000000"/>
                </a:solidFill>
              </a:rPr>
              <a:t>Účinnost monetární politiky v M-F modelu v systému </a:t>
            </a:r>
            <a:r>
              <a:rPr lang="cs-CZ" sz="2200" dirty="0" smtClean="0">
                <a:solidFill>
                  <a:srgbClr val="000000"/>
                </a:solidFill>
              </a:rPr>
              <a:t>pružných </a:t>
            </a:r>
            <a:r>
              <a:rPr lang="cs-CZ" sz="2200" dirty="0">
                <a:solidFill>
                  <a:srgbClr val="000000"/>
                </a:solidFill>
              </a:rPr>
              <a:t>kurzů</a:t>
            </a:r>
          </a:p>
          <a:p>
            <a:pPr marL="457200" lvl="0" indent="-457200">
              <a:spcBef>
                <a:spcPts val="0"/>
              </a:spcBef>
              <a:spcAft>
                <a:spcPts val="1200"/>
              </a:spcAft>
              <a:buFont typeface="+mj-lt"/>
              <a:buAutoNum type="arabicPeriod"/>
            </a:pPr>
            <a:r>
              <a:rPr lang="cs-CZ" sz="2200" dirty="0" smtClean="0">
                <a:solidFill>
                  <a:srgbClr val="000000"/>
                </a:solidFill>
              </a:rPr>
              <a:t>Účinnost FP a MP při dokonalé kapitálové imobilitě v systému pevných a pružných kurzů</a:t>
            </a:r>
            <a:endParaRPr lang="cs-CZ" sz="2400" dirty="0">
              <a:solidFill>
                <a:srgbClr val="000000"/>
              </a:solidFill>
            </a:endParaRPr>
          </a:p>
          <a:p>
            <a:pPr marL="0" lvl="0" indent="0">
              <a:spcBef>
                <a:spcPts val="0"/>
              </a:spcBef>
              <a:spcAft>
                <a:spcPts val="1200"/>
              </a:spcAft>
              <a:buNone/>
            </a:pPr>
            <a:endParaRPr lang="cs-CZ" sz="2400" dirty="0" smtClean="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800" b="1" dirty="0">
                <a:solidFill>
                  <a:srgbClr val="307871"/>
                </a:solidFill>
              </a:rPr>
              <a:t>Účinnost </a:t>
            </a:r>
            <a:r>
              <a:rPr lang="cs-CZ" sz="2800" b="1" dirty="0" smtClean="0">
                <a:solidFill>
                  <a:srgbClr val="307871"/>
                </a:solidFill>
              </a:rPr>
              <a:t>MP </a:t>
            </a:r>
            <a:r>
              <a:rPr lang="cs-CZ" sz="2800" b="1" dirty="0">
                <a:solidFill>
                  <a:srgbClr val="307871"/>
                </a:solidFill>
              </a:rPr>
              <a:t>- dokonalá imobilita – pevné kurzy</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30</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79577"/>
            <a:ext cx="7071091" cy="3838290"/>
            <a:chOff x="961" y="6430"/>
            <a:chExt cx="5496" cy="3841"/>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782" y="7412"/>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3647" y="6450"/>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C00000"/>
                  </a:solidFill>
                  <a:effectLst/>
                  <a:ea typeface="Times New Roman" panose="02020603050405020304" pitchFamily="18" charset="0"/>
                </a:rPr>
                <a:t>BP</a:t>
              </a:r>
              <a:endParaRPr kumimoji="0" lang="cs-CZ" altLang="cs-CZ" b="1" i="0" u="none" strike="noStrike" cap="none" normalizeH="0" baseline="0" dirty="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9" name="Line 24"/>
            <p:cNvSpPr>
              <a:spLocks noChangeShapeType="1"/>
            </p:cNvSpPr>
            <p:nvPr/>
          </p:nvSpPr>
          <p:spPr bwMode="auto">
            <a:xfrm flipH="1" flipV="1">
              <a:off x="3670" y="6558"/>
              <a:ext cx="5" cy="3098"/>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5185" y="717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rgbClr val="0070C0"/>
                </a:solidFill>
                <a:effectLst/>
                <a:latin typeface="+mj-lt"/>
              </a:endParaRPr>
            </a:p>
          </p:txBody>
        </p:sp>
        <p:sp>
          <p:nvSpPr>
            <p:cNvPr id="52" name="Text Box 21"/>
            <p:cNvSpPr txBox="1">
              <a:spLocks noChangeArrowheads="1"/>
            </p:cNvSpPr>
            <p:nvPr/>
          </p:nvSpPr>
          <p:spPr bwMode="auto">
            <a:xfrm>
              <a:off x="3749" y="7374"/>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0</a:t>
              </a:r>
              <a:endParaRPr kumimoji="0" lang="cs-CZ" altLang="cs-CZ" b="1" i="0" u="none" strike="noStrike" cap="none" normalizeH="0" baseline="0" dirty="0" smtClean="0">
                <a:ln>
                  <a:noFill/>
                </a:ln>
                <a:solidFill>
                  <a:srgbClr val="FF0000"/>
                </a:solidFill>
                <a:effectLst/>
              </a:endParaRPr>
            </a:p>
          </p:txBody>
        </p:sp>
        <p:sp>
          <p:nvSpPr>
            <p:cNvPr id="54" name="Text Box 19"/>
            <p:cNvSpPr txBox="1">
              <a:spLocks noChangeArrowheads="1"/>
            </p:cNvSpPr>
            <p:nvPr/>
          </p:nvSpPr>
          <p:spPr bwMode="auto">
            <a:xfrm>
              <a:off x="1677" y="7349"/>
              <a:ext cx="30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25000" dirty="0" smtClean="0">
                <a:ln>
                  <a:noFill/>
                </a:ln>
                <a:solidFill>
                  <a:schemeClr val="tx1"/>
                </a:solidFill>
                <a:effectLst/>
                <a:latin typeface="+mj-lt"/>
              </a:endParaRPr>
            </a:p>
          </p:txBody>
        </p:sp>
        <p:sp>
          <p:nvSpPr>
            <p:cNvPr id="56" name="Line 17"/>
            <p:cNvSpPr>
              <a:spLocks noChangeShapeType="1"/>
            </p:cNvSpPr>
            <p:nvPr/>
          </p:nvSpPr>
          <p:spPr bwMode="auto">
            <a:xfrm flipH="1" flipV="1">
              <a:off x="2926" y="697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Line 16"/>
            <p:cNvSpPr>
              <a:spLocks noChangeShapeType="1"/>
            </p:cNvSpPr>
            <p:nvPr/>
          </p:nvSpPr>
          <p:spPr bwMode="auto">
            <a:xfrm flipV="1">
              <a:off x="2329" y="6737"/>
              <a:ext cx="2340" cy="1980"/>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4430" y="7898"/>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FF0000"/>
                  </a:solidFill>
                  <a:effectLst/>
                  <a:ea typeface="Times New Roman" panose="02020603050405020304" pitchFamily="18" charset="0"/>
                </a:rPr>
                <a:t> E</a:t>
              </a:r>
              <a:r>
                <a:rPr kumimoji="0" lang="cs-CZ" altLang="cs-CZ" b="1" i="0" u="none" strike="noStrike" cap="none" normalizeH="0" baseline="-30000" dirty="0" smtClean="0">
                  <a:ln>
                    <a:noFill/>
                  </a:ln>
                  <a:solidFill>
                    <a:srgbClr val="FF0000"/>
                  </a:solidFill>
                  <a:effectLst/>
                  <a:ea typeface="Times New Roman" panose="02020603050405020304" pitchFamily="18" charset="0"/>
                </a:rPr>
                <a:t>1</a:t>
              </a:r>
              <a:endParaRPr kumimoji="0" lang="cs-CZ" altLang="cs-CZ" b="1" i="0" u="none" strike="noStrike" cap="none" normalizeH="0" baseline="0" dirty="0" smtClean="0">
                <a:ln>
                  <a:noFill/>
                </a:ln>
                <a:solidFill>
                  <a:srgbClr val="FF0000"/>
                </a:solidFill>
                <a:effectLst/>
              </a:endParaRPr>
            </a:p>
          </p:txBody>
        </p:sp>
        <p:sp>
          <p:nvSpPr>
            <p:cNvPr id="60" name="Text Box 13"/>
            <p:cNvSpPr txBox="1">
              <a:spLocks noChangeArrowheads="1"/>
            </p:cNvSpPr>
            <p:nvPr/>
          </p:nvSpPr>
          <p:spPr bwMode="auto">
            <a:xfrm>
              <a:off x="2956" y="6633"/>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endParaRPr kumimoji="0" lang="cs-CZ" altLang="cs-CZ" b="1" i="0" u="none" strike="noStrike" cap="none" normalizeH="0" baseline="0" dirty="0" smtClean="0">
                <a:ln>
                  <a:noFill/>
                </a:ln>
                <a:solidFill>
                  <a:schemeClr val="tx1"/>
                </a:solidFill>
                <a:effectLst/>
                <a:latin typeface="+mj-lt"/>
              </a:endParaRPr>
            </a:p>
          </p:txBody>
        </p:sp>
        <p:sp>
          <p:nvSpPr>
            <p:cNvPr id="61" name="Text Box 12"/>
            <p:cNvSpPr txBox="1">
              <a:spLocks noChangeArrowheads="1"/>
            </p:cNvSpPr>
            <p:nvPr/>
          </p:nvSpPr>
          <p:spPr bwMode="auto">
            <a:xfrm>
              <a:off x="4696" y="6430"/>
              <a:ext cx="75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endParaRPr>
            </a:p>
          </p:txBody>
        </p:sp>
        <p:sp>
          <p:nvSpPr>
            <p:cNvPr id="65" name="Text Box 8"/>
            <p:cNvSpPr txBox="1">
              <a:spLocks noChangeArrowheads="1"/>
            </p:cNvSpPr>
            <p:nvPr/>
          </p:nvSpPr>
          <p:spPr bwMode="auto">
            <a:xfrm>
              <a:off x="4232" y="9687"/>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677" y="7855"/>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a:off x="4205" y="7246"/>
              <a:ext cx="472" cy="452"/>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4218" y="7422"/>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flipH="1" flipV="1">
              <a:off x="4423" y="7031"/>
              <a:ext cx="436" cy="465"/>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4590" y="6934"/>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grpSp>
      <p:sp>
        <p:nvSpPr>
          <p:cNvPr id="72" name="Line 6"/>
          <p:cNvSpPr>
            <a:spLocks noChangeShapeType="1"/>
          </p:cNvSpPr>
          <p:nvPr/>
        </p:nvSpPr>
        <p:spPr bwMode="auto">
          <a:xfrm>
            <a:off x="4146489" y="4371950"/>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4127024" y="4558292"/>
            <a:ext cx="417802" cy="998"/>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Text Box 20"/>
          <p:cNvSpPr txBox="1">
            <a:spLocks noChangeArrowheads="1"/>
          </p:cNvSpPr>
          <p:nvPr/>
        </p:nvSpPr>
        <p:spPr bwMode="auto">
          <a:xfrm>
            <a:off x="3396210" y="4207295"/>
            <a:ext cx="1000966" cy="53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r>
              <a:rPr kumimoji="0" lang="cs-CZ" altLang="cs-CZ" b="1" i="0" u="none" strike="noStrike" cap="none" normalizeH="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25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25000" dirty="0" smtClean="0">
              <a:ln>
                <a:noFill/>
              </a:ln>
              <a:solidFill>
                <a:schemeClr val="tx1"/>
              </a:solidFill>
              <a:effectLst/>
              <a:latin typeface="+mj-lt"/>
            </a:endParaRPr>
          </a:p>
        </p:txBody>
      </p:sp>
      <p:cxnSp>
        <p:nvCxnSpPr>
          <p:cNvPr id="4" name="Přímá spojnice 3"/>
          <p:cNvCxnSpPr/>
          <p:nvPr/>
        </p:nvCxnSpPr>
        <p:spPr>
          <a:xfrm flipH="1" flipV="1">
            <a:off x="1660912" y="2101287"/>
            <a:ext cx="2205686" cy="649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4716016" y="2655395"/>
            <a:ext cx="0" cy="156989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1660912" y="2621419"/>
            <a:ext cx="3111444" cy="3397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4098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9372" y="1015392"/>
            <a:ext cx="8280920" cy="412810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Centrální banka provede monetární expanzi (↑M/P) → při fixní cenové hladině toto povede ↑nabídky peněz (L se nemění) → ↓ i (křivka LM</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LM</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Y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a:solidFill>
                  <a:srgbClr val="000000"/>
                </a:solidFill>
                <a:latin typeface="Times New Roman" panose="02020603050405020304" pitchFamily="18" charset="0"/>
                <a:ea typeface="Calibri" panose="020F0502020204030204" pitchFamily="34" charset="0"/>
              </a:rPr>
              <a:t>i</a:t>
            </a:r>
            <a:r>
              <a:rPr lang="cs-CZ" sz="2200" baseline="-25000" dirty="0">
                <a:solidFill>
                  <a:srgbClr val="000000"/>
                </a:solidFill>
                <a:latin typeface="Times New Roman" panose="02020603050405020304" pitchFamily="18" charset="0"/>
                <a:ea typeface="Calibri" panose="020F0502020204030204" pitchFamily="34" charset="0"/>
              </a:rPr>
              <a:t>1 </a:t>
            </a:r>
            <a:r>
              <a:rPr lang="cs-CZ" sz="2200" dirty="0">
                <a:solidFill>
                  <a:srgbClr val="000000"/>
                </a:solidFill>
                <a:latin typeface="Times New Roman" panose="02020603050405020304" pitchFamily="18" charset="0"/>
                <a:ea typeface="Calibri" panose="020F0502020204030204" pitchFamily="34" charset="0"/>
              </a:rPr>
              <a:t>a Y</a:t>
            </a:r>
            <a:r>
              <a:rPr lang="cs-CZ" sz="2200" baseline="-25000" dirty="0">
                <a:solidFill>
                  <a:srgbClr val="000000"/>
                </a:solidFill>
                <a:latin typeface="Times New Roman" panose="02020603050405020304" pitchFamily="18" charset="0"/>
                <a:ea typeface="Calibri" panose="020F0502020204030204" pitchFamily="34" charset="0"/>
              </a:rPr>
              <a:t>1</a:t>
            </a:r>
            <a:r>
              <a:rPr lang="cs-CZ" sz="2200" dirty="0" smtClean="0">
                <a:solidFill>
                  <a:srgbClr val="000000"/>
                </a:solidFill>
                <a:latin typeface="Times New Roman" panose="02020603050405020304" pitchFamily="18" charset="0"/>
                <a:ea typeface="Calibri" panose="020F0502020204030204" pitchFamily="34" charset="0"/>
              </a:rPr>
              <a:t>)</a:t>
            </a:r>
            <a:endParaRPr lang="cs-CZ" sz="2200" baseline="-25000" dirty="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rgbClr val="307871"/>
              </a:buClr>
              <a:buSzPct val="120000"/>
            </a:pPr>
            <a:r>
              <a:rPr lang="cs-CZ" sz="2200" dirty="0">
                <a:solidFill>
                  <a:srgbClr val="000000"/>
                </a:solidFill>
              </a:rPr>
              <a:t>Nižší úroková sazba však nemá žádný vliv na odliv kapitálu ze země, neboť tento na změnu úrokové míry vůbec nereaguje (vertikální BP), tudíž není vyvíjen ani žádný tlak na změnu devizového </a:t>
            </a:r>
            <a:r>
              <a:rPr lang="cs-CZ" sz="2200" dirty="0" smtClean="0">
                <a:solidFill>
                  <a:srgbClr val="000000"/>
                </a:solidFill>
              </a:rPr>
              <a:t>kurzu</a:t>
            </a:r>
          </a:p>
          <a:p>
            <a:pPr lvl="0" algn="just">
              <a:spcBef>
                <a:spcPts val="0"/>
              </a:spcBef>
              <a:spcAft>
                <a:spcPts val="600"/>
              </a:spcAft>
              <a:buClr>
                <a:srgbClr val="307871"/>
              </a:buClr>
              <a:buSzPct val="120000"/>
            </a:pPr>
            <a:r>
              <a:rPr lang="cs-CZ" sz="2400" dirty="0" smtClean="0">
                <a:solidFill>
                  <a:srgbClr val="000000"/>
                </a:solidFill>
                <a:latin typeface="Times New Roman" panose="02020603050405020304" pitchFamily="18" charset="0"/>
                <a:ea typeface="Times New Roman" panose="02020603050405020304" pitchFamily="18" charset="0"/>
              </a:rPr>
              <a:t>↑Y </a:t>
            </a:r>
            <a:r>
              <a:rPr lang="cs-CZ" sz="2400" dirty="0">
                <a:solidFill>
                  <a:srgbClr val="000000"/>
                </a:solidFill>
                <a:latin typeface="Times New Roman" panose="02020603050405020304" pitchFamily="18" charset="0"/>
                <a:ea typeface="Times New Roman" panose="02020603050405020304" pitchFamily="18" charset="0"/>
              </a:rPr>
              <a:t>→</a:t>
            </a:r>
            <a:r>
              <a:rPr lang="cs-CZ" sz="24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Calibri" panose="020F0502020204030204" pitchFamily="34" charset="0"/>
              </a:rPr>
              <a:t>NX (deficit platební bilance) </a:t>
            </a:r>
            <a:r>
              <a:rPr lang="cs-CZ" sz="24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rPr>
              <a:t>deficit </a:t>
            </a:r>
            <a:r>
              <a:rPr lang="cs-CZ" sz="2200" dirty="0">
                <a:solidFill>
                  <a:srgbClr val="000000"/>
                </a:solidFill>
              </a:rPr>
              <a:t>platební bilance vytvoří tlak na znehodnocení domácí </a:t>
            </a:r>
            <a:r>
              <a:rPr lang="cs-CZ" sz="2200" dirty="0" smtClean="0">
                <a:solidFill>
                  <a:srgbClr val="000000"/>
                </a:solidFill>
              </a:rPr>
              <a:t>měny</a:t>
            </a:r>
            <a:endParaRPr lang="cs-CZ" sz="2200" dirty="0">
              <a:solidFill>
                <a:srgbClr val="000000"/>
              </a:solidFill>
            </a:endParaRPr>
          </a:p>
          <a:p>
            <a:pPr lvl="0" algn="just">
              <a:spcBef>
                <a:spcPts val="0"/>
              </a:spcBef>
              <a:spcAft>
                <a:spcPts val="600"/>
              </a:spcAft>
              <a:buClr>
                <a:srgbClr val="307871"/>
              </a:buClr>
              <a:buSzPct val="120000"/>
            </a:pPr>
            <a:r>
              <a:rPr lang="cs-CZ" sz="2200" dirty="0">
                <a:solidFill>
                  <a:srgbClr val="000000"/>
                </a:solidFill>
              </a:rPr>
              <a:t>V</a:t>
            </a:r>
            <a:r>
              <a:rPr lang="cs-CZ" sz="2200" dirty="0" smtClean="0">
                <a:solidFill>
                  <a:srgbClr val="000000"/>
                </a:solidFill>
              </a:rPr>
              <a:t> </a:t>
            </a:r>
            <a:r>
              <a:rPr lang="cs-CZ" sz="2200" dirty="0">
                <a:solidFill>
                  <a:srgbClr val="000000"/>
                </a:solidFill>
              </a:rPr>
              <a:t>systému </a:t>
            </a:r>
            <a:r>
              <a:rPr lang="cs-CZ" sz="2200" dirty="0" smtClean="0">
                <a:solidFill>
                  <a:srgbClr val="000000"/>
                </a:solidFill>
              </a:rPr>
              <a:t>plovoucích kurzů domácí měna depreciuje</a:t>
            </a:r>
            <a:endParaRPr lang="cs-CZ" sz="22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 dokonalá imobilita – pružné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31</a:t>
            </a:fld>
            <a:endParaRPr lang="cs-CZ" dirty="0">
              <a:solidFill>
                <a:srgbClr val="307871"/>
              </a:solidFill>
            </a:endParaRPr>
          </a:p>
        </p:txBody>
      </p:sp>
    </p:spTree>
    <p:extLst>
      <p:ext uri="{BB962C8B-B14F-4D97-AF65-F5344CB8AC3E}">
        <p14:creationId xmlns:p14="http://schemas.microsoft.com/office/powerpoint/2010/main" val="4143558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9372" y="1015392"/>
            <a:ext cx="8280920" cy="4128108"/>
          </a:xfrm>
          <a:prstGeom prst="rect">
            <a:avLst/>
          </a:prstGeom>
        </p:spPr>
        <p:txBody>
          <a:bodyPr>
            <a:noAutofit/>
          </a:bodyPr>
          <a:lstStyle/>
          <a:p>
            <a:pPr lvl="0" algn="just">
              <a:spcBef>
                <a:spcPts val="0"/>
              </a:spcBef>
              <a:spcAft>
                <a:spcPts val="600"/>
              </a:spcAft>
              <a:buClr>
                <a:srgbClr val="30787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Znehodnocení domácí měny se projeví dvěma způsoby:</a:t>
            </a:r>
          </a:p>
          <a:p>
            <a:pPr algn="just">
              <a:spcBef>
                <a:spcPts val="0"/>
              </a:spcBef>
              <a:spcAft>
                <a:spcPts val="600"/>
              </a:spcAft>
            </a:pPr>
            <a:r>
              <a:rPr lang="cs-CZ" sz="2200" dirty="0">
                <a:solidFill>
                  <a:srgbClr val="000000"/>
                </a:solidFill>
                <a:latin typeface="Times New Roman" panose="02020603050405020304" pitchFamily="18" charset="0"/>
                <a:ea typeface="Times New Roman" panose="02020603050405020304" pitchFamily="18" charset="0"/>
              </a:rPr>
              <a:t>Změna </a:t>
            </a:r>
            <a:r>
              <a:rPr lang="cs-CZ" sz="2200" dirty="0">
                <a:solidFill>
                  <a:srgbClr val="000000"/>
                </a:solidFill>
                <a:latin typeface="Times New Roman" panose="02020603050405020304" pitchFamily="18" charset="0"/>
                <a:ea typeface="Times New Roman" panose="02020603050405020304" pitchFamily="18" charset="0"/>
              </a:rPr>
              <a:t>reálného devizového kurzu ovlivňuje polohu křivky BP, tudíž depreciace se projeví posunem křivky BP</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doprava do BP</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a:t>
            </a:r>
            <a:endParaRPr lang="cs-CZ" sz="22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pPr>
            <a:r>
              <a:rPr lang="cs-CZ" sz="2200" dirty="0" smtClean="0">
                <a:solidFill>
                  <a:srgbClr val="000000"/>
                </a:solidFill>
                <a:latin typeface="Times New Roman" panose="02020603050405020304" pitchFamily="18" charset="0"/>
                <a:ea typeface="Times New Roman" panose="02020603050405020304" pitchFamily="18" charset="0"/>
              </a:rPr>
              <a:t>Zároveň </a:t>
            </a:r>
            <a:r>
              <a:rPr lang="cs-CZ" sz="2200" dirty="0">
                <a:solidFill>
                  <a:srgbClr val="000000"/>
                </a:solidFill>
                <a:latin typeface="Times New Roman" panose="02020603050405020304" pitchFamily="18" charset="0"/>
                <a:ea typeface="Times New Roman" panose="02020603050405020304" pitchFamily="18" charset="0"/>
              </a:rPr>
              <a:t>znehodnocení domácí měny vede k růstu konkurenceschopnosti  domácí produkce na zahraničních trzích, proto bude-li splněna Marshallova-</a:t>
            </a:r>
            <a:r>
              <a:rPr lang="cs-CZ" sz="2200" dirty="0" err="1">
                <a:solidFill>
                  <a:srgbClr val="000000"/>
                </a:solidFill>
                <a:latin typeface="Times New Roman" panose="02020603050405020304" pitchFamily="18" charset="0"/>
                <a:ea typeface="Times New Roman" panose="02020603050405020304" pitchFamily="18" charset="0"/>
              </a:rPr>
              <a:t>Lernerova</a:t>
            </a:r>
            <a:r>
              <a:rPr lang="cs-CZ" sz="2200" dirty="0">
                <a:solidFill>
                  <a:srgbClr val="000000"/>
                </a:solidFill>
                <a:latin typeface="Times New Roman" panose="02020603050405020304" pitchFamily="18" charset="0"/>
                <a:ea typeface="Times New Roman" panose="02020603050405020304" pitchFamily="18" charset="0"/>
              </a:rPr>
              <a:t> podmínka, poroste export a tím pádem také čisté exporty, což se projeví posunem křivky IS</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doprava do </a:t>
            </a:r>
            <a:r>
              <a:rPr lang="cs-CZ" sz="2200" dirty="0" smtClean="0">
                <a:solidFill>
                  <a:srgbClr val="000000"/>
                </a:solidFill>
                <a:latin typeface="Times New Roman" panose="02020603050405020304" pitchFamily="18" charset="0"/>
                <a:ea typeface="Times New Roman" panose="02020603050405020304" pitchFamily="18" charset="0"/>
              </a:rPr>
              <a:t>IS</a:t>
            </a:r>
            <a:r>
              <a:rPr lang="cs-CZ" sz="2200" baseline="-25000" dirty="0" smtClean="0">
                <a:solidFill>
                  <a:srgbClr val="000000"/>
                </a:solidFill>
                <a:latin typeface="Times New Roman" panose="02020603050405020304" pitchFamily="18" charset="0"/>
                <a:ea typeface="Times New Roman" panose="02020603050405020304" pitchFamily="18" charset="0"/>
              </a:rPr>
              <a:t>1</a:t>
            </a:r>
          </a:p>
          <a:p>
            <a:pPr algn="just">
              <a:spcBef>
                <a:spcPts val="0"/>
              </a:spcBef>
              <a:spcAft>
                <a:spcPts val="600"/>
              </a:spcAft>
            </a:pP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Nová rovnováha se ustálí při vyšším důchodu (Y</a:t>
            </a:r>
            <a:r>
              <a:rPr lang="cs-CZ" sz="2200" baseline="-25000" dirty="0">
                <a:solidFill>
                  <a:srgbClr val="000000"/>
                </a:solidFill>
                <a:latin typeface="Times New Roman" panose="02020603050405020304" pitchFamily="18" charset="0"/>
                <a:ea typeface="Times New Roman" panose="02020603050405020304" pitchFamily="18" charset="0"/>
              </a:rPr>
              <a:t>2</a:t>
            </a:r>
            <a:r>
              <a:rPr lang="cs-CZ" sz="2200" dirty="0">
                <a:solidFill>
                  <a:srgbClr val="000000"/>
                </a:solidFill>
                <a:latin typeface="Times New Roman" panose="02020603050405020304" pitchFamily="18" charset="0"/>
                <a:ea typeface="Times New Roman" panose="02020603050405020304" pitchFamily="18" charset="0"/>
              </a:rPr>
              <a:t>) a vyšší úrokové míře (i</a:t>
            </a:r>
            <a:r>
              <a:rPr lang="cs-CZ" sz="2200" baseline="-25000" dirty="0">
                <a:solidFill>
                  <a:srgbClr val="000000"/>
                </a:solidFill>
                <a:latin typeface="Times New Roman" panose="02020603050405020304" pitchFamily="18" charset="0"/>
                <a:ea typeface="Times New Roman" panose="02020603050405020304" pitchFamily="18" charset="0"/>
              </a:rPr>
              <a:t>2</a:t>
            </a:r>
            <a:r>
              <a:rPr lang="cs-CZ" sz="2200" dirty="0">
                <a:solidFill>
                  <a:srgbClr val="000000"/>
                </a:solidFill>
                <a:latin typeface="Times New Roman" panose="02020603050405020304" pitchFamily="18" charset="0"/>
                <a:ea typeface="Times New Roman" panose="02020603050405020304" pitchFamily="18" charset="0"/>
              </a:rPr>
              <a:t>) bodě E</a:t>
            </a:r>
            <a:r>
              <a:rPr lang="cs-CZ" sz="2200" baseline="-25000" dirty="0">
                <a:solidFill>
                  <a:srgbClr val="000000"/>
                </a:solidFill>
                <a:latin typeface="Times New Roman" panose="02020603050405020304" pitchFamily="18" charset="0"/>
                <a:ea typeface="Times New Roman" panose="02020603050405020304" pitchFamily="18" charset="0"/>
              </a:rPr>
              <a:t>2</a:t>
            </a:r>
            <a:r>
              <a:rPr lang="cs-CZ" sz="2200" dirty="0">
                <a:solidFill>
                  <a:srgbClr val="000000"/>
                </a:solidFill>
                <a:latin typeface="Times New Roman" panose="02020603050405020304" pitchFamily="18" charset="0"/>
                <a:ea typeface="Times New Roman" panose="02020603050405020304" pitchFamily="18" charset="0"/>
              </a:rPr>
              <a:t>. Tento bod je bodem vnitřní i vnější rovnováhy. </a:t>
            </a:r>
            <a:endParaRPr lang="cs-CZ" sz="2200" dirty="0">
              <a:solidFill>
                <a:srgbClr val="000000"/>
              </a:solidFill>
              <a:latin typeface="Times New Roman" panose="02020603050405020304" pitchFamily="18" charset="0"/>
              <a:ea typeface="Times New Roman" panose="02020603050405020304" pitchFamily="18" charset="0"/>
            </a:endParaRPr>
          </a:p>
          <a:p>
            <a:pPr marL="0" lvl="0" indent="0" algn="just">
              <a:spcBef>
                <a:spcPts val="0"/>
              </a:spcBef>
              <a:spcAft>
                <a:spcPts val="600"/>
              </a:spcAft>
              <a:buClr>
                <a:srgbClr val="307871"/>
              </a:buClr>
              <a:buSzPct val="120000"/>
              <a:buNone/>
            </a:pPr>
            <a:endParaRPr lang="cs-CZ" sz="2200" dirty="0" smtClean="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 dokonalá imobilita – pružné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32</a:t>
            </a:fld>
            <a:endParaRPr lang="cs-CZ" dirty="0">
              <a:solidFill>
                <a:srgbClr val="307871"/>
              </a:solidFill>
            </a:endParaRPr>
          </a:p>
        </p:txBody>
      </p:sp>
    </p:spTree>
    <p:extLst>
      <p:ext uri="{BB962C8B-B14F-4D97-AF65-F5344CB8AC3E}">
        <p14:creationId xmlns:p14="http://schemas.microsoft.com/office/powerpoint/2010/main" val="27371678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9372" y="1015392"/>
            <a:ext cx="8280920" cy="4128108"/>
          </a:xfrm>
          <a:prstGeom prst="rect">
            <a:avLst/>
          </a:prstGeom>
        </p:spPr>
        <p:txBody>
          <a:bodyPr>
            <a:noAutofit/>
          </a:bodyPr>
          <a:lstStyle/>
          <a:p>
            <a:pPr lvl="0" algn="just">
              <a:spcBef>
                <a:spcPts val="0"/>
              </a:spcBef>
              <a:spcAft>
                <a:spcPts val="600"/>
              </a:spcAft>
              <a:buClr>
                <a:srgbClr val="307871"/>
              </a:buClr>
              <a:buSzPct val="120000"/>
            </a:pPr>
            <a:r>
              <a:rPr lang="cs-CZ" sz="2200" dirty="0">
                <a:solidFill>
                  <a:srgbClr val="000000"/>
                </a:solidFill>
                <a:latin typeface="Times New Roman" panose="02020603050405020304" pitchFamily="18" charset="0"/>
                <a:ea typeface="Times New Roman" panose="02020603050405020304" pitchFamily="18" charset="0"/>
              </a:rPr>
              <a:t>V</a:t>
            </a:r>
            <a:r>
              <a:rPr lang="cs-CZ" sz="2200" dirty="0" smtClean="0">
                <a:solidFill>
                  <a:srgbClr val="000000"/>
                </a:solidFill>
                <a:latin typeface="Times New Roman" panose="02020603050405020304" pitchFamily="18" charset="0"/>
                <a:ea typeface="Times New Roman" panose="02020603050405020304" pitchFamily="18" charset="0"/>
              </a:rPr>
              <a:t>zhledem </a:t>
            </a:r>
            <a:r>
              <a:rPr lang="cs-CZ" sz="2200" dirty="0">
                <a:solidFill>
                  <a:srgbClr val="000000"/>
                </a:solidFill>
                <a:latin typeface="Times New Roman" panose="02020603050405020304" pitchFamily="18" charset="0"/>
                <a:ea typeface="Times New Roman" panose="02020603050405020304" pitchFamily="18" charset="0"/>
              </a:rPr>
              <a:t>k účinkům na reálný produkt, můžeme konstatovat, že monetární politika je za předpokladu dokonalé kapitálové imobility a v systému plovoucích kurzů účinná.</a:t>
            </a:r>
          </a:p>
          <a:p>
            <a:pPr marL="0" lvl="0" indent="0" algn="just">
              <a:spcBef>
                <a:spcPts val="0"/>
              </a:spcBef>
              <a:spcAft>
                <a:spcPts val="600"/>
              </a:spcAft>
              <a:buClr>
                <a:srgbClr val="307871"/>
              </a:buClr>
              <a:buSzPct val="120000"/>
              <a:buNone/>
            </a:pPr>
            <a:endParaRPr lang="cs-CZ" sz="22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179512" y="195487"/>
            <a:ext cx="8136904" cy="432048"/>
          </a:xfrm>
        </p:spPr>
        <p:txBody>
          <a:bodyPr/>
          <a:lstStyle/>
          <a:p>
            <a:r>
              <a:rPr lang="cs-CZ" sz="2800" b="1" dirty="0" smtClean="0"/>
              <a:t>Účinnost MP - dokonalá imobilita – pružné kurzy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33</a:t>
            </a:fld>
            <a:endParaRPr lang="cs-CZ" dirty="0">
              <a:solidFill>
                <a:srgbClr val="307871"/>
              </a:solidFill>
            </a:endParaRPr>
          </a:p>
        </p:txBody>
      </p:sp>
    </p:spTree>
    <p:extLst>
      <p:ext uri="{BB962C8B-B14F-4D97-AF65-F5344CB8AC3E}">
        <p14:creationId xmlns:p14="http://schemas.microsoft.com/office/powerpoint/2010/main" val="30183887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4294967295"/>
            <p:extLst>
              <p:ext uri="{D42A27DB-BD31-4B8C-83A1-F6EECF244321}">
                <p14:modId xmlns:p14="http://schemas.microsoft.com/office/powerpoint/2010/main" val="225775915"/>
              </p:ext>
            </p:extLst>
          </p:nvPr>
        </p:nvGraphicFramePr>
        <p:xfrm>
          <a:off x="395536" y="1563638"/>
          <a:ext cx="8280400" cy="2304257"/>
        </p:xfrm>
        <a:graphic>
          <a:graphicData uri="http://schemas.openxmlformats.org/drawingml/2006/table">
            <a:tbl>
              <a:tblPr firstRow="1" bandRow="1">
                <a:tableStyleId>{073A0DAA-6AF3-43AB-8588-CEC1D06C72B9}</a:tableStyleId>
              </a:tblPr>
              <a:tblGrid>
                <a:gridCol w="1656080"/>
                <a:gridCol w="1656080"/>
                <a:gridCol w="1656080"/>
                <a:gridCol w="1656080"/>
                <a:gridCol w="1656080"/>
              </a:tblGrid>
              <a:tr h="421581">
                <a:tc>
                  <a:txBody>
                    <a:bodyPr/>
                    <a:lstStyle/>
                    <a:p>
                      <a:endParaRPr lang="cs-CZ" dirty="0"/>
                    </a:p>
                  </a:txBody>
                  <a:tcPr/>
                </a:tc>
                <a:tc gridSpan="2">
                  <a:txBody>
                    <a:bodyPr/>
                    <a:lstStyle/>
                    <a:p>
                      <a:pPr algn="ctr"/>
                      <a:r>
                        <a:rPr lang="cs-CZ" sz="2000" dirty="0" smtClean="0"/>
                        <a:t>Fiskální politika</a:t>
                      </a:r>
                      <a:endParaRPr lang="cs-CZ" sz="2000" dirty="0"/>
                    </a:p>
                  </a:txBody>
                  <a:tcPr/>
                </a:tc>
                <a:tc hMerge="1">
                  <a:txBody>
                    <a:bodyPr/>
                    <a:lstStyle/>
                    <a:p>
                      <a:endParaRPr lang="cs-CZ" dirty="0"/>
                    </a:p>
                  </a:txBody>
                  <a:tcPr/>
                </a:tc>
                <a:tc gridSpan="2">
                  <a:txBody>
                    <a:bodyPr/>
                    <a:lstStyle/>
                    <a:p>
                      <a:pPr algn="ctr"/>
                      <a:r>
                        <a:rPr lang="cs-CZ" sz="2000" dirty="0" smtClean="0"/>
                        <a:t>Monetární politika</a:t>
                      </a:r>
                      <a:endParaRPr lang="cs-CZ" sz="2000" dirty="0"/>
                    </a:p>
                  </a:txBody>
                  <a:tcPr/>
                </a:tc>
                <a:tc hMerge="1">
                  <a:txBody>
                    <a:bodyPr/>
                    <a:lstStyle/>
                    <a:p>
                      <a:endParaRPr lang="cs-CZ" dirty="0"/>
                    </a:p>
                  </a:txBody>
                  <a:tcPr/>
                </a:tc>
              </a:tr>
              <a:tr h="1039514">
                <a:tc>
                  <a:txBody>
                    <a:bodyPr/>
                    <a:lstStyle/>
                    <a:p>
                      <a:endParaRPr lang="cs-CZ" dirty="0"/>
                    </a:p>
                  </a:txBody>
                  <a:tcPr/>
                </a:tc>
                <a:tc>
                  <a:txBody>
                    <a:bodyPr/>
                    <a:lstStyle/>
                    <a:p>
                      <a:pPr algn="ctr"/>
                      <a:r>
                        <a:rPr lang="cs-CZ" b="1" dirty="0" smtClean="0">
                          <a:solidFill>
                            <a:srgbClr val="000000"/>
                          </a:solidFill>
                        </a:rPr>
                        <a:t>Nulová mobilita kapitálu</a:t>
                      </a:r>
                      <a:endParaRPr lang="cs-CZ" b="1" dirty="0">
                        <a:solidFill>
                          <a:srgbClr val="000000"/>
                        </a:solidFill>
                      </a:endParaRPr>
                    </a:p>
                  </a:txBody>
                  <a:tcPr/>
                </a:tc>
                <a:tc>
                  <a:txBody>
                    <a:bodyPr/>
                    <a:lstStyle/>
                    <a:p>
                      <a:pPr algn="ctr"/>
                      <a:r>
                        <a:rPr lang="cs-CZ" b="1" dirty="0" smtClean="0">
                          <a:solidFill>
                            <a:srgbClr val="000000"/>
                          </a:solidFill>
                        </a:rPr>
                        <a:t>Dokonalá</a:t>
                      </a:r>
                      <a:r>
                        <a:rPr lang="cs-CZ" b="1" baseline="0" dirty="0" smtClean="0">
                          <a:solidFill>
                            <a:srgbClr val="000000"/>
                          </a:solidFill>
                        </a:rPr>
                        <a:t> mobilita kapitálu</a:t>
                      </a:r>
                      <a:endParaRPr lang="cs-CZ" b="1" dirty="0">
                        <a:solidFill>
                          <a:srgbClr val="000000"/>
                        </a:solidFill>
                      </a:endParaRPr>
                    </a:p>
                  </a:txBody>
                  <a:tcPr/>
                </a:tc>
                <a:tc>
                  <a:txBody>
                    <a:bodyPr/>
                    <a:lstStyle/>
                    <a:p>
                      <a:pPr algn="ctr"/>
                      <a:r>
                        <a:rPr lang="cs-CZ" b="1" dirty="0" smtClean="0">
                          <a:solidFill>
                            <a:srgbClr val="000000"/>
                          </a:solidFill>
                        </a:rPr>
                        <a:t>Nulová mobilita kapitálu</a:t>
                      </a:r>
                      <a:endParaRPr lang="cs-CZ" b="1" dirty="0">
                        <a:solidFill>
                          <a:srgbClr val="000000"/>
                        </a:solidFill>
                      </a:endParaRPr>
                    </a:p>
                  </a:txBody>
                  <a:tcPr/>
                </a:tc>
                <a:tc>
                  <a:txBody>
                    <a:bodyPr/>
                    <a:lstStyle/>
                    <a:p>
                      <a:pPr algn="ctr"/>
                      <a:r>
                        <a:rPr lang="cs-CZ" b="1" dirty="0" smtClean="0">
                          <a:solidFill>
                            <a:srgbClr val="000000"/>
                          </a:solidFill>
                        </a:rPr>
                        <a:t>Dokonalá</a:t>
                      </a:r>
                      <a:r>
                        <a:rPr lang="cs-CZ" b="1" baseline="0" dirty="0" smtClean="0">
                          <a:solidFill>
                            <a:srgbClr val="000000"/>
                          </a:solidFill>
                        </a:rPr>
                        <a:t> mobilita kapitálu</a:t>
                      </a:r>
                      <a:endParaRPr lang="cs-CZ" b="1" dirty="0">
                        <a:solidFill>
                          <a:srgbClr val="000000"/>
                        </a:solidFill>
                      </a:endParaRPr>
                    </a:p>
                  </a:txBody>
                  <a:tcPr/>
                </a:tc>
              </a:tr>
              <a:tr h="421581">
                <a:tc>
                  <a:txBody>
                    <a:bodyPr/>
                    <a:lstStyle/>
                    <a:p>
                      <a:r>
                        <a:rPr lang="cs-CZ" b="1" dirty="0" smtClean="0"/>
                        <a:t>Pevný DK</a:t>
                      </a:r>
                      <a:endParaRPr lang="cs-CZ" b="1" dirty="0"/>
                    </a:p>
                  </a:txBody>
                  <a:tcPr/>
                </a:tc>
                <a:tc>
                  <a:txBody>
                    <a:bodyPr/>
                    <a:lstStyle/>
                    <a:p>
                      <a:pPr algn="ctr"/>
                      <a:r>
                        <a:rPr lang="cs-CZ" b="1" dirty="0" smtClean="0">
                          <a:solidFill>
                            <a:srgbClr val="C00000"/>
                          </a:solidFill>
                        </a:rPr>
                        <a:t>neúčinná</a:t>
                      </a:r>
                      <a:endParaRPr lang="cs-CZ" b="1" dirty="0">
                        <a:solidFill>
                          <a:srgbClr val="C00000"/>
                        </a:solidFill>
                      </a:endParaRPr>
                    </a:p>
                  </a:txBody>
                  <a:tcPr/>
                </a:tc>
                <a:tc>
                  <a:txBody>
                    <a:bodyPr/>
                    <a:lstStyle/>
                    <a:p>
                      <a:pPr algn="ctr"/>
                      <a:r>
                        <a:rPr lang="cs-CZ" b="1" dirty="0" smtClean="0"/>
                        <a:t>účinná</a:t>
                      </a:r>
                      <a:endParaRPr lang="cs-CZ"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a:noFill/>
                          </a:ln>
                          <a:solidFill>
                            <a:schemeClr val="accent1">
                              <a:lumMod val="75000"/>
                            </a:schemeClr>
                          </a:solidFill>
                          <a:effectLst/>
                          <a:uLnTx/>
                          <a:uFillTx/>
                          <a:latin typeface="+mn-lt"/>
                          <a:ea typeface="+mn-ea"/>
                          <a:cs typeface="+mn-cs"/>
                        </a:rPr>
                        <a:t>neúčinná</a:t>
                      </a:r>
                      <a:endParaRPr lang="cs-CZ" dirty="0">
                        <a:solidFill>
                          <a:schemeClr val="accent1">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a:noFill/>
                          </a:ln>
                          <a:solidFill>
                            <a:schemeClr val="accent1">
                              <a:lumMod val="75000"/>
                            </a:schemeClr>
                          </a:solidFill>
                          <a:effectLst/>
                          <a:uLnTx/>
                          <a:uFillTx/>
                          <a:latin typeface="+mn-lt"/>
                          <a:ea typeface="+mn-ea"/>
                          <a:cs typeface="+mn-cs"/>
                        </a:rPr>
                        <a:t>neúčinná</a:t>
                      </a:r>
                      <a:endParaRPr lang="cs-CZ" dirty="0">
                        <a:solidFill>
                          <a:schemeClr val="accent1">
                            <a:lumMod val="75000"/>
                          </a:schemeClr>
                        </a:solidFill>
                      </a:endParaRPr>
                    </a:p>
                  </a:txBody>
                  <a:tcPr/>
                </a:tc>
              </a:tr>
              <a:tr h="421581">
                <a:tc>
                  <a:txBody>
                    <a:bodyPr/>
                    <a:lstStyle/>
                    <a:p>
                      <a:r>
                        <a:rPr lang="cs-CZ" b="1" dirty="0" smtClean="0"/>
                        <a:t>Plovoucí DK</a:t>
                      </a:r>
                      <a:endParaRPr lang="cs-CZ" b="1" dirty="0"/>
                    </a:p>
                  </a:txBody>
                  <a:tcPr/>
                </a:tc>
                <a:tc>
                  <a:txBody>
                    <a:bodyPr/>
                    <a:lstStyle/>
                    <a:p>
                      <a:pPr algn="ctr"/>
                      <a:r>
                        <a:rPr lang="cs-CZ" b="1" dirty="0" smtClean="0"/>
                        <a:t>účinná</a:t>
                      </a:r>
                      <a:endParaRPr lang="cs-CZ" b="1" dirty="0"/>
                    </a:p>
                  </a:txBody>
                  <a:tcPr/>
                </a:tc>
                <a:tc>
                  <a:txBody>
                    <a:bodyPr/>
                    <a:lstStyle/>
                    <a:p>
                      <a:pPr algn="ctr"/>
                      <a:r>
                        <a:rPr lang="cs-CZ" b="1" dirty="0" smtClean="0">
                          <a:solidFill>
                            <a:srgbClr val="C00000"/>
                          </a:solidFill>
                        </a:rPr>
                        <a:t>neúčinná</a:t>
                      </a:r>
                      <a:endParaRPr lang="cs-CZ" b="1" dirty="0">
                        <a:solidFill>
                          <a:srgbClr val="C0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a:noFill/>
                          </a:ln>
                          <a:solidFill>
                            <a:srgbClr val="307871"/>
                          </a:solidFill>
                          <a:effectLst/>
                          <a:uLnTx/>
                          <a:uFillTx/>
                          <a:latin typeface="+mn-lt"/>
                          <a:ea typeface="+mn-ea"/>
                          <a:cs typeface="+mn-cs"/>
                        </a:rPr>
                        <a:t>účinná</a:t>
                      </a:r>
                      <a:endParaRPr lang="cs-CZ"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a:noFill/>
                          </a:ln>
                          <a:solidFill>
                            <a:srgbClr val="307871"/>
                          </a:solidFill>
                          <a:effectLst/>
                          <a:uLnTx/>
                          <a:uFillTx/>
                          <a:latin typeface="+mn-lt"/>
                          <a:ea typeface="+mn-ea"/>
                          <a:cs typeface="+mn-cs"/>
                        </a:rPr>
                        <a:t>účinná</a:t>
                      </a:r>
                      <a:endParaRPr lang="cs-CZ" dirty="0"/>
                    </a:p>
                  </a:txBody>
                  <a:tcPr/>
                </a:tc>
              </a:tr>
            </a:tbl>
          </a:graphicData>
        </a:graphic>
      </p:graphicFrame>
      <p:sp>
        <p:nvSpPr>
          <p:cNvPr id="6" name="Nadpis 5"/>
          <p:cNvSpPr>
            <a:spLocks noGrp="1"/>
          </p:cNvSpPr>
          <p:nvPr>
            <p:ph type="title"/>
          </p:nvPr>
        </p:nvSpPr>
        <p:spPr>
          <a:xfrm>
            <a:off x="179512" y="195487"/>
            <a:ext cx="8136904" cy="432048"/>
          </a:xfrm>
        </p:spPr>
        <p:txBody>
          <a:bodyPr/>
          <a:lstStyle/>
          <a:p>
            <a:r>
              <a:rPr lang="cs-CZ" sz="2800" b="1" dirty="0" smtClean="0"/>
              <a:t>Shrnutí o účinnosti FP a MP v modelu IS-LM-BP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34</a:t>
            </a:fld>
            <a:endParaRPr lang="cs-CZ" dirty="0">
              <a:solidFill>
                <a:srgbClr val="307871"/>
              </a:solidFill>
            </a:endParaRPr>
          </a:p>
        </p:txBody>
      </p:sp>
    </p:spTree>
    <p:extLst>
      <p:ext uri="{BB962C8B-B14F-4D97-AF65-F5344CB8AC3E}">
        <p14:creationId xmlns:p14="http://schemas.microsoft.com/office/powerpoint/2010/main" val="36591781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35</a:t>
            </a:fld>
            <a:endParaRPr lang="cs-CZ" dirty="0"/>
          </a:p>
        </p:txBody>
      </p:sp>
    </p:spTree>
    <p:extLst>
      <p:ext uri="{BB962C8B-B14F-4D97-AF65-F5344CB8AC3E}">
        <p14:creationId xmlns:p14="http://schemas.microsoft.com/office/powerpoint/2010/main" val="7311437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36</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88446" y="1042001"/>
            <a:ext cx="8280920" cy="3960440"/>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400" dirty="0">
                <a:solidFill>
                  <a:srgbClr val="000000"/>
                </a:solidFill>
              </a:rPr>
              <a:t>analyzuje účinky fiskální a monetární politiky v otevřené ekonomice</a:t>
            </a:r>
          </a:p>
          <a:p>
            <a:pPr algn="just">
              <a:spcBef>
                <a:spcPts val="0"/>
              </a:spcBef>
              <a:spcAft>
                <a:spcPts val="1200"/>
              </a:spcAft>
              <a:buClr>
                <a:schemeClr val="tx1"/>
              </a:buClr>
              <a:buSzPct val="120000"/>
              <a:tabLst>
                <a:tab pos="228600" algn="l"/>
              </a:tabLst>
            </a:pPr>
            <a:r>
              <a:rPr lang="cs-CZ" sz="2400" dirty="0">
                <a:solidFill>
                  <a:srgbClr val="000000"/>
                </a:solidFill>
              </a:rPr>
              <a:t>vychází z modelu </a:t>
            </a:r>
            <a:r>
              <a:rPr lang="cs-CZ" sz="2400" dirty="0" smtClean="0">
                <a:solidFill>
                  <a:srgbClr val="000000"/>
                </a:solidFill>
              </a:rPr>
              <a:t>IS-LM</a:t>
            </a:r>
          </a:p>
          <a:p>
            <a:pPr algn="just">
              <a:spcBef>
                <a:spcPts val="0"/>
              </a:spcBef>
              <a:spcAft>
                <a:spcPts val="1200"/>
              </a:spcAft>
              <a:buClr>
                <a:schemeClr val="tx1"/>
              </a:buClr>
              <a:buSzPct val="120000"/>
              <a:tabLst>
                <a:tab pos="228600" algn="l"/>
              </a:tabLst>
            </a:pPr>
            <a:r>
              <a:rPr lang="cs-CZ" sz="2400" dirty="0" smtClean="0">
                <a:solidFill>
                  <a:srgbClr val="000000"/>
                </a:solidFill>
              </a:rPr>
              <a:t>Na horizontální osu nanášíme reálný důchod a na vertikální osu úrokovou míru </a:t>
            </a:r>
          </a:p>
          <a:p>
            <a:pPr algn="just">
              <a:spcBef>
                <a:spcPts val="0"/>
              </a:spcBef>
              <a:spcAft>
                <a:spcPts val="1200"/>
              </a:spcAft>
              <a:buClr>
                <a:schemeClr val="tx1"/>
              </a:buClr>
              <a:buSzPct val="120000"/>
              <a:tabLst>
                <a:tab pos="228600" algn="l"/>
              </a:tabLst>
            </a:pPr>
            <a:r>
              <a:rPr lang="cs-CZ" sz="2400" dirty="0" smtClean="0">
                <a:solidFill>
                  <a:srgbClr val="000000"/>
                </a:solidFill>
              </a:rPr>
              <a:t>díky keynesiánským předpokladům výsledky </a:t>
            </a:r>
            <a:r>
              <a:rPr lang="cs-CZ" sz="2400" dirty="0">
                <a:solidFill>
                  <a:srgbClr val="000000"/>
                </a:solidFill>
              </a:rPr>
              <a:t>analýzy v tomto modelu platí ve velmi krátkém období a to zejména pro situace, kdy se ekonomika nachází v recesní mezeře</a:t>
            </a:r>
            <a:endParaRPr lang="cs-CZ" sz="24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err="1" smtClean="0"/>
              <a:t>Mundellův-Flemingův</a:t>
            </a:r>
            <a:r>
              <a:rPr lang="cs-CZ" sz="2800" b="1" dirty="0" smtClean="0"/>
              <a:t> model</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1168"/>
            <a:ext cx="8280920" cy="4007744"/>
          </a:xfrm>
          <a:prstGeom prst="rect">
            <a:avLst/>
          </a:prstGeom>
        </p:spPr>
        <p:txBody>
          <a:bodyPr>
            <a:noAutofit/>
          </a:bodyPr>
          <a:lstStyle/>
          <a:p>
            <a:pPr lvl="0" algn="just">
              <a:spcBef>
                <a:spcPts val="0"/>
              </a:spcBef>
              <a:spcAft>
                <a:spcPts val="600"/>
              </a:spcAft>
              <a:buClr>
                <a:srgbClr val="307871"/>
              </a:buClr>
              <a:buSzPct val="120000"/>
              <a:tabLst>
                <a:tab pos="228600" algn="l"/>
              </a:tabLst>
            </a:pPr>
            <a:r>
              <a:rPr lang="cs-CZ" sz="2200" dirty="0">
                <a:solidFill>
                  <a:srgbClr val="000000"/>
                </a:solidFill>
              </a:rPr>
              <a:t>Předpoklady:</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200" dirty="0">
                <a:solidFill>
                  <a:srgbClr val="000000"/>
                </a:solidFill>
              </a:rPr>
              <a:t>fixní cenová hladina</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200" dirty="0">
                <a:solidFill>
                  <a:srgbClr val="000000"/>
                </a:solidFill>
              </a:rPr>
              <a:t>ekonomika je pod potenciálním produktem (nevyužité výrobní zdroje)</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200" dirty="0">
                <a:solidFill>
                  <a:srgbClr val="000000"/>
                </a:solidFill>
              </a:rPr>
              <a:t>IS-LM je doplněn o BP</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200" dirty="0">
                <a:solidFill>
                  <a:srgbClr val="000000"/>
                </a:solidFill>
              </a:rPr>
              <a:t>platí pro malé otevřené </a:t>
            </a:r>
            <a:r>
              <a:rPr lang="cs-CZ" sz="2200" dirty="0" smtClean="0">
                <a:solidFill>
                  <a:srgbClr val="000000"/>
                </a:solidFill>
              </a:rPr>
              <a:t>ekonomiky, kdy země </a:t>
            </a:r>
            <a:r>
              <a:rPr lang="cs-CZ" sz="2200" dirty="0">
                <a:solidFill>
                  <a:srgbClr val="000000"/>
                </a:solidFill>
              </a:rPr>
              <a:t>sama o sobě neovlivní výši (světové) produkce a zároveň neovlivní světovou úrokovou </a:t>
            </a:r>
            <a:r>
              <a:rPr lang="cs-CZ" sz="2200" dirty="0" smtClean="0">
                <a:solidFill>
                  <a:srgbClr val="000000"/>
                </a:solidFill>
              </a:rPr>
              <a:t>míru. Domácí </a:t>
            </a:r>
            <a:r>
              <a:rPr lang="cs-CZ" sz="2200" dirty="0">
                <a:solidFill>
                  <a:srgbClr val="000000"/>
                </a:solidFill>
              </a:rPr>
              <a:t>úroková míra by se za jinak stejných podmínek rovnala </a:t>
            </a:r>
            <a:r>
              <a:rPr lang="cs-CZ" sz="2200" dirty="0" smtClean="0">
                <a:solidFill>
                  <a:srgbClr val="000000"/>
                </a:solidFill>
              </a:rPr>
              <a:t>světové</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200" dirty="0">
                <a:solidFill>
                  <a:srgbClr val="000000"/>
                </a:solidFill>
              </a:rPr>
              <a:t>m</a:t>
            </a:r>
            <a:r>
              <a:rPr lang="cs-CZ" sz="2200" dirty="0" smtClean="0">
                <a:solidFill>
                  <a:srgbClr val="000000"/>
                </a:solidFill>
              </a:rPr>
              <a:t>odel</a:t>
            </a:r>
            <a:r>
              <a:rPr lang="cs-CZ" sz="2200" dirty="0">
                <a:solidFill>
                  <a:srgbClr val="000000"/>
                </a:solidFill>
              </a:rPr>
              <a:t>, který předpokládá dokonalou kapitálovou mobilitu</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5</a:t>
            </a:fld>
            <a:endParaRPr lang="cs-CZ" dirty="0">
              <a:solidFill>
                <a:srgbClr val="307871"/>
              </a:solidFill>
            </a:endParaRPr>
          </a:p>
        </p:txBody>
      </p:sp>
      <p:sp>
        <p:nvSpPr>
          <p:cNvPr id="7" name="Nadpis 5"/>
          <p:cNvSpPr>
            <a:spLocks noGrp="1"/>
          </p:cNvSpPr>
          <p:nvPr>
            <p:ph type="title"/>
          </p:nvPr>
        </p:nvSpPr>
        <p:spPr>
          <a:xfrm>
            <a:off x="251520" y="195486"/>
            <a:ext cx="7488832" cy="507703"/>
          </a:xfrm>
        </p:spPr>
        <p:txBody>
          <a:bodyPr/>
          <a:lstStyle/>
          <a:p>
            <a:r>
              <a:rPr lang="cs-CZ" sz="2800" b="1" dirty="0" err="1" smtClean="0"/>
              <a:t>Mundellův-Flemingův</a:t>
            </a:r>
            <a:r>
              <a:rPr lang="cs-CZ" sz="2800" b="1" dirty="0" smtClean="0"/>
              <a:t> model</a:t>
            </a:r>
            <a:endParaRPr lang="cs-CZ" sz="2800" b="1" dirty="0"/>
          </a:p>
        </p:txBody>
      </p:sp>
    </p:spTree>
    <p:extLst>
      <p:ext uri="{BB962C8B-B14F-4D97-AF65-F5344CB8AC3E}">
        <p14:creationId xmlns:p14="http://schemas.microsoft.com/office/powerpoint/2010/main" val="200056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59582"/>
            <a:ext cx="8280920" cy="3809330"/>
          </a:xfrm>
          <a:prstGeom prst="rect">
            <a:avLst/>
          </a:prstGeom>
        </p:spPr>
        <p:txBody>
          <a:bodyPr>
            <a:noAutofit/>
          </a:bodyPr>
          <a:lstStyle/>
          <a:p>
            <a:pPr lvl="0" algn="just">
              <a:spcBef>
                <a:spcPts val="0"/>
              </a:spcBef>
              <a:spcAft>
                <a:spcPts val="600"/>
              </a:spcAft>
              <a:buClr>
                <a:schemeClr val="tx1"/>
              </a:buClr>
              <a:buSzPct val="120000"/>
            </a:pPr>
            <a:r>
              <a:rPr lang="cs-CZ" sz="2400" dirty="0" smtClean="0">
                <a:solidFill>
                  <a:srgbClr val="000000"/>
                </a:solidFill>
              </a:rPr>
              <a:t>Při analýze účinnosti fiskální a monetární politiky v </a:t>
            </a:r>
            <a:r>
              <a:rPr lang="cs-CZ" sz="2400" dirty="0" err="1" smtClean="0">
                <a:solidFill>
                  <a:srgbClr val="000000"/>
                </a:solidFill>
              </a:rPr>
              <a:t>Mundellově-Flemingově</a:t>
            </a:r>
            <a:r>
              <a:rPr lang="cs-CZ" sz="2400" dirty="0" smtClean="0">
                <a:solidFill>
                  <a:srgbClr val="000000"/>
                </a:solidFill>
              </a:rPr>
              <a:t> modelu budeme vycházet ze situace, kdy vláda či centrální banka provádějí expanzivní fiskální či monetární politiku</a:t>
            </a:r>
          </a:p>
          <a:p>
            <a:pPr lvl="0" algn="just">
              <a:spcBef>
                <a:spcPts val="0"/>
              </a:spcBef>
              <a:spcAft>
                <a:spcPts val="600"/>
              </a:spcAft>
              <a:buClr>
                <a:schemeClr val="tx1"/>
              </a:buClr>
              <a:buSzPct val="120000"/>
            </a:pPr>
            <a:r>
              <a:rPr lang="cs-CZ" sz="2400" dirty="0" smtClean="0">
                <a:solidFill>
                  <a:srgbClr val="000000"/>
                </a:solidFill>
              </a:rPr>
              <a:t>Každá modelová situace bude vycházet ze stavu, kdy se ekonomika nachází v bodě rovnováhy E</a:t>
            </a:r>
            <a:r>
              <a:rPr lang="cs-CZ" sz="2400" baseline="-25000" dirty="0" smtClean="0">
                <a:solidFill>
                  <a:srgbClr val="000000"/>
                </a:solidFill>
              </a:rPr>
              <a:t>0</a:t>
            </a:r>
            <a:r>
              <a:rPr lang="cs-CZ" sz="2400" dirty="0" smtClean="0">
                <a:solidFill>
                  <a:srgbClr val="000000"/>
                </a:solidFill>
              </a:rPr>
              <a:t>, tedy na úrovni rovnovážného produktu, kdy se domácí úroková míra rovná zahraniční úrokové míře (i = </a:t>
            </a:r>
            <a:r>
              <a:rPr lang="cs-CZ" sz="2400" dirty="0" err="1" smtClean="0">
                <a:solidFill>
                  <a:srgbClr val="000000"/>
                </a:solidFill>
              </a:rPr>
              <a:t>i</a:t>
            </a:r>
            <a:r>
              <a:rPr lang="cs-CZ" sz="2400" baseline="-25000" dirty="0" err="1" smtClean="0">
                <a:solidFill>
                  <a:srgbClr val="000000"/>
                </a:solidFill>
              </a:rPr>
              <a:t>f</a:t>
            </a:r>
            <a:r>
              <a:rPr lang="cs-CZ" sz="2400" dirty="0" smtClean="0">
                <a:solidFill>
                  <a:srgbClr val="000000"/>
                </a:solidFill>
              </a:rPr>
              <a:t>)</a:t>
            </a:r>
            <a:endParaRPr lang="cs-CZ" sz="2400" dirty="0">
              <a:solidFill>
                <a:srgbClr val="000000"/>
              </a:solidFill>
            </a:endParaRP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6</a:t>
            </a:fld>
            <a:endParaRPr lang="cs-CZ" dirty="0">
              <a:solidFill>
                <a:srgbClr val="307871"/>
              </a:solidFill>
            </a:endParaRPr>
          </a:p>
        </p:txBody>
      </p:sp>
      <p:sp>
        <p:nvSpPr>
          <p:cNvPr id="7" name="Nadpis 5"/>
          <p:cNvSpPr>
            <a:spLocks noGrp="1"/>
          </p:cNvSpPr>
          <p:nvPr>
            <p:ph type="title"/>
          </p:nvPr>
        </p:nvSpPr>
        <p:spPr>
          <a:xfrm>
            <a:off x="251520" y="195486"/>
            <a:ext cx="7488832" cy="507703"/>
          </a:xfrm>
        </p:spPr>
        <p:txBody>
          <a:bodyPr/>
          <a:lstStyle/>
          <a:p>
            <a:r>
              <a:rPr lang="cs-CZ" sz="2800" b="1" dirty="0" err="1" smtClean="0"/>
              <a:t>Mundellův-Flemingův</a:t>
            </a:r>
            <a:r>
              <a:rPr lang="cs-CZ" sz="2800" b="1" dirty="0" smtClean="0"/>
              <a:t> model</a:t>
            </a:r>
            <a:endParaRPr lang="cs-CZ" sz="2800" b="1" dirty="0"/>
          </a:p>
        </p:txBody>
      </p:sp>
    </p:spTree>
    <p:extLst>
      <p:ext uri="{BB962C8B-B14F-4D97-AF65-F5344CB8AC3E}">
        <p14:creationId xmlns:p14="http://schemas.microsoft.com/office/powerpoint/2010/main" val="485369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47898"/>
            <a:ext cx="8280920" cy="3863728"/>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Vláda provede fiskální </a:t>
            </a:r>
            <a:r>
              <a:rPr lang="cs-CZ" sz="2200" dirty="0" smtClean="0">
                <a:solidFill>
                  <a:srgbClr val="000000"/>
                </a:solidFill>
                <a:latin typeface="Times New Roman" panose="02020603050405020304" pitchFamily="18" charset="0"/>
                <a:ea typeface="Times New Roman" panose="02020603050405020304" pitchFamily="18" charset="0"/>
              </a:rPr>
              <a:t>expanzi (↑G) → ↑ poptávky po penězích (M/P konstantní) → ↑ i (křivka </a:t>
            </a:r>
            <a:r>
              <a:rPr lang="cs-CZ" sz="2200" dirty="0">
                <a:solidFill>
                  <a:srgbClr val="000000"/>
                </a:solidFill>
                <a:latin typeface="Times New Roman" panose="02020603050405020304" pitchFamily="18" charset="0"/>
                <a:ea typeface="Times New Roman" panose="02020603050405020304" pitchFamily="18" charset="0"/>
              </a:rPr>
              <a:t>IS</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se posune doprava do </a:t>
            </a:r>
            <a:r>
              <a:rPr lang="cs-CZ" sz="2200" dirty="0" smtClean="0">
                <a:solidFill>
                  <a:srgbClr val="000000"/>
                </a:solidFill>
                <a:latin typeface="Times New Roman" panose="02020603050405020304" pitchFamily="18" charset="0"/>
                <a:ea typeface="Times New Roman" panose="02020603050405020304" pitchFamily="18" charset="0"/>
              </a:rPr>
              <a:t>IS</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endParaRPr lang="cs-CZ" sz="2200" baseline="-250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Při </a:t>
            </a:r>
            <a:r>
              <a:rPr lang="cs-CZ" sz="2200" dirty="0">
                <a:solidFill>
                  <a:srgbClr val="000000"/>
                </a:solidFill>
                <a:latin typeface="Times New Roman" panose="02020603050405020304" pitchFamily="18" charset="0"/>
                <a:ea typeface="Times New Roman" panose="02020603050405020304" pitchFamily="18" charset="0"/>
              </a:rPr>
              <a:t>stávající křivce LM se novým bodem rovnováhy stane Y</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při zvýšené úrokové sazbě </a:t>
            </a:r>
            <a:r>
              <a:rPr lang="cs-CZ" sz="2200" dirty="0" smtClean="0">
                <a:solidFill>
                  <a:srgbClr val="000000"/>
                </a:solidFill>
                <a:latin typeface="Times New Roman" panose="02020603050405020304" pitchFamily="18" charset="0"/>
                <a:ea typeface="Times New Roman" panose="02020603050405020304" pitchFamily="18" charset="0"/>
              </a:rPr>
              <a:t>i</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a:t>
            </a:r>
            <a:r>
              <a:rPr lang="cs-CZ" sz="2200" baseline="-25000" dirty="0" smtClean="0">
                <a:solidFill>
                  <a:srgbClr val="000000"/>
                </a:solidFill>
                <a:latin typeface="Times New Roman" panose="02020603050405020304" pitchFamily="18" charset="0"/>
                <a:ea typeface="Times New Roman" panose="02020603050405020304" pitchFamily="18" charset="0"/>
              </a:rPr>
              <a:t> </a:t>
            </a:r>
            <a:r>
              <a:rPr lang="cs-CZ" sz="2200" dirty="0" smtClean="0">
                <a:solidFill>
                  <a:srgbClr val="000000"/>
                </a:solidFill>
                <a:latin typeface="Times New Roman" panose="02020603050405020304" pitchFamily="18" charset="0"/>
                <a:ea typeface="Times New Roman" panose="02020603050405020304" pitchFamily="18" charset="0"/>
              </a:rPr>
              <a:t>Jedná </a:t>
            </a:r>
            <a:r>
              <a:rPr lang="cs-CZ" sz="2200" dirty="0">
                <a:solidFill>
                  <a:srgbClr val="000000"/>
                </a:solidFill>
                <a:latin typeface="Times New Roman" panose="02020603050405020304" pitchFamily="18" charset="0"/>
                <a:ea typeface="Times New Roman" panose="02020603050405020304" pitchFamily="18" charset="0"/>
              </a:rPr>
              <a:t>se však pouze o rovnováhu vnitřní. Platební bilance je v nerovnováze (existuje přebytek platební bilance), proto není bod E</a:t>
            </a:r>
            <a:r>
              <a:rPr lang="cs-CZ" sz="2200" baseline="-25000" dirty="0">
                <a:solidFill>
                  <a:srgbClr val="000000"/>
                </a:solidFill>
                <a:latin typeface="Times New Roman" panose="02020603050405020304" pitchFamily="18" charset="0"/>
                <a:ea typeface="Times New Roman" panose="02020603050405020304" pitchFamily="18" charset="0"/>
              </a:rPr>
              <a:t>1</a:t>
            </a:r>
            <a:r>
              <a:rPr lang="cs-CZ" sz="2200" dirty="0">
                <a:solidFill>
                  <a:srgbClr val="000000"/>
                </a:solidFill>
                <a:latin typeface="Times New Roman" panose="02020603050405020304" pitchFamily="18" charset="0"/>
                <a:ea typeface="Times New Roman" panose="02020603050405020304" pitchFamily="18" charset="0"/>
              </a:rPr>
              <a:t> bodem všeobecné </a:t>
            </a:r>
            <a:r>
              <a:rPr lang="cs-CZ" sz="2200" dirty="0" smtClean="0">
                <a:solidFill>
                  <a:srgbClr val="000000"/>
                </a:solidFill>
                <a:latin typeface="Times New Roman" panose="02020603050405020304" pitchFamily="18" charset="0"/>
                <a:ea typeface="Times New Roman" panose="02020603050405020304" pitchFamily="18" charset="0"/>
              </a:rPr>
              <a:t>rovnováhy. </a:t>
            </a: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↑i → i ˃ </a:t>
            </a:r>
            <a:r>
              <a:rPr lang="cs-CZ" sz="2200" dirty="0" err="1" smtClean="0">
                <a:solidFill>
                  <a:srgbClr val="000000"/>
                </a:solidFill>
                <a:latin typeface="Times New Roman" panose="02020603050405020304" pitchFamily="18" charset="0"/>
                <a:ea typeface="Times New Roman" panose="02020603050405020304" pitchFamily="18" charset="0"/>
              </a:rPr>
              <a:t>i</a:t>
            </a:r>
            <a:r>
              <a:rPr lang="cs-CZ" sz="2200" baseline="-25000" dirty="0" err="1" smtClean="0">
                <a:solidFill>
                  <a:srgbClr val="000000"/>
                </a:solidFill>
                <a:latin typeface="Times New Roman" panose="02020603050405020304" pitchFamily="18" charset="0"/>
                <a:ea typeface="Times New Roman" panose="02020603050405020304" pitchFamily="18" charset="0"/>
              </a:rPr>
              <a:t>f</a:t>
            </a:r>
            <a:r>
              <a:rPr lang="cs-CZ" sz="2200" dirty="0" smtClean="0">
                <a:solidFill>
                  <a:srgbClr val="000000"/>
                </a:solidFill>
                <a:latin typeface="Times New Roman" panose="02020603050405020304" pitchFamily="18" charset="0"/>
                <a:ea typeface="Times New Roman" panose="02020603050405020304" pitchFamily="18" charset="0"/>
              </a:rPr>
              <a:t> </a:t>
            </a:r>
            <a:r>
              <a:rPr lang="cs-CZ" sz="2200" dirty="0">
                <a:solidFill>
                  <a:srgbClr val="000000"/>
                </a:solidFill>
                <a:latin typeface="Times New Roman" panose="02020603050405020304" pitchFamily="18" charset="0"/>
                <a:ea typeface="Times New Roman" panose="02020603050405020304" pitchFamily="18" charset="0"/>
              </a:rPr>
              <a:t>→</a:t>
            </a:r>
            <a:r>
              <a:rPr lang="cs-CZ" sz="2200" dirty="0" smtClean="0">
                <a:solidFill>
                  <a:srgbClr val="000000"/>
                </a:solidFill>
                <a:latin typeface="Times New Roman" panose="02020603050405020304" pitchFamily="18" charset="0"/>
                <a:ea typeface="Times New Roman" panose="02020603050405020304" pitchFamily="18" charset="0"/>
              </a:rPr>
              <a:t> masivní </a:t>
            </a:r>
            <a:r>
              <a:rPr lang="cs-CZ" sz="2200" dirty="0">
                <a:solidFill>
                  <a:srgbClr val="000000"/>
                </a:solidFill>
                <a:latin typeface="Times New Roman" panose="02020603050405020304" pitchFamily="18" charset="0"/>
                <a:ea typeface="Times New Roman" panose="02020603050405020304" pitchFamily="18" charset="0"/>
              </a:rPr>
              <a:t>příliv </a:t>
            </a:r>
            <a:r>
              <a:rPr lang="cs-CZ" sz="2200" dirty="0" smtClean="0">
                <a:solidFill>
                  <a:srgbClr val="000000"/>
                </a:solidFill>
                <a:latin typeface="Times New Roman" panose="02020603050405020304" pitchFamily="18" charset="0"/>
                <a:ea typeface="Times New Roman" panose="02020603050405020304" pitchFamily="18" charset="0"/>
              </a:rPr>
              <a:t>kapitálu (FÚ PB). Příliv </a:t>
            </a:r>
            <a:r>
              <a:rPr lang="cs-CZ" sz="2200" dirty="0">
                <a:solidFill>
                  <a:srgbClr val="000000"/>
                </a:solidFill>
                <a:latin typeface="Times New Roman" panose="02020603050405020304" pitchFamily="18" charset="0"/>
                <a:ea typeface="Times New Roman" panose="02020603050405020304" pitchFamily="18" charset="0"/>
              </a:rPr>
              <a:t>kapitálu vyvolá tlak na </a:t>
            </a:r>
            <a:r>
              <a:rPr lang="cs-CZ" sz="2200" dirty="0" smtClean="0">
                <a:solidFill>
                  <a:srgbClr val="000000"/>
                </a:solidFill>
                <a:latin typeface="Times New Roman" panose="02020603050405020304" pitchFamily="18" charset="0"/>
                <a:ea typeface="Times New Roman" panose="02020603050405020304" pitchFamily="18" charset="0"/>
              </a:rPr>
              <a:t>zhodnocení </a:t>
            </a:r>
            <a:r>
              <a:rPr lang="cs-CZ" sz="2200" dirty="0">
                <a:solidFill>
                  <a:srgbClr val="000000"/>
                </a:solidFill>
                <a:latin typeface="Times New Roman" panose="02020603050405020304" pitchFamily="18" charset="0"/>
                <a:ea typeface="Times New Roman" panose="02020603050405020304" pitchFamily="18" charset="0"/>
              </a:rPr>
              <a:t>domácí </a:t>
            </a:r>
            <a:r>
              <a:rPr lang="cs-CZ" sz="2200" dirty="0" smtClean="0">
                <a:solidFill>
                  <a:srgbClr val="000000"/>
                </a:solidFill>
                <a:latin typeface="Times New Roman" panose="02020603050405020304" pitchFamily="18" charset="0"/>
                <a:ea typeface="Times New Roman" panose="02020603050405020304" pitchFamily="18" charset="0"/>
              </a:rPr>
              <a:t>měny (v systému pevných kurzů toto CB nemůže dovolit). </a:t>
            </a:r>
            <a:r>
              <a:rPr lang="cs-CZ" sz="2200" dirty="0">
                <a:solidFill>
                  <a:srgbClr val="000000"/>
                </a:solidFill>
                <a:latin typeface="Times New Roman" panose="02020603050405020304" pitchFamily="18" charset="0"/>
                <a:ea typeface="Times New Roman" panose="02020603050405020304" pitchFamily="18" charset="0"/>
              </a:rPr>
              <a:t>Prostřednictvím svých intervencí prodává domácí měnu, nakupuje zahraniční měnu a zvyšuje tak domácí peněžní zásobu </a:t>
            </a:r>
            <a:r>
              <a:rPr lang="cs-CZ" sz="2200" dirty="0" smtClean="0">
                <a:solidFill>
                  <a:srgbClr val="000000"/>
                </a:solidFill>
                <a:latin typeface="Times New Roman" panose="02020603050405020304" pitchFamily="18" charset="0"/>
                <a:ea typeface="Times New Roman" panose="02020603050405020304" pitchFamily="18" charset="0"/>
              </a:rPr>
              <a:t>(↓i) (posun </a:t>
            </a:r>
            <a:r>
              <a:rPr lang="cs-CZ" sz="2200" dirty="0">
                <a:solidFill>
                  <a:srgbClr val="000000"/>
                </a:solidFill>
                <a:latin typeface="Times New Roman" panose="02020603050405020304" pitchFamily="18" charset="0"/>
                <a:ea typeface="Times New Roman" panose="02020603050405020304" pitchFamily="18" charset="0"/>
              </a:rPr>
              <a:t>křivky LM</a:t>
            </a:r>
            <a:r>
              <a:rPr lang="cs-CZ" sz="2200" baseline="-25000" dirty="0">
                <a:solidFill>
                  <a:srgbClr val="000000"/>
                </a:solidFill>
                <a:latin typeface="Times New Roman" panose="02020603050405020304" pitchFamily="18" charset="0"/>
                <a:ea typeface="Times New Roman" panose="02020603050405020304" pitchFamily="18" charset="0"/>
              </a:rPr>
              <a:t>0</a:t>
            </a:r>
            <a:r>
              <a:rPr lang="cs-CZ" sz="2200" dirty="0">
                <a:solidFill>
                  <a:srgbClr val="000000"/>
                </a:solidFill>
                <a:latin typeface="Times New Roman" panose="02020603050405020304" pitchFamily="18" charset="0"/>
                <a:ea typeface="Times New Roman" panose="02020603050405020304" pitchFamily="18" charset="0"/>
              </a:rPr>
              <a:t> doprava do </a:t>
            </a:r>
            <a:r>
              <a:rPr lang="cs-CZ" sz="2200" dirty="0" smtClean="0">
                <a:solidFill>
                  <a:srgbClr val="000000"/>
                </a:solidFill>
                <a:latin typeface="Times New Roman" panose="02020603050405020304" pitchFamily="18" charset="0"/>
                <a:ea typeface="Times New Roman" panose="02020603050405020304" pitchFamily="18" charset="0"/>
              </a:rPr>
              <a:t>LM</a:t>
            </a:r>
            <a:r>
              <a:rPr lang="cs-CZ" sz="2200" baseline="-25000" dirty="0" smtClean="0">
                <a:solidFill>
                  <a:srgbClr val="000000"/>
                </a:solidFill>
                <a:latin typeface="Times New Roman" panose="02020603050405020304" pitchFamily="18" charset="0"/>
                <a:ea typeface="Times New Roman" panose="02020603050405020304" pitchFamily="18" charset="0"/>
              </a:rPr>
              <a:t>1</a:t>
            </a:r>
            <a:r>
              <a:rPr lang="cs-CZ" sz="2200" dirty="0" smtClean="0">
                <a:solidFill>
                  <a:srgbClr val="000000"/>
                </a:solidFill>
                <a:latin typeface="Times New Roman" panose="02020603050405020304" pitchFamily="18" charset="0"/>
                <a:ea typeface="Times New Roman" panose="02020603050405020304" pitchFamily="18" charset="0"/>
              </a:rPr>
              <a:t>) </a:t>
            </a:r>
          </a:p>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7</a:t>
            </a:fld>
            <a:endParaRPr lang="cs-CZ" dirty="0">
              <a:solidFill>
                <a:srgbClr val="307871"/>
              </a:solidFill>
            </a:endParaRPr>
          </a:p>
        </p:txBody>
      </p:sp>
    </p:spTree>
    <p:extLst>
      <p:ext uri="{BB962C8B-B14F-4D97-AF65-F5344CB8AC3E}">
        <p14:creationId xmlns:p14="http://schemas.microsoft.com/office/powerpoint/2010/main" val="1577931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96652" y="997416"/>
            <a:ext cx="8280920" cy="386372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Centrální </a:t>
            </a:r>
            <a:r>
              <a:rPr lang="cs-CZ" sz="2200" dirty="0">
                <a:solidFill>
                  <a:srgbClr val="000000"/>
                </a:solidFill>
                <a:latin typeface="Times New Roman" panose="02020603050405020304" pitchFamily="18" charset="0"/>
                <a:ea typeface="Times New Roman" panose="02020603050405020304" pitchFamily="18" charset="0"/>
              </a:rPr>
              <a:t>banka bude intervenovat tak dlouho, dokud se domácí úroková sazba nebude rovnat zahraniční úrokové </a:t>
            </a:r>
            <a:r>
              <a:rPr lang="cs-CZ" sz="2200" dirty="0" smtClean="0">
                <a:solidFill>
                  <a:srgbClr val="000000"/>
                </a:solidFill>
                <a:latin typeface="Times New Roman" panose="02020603050405020304" pitchFamily="18" charset="0"/>
                <a:ea typeface="Times New Roman" panose="02020603050405020304" pitchFamily="18" charset="0"/>
              </a:rPr>
              <a:t>sazbě</a:t>
            </a:r>
          </a:p>
          <a:p>
            <a:pPr lvl="0"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Konečným </a:t>
            </a:r>
            <a:r>
              <a:rPr lang="cs-CZ" sz="2200" dirty="0">
                <a:solidFill>
                  <a:srgbClr val="000000"/>
                </a:solidFill>
                <a:latin typeface="Times New Roman" panose="02020603050405020304" pitchFamily="18" charset="0"/>
                <a:ea typeface="Times New Roman" panose="02020603050405020304" pitchFamily="18" charset="0"/>
              </a:rPr>
              <a:t>výsledkem je rovnováha v bodě E</a:t>
            </a:r>
            <a:r>
              <a:rPr lang="cs-CZ" sz="2200" baseline="-25000" dirty="0">
                <a:solidFill>
                  <a:srgbClr val="000000"/>
                </a:solidFill>
                <a:latin typeface="Times New Roman" panose="02020603050405020304" pitchFamily="18" charset="0"/>
                <a:ea typeface="Times New Roman" panose="02020603050405020304" pitchFamily="18" charset="0"/>
              </a:rPr>
              <a:t>2</a:t>
            </a:r>
            <a:r>
              <a:rPr lang="cs-CZ" sz="2200" dirty="0">
                <a:solidFill>
                  <a:srgbClr val="000000"/>
                </a:solidFill>
                <a:latin typeface="Times New Roman" panose="02020603050405020304" pitchFamily="18" charset="0"/>
                <a:ea typeface="Times New Roman" panose="02020603050405020304" pitchFamily="18" charset="0"/>
              </a:rPr>
              <a:t> při zvýšeném reálném důchodu, původní úrokové sazbě a původně hodnotě domácí </a:t>
            </a:r>
            <a:r>
              <a:rPr lang="cs-CZ" sz="2200" dirty="0" smtClean="0">
                <a:solidFill>
                  <a:srgbClr val="000000"/>
                </a:solidFill>
                <a:latin typeface="Times New Roman" panose="02020603050405020304" pitchFamily="18" charset="0"/>
                <a:ea typeface="Times New Roman" panose="02020603050405020304" pitchFamily="18" charset="0"/>
              </a:rPr>
              <a:t>měny</a:t>
            </a:r>
          </a:p>
          <a:p>
            <a:pPr lvl="0" algn="just">
              <a:spcBef>
                <a:spcPts val="0"/>
              </a:spcBef>
              <a:spcAft>
                <a:spcPts val="600"/>
              </a:spcAft>
              <a:buClr>
                <a:schemeClr val="tx1"/>
              </a:buClr>
              <a:buSzPct val="120000"/>
            </a:pPr>
            <a:r>
              <a:rPr lang="cs-CZ" sz="2000" b="1" cap="all" dirty="0" smtClean="0">
                <a:solidFill>
                  <a:srgbClr val="FF0000"/>
                </a:solidFill>
                <a:latin typeface="Times New Roman" panose="02020603050405020304" pitchFamily="18" charset="0"/>
                <a:ea typeface="Times New Roman" panose="02020603050405020304" pitchFamily="18" charset="0"/>
              </a:rPr>
              <a:t>Fiskální </a:t>
            </a:r>
            <a:r>
              <a:rPr lang="cs-CZ" sz="2000" b="1" cap="all" dirty="0">
                <a:solidFill>
                  <a:srgbClr val="FF0000"/>
                </a:solidFill>
                <a:latin typeface="Times New Roman" panose="02020603050405020304" pitchFamily="18" charset="0"/>
                <a:ea typeface="Times New Roman" panose="02020603050405020304" pitchFamily="18" charset="0"/>
              </a:rPr>
              <a:t>politika je maximálně </a:t>
            </a:r>
            <a:r>
              <a:rPr lang="cs-CZ" sz="2000" b="1" cap="all" dirty="0" smtClean="0">
                <a:solidFill>
                  <a:srgbClr val="FF0000"/>
                </a:solidFill>
                <a:latin typeface="Times New Roman" panose="02020603050405020304" pitchFamily="18" charset="0"/>
                <a:ea typeface="Times New Roman" panose="02020603050405020304" pitchFamily="18" charset="0"/>
              </a:rPr>
              <a:t>účinná</a:t>
            </a:r>
            <a:endParaRPr lang="cs-CZ" sz="2000" b="1" cap="all" dirty="0" smtClean="0">
              <a:solidFill>
                <a:srgbClr val="FF0000"/>
              </a:solidFill>
            </a:endParaRPr>
          </a:p>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8</a:t>
            </a:fld>
            <a:endParaRPr lang="cs-CZ" dirty="0">
              <a:solidFill>
                <a:srgbClr val="307871"/>
              </a:solidFill>
            </a:endParaRPr>
          </a:p>
        </p:txBody>
      </p:sp>
    </p:spTree>
    <p:extLst>
      <p:ext uri="{BB962C8B-B14F-4D97-AF65-F5344CB8AC3E}">
        <p14:creationId xmlns:p14="http://schemas.microsoft.com/office/powerpoint/2010/main" val="2786162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7"/>
            <a:ext cx="8136904" cy="432048"/>
          </a:xfrm>
        </p:spPr>
        <p:txBody>
          <a:bodyPr/>
          <a:lstStyle/>
          <a:p>
            <a:r>
              <a:rPr lang="cs-CZ" sz="2200" b="1" dirty="0" smtClean="0"/>
              <a:t>Účinnost fiskální politiky v M-F modelu – systém pevných kurzů</a:t>
            </a:r>
            <a:endParaRPr lang="cs-CZ" sz="22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9</a:t>
            </a:fld>
            <a:endParaRPr lang="cs-CZ" dirty="0">
              <a:solidFill>
                <a:srgbClr val="307871"/>
              </a:solidFill>
            </a:endParaRPr>
          </a:p>
        </p:txBody>
      </p:sp>
      <p:sp>
        <p:nvSpPr>
          <p:cNvPr id="38" name="Zástupný symbol pro obsah 2"/>
          <p:cNvSpPr txBox="1">
            <a:spLocks/>
          </p:cNvSpPr>
          <p:nvPr/>
        </p:nvSpPr>
        <p:spPr>
          <a:xfrm>
            <a:off x="381229" y="1350090"/>
            <a:ext cx="8280920" cy="38637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Clr>
                <a:schemeClr val="tx1"/>
              </a:buClr>
              <a:buSzPct val="120000"/>
              <a:buFont typeface="Arial" panose="020B0604020202020204" pitchFamily="34" charset="0"/>
              <a:buNone/>
            </a:pPr>
            <a:r>
              <a:rPr lang="cs-CZ" sz="2000" b="1" smtClean="0">
                <a:solidFill>
                  <a:srgbClr val="307871"/>
                </a:solidFill>
              </a:rPr>
              <a:t>		</a:t>
            </a:r>
          </a:p>
          <a:p>
            <a:pPr marL="0" indent="0" algn="just">
              <a:spcBef>
                <a:spcPts val="0"/>
              </a:spcBef>
              <a:spcAft>
                <a:spcPts val="600"/>
              </a:spcAft>
              <a:buClr>
                <a:schemeClr val="tx1"/>
              </a:buClr>
              <a:buSzPct val="120000"/>
              <a:buFont typeface="Arial" panose="020B0604020202020204" pitchFamily="34" charset="0"/>
              <a:buNone/>
            </a:pPr>
            <a:endParaRPr lang="cs-CZ" sz="2000" b="1" smtClean="0">
              <a:solidFill>
                <a:srgbClr val="307871"/>
              </a:solidFill>
            </a:endParaRPr>
          </a:p>
          <a:p>
            <a:pPr marL="0" indent="0" algn="just">
              <a:spcBef>
                <a:spcPts val="0"/>
              </a:spcBef>
              <a:spcAft>
                <a:spcPts val="1200"/>
              </a:spcAft>
              <a:buClr>
                <a:schemeClr val="tx1"/>
              </a:buClr>
              <a:buSzPct val="120000"/>
              <a:buFont typeface="Arial" panose="020B0604020202020204" pitchFamily="34" charset="0"/>
              <a:buNone/>
            </a:pPr>
            <a:endParaRPr lang="cs-CZ" sz="2000" b="1" i="1" u="sng" smtClean="0">
              <a:solidFill>
                <a:srgbClr val="307871"/>
              </a:solidFill>
            </a:endParaRPr>
          </a:p>
          <a:p>
            <a:pPr marL="0" indent="0" algn="just">
              <a:spcBef>
                <a:spcPts val="0"/>
              </a:spcBef>
              <a:spcAft>
                <a:spcPts val="600"/>
              </a:spcAft>
              <a:buClr>
                <a:schemeClr val="tx1"/>
              </a:buClr>
              <a:buSzPct val="120000"/>
              <a:buFont typeface="Arial" panose="020B0604020202020204" pitchFamily="34" charset="0"/>
              <a:buNone/>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spcBef>
                <a:spcPts val="0"/>
              </a:spcBef>
              <a:spcAft>
                <a:spcPts val="1200"/>
              </a:spcAft>
              <a:buClr>
                <a:schemeClr val="tx1"/>
              </a:buClr>
              <a:buSzPct val="120000"/>
              <a:buFont typeface="Arial" panose="020B0604020202020204" pitchFamily="34" charset="0"/>
              <a:buNone/>
            </a:pPr>
            <a:endParaRPr lang="cs-CZ" sz="2200" smtClean="0">
              <a:solidFill>
                <a:srgbClr val="000000"/>
              </a:solidFill>
            </a:endParaRPr>
          </a:p>
          <a:p>
            <a:pPr algn="just">
              <a:spcBef>
                <a:spcPts val="0"/>
              </a:spcBef>
              <a:spcAft>
                <a:spcPts val="600"/>
              </a:spcAft>
              <a:buClr>
                <a:schemeClr val="tx1"/>
              </a:buClr>
              <a:buSzPct val="120000"/>
            </a:pPr>
            <a:endParaRPr lang="cs-CZ" sz="2000" smtClean="0">
              <a:solidFill>
                <a:srgbClr val="000000"/>
              </a:solidFill>
            </a:endParaRPr>
          </a:p>
          <a:p>
            <a:pPr marL="0" indent="0" algn="just">
              <a:buClr>
                <a:schemeClr val="tx1"/>
              </a:buClr>
              <a:buSzPct val="120000"/>
              <a:buFont typeface="Arial" panose="020B0604020202020204" pitchFamily="34" charset="0"/>
              <a:buNone/>
            </a:pPr>
            <a:endParaRPr lang="cs-CZ" sz="2400" dirty="0">
              <a:solidFill>
                <a:srgbClr val="000000"/>
              </a:solidFill>
            </a:endParaRPr>
          </a:p>
        </p:txBody>
      </p:sp>
      <p:sp>
        <p:nvSpPr>
          <p:cNvPr id="39" name="Rectangle 33"/>
          <p:cNvSpPr>
            <a:spLocks noChangeArrowheads="1"/>
          </p:cNvSpPr>
          <p:nvPr/>
        </p:nvSpPr>
        <p:spPr bwMode="auto">
          <a:xfrm>
            <a:off x="1691680" y="89041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0" name="Group 1"/>
          <p:cNvGrpSpPr>
            <a:grpSpLocks noChangeAspect="1"/>
          </p:cNvGrpSpPr>
          <p:nvPr/>
        </p:nvGrpSpPr>
        <p:grpSpPr bwMode="auto">
          <a:xfrm>
            <a:off x="381229" y="987574"/>
            <a:ext cx="7071091" cy="3841289"/>
            <a:chOff x="961" y="6438"/>
            <a:chExt cx="5496" cy="3844"/>
          </a:xfrm>
        </p:grpSpPr>
        <p:sp>
          <p:nvSpPr>
            <p:cNvPr id="41" name="AutoShape 32"/>
            <p:cNvSpPr>
              <a:spLocks noChangeAspect="1" noChangeArrowheads="1" noTextEdit="1"/>
            </p:cNvSpPr>
            <p:nvPr/>
          </p:nvSpPr>
          <p:spPr bwMode="auto">
            <a:xfrm>
              <a:off x="961" y="6438"/>
              <a:ext cx="5496" cy="3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1"/>
            <p:cNvSpPr>
              <a:spLocks noChangeShapeType="1"/>
            </p:cNvSpPr>
            <p:nvPr/>
          </p:nvSpPr>
          <p:spPr bwMode="auto">
            <a:xfrm flipV="1">
              <a:off x="1957" y="6798"/>
              <a:ext cx="0" cy="28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30"/>
            <p:cNvSpPr>
              <a:spLocks noChangeShapeType="1"/>
            </p:cNvSpPr>
            <p:nvPr/>
          </p:nvSpPr>
          <p:spPr bwMode="auto">
            <a:xfrm>
              <a:off x="1957" y="9678"/>
              <a:ext cx="3504"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9"/>
            <p:cNvSpPr>
              <a:spLocks noChangeShapeType="1"/>
            </p:cNvSpPr>
            <p:nvPr/>
          </p:nvSpPr>
          <p:spPr bwMode="auto">
            <a:xfrm flipV="1">
              <a:off x="2443" y="7268"/>
              <a:ext cx="2340" cy="1980"/>
            </a:xfrm>
            <a:prstGeom prst="line">
              <a:avLst/>
            </a:prstGeom>
            <a:noFill/>
            <a:ln w="41275">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Text Box 28"/>
            <p:cNvSpPr txBox="1">
              <a:spLocks noChangeArrowheads="1"/>
            </p:cNvSpPr>
            <p:nvPr/>
          </p:nvSpPr>
          <p:spPr bwMode="auto">
            <a:xfrm>
              <a:off x="5304" y="9731"/>
              <a:ext cx="44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endParaRPr kumimoji="0" lang="cs-CZ" altLang="cs-CZ" b="1" i="0" u="none" strike="noStrike" cap="none" normalizeH="0" baseline="0" dirty="0" smtClean="0">
                <a:ln>
                  <a:noFill/>
                </a:ln>
                <a:solidFill>
                  <a:schemeClr val="tx1"/>
                </a:solidFill>
                <a:effectLst/>
              </a:endParaRPr>
            </a:p>
          </p:txBody>
        </p:sp>
        <p:sp>
          <p:nvSpPr>
            <p:cNvPr id="46" name="Text Box 27"/>
            <p:cNvSpPr txBox="1">
              <a:spLocks noChangeArrowheads="1"/>
            </p:cNvSpPr>
            <p:nvPr/>
          </p:nvSpPr>
          <p:spPr bwMode="auto">
            <a:xfrm>
              <a:off x="5345" y="8207"/>
              <a:ext cx="57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C00000"/>
                  </a:solidFill>
                  <a:effectLst/>
                  <a:ea typeface="Times New Roman" panose="02020603050405020304" pitchFamily="18" charset="0"/>
                </a:rPr>
                <a:t>BP</a:t>
              </a:r>
              <a:endParaRPr kumimoji="0" lang="cs-CZ" altLang="cs-CZ" b="1" i="0" u="none" strike="noStrike" cap="none" normalizeH="0" baseline="0" smtClean="0">
                <a:ln>
                  <a:noFill/>
                </a:ln>
                <a:solidFill>
                  <a:srgbClr val="C00000"/>
                </a:solidFill>
                <a:effectLst/>
              </a:endParaRPr>
            </a:p>
          </p:txBody>
        </p:sp>
        <p:sp>
          <p:nvSpPr>
            <p:cNvPr id="47" name="Text Box 26"/>
            <p:cNvSpPr txBox="1">
              <a:spLocks noChangeArrowheads="1"/>
            </p:cNvSpPr>
            <p:nvPr/>
          </p:nvSpPr>
          <p:spPr bwMode="auto">
            <a:xfrm>
              <a:off x="1645" y="6558"/>
              <a:ext cx="50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ea typeface="Times New Roman" panose="02020603050405020304" pitchFamily="18" charset="0"/>
                </a:rPr>
                <a:t>i </a:t>
              </a:r>
              <a:endParaRPr kumimoji="0" lang="cs-CZ" altLang="cs-CZ" b="1" i="0" u="none" strike="noStrike" cap="none" normalizeH="0" baseline="0" smtClean="0">
                <a:ln>
                  <a:noFill/>
                </a:ln>
                <a:solidFill>
                  <a:schemeClr val="tx1"/>
                </a:solidFill>
                <a:effectLst/>
              </a:endParaRPr>
            </a:p>
          </p:txBody>
        </p:sp>
        <p:sp>
          <p:nvSpPr>
            <p:cNvPr id="48" name="Line 25"/>
            <p:cNvSpPr>
              <a:spLocks noChangeShapeType="1"/>
            </p:cNvSpPr>
            <p:nvPr/>
          </p:nvSpPr>
          <p:spPr bwMode="auto">
            <a:xfrm flipH="1" flipV="1">
              <a:off x="2215" y="733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Line 24"/>
            <p:cNvSpPr>
              <a:spLocks noChangeShapeType="1"/>
            </p:cNvSpPr>
            <p:nvPr/>
          </p:nvSpPr>
          <p:spPr bwMode="auto">
            <a:xfrm>
              <a:off x="1930" y="8390"/>
              <a:ext cx="3420" cy="1"/>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0" name="Text Box 23"/>
            <p:cNvSpPr txBox="1">
              <a:spLocks noChangeArrowheads="1"/>
            </p:cNvSpPr>
            <p:nvPr/>
          </p:nvSpPr>
          <p:spPr bwMode="auto">
            <a:xfrm>
              <a:off x="4153" y="6918"/>
              <a:ext cx="76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latin typeface="+mj-l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rgbClr val="0070C0"/>
                </a:solidFill>
                <a:effectLst/>
                <a:latin typeface="+mj-lt"/>
              </a:endParaRPr>
            </a:p>
          </p:txBody>
        </p:sp>
        <p:sp>
          <p:nvSpPr>
            <p:cNvPr id="51" name="Text Box 22"/>
            <p:cNvSpPr txBox="1">
              <a:spLocks noChangeArrowheads="1"/>
            </p:cNvSpPr>
            <p:nvPr/>
          </p:nvSpPr>
          <p:spPr bwMode="auto">
            <a:xfrm>
              <a:off x="2167" y="6948"/>
              <a:ext cx="66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2" name="Text Box 21"/>
            <p:cNvSpPr txBox="1">
              <a:spLocks noChangeArrowheads="1"/>
            </p:cNvSpPr>
            <p:nvPr/>
          </p:nvSpPr>
          <p:spPr bwMode="auto">
            <a:xfrm>
              <a:off x="3266" y="785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F0000"/>
                  </a:solidFill>
                  <a:effectLst/>
                  <a:ea typeface="Times New Roman" panose="02020603050405020304" pitchFamily="18" charset="0"/>
                </a:rPr>
                <a:t> E</a:t>
              </a:r>
              <a:r>
                <a:rPr kumimoji="0" lang="cs-CZ" altLang="cs-CZ" b="1" i="0" u="none" strike="noStrike" cap="none" normalizeH="0" baseline="-30000" smtClean="0">
                  <a:ln>
                    <a:noFill/>
                  </a:ln>
                  <a:solidFill>
                    <a:srgbClr val="FF0000"/>
                  </a:solidFill>
                  <a:effectLst/>
                  <a:ea typeface="Times New Roman" panose="02020603050405020304" pitchFamily="18" charset="0"/>
                </a:rPr>
                <a:t>0</a:t>
              </a:r>
              <a:endParaRPr kumimoji="0" lang="cs-CZ" altLang="cs-CZ" b="1" i="0" u="none" strike="noStrike" cap="none" normalizeH="0" baseline="0" smtClean="0">
                <a:ln>
                  <a:noFill/>
                </a:ln>
                <a:solidFill>
                  <a:srgbClr val="FF0000"/>
                </a:solidFill>
                <a:effectLst/>
              </a:endParaRPr>
            </a:p>
          </p:txBody>
        </p:sp>
        <p:sp>
          <p:nvSpPr>
            <p:cNvPr id="53" name="Text Box 20"/>
            <p:cNvSpPr txBox="1">
              <a:spLocks noChangeArrowheads="1"/>
            </p:cNvSpPr>
            <p:nvPr/>
          </p:nvSpPr>
          <p:spPr bwMode="auto">
            <a:xfrm>
              <a:off x="3366" y="9718"/>
              <a:ext cx="54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0</a:t>
              </a:r>
              <a:endParaRPr kumimoji="0" lang="cs-CZ" altLang="cs-CZ" b="1" i="0" u="none" strike="noStrike" cap="none" normalizeH="0" baseline="0" dirty="0" smtClean="0">
                <a:ln>
                  <a:noFill/>
                </a:ln>
                <a:solidFill>
                  <a:schemeClr val="tx1"/>
                </a:solidFill>
                <a:effectLst/>
                <a:latin typeface="+mj-lt"/>
              </a:endParaRPr>
            </a:p>
          </p:txBody>
        </p:sp>
        <p:sp>
          <p:nvSpPr>
            <p:cNvPr id="54" name="Text Box 19"/>
            <p:cNvSpPr txBox="1">
              <a:spLocks noChangeArrowheads="1"/>
            </p:cNvSpPr>
            <p:nvPr/>
          </p:nvSpPr>
          <p:spPr bwMode="auto">
            <a:xfrm>
              <a:off x="1321" y="8058"/>
              <a:ext cx="79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 = </a:t>
              </a:r>
              <a:r>
                <a:rPr kumimoji="0" lang="cs-CZ" altLang="cs-CZ" b="1" i="0" u="none" strike="noStrike" cap="none" normalizeH="0" baseline="0" dirty="0" err="1" smtClean="0">
                  <a:ln>
                    <a:noFill/>
                  </a:ln>
                  <a:solidFill>
                    <a:schemeClr val="tx1"/>
                  </a:solidFill>
                  <a:effectLst/>
                  <a:latin typeface="+mj-lt"/>
                  <a:ea typeface="Times New Roman" panose="02020603050405020304" pitchFamily="18" charset="0"/>
                </a:rPr>
                <a:t>i</a:t>
              </a:r>
              <a:r>
                <a:rPr kumimoji="0" lang="cs-CZ" altLang="cs-CZ" b="1" i="0" u="none" strike="noStrike" cap="none" normalizeH="0" baseline="-30000" dirty="0" err="1" smtClean="0">
                  <a:ln>
                    <a:noFill/>
                  </a:ln>
                  <a:solidFill>
                    <a:schemeClr val="tx1"/>
                  </a:solidFill>
                  <a:effectLst/>
                  <a:latin typeface="+mj-lt"/>
                  <a:ea typeface="Times New Roman" panose="02020603050405020304" pitchFamily="18" charset="0"/>
                </a:rPr>
                <a:t>f</a:t>
              </a:r>
              <a:endParaRPr kumimoji="0" lang="cs-CZ" altLang="cs-CZ" b="1" i="0" u="none" strike="noStrike" cap="none" normalizeH="0" baseline="0" dirty="0" smtClean="0">
                <a:ln>
                  <a:noFill/>
                </a:ln>
                <a:solidFill>
                  <a:schemeClr val="tx1"/>
                </a:solidFill>
                <a:effectLst/>
                <a:latin typeface="+mj-lt"/>
              </a:endParaRPr>
            </a:p>
          </p:txBody>
        </p:sp>
        <p:sp>
          <p:nvSpPr>
            <p:cNvPr id="55" name="Line 18"/>
            <p:cNvSpPr>
              <a:spLocks noChangeShapeType="1"/>
            </p:cNvSpPr>
            <p:nvPr/>
          </p:nvSpPr>
          <p:spPr bwMode="auto">
            <a:xfrm>
              <a:off x="3498"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17"/>
            <p:cNvSpPr>
              <a:spLocks noChangeShapeType="1"/>
            </p:cNvSpPr>
            <p:nvPr/>
          </p:nvSpPr>
          <p:spPr bwMode="auto">
            <a:xfrm flipH="1" flipV="1">
              <a:off x="2926" y="6978"/>
              <a:ext cx="2451" cy="19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Line 16"/>
            <p:cNvSpPr>
              <a:spLocks noChangeShapeType="1"/>
            </p:cNvSpPr>
            <p:nvPr/>
          </p:nvSpPr>
          <p:spPr bwMode="auto">
            <a:xfrm flipV="1">
              <a:off x="3298" y="7518"/>
              <a:ext cx="2340" cy="1980"/>
            </a:xfrm>
            <a:prstGeom prst="line">
              <a:avLst/>
            </a:prstGeom>
            <a:noFill/>
            <a:ln w="38100">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8" name="Text Box 15"/>
            <p:cNvSpPr txBox="1">
              <a:spLocks noChangeArrowheads="1"/>
            </p:cNvSpPr>
            <p:nvPr/>
          </p:nvSpPr>
          <p:spPr bwMode="auto">
            <a:xfrm>
              <a:off x="3871" y="7420"/>
              <a:ext cx="59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F0000"/>
                  </a:solidFill>
                  <a:effectLst/>
                  <a:ea typeface="Times New Roman" panose="02020603050405020304" pitchFamily="18" charset="0"/>
                </a:rPr>
                <a:t> E</a:t>
              </a:r>
              <a:r>
                <a:rPr kumimoji="0" lang="cs-CZ" altLang="cs-CZ" b="1" i="0" u="none" strike="noStrike" cap="none" normalizeH="0" baseline="-30000" smtClean="0">
                  <a:ln>
                    <a:noFill/>
                  </a:ln>
                  <a:solidFill>
                    <a:srgbClr val="FF0000"/>
                  </a:solidFill>
                  <a:effectLst/>
                  <a:ea typeface="Times New Roman" panose="02020603050405020304" pitchFamily="18" charset="0"/>
                </a:rPr>
                <a:t>1</a:t>
              </a:r>
              <a:endParaRPr kumimoji="0" lang="cs-CZ" altLang="cs-CZ" b="1" i="0" u="none" strike="noStrike" cap="none" normalizeH="0" baseline="0" smtClean="0">
                <a:ln>
                  <a:noFill/>
                </a:ln>
                <a:solidFill>
                  <a:srgbClr val="FF0000"/>
                </a:solidFill>
                <a:effectLst/>
              </a:endParaRPr>
            </a:p>
          </p:txBody>
        </p:sp>
        <p:sp>
          <p:nvSpPr>
            <p:cNvPr id="59" name="Text Box 14"/>
            <p:cNvSpPr txBox="1">
              <a:spLocks noChangeArrowheads="1"/>
            </p:cNvSpPr>
            <p:nvPr/>
          </p:nvSpPr>
          <p:spPr bwMode="auto">
            <a:xfrm>
              <a:off x="4465" y="7869"/>
              <a:ext cx="59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b="1" i="0" u="none" strike="noStrike" cap="none" normalizeH="0" baseline="0" dirty="0" smtClean="0">
                  <a:ln>
                    <a:noFill/>
                  </a:ln>
                  <a:solidFill>
                    <a:srgbClr val="FF0000"/>
                  </a:solidFill>
                  <a:effectLst/>
                  <a:ea typeface="Times New Roman" panose="02020603050405020304" pitchFamily="18" charset="0"/>
                </a:rPr>
                <a:t>E</a:t>
              </a:r>
              <a:r>
                <a:rPr kumimoji="0" lang="cs-CZ" altLang="cs-CZ" b="1" i="0" u="none" strike="noStrike" cap="none" normalizeH="0" baseline="-30000" dirty="0" smtClean="0">
                  <a:ln>
                    <a:noFill/>
                  </a:ln>
                  <a:solidFill>
                    <a:srgbClr val="FF0000"/>
                  </a:solidFill>
                  <a:effectLst/>
                  <a:ea typeface="Times New Roman" panose="02020603050405020304" pitchFamily="18" charset="0"/>
                </a:rPr>
                <a:t>2</a:t>
              </a:r>
              <a:endParaRPr kumimoji="0" lang="cs-CZ" altLang="cs-CZ" b="1" i="0" u="none" strike="noStrike" cap="none" normalizeH="0" baseline="0" dirty="0" smtClean="0">
                <a:ln>
                  <a:noFill/>
                </a:ln>
                <a:solidFill>
                  <a:srgbClr val="FF0000"/>
                </a:solidFill>
                <a:effectLst/>
              </a:endParaRPr>
            </a:p>
          </p:txBody>
        </p:sp>
        <p:sp>
          <p:nvSpPr>
            <p:cNvPr id="60" name="Text Box 13"/>
            <p:cNvSpPr txBox="1">
              <a:spLocks noChangeArrowheads="1"/>
            </p:cNvSpPr>
            <p:nvPr/>
          </p:nvSpPr>
          <p:spPr bwMode="auto">
            <a:xfrm>
              <a:off x="2956" y="6633"/>
              <a:ext cx="70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IS</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1</a:t>
              </a:r>
              <a:endParaRPr kumimoji="0" lang="cs-CZ" altLang="cs-CZ" b="1" i="0" u="none" strike="noStrike" cap="none" normalizeH="0" baseline="0" dirty="0" smtClean="0">
                <a:ln>
                  <a:noFill/>
                </a:ln>
                <a:solidFill>
                  <a:schemeClr val="tx1"/>
                </a:solidFill>
                <a:effectLst/>
                <a:latin typeface="+mj-lt"/>
              </a:endParaRPr>
            </a:p>
          </p:txBody>
        </p:sp>
        <p:sp>
          <p:nvSpPr>
            <p:cNvPr id="61" name="Text Box 12"/>
            <p:cNvSpPr txBox="1">
              <a:spLocks noChangeArrowheads="1"/>
            </p:cNvSpPr>
            <p:nvPr/>
          </p:nvSpPr>
          <p:spPr bwMode="auto">
            <a:xfrm>
              <a:off x="5230" y="7127"/>
              <a:ext cx="75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rgbClr val="0070C0"/>
                  </a:solidFill>
                  <a:effectLst/>
                  <a:ea typeface="Times New Roman" panose="02020603050405020304" pitchFamily="18" charset="0"/>
                </a:rPr>
                <a:t>LM</a:t>
              </a:r>
              <a:r>
                <a:rPr kumimoji="0" lang="cs-CZ" altLang="cs-CZ" b="1" i="0" u="none" strike="noStrike" cap="none" normalizeH="0" baseline="-30000" dirty="0" smtClean="0">
                  <a:ln>
                    <a:noFill/>
                  </a:ln>
                  <a:solidFill>
                    <a:srgbClr val="0070C0"/>
                  </a:solidFill>
                  <a:effectLst/>
                  <a:ea typeface="Times New Roman" panose="02020603050405020304" pitchFamily="18" charset="0"/>
                </a:rPr>
                <a:t>1</a:t>
              </a:r>
              <a:endParaRPr kumimoji="0" lang="cs-CZ" altLang="cs-CZ" b="1" i="0" u="none" strike="noStrike" cap="none" normalizeH="0" baseline="0" dirty="0" smtClean="0">
                <a:ln>
                  <a:noFill/>
                </a:ln>
                <a:solidFill>
                  <a:srgbClr val="0070C0"/>
                </a:solidFill>
                <a:effectLst/>
              </a:endParaRPr>
            </a:p>
          </p:txBody>
        </p:sp>
        <p:sp>
          <p:nvSpPr>
            <p:cNvPr id="62" name="Line 11"/>
            <p:cNvSpPr>
              <a:spLocks noChangeShapeType="1"/>
            </p:cNvSpPr>
            <p:nvPr/>
          </p:nvSpPr>
          <p:spPr bwMode="auto">
            <a:xfrm>
              <a:off x="4067" y="7878"/>
              <a:ext cx="1" cy="180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3" name="Line 10"/>
            <p:cNvSpPr>
              <a:spLocks noChangeShapeType="1"/>
            </p:cNvSpPr>
            <p:nvPr/>
          </p:nvSpPr>
          <p:spPr bwMode="auto">
            <a:xfrm>
              <a:off x="4651" y="8418"/>
              <a:ext cx="1" cy="126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Line 9"/>
            <p:cNvSpPr>
              <a:spLocks noChangeShapeType="1"/>
            </p:cNvSpPr>
            <p:nvPr/>
          </p:nvSpPr>
          <p:spPr bwMode="auto">
            <a:xfrm flipH="1">
              <a:off x="1930" y="7878"/>
              <a:ext cx="2109"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Text Box 8"/>
            <p:cNvSpPr txBox="1">
              <a:spLocks noChangeArrowheads="1"/>
            </p:cNvSpPr>
            <p:nvPr/>
          </p:nvSpPr>
          <p:spPr bwMode="auto">
            <a:xfrm>
              <a:off x="3910" y="9740"/>
              <a:ext cx="627"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Y</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6" name="Text Box 7"/>
            <p:cNvSpPr txBox="1">
              <a:spLocks noChangeArrowheads="1"/>
            </p:cNvSpPr>
            <p:nvPr/>
          </p:nvSpPr>
          <p:spPr bwMode="auto">
            <a:xfrm>
              <a:off x="1588" y="7533"/>
              <a:ext cx="453"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Times New Roman" panose="02020603050405020304" pitchFamily="18" charset="0"/>
                </a:rPr>
                <a:t>i</a:t>
              </a:r>
              <a:r>
                <a:rPr kumimoji="0" lang="cs-CZ" altLang="cs-CZ" b="1" i="0" u="none" strike="noStrike" cap="none" normalizeH="0" baseline="-30000" dirty="0" smtClean="0">
                  <a:ln>
                    <a:noFill/>
                  </a:ln>
                  <a:solidFill>
                    <a:schemeClr val="tx1"/>
                  </a:solidFill>
                  <a:effectLst/>
                  <a:ea typeface="Times New Roman" panose="02020603050405020304" pitchFamily="18" charset="0"/>
                </a:rPr>
                <a:t>1</a:t>
              </a:r>
              <a:endParaRPr kumimoji="0" lang="cs-CZ" altLang="cs-CZ" b="1" i="0" u="none" strike="noStrike" cap="none" normalizeH="0" baseline="0" dirty="0" smtClean="0">
                <a:ln>
                  <a:noFill/>
                </a:ln>
                <a:solidFill>
                  <a:schemeClr val="tx1"/>
                </a:solidFill>
                <a:effectLst/>
              </a:endParaRPr>
            </a:p>
          </p:txBody>
        </p:sp>
        <p:sp>
          <p:nvSpPr>
            <p:cNvPr id="67" name="Line 6"/>
            <p:cNvSpPr>
              <a:spLocks noChangeShapeType="1"/>
            </p:cNvSpPr>
            <p:nvPr/>
          </p:nvSpPr>
          <p:spPr bwMode="auto">
            <a:xfrm>
              <a:off x="4155" y="8874"/>
              <a:ext cx="1083" cy="1"/>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Text Box 5"/>
            <p:cNvSpPr txBox="1">
              <a:spLocks noChangeArrowheads="1"/>
            </p:cNvSpPr>
            <p:nvPr/>
          </p:nvSpPr>
          <p:spPr bwMode="auto">
            <a:xfrm>
              <a:off x="4651" y="8492"/>
              <a:ext cx="49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000000"/>
                  </a:solidFill>
                  <a:effectLst/>
                  <a:ea typeface="Times New Roman" panose="02020603050405020304" pitchFamily="18" charset="0"/>
                </a:rPr>
                <a:t>1</a:t>
              </a:r>
              <a:r>
                <a:rPr kumimoji="0" lang="cs-CZ" altLang="cs-CZ" b="1" i="0" u="none" strike="noStrike" cap="none" normalizeH="0" baseline="0" dirty="0" smtClean="0">
                  <a:ln>
                    <a:noFill/>
                  </a:ln>
                  <a:solidFill>
                    <a:srgbClr val="000000"/>
                  </a:solidFill>
                  <a:effectLst/>
                  <a:ea typeface="Times New Roman" panose="02020603050405020304" pitchFamily="18" charset="0"/>
                </a:rPr>
                <a:t>.</a:t>
              </a:r>
              <a:endParaRPr kumimoji="0" lang="cs-CZ" altLang="cs-CZ" b="1" i="0" u="none" strike="noStrike" cap="none" normalizeH="0" baseline="0" dirty="0" smtClean="0">
                <a:ln>
                  <a:noFill/>
                </a:ln>
                <a:solidFill>
                  <a:srgbClr val="000000"/>
                </a:solidFill>
                <a:effectLst/>
              </a:endParaRPr>
            </a:p>
          </p:txBody>
        </p:sp>
        <p:sp>
          <p:nvSpPr>
            <p:cNvPr id="69" name="Line 4"/>
            <p:cNvSpPr>
              <a:spLocks noChangeShapeType="1"/>
            </p:cNvSpPr>
            <p:nvPr/>
          </p:nvSpPr>
          <p:spPr bwMode="auto">
            <a:xfrm>
              <a:off x="4438" y="7649"/>
              <a:ext cx="890" cy="7"/>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Text Box 3"/>
            <p:cNvSpPr txBox="1">
              <a:spLocks noChangeArrowheads="1"/>
            </p:cNvSpPr>
            <p:nvPr/>
          </p:nvSpPr>
          <p:spPr bwMode="auto">
            <a:xfrm>
              <a:off x="4872" y="7278"/>
              <a:ext cx="549"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b="1" i="1" u="none" strike="noStrike" cap="none" normalizeH="0" baseline="0" dirty="0" smtClean="0">
                <a:ln>
                  <a:noFill/>
                </a:ln>
                <a:solidFill>
                  <a:srgbClr val="A50363"/>
                </a:solidFill>
                <a:effectLst/>
                <a:latin typeface="+mj-lt"/>
              </a:endParaRPr>
            </a:p>
          </p:txBody>
        </p:sp>
        <p:sp>
          <p:nvSpPr>
            <p:cNvPr id="71" name="Text Box 2"/>
            <p:cNvSpPr txBox="1">
              <a:spLocks noChangeArrowheads="1"/>
            </p:cNvSpPr>
            <p:nvPr/>
          </p:nvSpPr>
          <p:spPr bwMode="auto">
            <a:xfrm>
              <a:off x="4526" y="9720"/>
              <a:ext cx="513" cy="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mj-lt"/>
                  <a:ea typeface="Times New Roman" panose="02020603050405020304" pitchFamily="18" charset="0"/>
                </a:rPr>
                <a:t>Y</a:t>
              </a:r>
              <a:r>
                <a:rPr kumimoji="0" lang="cs-CZ" altLang="cs-CZ" b="1" i="0" u="none" strike="noStrike" cap="none" normalizeH="0" baseline="-30000" dirty="0" smtClean="0">
                  <a:ln>
                    <a:noFill/>
                  </a:ln>
                  <a:solidFill>
                    <a:schemeClr val="tx1"/>
                  </a:solidFill>
                  <a:effectLst/>
                  <a:latin typeface="+mj-lt"/>
                  <a:ea typeface="Times New Roman" panose="02020603050405020304" pitchFamily="18" charset="0"/>
                </a:rPr>
                <a:t>2</a:t>
              </a:r>
              <a:endParaRPr kumimoji="0" lang="cs-CZ" altLang="cs-CZ" b="1" i="0" u="none" strike="noStrike" cap="none" normalizeH="0" baseline="0" dirty="0" smtClean="0">
                <a:ln>
                  <a:noFill/>
                </a:ln>
                <a:solidFill>
                  <a:schemeClr val="tx1"/>
                </a:solidFill>
                <a:effectLst/>
                <a:latin typeface="+mj-lt"/>
              </a:endParaRPr>
            </a:p>
          </p:txBody>
        </p:sp>
      </p:grpSp>
      <p:sp>
        <p:nvSpPr>
          <p:cNvPr id="72" name="Line 6"/>
          <p:cNvSpPr>
            <a:spLocks noChangeShapeType="1"/>
          </p:cNvSpPr>
          <p:nvPr/>
        </p:nvSpPr>
        <p:spPr bwMode="auto">
          <a:xfrm>
            <a:off x="3816038" y="4454569"/>
            <a:ext cx="353503" cy="14319"/>
          </a:xfrm>
          <a:prstGeom prst="line">
            <a:avLst/>
          </a:prstGeom>
          <a:noFill/>
          <a:ln w="444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Line 4"/>
          <p:cNvSpPr>
            <a:spLocks noChangeShapeType="1"/>
          </p:cNvSpPr>
          <p:nvPr/>
        </p:nvSpPr>
        <p:spPr bwMode="auto">
          <a:xfrm>
            <a:off x="4570106" y="4435142"/>
            <a:ext cx="417802" cy="998"/>
          </a:xfrm>
          <a:prstGeom prst="line">
            <a:avLst/>
          </a:prstGeom>
          <a:noFill/>
          <a:ln w="44450">
            <a:solidFill>
              <a:srgbClr val="A50363"/>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2025515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b="1" dirty="0" smtClean="0">
            <a:solidFill>
              <a:srgbClr val="A50363"/>
            </a:solidFill>
          </a:defRPr>
        </a:defPPr>
      </a:lstStyle>
    </a:txDef>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6653</TotalTime>
  <Words>2090</Words>
  <Application>Microsoft Office PowerPoint</Application>
  <PresentationFormat>Předvádění na obrazovce (16:9)</PresentationFormat>
  <Paragraphs>462</Paragraphs>
  <Slides>36</Slides>
  <Notes>33</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36</vt:i4>
      </vt:variant>
    </vt:vector>
  </HeadingPairs>
  <TitlesOfParts>
    <vt:vector size="42" baseType="lpstr">
      <vt:lpstr>Arial</vt:lpstr>
      <vt:lpstr>Calibri</vt:lpstr>
      <vt:lpstr>Times New Roman</vt:lpstr>
      <vt:lpstr>Wingdings</vt:lpstr>
      <vt:lpstr>SLU</vt:lpstr>
      <vt:lpstr>1_SLU</vt:lpstr>
      <vt:lpstr>Název prezentace</vt:lpstr>
      <vt:lpstr>FISKÁLNÍ A MONETÁRNÍ POLITIKA V MODELU IS-LM-BP</vt:lpstr>
      <vt:lpstr>Obsah prezentace</vt:lpstr>
      <vt:lpstr>Mundellův-Flemingův model</vt:lpstr>
      <vt:lpstr>Mundellův-Flemingův model</vt:lpstr>
      <vt:lpstr>Mundellův-Flemingův model</vt:lpstr>
      <vt:lpstr>Účinnost fiskální politiky v M-F modelu – systém pevných kurzů</vt:lpstr>
      <vt:lpstr>Účinnost fiskální politiky v M-F modelu – systém pevných kurzů</vt:lpstr>
      <vt:lpstr>Účinnost fiskální politiky v M-F modelu – systém pevných kurzů</vt:lpstr>
      <vt:lpstr>Účinnost fiskální politiky v M-F modelu – systém pružných kurzů</vt:lpstr>
      <vt:lpstr>Účinnost fiskální politiky v M-F modelu – systém pružných kurzů</vt:lpstr>
      <vt:lpstr>Účinnost fiskální politiky v M-F modelu – systém pevných kurzů</vt:lpstr>
      <vt:lpstr>Úplný mezinárodní vytěsňovací efekt</vt:lpstr>
      <vt:lpstr>Účinnost MP v M-F modelu – systém pevných kurzů</vt:lpstr>
      <vt:lpstr>Účinnost MP v M-F modelu – systém pevných kurzů</vt:lpstr>
      <vt:lpstr>Účinnost MP v M-F modelu – systém pevných kurzů</vt:lpstr>
      <vt:lpstr>Účinnost MP v M-F modelu – systém pružných kurzů</vt:lpstr>
      <vt:lpstr>Účinnost MP v M-F modelu – systém pružných kurzů</vt:lpstr>
      <vt:lpstr>Účinnost fiskální politiky v M-F modelu – systém pevných kurzů</vt:lpstr>
      <vt:lpstr>Dokonalá kapitálová imobilita</vt:lpstr>
      <vt:lpstr>Účinnost FP - dokonalá imobilita – pevné kurzy</vt:lpstr>
      <vt:lpstr>Účinnost FP - dokonalá imobilita – pevné kurzy</vt:lpstr>
      <vt:lpstr>Účinnost FP - dokonalá imobilita – pevné kurzy</vt:lpstr>
      <vt:lpstr>Účinnost FP - dokonalá imobilita – pružné kurzy</vt:lpstr>
      <vt:lpstr>Účinnost FP - dokonalá imobilita – pružné kurzy</vt:lpstr>
      <vt:lpstr>Marshallova-Lernerova podmínka</vt:lpstr>
      <vt:lpstr>Účinnost FP - dokonalá imobilita – pružné kurzy</vt:lpstr>
      <vt:lpstr>Účinnost MP - dokonalá imobilita – pevné kurzy</vt:lpstr>
      <vt:lpstr>Účinnost MP - dokonalá imobilita – pevné kurzy</vt:lpstr>
      <vt:lpstr>Účinnost MP - dokonalá imobilita – pevné kurzy</vt:lpstr>
      <vt:lpstr>Účinnost MP - dokonalá imobilita – pružné kurzy</vt:lpstr>
      <vt:lpstr>Účinnost MP - dokonalá imobilita – pružné kurzy</vt:lpstr>
      <vt:lpstr>Účinnost MP - dokonalá imobilita – pružné kurzy</vt:lpstr>
      <vt:lpstr>Shrnutí o účinnosti FP a MP v modelu IS-LM-BP</vt:lpstr>
      <vt:lpstr>Zdroje</vt:lpstr>
      <vt:lpstr>  Děkuji za pozornost a přeji hezký den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631</cp:revision>
  <dcterms:created xsi:type="dcterms:W3CDTF">2016-07-06T15:42:34Z</dcterms:created>
  <dcterms:modified xsi:type="dcterms:W3CDTF">2018-04-25T14:36:27Z</dcterms:modified>
</cp:coreProperties>
</file>