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5" r:id="rId2"/>
  </p:sldMasterIdLst>
  <p:notesMasterIdLst>
    <p:notesMasterId r:id="rId43"/>
  </p:notesMasterIdLst>
  <p:sldIdLst>
    <p:sldId id="318" r:id="rId3"/>
    <p:sldId id="256" r:id="rId4"/>
    <p:sldId id="257" r:id="rId5"/>
    <p:sldId id="258" r:id="rId6"/>
    <p:sldId id="369" r:id="rId7"/>
    <p:sldId id="370" r:id="rId8"/>
    <p:sldId id="438" r:id="rId9"/>
    <p:sldId id="371" r:id="rId10"/>
    <p:sldId id="439" r:id="rId11"/>
    <p:sldId id="401" r:id="rId12"/>
    <p:sldId id="440" r:id="rId13"/>
    <p:sldId id="402" r:id="rId14"/>
    <p:sldId id="443" r:id="rId15"/>
    <p:sldId id="441" r:id="rId16"/>
    <p:sldId id="444" r:id="rId17"/>
    <p:sldId id="445" r:id="rId18"/>
    <p:sldId id="446" r:id="rId19"/>
    <p:sldId id="447" r:id="rId20"/>
    <p:sldId id="448" r:id="rId21"/>
    <p:sldId id="449" r:id="rId22"/>
    <p:sldId id="450" r:id="rId23"/>
    <p:sldId id="451" r:id="rId24"/>
    <p:sldId id="452" r:id="rId25"/>
    <p:sldId id="453" r:id="rId26"/>
    <p:sldId id="454" r:id="rId27"/>
    <p:sldId id="459" r:id="rId28"/>
    <p:sldId id="460" r:id="rId29"/>
    <p:sldId id="461" r:id="rId30"/>
    <p:sldId id="462" r:id="rId31"/>
    <p:sldId id="463" r:id="rId32"/>
    <p:sldId id="464" r:id="rId33"/>
    <p:sldId id="455" r:id="rId34"/>
    <p:sldId id="457" r:id="rId35"/>
    <p:sldId id="465" r:id="rId36"/>
    <p:sldId id="466" r:id="rId37"/>
    <p:sldId id="467" r:id="rId38"/>
    <p:sldId id="456" r:id="rId39"/>
    <p:sldId id="458" r:id="rId40"/>
    <p:sldId id="468" r:id="rId41"/>
    <p:sldId id="316" r:id="rId4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FF33CC"/>
    <a:srgbClr val="9F2B2B"/>
    <a:srgbClr val="981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0" autoAdjust="0"/>
    <p:restoredTop sz="94306" autoAdjust="0"/>
  </p:normalViewPr>
  <p:slideViewPr>
    <p:cSldViewPr>
      <p:cViewPr varScale="1">
        <p:scale>
          <a:sx n="110" d="100"/>
          <a:sy n="110" d="100"/>
        </p:scale>
        <p:origin x="390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24.04.2018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6455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0390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6167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9774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8219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23674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7094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37424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3742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779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33060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88380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2553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5461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6685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0357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67798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9045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679397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169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3529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42066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36495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94751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357899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31478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41509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181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09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680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4879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8907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283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4688681"/>
            <a:ext cx="19812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57BCC-0727-421C-B8AD-629D840AE53D}" type="datetimeFigureOut">
              <a:rPr lang="cs-CZ"/>
              <a:pPr>
                <a:defRPr/>
              </a:pPr>
              <a:t>24.04.2018</a:t>
            </a:fld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4686300"/>
            <a:ext cx="29718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4686300"/>
            <a:ext cx="19050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0904C-BB62-4DC1-90DD-58305DB20B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369114"/>
      </p:ext>
    </p:extLst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63709-0F78-490E-8F3B-F2BC2F53912F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23953022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08360"/>
            <a:ext cx="7772400" cy="8572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914400" y="1200150"/>
            <a:ext cx="7772400" cy="3398044"/>
          </a:xfrm>
        </p:spPr>
        <p:txBody>
          <a:bodyPr/>
          <a:lstStyle/>
          <a:p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4688681"/>
            <a:ext cx="1981200" cy="342900"/>
          </a:xfrm>
        </p:spPr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4686300"/>
            <a:ext cx="2971800" cy="342900"/>
          </a:xfrm>
        </p:spPr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4686300"/>
            <a:ext cx="1905000" cy="342900"/>
          </a:xfrm>
        </p:spPr>
        <p:txBody>
          <a:bodyPr/>
          <a:lstStyle>
            <a:lvl1pPr>
              <a:defRPr/>
            </a:lvl1pPr>
          </a:lstStyle>
          <a:p>
            <a:fld id="{4DBEF3F8-7390-4F16-A03E-1671EAB853F9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633386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3510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Prostor pro doplňující informace, poznámky</a:t>
            </a:r>
            <a:endParaRPr kumimoji="0" lang="cs-CZ" altLang="cs-CZ" sz="800" b="0" i="0" u="none" strike="noStrike" kern="1200" cap="none" spc="0" normalizeH="0" baseline="0" noProof="0" dirty="0" smtClean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719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74947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9" r:id="rId4"/>
    <p:sldLayoutId id="2147483670" r:id="rId5"/>
    <p:sldLayoutId id="2147483671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0140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Prezentace předmětu: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 smtClean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MAKROEKONOMIE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srgbClr val="307871">
                    <a:alpha val="40000"/>
                  </a:srgbClr>
                </a:outerShdw>
              </a:effectLst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Vyučující: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 smtClean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 Ing. Eva Kotlánová, Ph.D.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1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srgbClr val="307871">
                    <a:alpha val="40000"/>
                  </a:srgbClr>
                </a:outerShdw>
              </a:effectLst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717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73932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Devizový kurz </a:t>
            </a:r>
            <a:r>
              <a:rPr lang="cs-CZ" sz="2000" dirty="0" smtClean="0">
                <a:solidFill>
                  <a:srgbClr val="000000"/>
                </a:solidFill>
              </a:rPr>
              <a:t>je </a:t>
            </a:r>
            <a:r>
              <a:rPr lang="cs-CZ" sz="2000" dirty="0">
                <a:solidFill>
                  <a:srgbClr val="000000"/>
                </a:solidFill>
              </a:rPr>
              <a:t>veličina poměrně nestálá, na kterou v čase působí nabídka a poptávka, které ji nejobecněji </a:t>
            </a:r>
            <a:r>
              <a:rPr lang="cs-CZ" sz="2000" dirty="0" smtClean="0">
                <a:solidFill>
                  <a:srgbClr val="000000"/>
                </a:solidFill>
              </a:rPr>
              <a:t>determinují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Nabídka </a:t>
            </a:r>
            <a:r>
              <a:rPr lang="cs-CZ" sz="2000" dirty="0">
                <a:solidFill>
                  <a:srgbClr val="000000"/>
                </a:solidFill>
              </a:rPr>
              <a:t>měny a poptávka po této měně je ovlivňována konkrétními, převážně makroekonomickými </a:t>
            </a:r>
            <a:r>
              <a:rPr lang="cs-CZ" sz="2000" dirty="0" smtClean="0">
                <a:solidFill>
                  <a:srgbClr val="000000"/>
                </a:solidFill>
              </a:rPr>
              <a:t>faktory:</a:t>
            </a:r>
          </a:p>
          <a:p>
            <a:pPr marL="900113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Krátkodobé (např. relativní míry inflace a cenové hladiny)</a:t>
            </a:r>
          </a:p>
          <a:p>
            <a:pPr marL="900113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Dlouhodobé (např. parita kupní síly)</a:t>
            </a:r>
          </a:p>
          <a:p>
            <a:pPr marL="900113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Časově nezařaditelné (politické</a:t>
            </a:r>
            <a:r>
              <a:rPr lang="cs-CZ" sz="2000" dirty="0">
                <a:solidFill>
                  <a:srgbClr val="000000"/>
                </a:solidFill>
              </a:rPr>
              <a:t>, historické, externí podmínky, mezinárodní koordinace a spolupráce, strukturální charakteristika dané </a:t>
            </a:r>
            <a:r>
              <a:rPr lang="cs-CZ" sz="2000" dirty="0" smtClean="0">
                <a:solidFill>
                  <a:srgbClr val="000000"/>
                </a:solidFill>
              </a:rPr>
              <a:t>země)</a:t>
            </a: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Determinace devizového kurzu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319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1646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Model </a:t>
            </a:r>
            <a:r>
              <a:rPr lang="cs-CZ" sz="2200" dirty="0">
                <a:solidFill>
                  <a:srgbClr val="000000"/>
                </a:solidFill>
              </a:rPr>
              <a:t>je založen na poptávce a nabídce po tocích zboží, služeb a kapitálu ve formě exportu a importu, které lze vyčíst z platební bilance</a:t>
            </a:r>
            <a:endParaRPr lang="cs-CZ" sz="22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Na devizovém trhu jsou směňovány peníze za peníze, konkrétně peníze jedné země za určitý objem peněz druhé země, za poměr (devizový kurz), který určuje jejich relativní </a:t>
            </a:r>
            <a:r>
              <a:rPr lang="cs-CZ" sz="2200" dirty="0" smtClean="0">
                <a:solidFill>
                  <a:srgbClr val="000000"/>
                </a:solidFill>
              </a:rPr>
              <a:t>cenu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Nákup jedné měny (poptávka) představuje vždy  prodej měny druhé (nabídka)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  <a:tabLst>
                <a:tab pos="228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b="1" dirty="0" smtClean="0"/>
              <a:t>Determinace DK v krátkém období jednoduchý model S a D</a:t>
            </a:r>
            <a:endParaRPr lang="cs-CZ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186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altLang="sk-SK" sz="2800" b="1" dirty="0" smtClean="0"/>
              <a:t>Model devizového trhu mezi ČR a USA </a:t>
            </a:r>
            <a:endParaRPr lang="cs-CZ" altLang="sk-SK" sz="2800" b="1" dirty="0"/>
          </a:p>
        </p:txBody>
      </p:sp>
      <p:sp>
        <p:nvSpPr>
          <p:cNvPr id="117764" name="Line 4"/>
          <p:cNvSpPr>
            <a:spLocks noChangeShapeType="1"/>
          </p:cNvSpPr>
          <p:nvPr/>
        </p:nvSpPr>
        <p:spPr bwMode="auto">
          <a:xfrm>
            <a:off x="1187624" y="940292"/>
            <a:ext cx="0" cy="30789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65" name="Line 5"/>
          <p:cNvSpPr>
            <a:spLocks noChangeShapeType="1"/>
          </p:cNvSpPr>
          <p:nvPr/>
        </p:nvSpPr>
        <p:spPr bwMode="auto">
          <a:xfrm>
            <a:off x="1187624" y="4028597"/>
            <a:ext cx="2563735" cy="1441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3585678" y="4050158"/>
            <a:ext cx="105832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Q</a:t>
            </a:r>
            <a:r>
              <a:rPr lang="cs-CZ" altLang="sk-SK" sz="1600" b="1" baseline="-25000" dirty="0" smtClean="0"/>
              <a:t>CZK</a:t>
            </a:r>
            <a:endParaRPr lang="cs-CZ" altLang="sk-SK" sz="1600" b="1" baseline="-25000" dirty="0"/>
          </a:p>
        </p:txBody>
      </p:sp>
      <p:sp>
        <p:nvSpPr>
          <p:cNvPr id="117767" name="Text Box 7"/>
          <p:cNvSpPr txBox="1">
            <a:spLocks noChangeArrowheads="1"/>
          </p:cNvSpPr>
          <p:nvPr/>
        </p:nvSpPr>
        <p:spPr bwMode="auto">
          <a:xfrm>
            <a:off x="147565" y="964030"/>
            <a:ext cx="11348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USD/CZK</a:t>
            </a:r>
            <a:endParaRPr lang="cs-CZ" altLang="sk-SK" sz="1600" b="1" dirty="0"/>
          </a:p>
        </p:txBody>
      </p:sp>
      <p:sp>
        <p:nvSpPr>
          <p:cNvPr id="117768" name="Line 8"/>
          <p:cNvSpPr>
            <a:spLocks noChangeShapeType="1"/>
          </p:cNvSpPr>
          <p:nvPr/>
        </p:nvSpPr>
        <p:spPr bwMode="auto">
          <a:xfrm>
            <a:off x="1443923" y="1842752"/>
            <a:ext cx="2051136" cy="1817663"/>
          </a:xfrm>
          <a:prstGeom prst="line">
            <a:avLst/>
          </a:prstGeom>
          <a:noFill/>
          <a:ln w="508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69" name="Text Box 9"/>
          <p:cNvSpPr txBox="1">
            <a:spLocks noChangeArrowheads="1"/>
          </p:cNvSpPr>
          <p:nvPr/>
        </p:nvSpPr>
        <p:spPr bwMode="auto">
          <a:xfrm>
            <a:off x="1419350" y="1552946"/>
            <a:ext cx="70437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66FF"/>
                </a:solidFill>
              </a:rPr>
              <a:t>D</a:t>
            </a:r>
            <a:r>
              <a:rPr lang="cs-CZ" altLang="sk-SK" sz="1600" b="1" baseline="-25000" dirty="0" smtClean="0">
                <a:solidFill>
                  <a:srgbClr val="0066FF"/>
                </a:solidFill>
              </a:rPr>
              <a:t>CZK</a:t>
            </a:r>
            <a:r>
              <a:rPr lang="cs-CZ" altLang="sk-SK" sz="1600" b="1" dirty="0" smtClean="0">
                <a:solidFill>
                  <a:srgbClr val="0066FF"/>
                </a:solidFill>
              </a:rPr>
              <a:t> </a:t>
            </a:r>
            <a:endParaRPr lang="cs-CZ" altLang="sk-SK" sz="1600" b="1" dirty="0">
              <a:solidFill>
                <a:srgbClr val="0066FF"/>
              </a:solidFill>
            </a:endParaRPr>
          </a:p>
        </p:txBody>
      </p:sp>
      <p:sp>
        <p:nvSpPr>
          <p:cNvPr id="117774" name="Text Box 14"/>
          <p:cNvSpPr txBox="1">
            <a:spLocks noChangeArrowheads="1"/>
          </p:cNvSpPr>
          <p:nvPr/>
        </p:nvSpPr>
        <p:spPr bwMode="auto">
          <a:xfrm>
            <a:off x="2033588" y="3489722"/>
            <a:ext cx="54054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k-SK" altLang="sk-SK" sz="1350"/>
          </a:p>
        </p:txBody>
      </p:sp>
      <p:sp>
        <p:nvSpPr>
          <p:cNvPr id="117776" name="Text Box 16"/>
          <p:cNvSpPr txBox="1">
            <a:spLocks noChangeArrowheads="1"/>
          </p:cNvSpPr>
          <p:nvPr/>
        </p:nvSpPr>
        <p:spPr bwMode="auto">
          <a:xfrm>
            <a:off x="539554" y="2561918"/>
            <a:ext cx="89091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E*</a:t>
            </a:r>
            <a:r>
              <a:rPr lang="cs-CZ" altLang="sk-SK" sz="1600" b="1" baseline="-25000" dirty="0" smtClean="0"/>
              <a:t>CZK</a:t>
            </a:r>
            <a:endParaRPr lang="cs-CZ" altLang="sk-SK" sz="1600" b="1" dirty="0"/>
          </a:p>
        </p:txBody>
      </p:sp>
      <p:sp>
        <p:nvSpPr>
          <p:cNvPr id="117777" name="Text Box 17"/>
          <p:cNvSpPr txBox="1">
            <a:spLocks noChangeArrowheads="1"/>
          </p:cNvSpPr>
          <p:nvPr/>
        </p:nvSpPr>
        <p:spPr bwMode="auto">
          <a:xfrm>
            <a:off x="1330842" y="731247"/>
            <a:ext cx="25806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i="1" dirty="0" smtClean="0">
                <a:solidFill>
                  <a:srgbClr val="000000"/>
                </a:solidFill>
              </a:rPr>
              <a:t>Devizový trh české koruny </a:t>
            </a:r>
            <a:endParaRPr lang="cs-CZ" altLang="sk-SK" sz="1600" b="1" i="1" dirty="0">
              <a:solidFill>
                <a:srgbClr val="000000"/>
              </a:solidFill>
            </a:endParaRPr>
          </a:p>
        </p:txBody>
      </p:sp>
      <p:sp>
        <p:nvSpPr>
          <p:cNvPr id="117778" name="Text Box 18"/>
          <p:cNvSpPr txBox="1">
            <a:spLocks noChangeArrowheads="1"/>
          </p:cNvSpPr>
          <p:nvPr/>
        </p:nvSpPr>
        <p:spPr bwMode="auto">
          <a:xfrm>
            <a:off x="5985742" y="4055508"/>
            <a:ext cx="77650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USD*</a:t>
            </a:r>
            <a:endParaRPr lang="cs-CZ" altLang="sk-SK" sz="1600" b="1" dirty="0"/>
          </a:p>
        </p:txBody>
      </p:sp>
      <p:sp>
        <p:nvSpPr>
          <p:cNvPr id="117779" name="Line 19"/>
          <p:cNvSpPr>
            <a:spLocks noChangeShapeType="1"/>
          </p:cNvSpPr>
          <p:nvPr/>
        </p:nvSpPr>
        <p:spPr bwMode="auto">
          <a:xfrm>
            <a:off x="539554" y="2264117"/>
            <a:ext cx="0" cy="49312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117780" name="Line 20"/>
          <p:cNvSpPr>
            <a:spLocks noChangeShapeType="1"/>
          </p:cNvSpPr>
          <p:nvPr/>
        </p:nvSpPr>
        <p:spPr bwMode="auto">
          <a:xfrm flipV="1">
            <a:off x="2449995" y="4391335"/>
            <a:ext cx="458986" cy="905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1475656" y="1842752"/>
            <a:ext cx="1872208" cy="179701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2411760" y="2731195"/>
            <a:ext cx="0" cy="130460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>
            <a:off x="1187624" y="2741257"/>
            <a:ext cx="1224136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3379597" y="1645274"/>
            <a:ext cx="70437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FF0000"/>
                </a:solidFill>
              </a:rPr>
              <a:t>S</a:t>
            </a:r>
            <a:r>
              <a:rPr lang="cs-CZ" altLang="sk-SK" sz="1600" b="1" baseline="-25000" dirty="0" smtClean="0">
                <a:solidFill>
                  <a:srgbClr val="FF0000"/>
                </a:solidFill>
              </a:rPr>
              <a:t>CZK</a:t>
            </a:r>
            <a:r>
              <a:rPr lang="cs-CZ" altLang="sk-SK" sz="1600" b="1" dirty="0" smtClean="0">
                <a:solidFill>
                  <a:srgbClr val="FF0000"/>
                </a:solidFill>
              </a:rPr>
              <a:t> </a:t>
            </a:r>
            <a:endParaRPr lang="cs-CZ" altLang="sk-SK" sz="1600" b="1" dirty="0">
              <a:solidFill>
                <a:srgbClr val="FF0000"/>
              </a:solidFill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2164820" y="4050158"/>
            <a:ext cx="105832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CZK</a:t>
            </a:r>
            <a:r>
              <a:rPr lang="cs-CZ" altLang="sk-SK" sz="1600" b="1" baseline="30000" dirty="0"/>
              <a:t>*</a:t>
            </a:r>
            <a:endParaRPr lang="cs-CZ" altLang="sk-SK" sz="1600" b="1" dirty="0"/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>
            <a:off x="4985082" y="4035802"/>
            <a:ext cx="2563735" cy="1441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31" name="Line 4"/>
          <p:cNvSpPr>
            <a:spLocks noChangeShapeType="1"/>
          </p:cNvSpPr>
          <p:nvPr/>
        </p:nvSpPr>
        <p:spPr bwMode="auto">
          <a:xfrm>
            <a:off x="4985082" y="971202"/>
            <a:ext cx="0" cy="30789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32" name="Line 8"/>
          <p:cNvSpPr>
            <a:spLocks noChangeShapeType="1"/>
          </p:cNvSpPr>
          <p:nvPr/>
        </p:nvSpPr>
        <p:spPr bwMode="auto">
          <a:xfrm>
            <a:off x="5227929" y="1848941"/>
            <a:ext cx="2051136" cy="1817663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cxnSp>
        <p:nvCxnSpPr>
          <p:cNvPr id="33" name="Přímá spojnice 32"/>
          <p:cNvCxnSpPr/>
          <p:nvPr/>
        </p:nvCxnSpPr>
        <p:spPr>
          <a:xfrm flipV="1">
            <a:off x="5334908" y="1888630"/>
            <a:ext cx="1872208" cy="1797011"/>
          </a:xfrm>
          <a:prstGeom prst="line">
            <a:avLst/>
          </a:prstGeom>
          <a:ln w="50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5251357" y="1570122"/>
            <a:ext cx="70437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FF0000"/>
                </a:solidFill>
              </a:rPr>
              <a:t>D</a:t>
            </a:r>
            <a:r>
              <a:rPr lang="cs-CZ" altLang="sk-SK" sz="1600" b="1" baseline="-25000" dirty="0" smtClean="0">
                <a:solidFill>
                  <a:srgbClr val="FF0000"/>
                </a:solidFill>
              </a:rPr>
              <a:t>USD</a:t>
            </a:r>
            <a:r>
              <a:rPr lang="cs-CZ" altLang="sk-SK" sz="1600" b="1" dirty="0" smtClean="0">
                <a:solidFill>
                  <a:srgbClr val="FF0000"/>
                </a:solidFill>
              </a:rPr>
              <a:t> </a:t>
            </a:r>
            <a:endParaRPr lang="cs-CZ" altLang="sk-SK" sz="1600" b="1" dirty="0">
              <a:solidFill>
                <a:srgbClr val="FF0000"/>
              </a:solidFill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6646295" y="1530232"/>
            <a:ext cx="70437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66FF"/>
                </a:solidFill>
              </a:rPr>
              <a:t>S</a:t>
            </a:r>
            <a:r>
              <a:rPr lang="cs-CZ" altLang="sk-SK" sz="1600" b="1" baseline="-25000" dirty="0" smtClean="0">
                <a:solidFill>
                  <a:srgbClr val="0066FF"/>
                </a:solidFill>
              </a:rPr>
              <a:t>USD</a:t>
            </a:r>
            <a:r>
              <a:rPr lang="cs-CZ" altLang="sk-SK" sz="1600" b="1" dirty="0" smtClean="0">
                <a:solidFill>
                  <a:srgbClr val="0066FF"/>
                </a:solidFill>
              </a:rPr>
              <a:t> </a:t>
            </a:r>
            <a:endParaRPr lang="cs-CZ" altLang="sk-SK" sz="1600" b="1" dirty="0">
              <a:solidFill>
                <a:srgbClr val="0066FF"/>
              </a:solidFill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6266949" y="2787135"/>
            <a:ext cx="0" cy="1263023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H="1">
            <a:off x="4985082" y="2787135"/>
            <a:ext cx="1281867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16"/>
          <p:cNvSpPr txBox="1">
            <a:spLocks noChangeArrowheads="1"/>
          </p:cNvSpPr>
          <p:nvPr/>
        </p:nvSpPr>
        <p:spPr bwMode="auto">
          <a:xfrm>
            <a:off x="4257840" y="2561918"/>
            <a:ext cx="89091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E*</a:t>
            </a:r>
            <a:r>
              <a:rPr lang="cs-CZ" altLang="sk-SK" sz="1600" b="1" baseline="-25000" dirty="0" smtClean="0"/>
              <a:t>USD</a:t>
            </a:r>
            <a:endParaRPr lang="cs-CZ" altLang="sk-SK" sz="1600" b="1" dirty="0"/>
          </a:p>
        </p:txBody>
      </p:sp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3959932" y="939066"/>
            <a:ext cx="11348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CZK/USD</a:t>
            </a:r>
            <a:endParaRPr lang="cs-CZ" altLang="sk-SK" sz="1600" b="1" dirty="0"/>
          </a:p>
        </p:txBody>
      </p: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7207116" y="4061820"/>
            <a:ext cx="105832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Q</a:t>
            </a:r>
            <a:r>
              <a:rPr lang="cs-CZ" altLang="sk-SK" sz="1600" b="1" baseline="-25000" dirty="0" smtClean="0"/>
              <a:t>USD</a:t>
            </a:r>
            <a:endParaRPr lang="cs-CZ" altLang="sk-SK" sz="1600" b="1" baseline="-25000" dirty="0"/>
          </a:p>
        </p:txBody>
      </p:sp>
      <p:sp>
        <p:nvSpPr>
          <p:cNvPr id="43" name="Text Box 17"/>
          <p:cNvSpPr txBox="1">
            <a:spLocks noChangeArrowheads="1"/>
          </p:cNvSpPr>
          <p:nvPr/>
        </p:nvSpPr>
        <p:spPr bwMode="auto">
          <a:xfrm>
            <a:off x="5143209" y="791807"/>
            <a:ext cx="295718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i="1" dirty="0" smtClean="0">
                <a:solidFill>
                  <a:srgbClr val="000000"/>
                </a:solidFill>
              </a:rPr>
              <a:t>Devizový trh amerického dolaru </a:t>
            </a:r>
            <a:endParaRPr lang="cs-CZ" altLang="sk-SK" sz="1600" b="1" i="1" dirty="0">
              <a:solidFill>
                <a:srgbClr val="000000"/>
              </a:solidFill>
            </a:endParaRPr>
          </a:p>
        </p:txBody>
      </p:sp>
      <p:sp>
        <p:nvSpPr>
          <p:cNvPr id="44" name="Line 8"/>
          <p:cNvSpPr>
            <a:spLocks noChangeShapeType="1"/>
          </p:cNvSpPr>
          <p:nvPr/>
        </p:nvSpPr>
        <p:spPr bwMode="auto">
          <a:xfrm>
            <a:off x="1918354" y="1571955"/>
            <a:ext cx="2051136" cy="1817663"/>
          </a:xfrm>
          <a:prstGeom prst="line">
            <a:avLst/>
          </a:prstGeom>
          <a:noFill/>
          <a:ln w="508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1952755" y="1340598"/>
            <a:ext cx="70437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66FF"/>
                </a:solidFill>
              </a:rPr>
              <a:t>D´</a:t>
            </a:r>
            <a:r>
              <a:rPr lang="cs-CZ" altLang="sk-SK" sz="1600" b="1" baseline="-25000" dirty="0" smtClean="0">
                <a:solidFill>
                  <a:srgbClr val="0066FF"/>
                </a:solidFill>
              </a:rPr>
              <a:t>CZK</a:t>
            </a:r>
            <a:r>
              <a:rPr lang="cs-CZ" altLang="sk-SK" sz="1600" b="1" dirty="0" smtClean="0">
                <a:solidFill>
                  <a:srgbClr val="0066FF"/>
                </a:solidFill>
              </a:rPr>
              <a:t> </a:t>
            </a:r>
            <a:endParaRPr lang="cs-CZ" altLang="sk-SK" sz="1600" b="1" dirty="0">
              <a:solidFill>
                <a:srgbClr val="0066FF"/>
              </a:solidFill>
            </a:endParaRPr>
          </a:p>
        </p:txBody>
      </p:sp>
      <p:cxnSp>
        <p:nvCxnSpPr>
          <p:cNvPr id="46" name="Přímá spojnice 45"/>
          <p:cNvCxnSpPr/>
          <p:nvPr/>
        </p:nvCxnSpPr>
        <p:spPr>
          <a:xfrm flipV="1">
            <a:off x="5960750" y="2001966"/>
            <a:ext cx="1872208" cy="1797011"/>
          </a:xfrm>
          <a:prstGeom prst="line">
            <a:avLst/>
          </a:prstGeom>
          <a:ln w="50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7832958" y="1821562"/>
            <a:ext cx="70437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66FF"/>
                </a:solidFill>
              </a:rPr>
              <a:t>S´</a:t>
            </a:r>
            <a:r>
              <a:rPr lang="cs-CZ" altLang="sk-SK" sz="1600" b="1" baseline="-25000" dirty="0" smtClean="0">
                <a:solidFill>
                  <a:srgbClr val="0066FF"/>
                </a:solidFill>
              </a:rPr>
              <a:t>USD</a:t>
            </a:r>
            <a:r>
              <a:rPr lang="cs-CZ" altLang="sk-SK" sz="1600" b="1" dirty="0" smtClean="0">
                <a:solidFill>
                  <a:srgbClr val="0066FF"/>
                </a:solidFill>
              </a:rPr>
              <a:t> </a:t>
            </a:r>
            <a:endParaRPr lang="cs-CZ" altLang="sk-SK" sz="1600" b="1" dirty="0">
              <a:solidFill>
                <a:srgbClr val="0066FF"/>
              </a:solidFill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2843808" y="2407345"/>
            <a:ext cx="26938" cy="1642813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H="1">
            <a:off x="1187306" y="2407345"/>
            <a:ext cx="1639892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6646295" y="3147814"/>
            <a:ext cx="0" cy="90234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H="1">
            <a:off x="4985082" y="3147814"/>
            <a:ext cx="1661213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Line 19"/>
          <p:cNvSpPr>
            <a:spLocks noChangeShapeType="1"/>
          </p:cNvSpPr>
          <p:nvPr/>
        </p:nvSpPr>
        <p:spPr bwMode="auto">
          <a:xfrm>
            <a:off x="4493688" y="2907621"/>
            <a:ext cx="5937" cy="372639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 flipV="1">
            <a:off x="2852155" y="3006269"/>
            <a:ext cx="535273" cy="7149"/>
          </a:xfrm>
          <a:prstGeom prst="line">
            <a:avLst/>
          </a:prstGeom>
          <a:noFill/>
          <a:ln w="28575">
            <a:solidFill>
              <a:srgbClr val="FF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58" name="Line 20"/>
          <p:cNvSpPr>
            <a:spLocks noChangeShapeType="1"/>
          </p:cNvSpPr>
          <p:nvPr/>
        </p:nvSpPr>
        <p:spPr bwMode="auto">
          <a:xfrm flipV="1">
            <a:off x="6610048" y="2587366"/>
            <a:ext cx="535273" cy="7149"/>
          </a:xfrm>
          <a:prstGeom prst="line">
            <a:avLst/>
          </a:prstGeom>
          <a:noFill/>
          <a:ln w="28575">
            <a:solidFill>
              <a:srgbClr val="FF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59" name="Line 20"/>
          <p:cNvSpPr>
            <a:spLocks noChangeShapeType="1"/>
          </p:cNvSpPr>
          <p:nvPr/>
        </p:nvSpPr>
        <p:spPr bwMode="auto">
          <a:xfrm flipV="1">
            <a:off x="6303262" y="4352276"/>
            <a:ext cx="458986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</p:spTree>
    <p:extLst>
      <p:ext uri="{BB962C8B-B14F-4D97-AF65-F5344CB8AC3E}">
        <p14:creationId xmlns:p14="http://schemas.microsoft.com/office/powerpoint/2010/main" val="343823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17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17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4" grpId="0" animBg="1"/>
      <p:bldP spid="117765" grpId="0" animBg="1"/>
      <p:bldP spid="117766" grpId="0"/>
      <p:bldP spid="117767" grpId="0"/>
      <p:bldP spid="117768" grpId="0" animBg="1"/>
      <p:bldP spid="117769" grpId="0"/>
      <p:bldP spid="117776" grpId="0"/>
      <p:bldP spid="117777" grpId="0"/>
      <p:bldP spid="117778" grpId="0"/>
      <p:bldP spid="117779" grpId="0" animBg="1"/>
      <p:bldP spid="117780" grpId="0" animBg="1"/>
      <p:bldP spid="28" grpId="0"/>
      <p:bldP spid="29" grpId="0"/>
      <p:bldP spid="30" grpId="0" animBg="1"/>
      <p:bldP spid="31" grpId="0" animBg="1"/>
      <p:bldP spid="32" grpId="0" animBg="1"/>
      <p:bldP spid="34" grpId="0"/>
      <p:bldP spid="35" grpId="0"/>
      <p:bldP spid="40" grpId="0"/>
      <p:bldP spid="41" grpId="0"/>
      <p:bldP spid="42" grpId="0"/>
      <p:bldP spid="43" grpId="0"/>
      <p:bldP spid="44" grpId="0" animBg="1"/>
      <p:bldP spid="45" grpId="0"/>
      <p:bldP spid="47" grpId="0"/>
      <p:bldP spid="56" grpId="0" animBg="1"/>
      <p:bldP spid="57" grpId="0" animBg="1"/>
      <p:bldP spid="58" grpId="0" animBg="1"/>
      <p:bldP spid="5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1646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Mezi faktory ovlivňující tuto nabídku či poptávku v krátkém období patří </a:t>
            </a:r>
            <a:r>
              <a:rPr lang="cs-CZ" sz="2200" dirty="0" smtClean="0">
                <a:solidFill>
                  <a:srgbClr val="000000"/>
                </a:solidFill>
              </a:rPr>
              <a:t>změny:</a:t>
            </a:r>
          </a:p>
          <a:p>
            <a:pPr marL="898525" indent="-36195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cenových hladin</a:t>
            </a:r>
          </a:p>
          <a:p>
            <a:pPr marL="898525" indent="-36195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úrokových sazeb</a:t>
            </a:r>
          </a:p>
          <a:p>
            <a:pPr marL="898525" indent="-36195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peněžní zásoby</a:t>
            </a:r>
          </a:p>
          <a:p>
            <a:pPr marL="898525" indent="-36195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reálného produktu</a:t>
            </a:r>
          </a:p>
          <a:p>
            <a:pPr marL="898525" indent="-36195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očekávání </a:t>
            </a:r>
            <a:r>
              <a:rPr lang="cs-CZ" sz="2200" dirty="0">
                <a:solidFill>
                  <a:srgbClr val="000000"/>
                </a:solidFill>
              </a:rPr>
              <a:t>ohledně budoucího vývoje devizového </a:t>
            </a:r>
            <a:r>
              <a:rPr lang="cs-CZ" sz="2200" dirty="0" smtClean="0">
                <a:solidFill>
                  <a:srgbClr val="000000"/>
                </a:solidFill>
              </a:rPr>
              <a:t>kurzu</a:t>
            </a:r>
          </a:p>
          <a:p>
            <a:pPr marL="898525" indent="-36195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zásahy </a:t>
            </a:r>
            <a:r>
              <a:rPr lang="cs-CZ" sz="2200">
                <a:solidFill>
                  <a:srgbClr val="000000"/>
                </a:solidFill>
              </a:rPr>
              <a:t>státních </a:t>
            </a:r>
            <a:r>
              <a:rPr lang="cs-CZ" sz="2200" smtClean="0">
                <a:solidFill>
                  <a:srgbClr val="000000"/>
                </a:solidFill>
              </a:rPr>
              <a:t>institucí</a:t>
            </a:r>
            <a:endParaRPr lang="cs-CZ" sz="22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b="1" dirty="0" smtClean="0"/>
              <a:t>Determinace DK v krátkém období jednoduchý model S a D</a:t>
            </a:r>
            <a:endParaRPr lang="cs-CZ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815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1646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Při růstu cenové hladiny (inflace) způsobují zvyšující se </a:t>
            </a:r>
            <a:r>
              <a:rPr lang="cs-CZ" sz="2200" dirty="0">
                <a:solidFill>
                  <a:srgbClr val="000000"/>
                </a:solidFill>
              </a:rPr>
              <a:t>ceny domácího zboží a služeb, při neměnnosti devizového </a:t>
            </a:r>
            <a:r>
              <a:rPr lang="cs-CZ" sz="2200" dirty="0" smtClean="0">
                <a:solidFill>
                  <a:srgbClr val="000000"/>
                </a:solidFill>
              </a:rPr>
              <a:t>kurzu, </a:t>
            </a:r>
            <a:r>
              <a:rPr lang="cs-CZ" sz="2200" dirty="0">
                <a:solidFill>
                  <a:srgbClr val="000000"/>
                </a:solidFill>
              </a:rPr>
              <a:t>že se tyto statky stávají dražší vůči </a:t>
            </a:r>
            <a:r>
              <a:rPr lang="cs-CZ" sz="2200" dirty="0" smtClean="0">
                <a:solidFill>
                  <a:srgbClr val="000000"/>
                </a:solidFill>
              </a:rPr>
              <a:t>zahraničí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S </a:t>
            </a:r>
            <a:r>
              <a:rPr lang="cs-CZ" sz="2200" dirty="0">
                <a:solidFill>
                  <a:srgbClr val="000000"/>
                </a:solidFill>
              </a:rPr>
              <a:t>tímto je spojen zájem o měnu země s relativně levnějšími statky, jejichž kurz má tendenci </a:t>
            </a:r>
            <a:r>
              <a:rPr lang="cs-CZ" sz="2200" dirty="0" smtClean="0">
                <a:solidFill>
                  <a:srgbClr val="000000"/>
                </a:solidFill>
              </a:rPr>
              <a:t>posilovat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Naproti </a:t>
            </a:r>
            <a:r>
              <a:rPr lang="cs-CZ" sz="2200" dirty="0">
                <a:solidFill>
                  <a:srgbClr val="000000"/>
                </a:solidFill>
              </a:rPr>
              <a:t>tomu klesá zájem o měnu země, kde cenová hladina vzrostla (roste) a její měna se </a:t>
            </a:r>
            <a:r>
              <a:rPr lang="cs-CZ" sz="2200" dirty="0" smtClean="0">
                <a:solidFill>
                  <a:srgbClr val="000000"/>
                </a:solidFill>
              </a:rPr>
              <a:t>znehodnocuje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Kurz </a:t>
            </a:r>
            <a:r>
              <a:rPr lang="cs-CZ" sz="2200" dirty="0">
                <a:solidFill>
                  <a:srgbClr val="000000"/>
                </a:solidFill>
              </a:rPr>
              <a:t>měny také posiluje v případě, že roste cenová hladina v tuzemsku pomaleji než ve světě, čímž zahraniční subjekty dávají přednost domácímu zboží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b="1" dirty="0" smtClean="0"/>
              <a:t>Změny relativní míry inflace a cenové hladiny</a:t>
            </a:r>
            <a:endParaRPr lang="cs-CZ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031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915566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nominální úrokové sazby </a:t>
            </a:r>
            <a:r>
              <a:rPr lang="cs-CZ" sz="2200" dirty="0" smtClean="0">
                <a:solidFill>
                  <a:srgbClr val="000000"/>
                </a:solidFill>
              </a:rPr>
              <a:t>jsou klíčovou </a:t>
            </a:r>
            <a:r>
              <a:rPr lang="cs-CZ" sz="2200" dirty="0">
                <a:solidFill>
                  <a:srgbClr val="000000"/>
                </a:solidFill>
              </a:rPr>
              <a:t>determinantou ovlivňující krátkodobé devizové </a:t>
            </a:r>
            <a:r>
              <a:rPr lang="cs-CZ" sz="2200" dirty="0" smtClean="0">
                <a:solidFill>
                  <a:srgbClr val="000000"/>
                </a:solidFill>
              </a:rPr>
              <a:t>kurzy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snahou investorů </a:t>
            </a:r>
            <a:r>
              <a:rPr lang="cs-CZ" sz="2200" dirty="0">
                <a:solidFill>
                  <a:srgbClr val="000000"/>
                </a:solidFill>
              </a:rPr>
              <a:t>je umístit kapitál tam, kde jim při dané míře rizika, přináší vyšší výnos, tj. v té zemi, která má vyšší úroveň úrokových sazeb než ostatní </a:t>
            </a:r>
            <a:r>
              <a:rPr lang="cs-CZ" sz="2200" dirty="0" smtClean="0">
                <a:solidFill>
                  <a:srgbClr val="000000"/>
                </a:solidFill>
              </a:rPr>
              <a:t>státy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Vyšší </a:t>
            </a:r>
            <a:r>
              <a:rPr lang="cs-CZ" sz="2200" dirty="0">
                <a:solidFill>
                  <a:srgbClr val="000000"/>
                </a:solidFill>
              </a:rPr>
              <a:t>úrokové sazby činí převážně finanční aktiva atraktivnější a poptávka po nich poroste stejně jako poptávka po měně státu, v němž jsou daná aktiva nabízena. Devizový kurz takovéto země proto bude nominálně </a:t>
            </a:r>
            <a:r>
              <a:rPr lang="cs-CZ" sz="2200" dirty="0" smtClean="0">
                <a:solidFill>
                  <a:srgbClr val="000000"/>
                </a:solidFill>
              </a:rPr>
              <a:t>zhodnocovat</a:t>
            </a:r>
            <a:endParaRPr lang="cs-CZ" sz="22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i="1" dirty="0" err="1" smtClean="0"/>
              <a:t>Fisherův</a:t>
            </a:r>
            <a:r>
              <a:rPr lang="cs-CZ" sz="2200" i="1" dirty="0" smtClean="0"/>
              <a:t> efekt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228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b="1" dirty="0" smtClean="0"/>
              <a:t>Změny relativní úrokové sazby</a:t>
            </a:r>
            <a:endParaRPr lang="cs-CZ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864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93721" y="774538"/>
            <a:ext cx="8280920" cy="4029459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Změny peněžní zásoby mají za předpokladu neměnnosti ostatních faktorů, vliv jak na změnu cenové hladiny, popř. inflace, tak i na změnu úrokových sazeb, tedy na oba předcházející faktory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Z toho lze odvodit že:</a:t>
            </a:r>
          </a:p>
          <a:p>
            <a:pPr marL="898525" indent="-36195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Růst peněžní zásoby povede k růstu cen, tedy cenové hladiny a k vyšší míře inflace. </a:t>
            </a:r>
            <a:endParaRPr lang="cs-CZ" sz="2200" dirty="0" smtClean="0">
              <a:solidFill>
                <a:srgbClr val="000000"/>
              </a:solidFill>
            </a:endParaRPr>
          </a:p>
          <a:p>
            <a:pPr marL="898525" indent="-36195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Naproti </a:t>
            </a:r>
            <a:r>
              <a:rPr lang="cs-CZ" sz="2200" dirty="0">
                <a:solidFill>
                  <a:srgbClr val="000000"/>
                </a:solidFill>
              </a:rPr>
              <a:t>tomu růst nabídky peněz vyvolá pokles úrokových sazeb. </a:t>
            </a:r>
            <a:endParaRPr lang="cs-CZ" sz="22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Zvýšení peněžní zásoby povede tedy k znehodnocení měny vůči měně státu s relativně nižším tempem růstu peněžní zásoby a to skrze oba dva výše uvedené determinanty.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228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b="1" dirty="0"/>
              <a:t>R</a:t>
            </a:r>
            <a:r>
              <a:rPr lang="cs-CZ" b="1" dirty="0" smtClean="0"/>
              <a:t>elativní míry růstu peněžní zásoby</a:t>
            </a:r>
            <a:endParaRPr lang="cs-CZ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830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93721" y="774538"/>
            <a:ext cx="8280920" cy="4029459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Existuje více způsobů, jak analyzovat účinky změny důchodu na devizový kurz:</a:t>
            </a:r>
          </a:p>
          <a:p>
            <a:pPr marL="898525" indent="-36195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vlivem růstu </a:t>
            </a:r>
            <a:r>
              <a:rPr lang="cs-CZ" sz="2200" dirty="0" smtClean="0">
                <a:solidFill>
                  <a:srgbClr val="000000"/>
                </a:solidFill>
              </a:rPr>
              <a:t>domácího  </a:t>
            </a:r>
            <a:r>
              <a:rPr lang="cs-CZ" sz="2200" dirty="0">
                <a:solidFill>
                  <a:srgbClr val="000000"/>
                </a:solidFill>
              </a:rPr>
              <a:t>reálného </a:t>
            </a:r>
            <a:r>
              <a:rPr lang="cs-CZ" sz="2200" dirty="0" smtClean="0">
                <a:solidFill>
                  <a:srgbClr val="000000"/>
                </a:solidFill>
              </a:rPr>
              <a:t>důchodu dojde </a:t>
            </a:r>
            <a:r>
              <a:rPr lang="cs-CZ" sz="2200" dirty="0">
                <a:solidFill>
                  <a:srgbClr val="000000"/>
                </a:solidFill>
              </a:rPr>
              <a:t>k růstu transakční poptávky po penězích, zvýší se úroková sazba, která vyvolá pokles </a:t>
            </a:r>
            <a:r>
              <a:rPr lang="cs-CZ" sz="2200" dirty="0" smtClean="0">
                <a:solidFill>
                  <a:srgbClr val="000000"/>
                </a:solidFill>
              </a:rPr>
              <a:t>AD a </a:t>
            </a:r>
            <a:r>
              <a:rPr lang="cs-CZ" sz="2200" dirty="0">
                <a:solidFill>
                  <a:srgbClr val="000000"/>
                </a:solidFill>
              </a:rPr>
              <a:t>pokles cenové </a:t>
            </a:r>
            <a:r>
              <a:rPr lang="cs-CZ" sz="2200" dirty="0" smtClean="0">
                <a:solidFill>
                  <a:srgbClr val="000000"/>
                </a:solidFill>
              </a:rPr>
              <a:t>hladiny, což povede ke zhodnocení měny</a:t>
            </a:r>
          </a:p>
          <a:p>
            <a:pPr marL="898525" indent="-36195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roste-li národní důchod jedné země, zatímco druhé stagnuje či klesá, měna země s růstem důchodu se znehodnocuje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b="1" dirty="0"/>
              <a:t>R</a:t>
            </a:r>
            <a:r>
              <a:rPr lang="cs-CZ" b="1" dirty="0" smtClean="0"/>
              <a:t>elativní míry růstu reálného důchodu</a:t>
            </a:r>
            <a:endParaRPr lang="cs-CZ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96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93721" y="774538"/>
            <a:ext cx="8280920" cy="4029459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S cílem </a:t>
            </a:r>
            <a:r>
              <a:rPr lang="cs-CZ" sz="2200" dirty="0">
                <a:solidFill>
                  <a:srgbClr val="000000"/>
                </a:solidFill>
              </a:rPr>
              <a:t>stabilizace </a:t>
            </a:r>
            <a:r>
              <a:rPr lang="cs-CZ" sz="2200" dirty="0" smtClean="0">
                <a:solidFill>
                  <a:srgbClr val="000000"/>
                </a:solidFill>
              </a:rPr>
              <a:t>měny (v případě fixního kurzu) </a:t>
            </a:r>
            <a:r>
              <a:rPr lang="cs-CZ" sz="2200" dirty="0">
                <a:solidFill>
                  <a:srgbClr val="000000"/>
                </a:solidFill>
              </a:rPr>
              <a:t>je spojena stabilizace vývoje nominálního devizového kurzu požadovaným </a:t>
            </a:r>
            <a:r>
              <a:rPr lang="cs-CZ" sz="2200" dirty="0" smtClean="0">
                <a:solidFill>
                  <a:srgbClr val="000000"/>
                </a:solidFill>
              </a:rPr>
              <a:t>směrem prostřednictvím intervencí (přímých a nepřímých) </a:t>
            </a:r>
            <a:r>
              <a:rPr lang="cs-CZ" sz="2200" dirty="0">
                <a:solidFill>
                  <a:srgbClr val="000000"/>
                </a:solidFill>
              </a:rPr>
              <a:t>na devizových trzích, omezováním devizových transakcí a vytvářením bariér zahraničního obchodu v závislosti na záměrech a představách hospodářské autority, na samotném vývoji devizového kurzu a na obecných makroekonomických </a:t>
            </a:r>
            <a:r>
              <a:rPr lang="cs-CZ" sz="2200" dirty="0" smtClean="0">
                <a:solidFill>
                  <a:srgbClr val="000000"/>
                </a:solidFill>
              </a:rPr>
              <a:t>tendencích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Intervence mohou </a:t>
            </a:r>
            <a:r>
              <a:rPr lang="cs-CZ" sz="2200" i="1" dirty="0" smtClean="0"/>
              <a:t>sterilizované </a:t>
            </a:r>
            <a:r>
              <a:rPr lang="cs-CZ" sz="2200" dirty="0">
                <a:solidFill>
                  <a:srgbClr val="000000"/>
                </a:solidFill>
              </a:rPr>
              <a:t>(operace na devizovém a peněžním trhu vzájemně </a:t>
            </a:r>
            <a:r>
              <a:rPr lang="cs-CZ" sz="2200" dirty="0" smtClean="0">
                <a:solidFill>
                  <a:srgbClr val="000000"/>
                </a:solidFill>
              </a:rPr>
              <a:t>vykompenzují) nebo </a:t>
            </a:r>
            <a:r>
              <a:rPr lang="cs-CZ" sz="2200" i="1" dirty="0" smtClean="0"/>
              <a:t>nesterilizované </a:t>
            </a:r>
            <a:r>
              <a:rPr lang="cs-CZ" sz="2200" dirty="0">
                <a:solidFill>
                  <a:srgbClr val="000000"/>
                </a:solidFill>
              </a:rPr>
              <a:t>(centrální banka provádí pouze operace na devizovém trhu a peněžní zásoba se </a:t>
            </a:r>
            <a:r>
              <a:rPr lang="cs-CZ" sz="2200" dirty="0" smtClean="0">
                <a:solidFill>
                  <a:srgbClr val="000000"/>
                </a:solidFill>
              </a:rPr>
              <a:t>zvyšuje nebo snižuje)</a:t>
            </a:r>
            <a:endParaRPr lang="cs-CZ" sz="2200" i="1" dirty="0" smtClean="0"/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b="1" dirty="0" smtClean="0"/>
              <a:t>Zásahy státu a centrální banky</a:t>
            </a:r>
            <a:endParaRPr lang="cs-CZ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629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6020" y="839453"/>
            <a:ext cx="8280920" cy="4029459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Očekávání jsou důležitá a mají velký vliv na vývoj všech výše zmíněných veličin a také devizového kurzu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Předpokládáme-li </a:t>
            </a:r>
            <a:r>
              <a:rPr lang="cs-CZ" sz="2200" dirty="0">
                <a:solidFill>
                  <a:srgbClr val="000000"/>
                </a:solidFill>
              </a:rPr>
              <a:t>více méně dokonalé trhy, tj. rychlou reakci devizového kurzu na relevantní </a:t>
            </a:r>
            <a:r>
              <a:rPr lang="cs-CZ" sz="2200" dirty="0" smtClean="0">
                <a:solidFill>
                  <a:srgbClr val="000000"/>
                </a:solidFill>
              </a:rPr>
              <a:t>informaci, platí </a:t>
            </a:r>
            <a:r>
              <a:rPr lang="cs-CZ" sz="2200" dirty="0">
                <a:solidFill>
                  <a:srgbClr val="000000"/>
                </a:solidFill>
              </a:rPr>
              <a:t>skutečnost, že pokud na trhu převládají očekávání ohledně budoucího oslabení či posílení měny, pak k této změně skutečně ihned (nebo ve velmi krátké době) </a:t>
            </a:r>
            <a:r>
              <a:rPr lang="cs-CZ" sz="2200" dirty="0" smtClean="0">
                <a:solidFill>
                  <a:srgbClr val="000000"/>
                </a:solidFill>
              </a:rPr>
              <a:t>dojde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Více citlivé na očekávání než mezinárodní trhy statků jsou mezinárodní finanční trhy, kde je ochota držet cenné papíry v určité měně často závislá od očekávání budoucí hodnoty dané </a:t>
            </a:r>
            <a:r>
              <a:rPr lang="cs-CZ" sz="2200" dirty="0" smtClean="0">
                <a:solidFill>
                  <a:srgbClr val="000000"/>
                </a:solidFill>
              </a:rPr>
              <a:t>měny</a:t>
            </a: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b="1" dirty="0" smtClean="0"/>
              <a:t>Očekávání </a:t>
            </a:r>
            <a:r>
              <a:rPr lang="cs-CZ" b="1" dirty="0" err="1" smtClean="0"/>
              <a:t>ek</a:t>
            </a:r>
            <a:r>
              <a:rPr lang="cs-CZ" b="1" dirty="0" smtClean="0"/>
              <a:t>. subjektů ohledně budoucího vývoje kurzu</a:t>
            </a:r>
            <a:endParaRPr lang="cs-CZ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251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2067694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1491630"/>
            <a:ext cx="5616624" cy="338437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83568" y="1923678"/>
            <a:ext cx="457250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r>
              <a:rPr lang="cs-CZ" sz="3200" b="1" dirty="0" smtClean="0">
                <a:solidFill>
                  <a:schemeClr val="bg1"/>
                </a:solidFill>
              </a:rPr>
              <a:t/>
            </a:r>
            <a:br>
              <a:rPr lang="cs-CZ" sz="3200" b="1" dirty="0" smtClean="0">
                <a:solidFill>
                  <a:schemeClr val="bg1"/>
                </a:solidFill>
              </a:rPr>
            </a:br>
            <a:r>
              <a:rPr lang="cs-CZ" sz="3200" b="1" dirty="0" smtClean="0">
                <a:solidFill>
                  <a:schemeClr val="bg1"/>
                </a:solidFill>
              </a:rPr>
              <a:t>DEVIZOVÝ KURZ</a:t>
            </a:r>
            <a:br>
              <a:rPr lang="cs-CZ" sz="3200" b="1" dirty="0" smtClean="0">
                <a:solidFill>
                  <a:schemeClr val="bg1"/>
                </a:solidFill>
              </a:rPr>
            </a:br>
            <a:r>
              <a:rPr lang="cs-CZ" sz="3200" b="1" dirty="0" smtClean="0">
                <a:solidFill>
                  <a:schemeClr val="bg1"/>
                </a:solidFill>
              </a:rPr>
              <a:t>PLATEBNÍ BILANCE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3723878"/>
            <a:ext cx="2960111" cy="1152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Makroekonomie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navazující 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studium</a:t>
            </a:r>
          </a:p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č. 7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754" y="104675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1646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Můžeme se setkat s </a:t>
            </a:r>
            <a:r>
              <a:rPr lang="cs-CZ" sz="2200" dirty="0">
                <a:solidFill>
                  <a:srgbClr val="000000"/>
                </a:solidFill>
              </a:rPr>
              <a:t>názvem </a:t>
            </a:r>
            <a:r>
              <a:rPr lang="cs-CZ" sz="2200" dirty="0" smtClean="0">
                <a:solidFill>
                  <a:srgbClr val="000000"/>
                </a:solidFill>
              </a:rPr>
              <a:t>„model </a:t>
            </a:r>
            <a:r>
              <a:rPr lang="cs-CZ" sz="2200" dirty="0">
                <a:solidFill>
                  <a:srgbClr val="000000"/>
                </a:solidFill>
              </a:rPr>
              <a:t>teorie parity úrokových </a:t>
            </a:r>
            <a:r>
              <a:rPr lang="cs-CZ" sz="2200" dirty="0" smtClean="0">
                <a:solidFill>
                  <a:srgbClr val="000000"/>
                </a:solidFill>
              </a:rPr>
              <a:t>sazeb“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V</a:t>
            </a:r>
            <a:r>
              <a:rPr lang="cs-CZ" sz="2200" dirty="0" smtClean="0">
                <a:solidFill>
                  <a:srgbClr val="000000"/>
                </a:solidFill>
              </a:rPr>
              <a:t>ysvětluje </a:t>
            </a:r>
            <a:r>
              <a:rPr lang="cs-CZ" sz="2200" dirty="0">
                <a:solidFill>
                  <a:srgbClr val="000000"/>
                </a:solidFill>
              </a:rPr>
              <a:t>úroveň devizového kurzu jako interakci poptávky po stavu (zásobě) zahraničních aktiv a nabídky ve formě existujícího množství těchto </a:t>
            </a:r>
            <a:r>
              <a:rPr lang="cs-CZ" sz="2200" dirty="0" smtClean="0">
                <a:solidFill>
                  <a:srgbClr val="000000"/>
                </a:solidFill>
              </a:rPr>
              <a:t>aktiv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K</a:t>
            </a:r>
            <a:r>
              <a:rPr lang="cs-CZ" sz="2200" dirty="0" smtClean="0">
                <a:solidFill>
                  <a:srgbClr val="000000"/>
                </a:solidFill>
              </a:rPr>
              <a:t>ombinuje </a:t>
            </a:r>
            <a:r>
              <a:rPr lang="cs-CZ" sz="2200" dirty="0">
                <a:solidFill>
                  <a:srgbClr val="000000"/>
                </a:solidFill>
              </a:rPr>
              <a:t>vztah mezi úrokovými sazbami a devizovými </a:t>
            </a:r>
            <a:r>
              <a:rPr lang="cs-CZ" sz="2200" dirty="0" smtClean="0">
                <a:solidFill>
                  <a:srgbClr val="000000"/>
                </a:solidFill>
              </a:rPr>
              <a:t>kurzy za </a:t>
            </a:r>
            <a:r>
              <a:rPr lang="cs-CZ" sz="2200" dirty="0">
                <a:solidFill>
                  <a:srgbClr val="000000"/>
                </a:solidFill>
              </a:rPr>
              <a:t>předpokladu pružných cen a dokonalé </a:t>
            </a:r>
            <a:r>
              <a:rPr lang="cs-CZ" sz="2200" dirty="0" err="1">
                <a:solidFill>
                  <a:srgbClr val="000000"/>
                </a:solidFill>
              </a:rPr>
              <a:t>substituovatelnosti</a:t>
            </a:r>
            <a:r>
              <a:rPr lang="cs-CZ" sz="2200" dirty="0">
                <a:solidFill>
                  <a:srgbClr val="000000"/>
                </a:solidFill>
              </a:rPr>
              <a:t> domácích a zahraničních aktiv  </a:t>
            </a:r>
            <a:r>
              <a:rPr lang="cs-CZ" sz="2200" dirty="0" smtClean="0">
                <a:solidFill>
                  <a:srgbClr val="000000"/>
                </a:solidFill>
              </a:rPr>
              <a:t>z hlediska jejich rizikovosti a likvidity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Je založen na </a:t>
            </a:r>
            <a:r>
              <a:rPr lang="cs-CZ" sz="2200" i="1" dirty="0" smtClean="0">
                <a:solidFill>
                  <a:srgbClr val="307871"/>
                </a:solidFill>
              </a:rPr>
              <a:t>podmínce nekryté </a:t>
            </a:r>
            <a:r>
              <a:rPr lang="cs-CZ" sz="2200" i="1" dirty="0">
                <a:solidFill>
                  <a:srgbClr val="307871"/>
                </a:solidFill>
              </a:rPr>
              <a:t>úrokové parity </a:t>
            </a:r>
            <a:r>
              <a:rPr lang="cs-CZ" sz="2200" dirty="0">
                <a:solidFill>
                  <a:srgbClr val="000000"/>
                </a:solidFill>
              </a:rPr>
              <a:t>(očekávaná změna kurzu by měla přibližně odpovídat úrokovému diferenciálu mezi tuzemskou a zahraniční úrokovou </a:t>
            </a:r>
            <a:r>
              <a:rPr lang="cs-CZ" sz="2200" dirty="0" smtClean="0">
                <a:solidFill>
                  <a:srgbClr val="000000"/>
                </a:solidFill>
              </a:rPr>
              <a:t>sazbou)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b="1" dirty="0" smtClean="0"/>
              <a:t>Determinace DK v krátkém období – model trhu aktiv</a:t>
            </a:r>
            <a:endParaRPr lang="cs-CZ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35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1646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V dlouhém období je úroveň </a:t>
            </a:r>
            <a:r>
              <a:rPr lang="cs-CZ" sz="2200" dirty="0">
                <a:solidFill>
                  <a:srgbClr val="000000"/>
                </a:solidFill>
              </a:rPr>
              <a:t>devizového </a:t>
            </a:r>
            <a:r>
              <a:rPr lang="cs-CZ" sz="2200" dirty="0" smtClean="0">
                <a:solidFill>
                  <a:srgbClr val="000000"/>
                </a:solidFill>
              </a:rPr>
              <a:t>kurzu </a:t>
            </a:r>
            <a:r>
              <a:rPr lang="cs-CZ" sz="2200" dirty="0">
                <a:solidFill>
                  <a:srgbClr val="000000"/>
                </a:solidFill>
              </a:rPr>
              <a:t>ovlivněna především rozdílným hospodářským vývojem dané konkrétní země a zásadním způsobem pak vývojem cen a mezinárodního obchodu, tj. kupní silou </a:t>
            </a:r>
            <a:r>
              <a:rPr lang="cs-CZ" sz="2200" dirty="0" smtClean="0">
                <a:solidFill>
                  <a:srgbClr val="000000"/>
                </a:solidFill>
              </a:rPr>
              <a:t>měny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i="1" dirty="0" smtClean="0">
                <a:solidFill>
                  <a:srgbClr val="307871"/>
                </a:solidFill>
              </a:rPr>
              <a:t>Kupní </a:t>
            </a:r>
            <a:r>
              <a:rPr lang="cs-CZ" sz="2200" i="1" dirty="0">
                <a:solidFill>
                  <a:srgbClr val="307871"/>
                </a:solidFill>
              </a:rPr>
              <a:t>síla </a:t>
            </a:r>
            <a:r>
              <a:rPr lang="cs-CZ" sz="2200" dirty="0" smtClean="0">
                <a:solidFill>
                  <a:srgbClr val="000000"/>
                </a:solidFill>
              </a:rPr>
              <a:t>vyjadřuje </a:t>
            </a:r>
            <a:r>
              <a:rPr lang="cs-CZ" sz="2200" dirty="0">
                <a:solidFill>
                  <a:srgbClr val="000000"/>
                </a:solidFill>
              </a:rPr>
              <a:t>množství zboží a služeb, které si mohu za danou peněžní jednotou zakoupit </a:t>
            </a:r>
            <a:endParaRPr lang="cs-CZ" sz="22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Hodnota </a:t>
            </a:r>
            <a:r>
              <a:rPr lang="cs-CZ" sz="2200" dirty="0">
                <a:solidFill>
                  <a:srgbClr val="000000"/>
                </a:solidFill>
              </a:rPr>
              <a:t>devizového kurzu by tak v dlouhém období měla odpovídat paritě kupních sil </a:t>
            </a:r>
            <a:r>
              <a:rPr lang="cs-CZ" sz="2200" dirty="0" smtClean="0">
                <a:solidFill>
                  <a:srgbClr val="000000"/>
                </a:solidFill>
              </a:rPr>
              <a:t>měn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Tato </a:t>
            </a:r>
            <a:r>
              <a:rPr lang="cs-CZ" sz="2200" dirty="0">
                <a:solidFill>
                  <a:srgbClr val="000000"/>
                </a:solidFill>
              </a:rPr>
              <a:t>skutečnost je jednoduše popsána v modelu teorie parity kupní síly (PPP), která má dvě základní verze – absolutní a relativní a je definována na základě zákona jedné ceny a kvantitativní teorie peněz. Je založena na postulátech klasické a neoklasické ekonomie.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b="1" dirty="0" smtClean="0"/>
              <a:t>Determinace DK v dlouhém období – teorie parity kupní síly</a:t>
            </a:r>
            <a:endParaRPr lang="cs-CZ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381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91368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má </a:t>
            </a:r>
            <a:r>
              <a:rPr lang="cs-CZ" sz="2200" dirty="0">
                <a:solidFill>
                  <a:srgbClr val="000000"/>
                </a:solidFill>
              </a:rPr>
              <a:t>dvě základní verze – absolutní a relativní </a:t>
            </a:r>
            <a:endParaRPr lang="cs-CZ" sz="22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je </a:t>
            </a:r>
            <a:r>
              <a:rPr lang="cs-CZ" sz="2200" dirty="0">
                <a:solidFill>
                  <a:srgbClr val="000000"/>
                </a:solidFill>
              </a:rPr>
              <a:t>definována na základě zákona jedné ceny a kvantitativní teorie </a:t>
            </a:r>
            <a:r>
              <a:rPr lang="cs-CZ" sz="2200" dirty="0" smtClean="0">
                <a:solidFill>
                  <a:srgbClr val="000000"/>
                </a:solidFill>
              </a:rPr>
              <a:t>peněz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Je </a:t>
            </a:r>
            <a:r>
              <a:rPr lang="cs-CZ" sz="2200" dirty="0">
                <a:solidFill>
                  <a:srgbClr val="000000"/>
                </a:solidFill>
              </a:rPr>
              <a:t>založena na postulátech klasické a neoklasické </a:t>
            </a:r>
            <a:r>
              <a:rPr lang="cs-CZ" sz="2200" dirty="0" smtClean="0">
                <a:solidFill>
                  <a:srgbClr val="000000"/>
                </a:solidFill>
              </a:rPr>
              <a:t>ekonomie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b="1" u="sng" dirty="0" smtClean="0">
                <a:solidFill>
                  <a:srgbClr val="307871"/>
                </a:solidFill>
              </a:rPr>
              <a:t>Zákon jedné ceny</a:t>
            </a:r>
          </a:p>
          <a:p>
            <a:pPr marL="898525" indent="-36195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arbitráž  vede k mezinárodnímu vyrovnávání cen zboží a služeb, pokud toto je vyjádřeno ve společné </a:t>
            </a:r>
            <a:r>
              <a:rPr lang="cs-CZ" sz="2200" dirty="0" smtClean="0">
                <a:solidFill>
                  <a:srgbClr val="000000"/>
                </a:solidFill>
              </a:rPr>
              <a:t>měně</a:t>
            </a:r>
          </a:p>
          <a:p>
            <a:pPr marL="898525" indent="-36195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jsou-li transakční náklady nulové, cena zboží, po přepočtení na stejnou měnu, musí být </a:t>
            </a:r>
            <a:r>
              <a:rPr lang="cs-CZ" sz="2200" dirty="0" smtClean="0">
                <a:solidFill>
                  <a:srgbClr val="000000"/>
                </a:solidFill>
              </a:rPr>
              <a:t>totožná</a:t>
            </a:r>
          </a:p>
          <a:p>
            <a:pPr marL="898525" indent="-36195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je </a:t>
            </a:r>
            <a:r>
              <a:rPr lang="cs-CZ" sz="2200" dirty="0">
                <a:solidFill>
                  <a:srgbClr val="000000"/>
                </a:solidFill>
              </a:rPr>
              <a:t>základním východiskem teorie parity kupní síly.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sz="2800" b="1" dirty="0" smtClean="0"/>
              <a:t>Teorie parity kupní síly (PPP)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638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839556"/>
            <a:ext cx="8280920" cy="401263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b="1" i="1" dirty="0">
                <a:solidFill>
                  <a:srgbClr val="307871"/>
                </a:solidFill>
              </a:rPr>
              <a:t>Paritou kupní síly</a:t>
            </a:r>
            <a:r>
              <a:rPr lang="cs-CZ" sz="2200" dirty="0">
                <a:solidFill>
                  <a:srgbClr val="000000"/>
                </a:solidFill>
              </a:rPr>
              <a:t> rozumíme poměr kupních sil dvou měn, přičemž jednotka domácí měny musí mít stejnou kupní sílu kdekoli. Takto vymezený devizový kurz je považován za přirozený a tržní devizový kurz k němu dlouhodobě </a:t>
            </a:r>
            <a:r>
              <a:rPr lang="cs-CZ" sz="2200" dirty="0" smtClean="0">
                <a:solidFill>
                  <a:srgbClr val="000000"/>
                </a:solidFill>
              </a:rPr>
              <a:t>směřuje</a:t>
            </a:r>
          </a:p>
          <a:p>
            <a:pPr algn="just">
              <a:spcBef>
                <a:spcPts val="0"/>
              </a:spcBef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Podle</a:t>
            </a:r>
            <a:r>
              <a:rPr lang="cs-CZ" sz="2200" b="1" i="1" dirty="0">
                <a:solidFill>
                  <a:srgbClr val="307871"/>
                </a:solidFill>
              </a:rPr>
              <a:t> absolutní verze </a:t>
            </a:r>
            <a:r>
              <a:rPr lang="cs-CZ" sz="2200" dirty="0">
                <a:solidFill>
                  <a:srgbClr val="000000"/>
                </a:solidFill>
              </a:rPr>
              <a:t>je dlouhodobá rovnovážná úroveň devizového kurzu dána podílem cenových hladin v dotčených </a:t>
            </a:r>
            <a:r>
              <a:rPr lang="cs-CZ" sz="2200" dirty="0" smtClean="0">
                <a:solidFill>
                  <a:srgbClr val="000000"/>
                </a:solidFill>
              </a:rPr>
              <a:t>zemích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228600" algn="l"/>
              </a:tabLst>
            </a:pPr>
            <a:r>
              <a:rPr lang="cs-CZ" sz="2200" b="1" dirty="0" smtClean="0"/>
              <a:t>E = P/P*</a:t>
            </a:r>
          </a:p>
          <a:p>
            <a:pPr algn="just">
              <a:spcBef>
                <a:spcPts val="0"/>
              </a:spcBef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Podle </a:t>
            </a:r>
            <a:r>
              <a:rPr lang="cs-CZ" sz="2200" b="1" i="1" dirty="0" smtClean="0">
                <a:solidFill>
                  <a:srgbClr val="307871"/>
                </a:solidFill>
              </a:rPr>
              <a:t>relativní </a:t>
            </a:r>
            <a:r>
              <a:rPr lang="cs-CZ" sz="2200" b="1" i="1" dirty="0">
                <a:solidFill>
                  <a:srgbClr val="307871"/>
                </a:solidFill>
              </a:rPr>
              <a:t>verze </a:t>
            </a:r>
            <a:r>
              <a:rPr lang="cs-CZ" sz="2200" dirty="0">
                <a:solidFill>
                  <a:srgbClr val="000000"/>
                </a:solidFill>
              </a:rPr>
              <a:t>parity kupní síly je vysvětlována pouze následující změna devizového kurzu, která odpovídá rozdílu změn cenových hladin v daných </a:t>
            </a:r>
            <a:r>
              <a:rPr lang="cs-CZ" sz="2200" dirty="0" smtClean="0">
                <a:solidFill>
                  <a:srgbClr val="000000"/>
                </a:solidFill>
              </a:rPr>
              <a:t>zemích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228600" algn="l"/>
              </a:tabLst>
            </a:pPr>
            <a:r>
              <a:rPr lang="cs-CZ" sz="2200" b="1" dirty="0"/>
              <a:t>%∆E = %∆P - %∆P* = </a:t>
            </a:r>
            <a:r>
              <a:rPr lang="el-GR" sz="2200" b="1" dirty="0"/>
              <a:t>π – π*</a:t>
            </a:r>
            <a:r>
              <a:rPr lang="el-GR" sz="2200" dirty="0">
                <a:solidFill>
                  <a:srgbClr val="000000"/>
                </a:solidFill>
              </a:rPr>
              <a:t>	</a:t>
            </a:r>
            <a:endParaRPr lang="cs-CZ" sz="22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sz="2800" b="1" dirty="0" smtClean="0"/>
              <a:t>Teorie parity kupní síly (PPP)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141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99607" y="915566"/>
            <a:ext cx="8280920" cy="401263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je systematickým statistickým výkazem peněžních i nepeněžních toků všech ekonomických transakcí mezi subjekty domácí země (rezidenty) a okolním světem (nerezidenty) za zvolené období (zpravidla se jedná o jeden rok) sestavených dle pravidel podvojného </a:t>
            </a:r>
            <a:r>
              <a:rPr lang="cs-CZ" sz="2200" dirty="0" smtClean="0">
                <a:solidFill>
                  <a:srgbClr val="000000"/>
                </a:solidFill>
              </a:rPr>
              <a:t>účetnictví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Můžeme ji členit</a:t>
            </a:r>
          </a:p>
          <a:p>
            <a:pPr marL="898525" indent="-36195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b="1" i="1" dirty="0"/>
              <a:t>Horizontálně</a:t>
            </a:r>
            <a:r>
              <a:rPr lang="cs-CZ" sz="2200" dirty="0">
                <a:solidFill>
                  <a:srgbClr val="000000"/>
                </a:solidFill>
              </a:rPr>
              <a:t> (</a:t>
            </a:r>
            <a:r>
              <a:rPr lang="cs-CZ" sz="2200" dirty="0" smtClean="0">
                <a:solidFill>
                  <a:srgbClr val="000000"/>
                </a:solidFill>
              </a:rPr>
              <a:t>do </a:t>
            </a:r>
            <a:r>
              <a:rPr lang="cs-CZ" sz="2200" dirty="0">
                <a:solidFill>
                  <a:srgbClr val="000000"/>
                </a:solidFill>
              </a:rPr>
              <a:t>pěti hlavních </a:t>
            </a:r>
            <a:r>
              <a:rPr lang="cs-CZ" sz="2200" dirty="0" smtClean="0">
                <a:solidFill>
                  <a:srgbClr val="000000"/>
                </a:solidFill>
              </a:rPr>
              <a:t>účtů)</a:t>
            </a:r>
          </a:p>
          <a:p>
            <a:pPr marL="898525" indent="-36195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b="1" i="1" dirty="0"/>
              <a:t>Vertikálně</a:t>
            </a:r>
            <a:r>
              <a:rPr lang="cs-CZ" sz="2200" dirty="0">
                <a:solidFill>
                  <a:srgbClr val="000000"/>
                </a:solidFill>
              </a:rPr>
              <a:t> </a:t>
            </a:r>
            <a:r>
              <a:rPr lang="cs-CZ" sz="2200" dirty="0" smtClean="0">
                <a:solidFill>
                  <a:srgbClr val="000000"/>
                </a:solidFill>
              </a:rPr>
              <a:t>(základem je principu </a:t>
            </a:r>
            <a:r>
              <a:rPr lang="cs-CZ" sz="2200" dirty="0">
                <a:solidFill>
                  <a:srgbClr val="000000"/>
                </a:solidFill>
              </a:rPr>
              <a:t>podvojného </a:t>
            </a:r>
            <a:r>
              <a:rPr lang="cs-CZ" sz="2200" dirty="0" smtClean="0">
                <a:solidFill>
                  <a:srgbClr val="000000"/>
                </a:solidFill>
              </a:rPr>
              <a:t>účetnictví, tj</a:t>
            </a:r>
            <a:r>
              <a:rPr lang="cs-CZ" sz="2200" dirty="0">
                <a:solidFill>
                  <a:srgbClr val="000000"/>
                </a:solidFill>
              </a:rPr>
              <a:t>. každý záznam se znaménkem plus je doprovázen druhým záznamem se znaménkem </a:t>
            </a:r>
            <a:r>
              <a:rPr lang="cs-CZ" sz="2200" dirty="0" smtClean="0">
                <a:solidFill>
                  <a:srgbClr val="000000"/>
                </a:solidFill>
              </a:rPr>
              <a:t>mínus</a:t>
            </a:r>
            <a:r>
              <a:rPr lang="cs-CZ" sz="2200" dirty="0">
                <a:solidFill>
                  <a:srgbClr val="000000"/>
                </a:solidFill>
              </a:rPr>
              <a:t>)</a:t>
            </a:r>
            <a:r>
              <a:rPr lang="el-GR" sz="2200" dirty="0">
                <a:solidFill>
                  <a:srgbClr val="000000"/>
                </a:solidFill>
              </a:rPr>
              <a:t>	</a:t>
            </a:r>
            <a:endParaRPr lang="cs-CZ" sz="22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sz="2800" b="1" dirty="0" smtClean="0"/>
              <a:t>Platební bilance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105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839556"/>
            <a:ext cx="8280920" cy="401263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Vypovídací schopnost platební bilance jako celku není podstatná, protože platební </a:t>
            </a:r>
            <a:r>
              <a:rPr lang="cs-CZ" sz="2200" dirty="0" smtClean="0">
                <a:solidFill>
                  <a:srgbClr val="000000"/>
                </a:solidFill>
              </a:rPr>
              <a:t>bilance, je </a:t>
            </a:r>
            <a:r>
              <a:rPr lang="cs-CZ" sz="2200" dirty="0">
                <a:solidFill>
                  <a:srgbClr val="000000"/>
                </a:solidFill>
              </a:rPr>
              <a:t>vždy </a:t>
            </a:r>
            <a:r>
              <a:rPr lang="cs-CZ" sz="2200" dirty="0" smtClean="0">
                <a:solidFill>
                  <a:srgbClr val="000000"/>
                </a:solidFill>
              </a:rPr>
              <a:t>vyrovnaná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pozornost je třeba věnovat jednotlivá saldů</a:t>
            </a:r>
            <a:r>
              <a:rPr lang="cs-CZ" sz="2200" dirty="0">
                <a:solidFill>
                  <a:srgbClr val="000000"/>
                </a:solidFill>
              </a:rPr>
              <a:t>m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cs-CZ" sz="2200" dirty="0">
                <a:solidFill>
                  <a:srgbClr val="000000"/>
                </a:solidFill>
              </a:rPr>
              <a:t>samostatných účtů a podúčtů a jejich </a:t>
            </a:r>
            <a:r>
              <a:rPr lang="cs-CZ" sz="2200" dirty="0" smtClean="0">
                <a:solidFill>
                  <a:srgbClr val="000000"/>
                </a:solidFill>
              </a:rPr>
              <a:t>změnám v čase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Hlavní účty platební bilance: </a:t>
            </a:r>
            <a:endParaRPr lang="cs-CZ" sz="2200" dirty="0">
              <a:solidFill>
                <a:srgbClr val="000000"/>
              </a:solidFill>
            </a:endParaRPr>
          </a:p>
          <a:p>
            <a:pPr marL="8985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Běžný účet</a:t>
            </a:r>
          </a:p>
          <a:p>
            <a:pPr marL="8985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Kapitálový účet</a:t>
            </a:r>
          </a:p>
          <a:p>
            <a:pPr marL="8985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Finanční účet </a:t>
            </a:r>
          </a:p>
          <a:p>
            <a:pPr marL="8985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Saldo chyb a opomenutí, statistické diskrepance</a:t>
            </a:r>
          </a:p>
          <a:p>
            <a:pPr marL="8985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Účet oficiálních devizových rezerv</a:t>
            </a:r>
            <a:r>
              <a:rPr lang="el-GR" sz="2200" dirty="0">
                <a:solidFill>
                  <a:srgbClr val="000000"/>
                </a:solidFill>
              </a:rPr>
              <a:t>	</a:t>
            </a:r>
            <a:endParaRPr lang="cs-CZ" sz="22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sz="2800" b="1" dirty="0" smtClean="0"/>
              <a:t>Struktura platební bilance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057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3107" y="735228"/>
            <a:ext cx="8280920" cy="401263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Bilance na běžném účtu zachycuje mezinárodní obchod se zbožím a službami včetně jednostranných transferů mezi </a:t>
            </a:r>
            <a:r>
              <a:rPr lang="cs-CZ" sz="2200" dirty="0" smtClean="0">
                <a:solidFill>
                  <a:srgbClr val="000000"/>
                </a:solidFill>
              </a:rPr>
              <a:t>zeměmi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Běžný účet se skládá z:</a:t>
            </a:r>
          </a:p>
          <a:p>
            <a:pPr marL="898525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i="1" dirty="0"/>
              <a:t>Obchodní </a:t>
            </a:r>
            <a:r>
              <a:rPr lang="cs-CZ" sz="2200" i="1" dirty="0" smtClean="0"/>
              <a:t>bilance </a:t>
            </a:r>
            <a:r>
              <a:rPr lang="cs-CZ" sz="2200" dirty="0" smtClean="0">
                <a:solidFill>
                  <a:srgbClr val="000000"/>
                </a:solidFill>
              </a:rPr>
              <a:t>(rozdíl </a:t>
            </a:r>
            <a:r>
              <a:rPr lang="cs-CZ" sz="2200" dirty="0">
                <a:solidFill>
                  <a:srgbClr val="000000"/>
                </a:solidFill>
              </a:rPr>
              <a:t>mezi exportem a importem výrobků a </a:t>
            </a:r>
            <a:r>
              <a:rPr lang="cs-CZ" sz="2200" dirty="0" smtClean="0">
                <a:solidFill>
                  <a:srgbClr val="000000"/>
                </a:solidFill>
              </a:rPr>
              <a:t>zboží)</a:t>
            </a:r>
          </a:p>
          <a:p>
            <a:pPr marL="898525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i="1" dirty="0"/>
              <a:t>Bilance služeb </a:t>
            </a:r>
            <a:r>
              <a:rPr lang="cs-CZ" sz="2200" dirty="0">
                <a:solidFill>
                  <a:srgbClr val="000000"/>
                </a:solidFill>
              </a:rPr>
              <a:t>(vyjadřuje rozdíl mezi dovezenými a vyvezenými </a:t>
            </a:r>
            <a:r>
              <a:rPr lang="cs-CZ" sz="2200" dirty="0" smtClean="0">
                <a:solidFill>
                  <a:srgbClr val="000000"/>
                </a:solidFill>
              </a:rPr>
              <a:t>službami)</a:t>
            </a:r>
            <a:endParaRPr lang="cs-CZ" sz="2200" dirty="0">
              <a:solidFill>
                <a:srgbClr val="000000"/>
              </a:solidFill>
            </a:endParaRPr>
          </a:p>
          <a:p>
            <a:pPr marL="898525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i="1" dirty="0" smtClean="0"/>
              <a:t>Bilance výnosů </a:t>
            </a:r>
            <a:r>
              <a:rPr lang="el-GR" sz="2200" dirty="0">
                <a:solidFill>
                  <a:srgbClr val="000000"/>
                </a:solidFill>
              </a:rPr>
              <a:t>	</a:t>
            </a:r>
            <a:r>
              <a:rPr lang="cs-CZ" sz="2200" dirty="0" smtClean="0">
                <a:solidFill>
                  <a:srgbClr val="000000"/>
                </a:solidFill>
              </a:rPr>
              <a:t>(</a:t>
            </a:r>
            <a:r>
              <a:rPr lang="sk-SK" sz="2200" dirty="0" err="1" smtClean="0">
                <a:solidFill>
                  <a:srgbClr val="000000"/>
                </a:solidFill>
              </a:rPr>
              <a:t>příjmy</a:t>
            </a:r>
            <a:r>
              <a:rPr lang="sk-SK" sz="2200" dirty="0" smtClean="0">
                <a:solidFill>
                  <a:srgbClr val="000000"/>
                </a:solidFill>
              </a:rPr>
              <a:t> </a:t>
            </a:r>
            <a:r>
              <a:rPr lang="sk-SK" sz="2200" dirty="0">
                <a:solidFill>
                  <a:srgbClr val="000000"/>
                </a:solidFill>
              </a:rPr>
              <a:t>a výdaje, </a:t>
            </a:r>
            <a:r>
              <a:rPr lang="sk-SK" sz="2200" dirty="0" err="1">
                <a:solidFill>
                  <a:srgbClr val="000000"/>
                </a:solidFill>
              </a:rPr>
              <a:t>které</a:t>
            </a:r>
            <a:r>
              <a:rPr lang="sk-SK" sz="2200" dirty="0">
                <a:solidFill>
                  <a:srgbClr val="000000"/>
                </a:solidFill>
              </a:rPr>
              <a:t> </a:t>
            </a:r>
            <a:r>
              <a:rPr lang="sk-SK" sz="2200" dirty="0" err="1">
                <a:solidFill>
                  <a:srgbClr val="000000"/>
                </a:solidFill>
              </a:rPr>
              <a:t>jsou</a:t>
            </a:r>
            <a:r>
              <a:rPr lang="sk-SK" sz="2200" dirty="0">
                <a:solidFill>
                  <a:srgbClr val="000000"/>
                </a:solidFill>
              </a:rPr>
              <a:t> </a:t>
            </a:r>
            <a:r>
              <a:rPr lang="sk-SK" sz="2200" dirty="0" err="1">
                <a:solidFill>
                  <a:srgbClr val="000000"/>
                </a:solidFill>
              </a:rPr>
              <a:t>obrazem</a:t>
            </a:r>
            <a:r>
              <a:rPr lang="sk-SK" sz="2200" dirty="0">
                <a:solidFill>
                  <a:srgbClr val="000000"/>
                </a:solidFill>
              </a:rPr>
              <a:t> </a:t>
            </a:r>
            <a:r>
              <a:rPr lang="sk-SK" sz="2200" dirty="0" err="1">
                <a:solidFill>
                  <a:srgbClr val="000000"/>
                </a:solidFill>
              </a:rPr>
              <a:t>předchozího</a:t>
            </a:r>
            <a:r>
              <a:rPr lang="sk-SK" sz="2200" dirty="0">
                <a:solidFill>
                  <a:srgbClr val="000000"/>
                </a:solidFill>
              </a:rPr>
              <a:t> pohybu </a:t>
            </a:r>
            <a:r>
              <a:rPr lang="sk-SK" sz="2200" dirty="0" err="1">
                <a:solidFill>
                  <a:srgbClr val="000000"/>
                </a:solidFill>
              </a:rPr>
              <a:t>výrobního</a:t>
            </a:r>
            <a:r>
              <a:rPr lang="sk-SK" sz="2200" dirty="0">
                <a:solidFill>
                  <a:srgbClr val="000000"/>
                </a:solidFill>
              </a:rPr>
              <a:t> </a:t>
            </a:r>
            <a:r>
              <a:rPr lang="sk-SK" sz="2200" dirty="0" smtClean="0">
                <a:solidFill>
                  <a:srgbClr val="000000"/>
                </a:solidFill>
              </a:rPr>
              <a:t>faktoru, </a:t>
            </a:r>
            <a:r>
              <a:rPr lang="sk-SK" sz="2200" dirty="0" err="1" smtClean="0">
                <a:solidFill>
                  <a:srgbClr val="000000"/>
                </a:solidFill>
              </a:rPr>
              <a:t>nejčastěji</a:t>
            </a:r>
            <a:r>
              <a:rPr lang="sk-SK" sz="2200" dirty="0" smtClean="0">
                <a:solidFill>
                  <a:srgbClr val="000000"/>
                </a:solidFill>
              </a:rPr>
              <a:t> </a:t>
            </a:r>
            <a:r>
              <a:rPr lang="sk-SK" sz="2200" dirty="0" err="1" smtClean="0">
                <a:solidFill>
                  <a:srgbClr val="000000"/>
                </a:solidFill>
              </a:rPr>
              <a:t>investic</a:t>
            </a:r>
            <a:r>
              <a:rPr lang="sk-SK" sz="2200" dirty="0" smtClean="0">
                <a:solidFill>
                  <a:srgbClr val="000000"/>
                </a:solidFill>
              </a:rPr>
              <a:t>)</a:t>
            </a:r>
          </a:p>
          <a:p>
            <a:pPr marL="898525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i="1" dirty="0"/>
              <a:t>Běžných převodů </a:t>
            </a:r>
            <a:r>
              <a:rPr lang="cs-CZ" sz="2200" dirty="0">
                <a:solidFill>
                  <a:srgbClr val="000000"/>
                </a:solidFill>
              </a:rPr>
              <a:t>(transakce, které nezakládají nárok na protihodnotu v podobě pohybu zboží, služeb či </a:t>
            </a:r>
            <a:r>
              <a:rPr lang="cs-CZ" sz="2200" dirty="0" smtClean="0">
                <a:solidFill>
                  <a:srgbClr val="000000"/>
                </a:solidFill>
              </a:rPr>
              <a:t>aktiv)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sz="2800" b="1" dirty="0" smtClean="0"/>
              <a:t>Běžný účet PB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749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3107" y="735228"/>
            <a:ext cx="8280920" cy="401263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Není příliš významnou položkou v rámci platební bilance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Zaznamenáváme zde kapitálové transfery související </a:t>
            </a:r>
            <a:r>
              <a:rPr lang="cs-CZ" sz="2200" dirty="0" smtClean="0">
                <a:solidFill>
                  <a:srgbClr val="000000"/>
                </a:solidFill>
              </a:rPr>
              <a:t>s:</a:t>
            </a:r>
          </a:p>
          <a:p>
            <a:pPr marL="8985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migrací </a:t>
            </a:r>
            <a:r>
              <a:rPr lang="cs-CZ" sz="2200" dirty="0">
                <a:solidFill>
                  <a:srgbClr val="000000"/>
                </a:solidFill>
              </a:rPr>
              <a:t>obyvatelstva (převody migrantů</a:t>
            </a:r>
            <a:r>
              <a:rPr lang="cs-CZ" sz="2200" dirty="0" smtClean="0">
                <a:solidFill>
                  <a:srgbClr val="000000"/>
                </a:solidFill>
              </a:rPr>
              <a:t>)</a:t>
            </a:r>
          </a:p>
          <a:p>
            <a:pPr marL="8985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promíjením dluhů</a:t>
            </a:r>
          </a:p>
          <a:p>
            <a:pPr marL="8985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převody </a:t>
            </a:r>
            <a:r>
              <a:rPr lang="cs-CZ" sz="2200" dirty="0">
                <a:solidFill>
                  <a:srgbClr val="000000"/>
                </a:solidFill>
              </a:rPr>
              <a:t>s nefinančními nevyrobenými hmotnými aktivy (pozemky pro zastupitelské úřady) </a:t>
            </a:r>
            <a:endParaRPr lang="cs-CZ" sz="2200" dirty="0" smtClean="0">
              <a:solidFill>
                <a:srgbClr val="000000"/>
              </a:solidFill>
            </a:endParaRPr>
          </a:p>
          <a:p>
            <a:pPr marL="898525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převody </a:t>
            </a:r>
            <a:r>
              <a:rPr lang="cs-CZ" sz="2200" dirty="0">
                <a:solidFill>
                  <a:srgbClr val="000000"/>
                </a:solidFill>
              </a:rPr>
              <a:t>s nehmotnými právy (patenty, licence, ochranné známky, autorská práva</a:t>
            </a:r>
            <a:r>
              <a:rPr lang="cs-CZ" sz="2200" dirty="0" smtClean="0">
                <a:solidFill>
                  <a:srgbClr val="000000"/>
                </a:solidFill>
              </a:rPr>
              <a:t>)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>
                <a:solidFill>
                  <a:srgbClr val="FF0000"/>
                </a:solidFill>
              </a:rPr>
              <a:t>NEPLÉST s finančním </a:t>
            </a:r>
            <a:r>
              <a:rPr lang="cs-CZ" sz="2200" dirty="0" smtClean="0">
                <a:solidFill>
                  <a:srgbClr val="FF0000"/>
                </a:solidFill>
              </a:rPr>
              <a:t>účtem!!!!</a:t>
            </a:r>
            <a:endParaRPr lang="cs-CZ" sz="2200" dirty="0">
              <a:solidFill>
                <a:srgbClr val="FF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sz="2800" b="1" dirty="0" smtClean="0"/>
              <a:t>Kapitálový účet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558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3107" y="735228"/>
            <a:ext cx="8280920" cy="401263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1800" dirty="0">
                <a:solidFill>
                  <a:srgbClr val="000000"/>
                </a:solidFill>
              </a:rPr>
              <a:t>Zaznamenáváme zde rozdíl mezi přílivem zahraničního kapitálu plynoucího do země z okolního světa (nákupy tuzemských aktiv) a odlivem kapitálu z domácí ekonomiky do zahraniční (nákupy zahraničních aktiv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1800" dirty="0" smtClean="0">
                <a:solidFill>
                  <a:srgbClr val="000000"/>
                </a:solidFill>
              </a:rPr>
              <a:t>Jednotlivé podúčty:</a:t>
            </a:r>
          </a:p>
          <a:p>
            <a:pPr marL="8985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1800" i="1" dirty="0"/>
              <a:t>Přímé investice </a:t>
            </a:r>
            <a:r>
              <a:rPr lang="cs-CZ" sz="1800" dirty="0">
                <a:solidFill>
                  <a:srgbClr val="000000"/>
                </a:solidFill>
              </a:rPr>
              <a:t>(investice, jejichž cílem je získání úplné nebo částečné kontroly nad domácí firmou a tím i vlivu na její </a:t>
            </a:r>
            <a:r>
              <a:rPr lang="cs-CZ" sz="1800" dirty="0" smtClean="0">
                <a:solidFill>
                  <a:srgbClr val="000000"/>
                </a:solidFill>
              </a:rPr>
              <a:t>řízení</a:t>
            </a:r>
            <a:r>
              <a:rPr lang="cs-CZ" sz="1800" dirty="0">
                <a:solidFill>
                  <a:srgbClr val="000000"/>
                </a:solidFill>
              </a:rPr>
              <a:t>)</a:t>
            </a:r>
            <a:endParaRPr lang="cs-CZ" sz="1800" dirty="0" smtClean="0">
              <a:solidFill>
                <a:srgbClr val="000000"/>
              </a:solidFill>
            </a:endParaRPr>
          </a:p>
          <a:p>
            <a:pPr marL="8985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1800" i="1" dirty="0" smtClean="0"/>
              <a:t>Portfoliové </a:t>
            </a:r>
            <a:r>
              <a:rPr lang="cs-CZ" sz="1800" i="1" dirty="0"/>
              <a:t>investice </a:t>
            </a:r>
            <a:r>
              <a:rPr lang="cs-CZ" sz="1800" dirty="0" smtClean="0">
                <a:solidFill>
                  <a:srgbClr val="000000"/>
                </a:solidFill>
              </a:rPr>
              <a:t>(mezinárodní </a:t>
            </a:r>
            <a:r>
              <a:rPr lang="cs-CZ" sz="1800" dirty="0">
                <a:solidFill>
                  <a:srgbClr val="000000"/>
                </a:solidFill>
              </a:rPr>
              <a:t>finanční toky, které souvisí s investicemi do účastí a do majetkových a dluhových cenných papírů, jejichž cílem není převzetí kontroly a </a:t>
            </a:r>
            <a:r>
              <a:rPr lang="cs-CZ" sz="1800" dirty="0" smtClean="0">
                <a:solidFill>
                  <a:srgbClr val="000000"/>
                </a:solidFill>
              </a:rPr>
              <a:t>řízení)</a:t>
            </a:r>
          </a:p>
          <a:p>
            <a:pPr marL="8985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1800" i="1" dirty="0" smtClean="0"/>
              <a:t>Finanční deriváty</a:t>
            </a:r>
          </a:p>
          <a:p>
            <a:pPr marL="8985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1800" i="1" dirty="0"/>
              <a:t>Ostatní </a:t>
            </a:r>
            <a:r>
              <a:rPr lang="cs-CZ" sz="1800" i="1" dirty="0" smtClean="0"/>
              <a:t>investice </a:t>
            </a:r>
            <a:r>
              <a:rPr lang="cs-CZ" sz="1800" dirty="0" smtClean="0">
                <a:solidFill>
                  <a:srgbClr val="000000"/>
                </a:solidFill>
              </a:rPr>
              <a:t>(krátkodobá a dlouhodobá </a:t>
            </a:r>
            <a:r>
              <a:rPr lang="cs-CZ" sz="1800" dirty="0">
                <a:solidFill>
                  <a:srgbClr val="000000"/>
                </a:solidFill>
              </a:rPr>
              <a:t>aktiva a pasiva</a:t>
            </a:r>
            <a:r>
              <a:rPr lang="cs-CZ" sz="1800" dirty="0" smtClean="0">
                <a:solidFill>
                  <a:srgbClr val="000000"/>
                </a:solidFill>
              </a:rPr>
              <a:t>, která vzniknou </a:t>
            </a:r>
            <a:r>
              <a:rPr lang="cs-CZ" sz="1800" dirty="0">
                <a:solidFill>
                  <a:srgbClr val="000000"/>
                </a:solidFill>
              </a:rPr>
              <a:t>v souvislosti s krátkodobými a dlouhodobými půjčkami, úvěry a depozity.</a:t>
            </a:r>
            <a:endParaRPr lang="cs-CZ" sz="18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228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sz="2800" b="1" dirty="0" smtClean="0"/>
              <a:t>Finanční účet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14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3107" y="1131590"/>
            <a:ext cx="8280920" cy="36162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400" dirty="0">
                <a:solidFill>
                  <a:srgbClr val="000000"/>
                </a:solidFill>
              </a:rPr>
              <a:t>odpočtové položky představující saldo toků, které nebylo možno na výše uvedených účtech jednoznačně identifikovat včetně nesrovnalostí vzniklých při sběru dat, kurzových rozdílech a nezachytitelných platbách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228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228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sz="2800" b="1" dirty="0"/>
              <a:t>Saldo chyb a opomenutí, statistické diskrepance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007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203598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Devizový kurz a devizové trhy</a:t>
            </a:r>
            <a:endParaRPr lang="cs-CZ" sz="2400" dirty="0">
              <a:solidFill>
                <a:srgbClr val="000000"/>
              </a:solidFill>
            </a:endParaRPr>
          </a:p>
          <a:p>
            <a:pPr marL="457200" lvl="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Determinace devizového kurzu v krátkém období</a:t>
            </a:r>
          </a:p>
          <a:p>
            <a:pPr marL="457200" lvl="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</a:rPr>
              <a:t>Determinace devizového kurzu v </a:t>
            </a:r>
            <a:r>
              <a:rPr lang="cs-CZ" sz="2400" dirty="0" smtClean="0">
                <a:solidFill>
                  <a:srgbClr val="000000"/>
                </a:solidFill>
              </a:rPr>
              <a:t>dlouhém období</a:t>
            </a:r>
            <a:endParaRPr lang="cs-CZ" sz="2400" dirty="0">
              <a:solidFill>
                <a:srgbClr val="000000"/>
              </a:solidFill>
            </a:endParaRPr>
          </a:p>
          <a:p>
            <a:pPr marL="457200" lvl="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Platební bilance a její struktura</a:t>
            </a:r>
          </a:p>
          <a:p>
            <a:pPr marL="457200" lvl="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Vyrovnávací mechanismy platební bilance</a:t>
            </a:r>
          </a:p>
          <a:p>
            <a:pPr marL="457200" lvl="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Teorém lokomotivy a importovaná inflace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sz="2800" b="1" dirty="0" smtClean="0"/>
              <a:t>Obsah prezentace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3107" y="1131590"/>
            <a:ext cx="8280920" cy="36162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400" dirty="0">
                <a:solidFill>
                  <a:srgbClr val="000000"/>
                </a:solidFill>
              </a:rPr>
              <a:t>Zachycujeme zde pohyb likvidních zahraničních aktiv centrální banky a ministerstva financí, které mohou být využívány k financování a regulování nerovnováhy platební </a:t>
            </a:r>
            <a:r>
              <a:rPr lang="cs-CZ" sz="2400" dirty="0" smtClean="0">
                <a:solidFill>
                  <a:srgbClr val="000000"/>
                </a:solidFill>
              </a:rPr>
              <a:t>bilance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400" dirty="0">
                <a:solidFill>
                  <a:srgbClr val="000000"/>
                </a:solidFill>
              </a:rPr>
              <a:t>Nárůst devizových rezerv se účtuje na kreditní straně se znaménkem </a:t>
            </a:r>
            <a:r>
              <a:rPr lang="cs-CZ" sz="2400" dirty="0" smtClean="0">
                <a:solidFill>
                  <a:srgbClr val="000000"/>
                </a:solidFill>
              </a:rPr>
              <a:t>mínus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Pokles </a:t>
            </a:r>
            <a:r>
              <a:rPr lang="cs-CZ" sz="2400" dirty="0">
                <a:solidFill>
                  <a:srgbClr val="000000"/>
                </a:solidFill>
              </a:rPr>
              <a:t>devizových rezerv na debetní straně platební bilance se znaménkem plus.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228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228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sz="2800" b="1" dirty="0" smtClean="0"/>
              <a:t>Účet oficiálních devizových rezerv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004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913811"/>
            <a:ext cx="8280920" cy="36162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Vznikají součtem dílčích sald platební bilance:</a:t>
            </a:r>
          </a:p>
          <a:p>
            <a:pPr marL="898525" indent="-36195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Výkonová bilance (saldo OB + bilance služeb+ bilance výnosů)</a:t>
            </a:r>
          </a:p>
          <a:p>
            <a:pPr marL="898525" indent="-36195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Bilance na běžném účtu</a:t>
            </a:r>
          </a:p>
          <a:p>
            <a:pPr marL="898525" indent="-36195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Základní bilance (v praxi se příliš nevyužívá)</a:t>
            </a:r>
          </a:p>
          <a:p>
            <a:pPr marL="898525" indent="-36195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Bilance na finančním účtu</a:t>
            </a:r>
          </a:p>
          <a:p>
            <a:pPr marL="898525" indent="-36195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Saldo oficiální </a:t>
            </a:r>
            <a:r>
              <a:rPr lang="cs-CZ" sz="2200" dirty="0">
                <a:solidFill>
                  <a:srgbClr val="000000"/>
                </a:solidFill>
              </a:rPr>
              <a:t>vyrovnávací bilance (</a:t>
            </a:r>
            <a:r>
              <a:rPr lang="cs-CZ" sz="2200" dirty="0" smtClean="0">
                <a:solidFill>
                  <a:srgbClr val="000000"/>
                </a:solidFill>
              </a:rPr>
              <a:t>saldo BÚ + saldo KÚ + saldo FÚ + saldo </a:t>
            </a:r>
            <a:r>
              <a:rPr lang="cs-CZ" sz="2200" dirty="0">
                <a:solidFill>
                  <a:srgbClr val="000000"/>
                </a:solidFill>
              </a:rPr>
              <a:t>účtu </a:t>
            </a:r>
            <a:r>
              <a:rPr lang="cs-CZ" sz="2200" dirty="0" smtClean="0">
                <a:solidFill>
                  <a:srgbClr val="000000"/>
                </a:solidFill>
              </a:rPr>
              <a:t>chyb </a:t>
            </a:r>
            <a:r>
              <a:rPr lang="cs-CZ" sz="2200" dirty="0">
                <a:solidFill>
                  <a:srgbClr val="000000"/>
                </a:solidFill>
              </a:rPr>
              <a:t>a </a:t>
            </a:r>
            <a:r>
              <a:rPr lang="cs-CZ" sz="2200" dirty="0" smtClean="0">
                <a:solidFill>
                  <a:srgbClr val="000000"/>
                </a:solidFill>
              </a:rPr>
              <a:t>opomenutí)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228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sz="2800" b="1" dirty="0" smtClean="0"/>
              <a:t>Kumulativní salda platební bilance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119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839556"/>
            <a:ext cx="8280920" cy="401263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Slouží k automatickému vyrovnávání PB nebo OB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Rozlišujeme:</a:t>
            </a:r>
          </a:p>
          <a:p>
            <a:pPr marL="896938" indent="-35718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Klasický cenový vyrovnávací mechanismus OB</a:t>
            </a:r>
          </a:p>
          <a:p>
            <a:pPr marL="896938" indent="-35718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Keynesiánský důchodový vyrovnávací mechanismus OB</a:t>
            </a:r>
          </a:p>
          <a:p>
            <a:pPr marL="896938" indent="-35718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Úrokový vyrovnávací mechanismus PB</a:t>
            </a:r>
          </a:p>
          <a:p>
            <a:pPr marL="896938" indent="-357188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Kurzový vyrovnávací mechanismus PB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V </a:t>
            </a:r>
            <a:r>
              <a:rPr lang="cs-CZ" sz="2200" dirty="0">
                <a:solidFill>
                  <a:srgbClr val="000000"/>
                </a:solidFill>
              </a:rPr>
              <a:t>souvislosti s VMPB se setkáváme se dvěma jevy:</a:t>
            </a:r>
          </a:p>
          <a:p>
            <a:pPr marL="896938" indent="-35718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Teorém lokomotivy</a:t>
            </a:r>
          </a:p>
          <a:p>
            <a:pPr marL="896938" indent="-35718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Importovaná inflace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228600" algn="l"/>
              </a:tabLst>
            </a:pPr>
            <a:r>
              <a:rPr lang="el-GR" sz="2200" dirty="0">
                <a:solidFill>
                  <a:srgbClr val="000000"/>
                </a:solidFill>
              </a:rPr>
              <a:t>	</a:t>
            </a:r>
            <a:endParaRPr lang="cs-CZ" sz="22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b="1" dirty="0" smtClean="0"/>
              <a:t>Vyrovnávací mechanismy platební bilance</a:t>
            </a:r>
            <a:endParaRPr lang="cs-CZ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352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839556"/>
            <a:ext cx="8280920" cy="401263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V 18. </a:t>
            </a:r>
            <a:r>
              <a:rPr lang="cs-CZ" sz="2000" dirty="0" smtClean="0">
                <a:solidFill>
                  <a:srgbClr val="000000"/>
                </a:solidFill>
              </a:rPr>
              <a:t>stol. </a:t>
            </a:r>
            <a:r>
              <a:rPr lang="cs-CZ" sz="2000" dirty="0">
                <a:solidFill>
                  <a:srgbClr val="000000"/>
                </a:solidFill>
              </a:rPr>
              <a:t>s tímto mechanismem přišel D. </a:t>
            </a:r>
            <a:r>
              <a:rPr lang="cs-CZ" sz="2000" dirty="0" err="1">
                <a:solidFill>
                  <a:srgbClr val="000000"/>
                </a:solidFill>
              </a:rPr>
              <a:t>Hume</a:t>
            </a:r>
            <a:r>
              <a:rPr lang="cs-CZ" sz="2000" dirty="0">
                <a:solidFill>
                  <a:srgbClr val="000000"/>
                </a:solidFill>
              </a:rPr>
              <a:t>, který kritizoval merkantilismus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Předpoklady“</a:t>
            </a:r>
            <a:endParaRPr lang="cs-CZ" sz="2000" dirty="0">
              <a:solidFill>
                <a:srgbClr val="000000"/>
              </a:solidFill>
            </a:endParaRPr>
          </a:p>
          <a:p>
            <a:pPr marL="896938" indent="-35718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Pevné kurzy</a:t>
            </a:r>
          </a:p>
          <a:p>
            <a:pPr marL="896938" indent="-35718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Platnost kvantitativní teorie peněz a rovnice směny</a:t>
            </a:r>
          </a:p>
          <a:p>
            <a:pPr marL="896938" indent="-35718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Pružné ceny a nulová mobilita kapitálu</a:t>
            </a:r>
          </a:p>
          <a:p>
            <a:pPr marL="896938" indent="-35718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Úrokové míry necitlivé na změnu peněžní zásoby</a:t>
            </a:r>
          </a:p>
          <a:p>
            <a:pPr marL="896938" indent="-35718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Platnost </a:t>
            </a:r>
            <a:r>
              <a:rPr lang="cs-CZ" sz="2000" dirty="0" err="1">
                <a:solidFill>
                  <a:srgbClr val="000000"/>
                </a:solidFill>
              </a:rPr>
              <a:t>Marshall</a:t>
            </a:r>
            <a:r>
              <a:rPr lang="cs-CZ" sz="2000" dirty="0">
                <a:solidFill>
                  <a:srgbClr val="000000"/>
                </a:solidFill>
              </a:rPr>
              <a:t> – </a:t>
            </a:r>
            <a:r>
              <a:rPr lang="cs-CZ" sz="2000" dirty="0" err="1">
                <a:solidFill>
                  <a:srgbClr val="000000"/>
                </a:solidFill>
              </a:rPr>
              <a:t>Lernerovy</a:t>
            </a:r>
            <a:r>
              <a:rPr lang="cs-CZ" sz="2000" dirty="0">
                <a:solidFill>
                  <a:srgbClr val="000000"/>
                </a:solidFill>
              </a:rPr>
              <a:t> podmínky</a:t>
            </a:r>
          </a:p>
          <a:p>
            <a:pPr marL="896938" indent="-35718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Neprovádění sterilizace devizových intervencí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000" b="1" u="sng" dirty="0"/>
              <a:t>Fungování</a:t>
            </a:r>
          </a:p>
          <a:p>
            <a:pPr marL="357188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228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Přebytek </a:t>
            </a:r>
            <a:r>
              <a:rPr lang="cs-CZ" sz="2000" dirty="0">
                <a:solidFill>
                  <a:srgbClr val="000000"/>
                </a:solidFill>
              </a:rPr>
              <a:t>OB → příliv peněz ze zahraničí a růst peněžní zásoby → růst domácí cenové hladiny → pokles exportu, růst importu → vyrovnání OB 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b="1" dirty="0"/>
              <a:t> </a:t>
            </a:r>
            <a:r>
              <a:rPr lang="cs-CZ" sz="2800" b="1" dirty="0"/>
              <a:t>Klasický cenový vyrovnávací mechanismus </a:t>
            </a:r>
            <a:r>
              <a:rPr lang="cs-CZ" sz="2800" b="1" dirty="0" smtClean="0"/>
              <a:t>OB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033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839556"/>
            <a:ext cx="8280920" cy="401263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Jeho autorem jsou </a:t>
            </a:r>
            <a:r>
              <a:rPr lang="cs-CZ" sz="2000" dirty="0" err="1">
                <a:solidFill>
                  <a:srgbClr val="000000"/>
                </a:solidFill>
              </a:rPr>
              <a:t>Harrod</a:t>
            </a:r>
            <a:r>
              <a:rPr lang="cs-CZ" sz="2000" dirty="0">
                <a:solidFill>
                  <a:srgbClr val="000000"/>
                </a:solidFill>
              </a:rPr>
              <a:t> a </a:t>
            </a:r>
            <a:r>
              <a:rPr lang="cs-CZ" sz="2000" dirty="0" err="1">
                <a:solidFill>
                  <a:srgbClr val="000000"/>
                </a:solidFill>
              </a:rPr>
              <a:t>Machlup</a:t>
            </a:r>
            <a:r>
              <a:rPr lang="cs-CZ" sz="2000" dirty="0">
                <a:solidFill>
                  <a:srgbClr val="000000"/>
                </a:solidFill>
              </a:rPr>
              <a:t>  a je spojen se změnou důchodu (HDP)</a:t>
            </a:r>
          </a:p>
          <a:p>
            <a:pPr algn="just">
              <a:spcBef>
                <a:spcPts val="0"/>
              </a:spcBef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Předpoklady:</a:t>
            </a:r>
            <a:endParaRPr lang="cs-CZ" sz="2000" dirty="0">
              <a:solidFill>
                <a:srgbClr val="000000"/>
              </a:solidFill>
            </a:endParaRPr>
          </a:p>
          <a:p>
            <a:pPr marL="896938" indent="-35718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Pevné kurzy a pevné ceny</a:t>
            </a:r>
          </a:p>
          <a:p>
            <a:pPr marL="896938" indent="-35718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Recesní mezera</a:t>
            </a:r>
          </a:p>
          <a:p>
            <a:pPr marL="896938" indent="-35718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Poptávkově determinovaný důchod</a:t>
            </a:r>
          </a:p>
          <a:p>
            <a:pPr marL="896938" indent="-35718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Stabilní úroková míra a nulové úspory</a:t>
            </a:r>
          </a:p>
          <a:p>
            <a:pPr marL="896938" indent="-35718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Nulová mobilita kapitálu</a:t>
            </a:r>
          </a:p>
          <a:p>
            <a:pPr marL="896938" indent="-35718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Import závislý na úrovni důchodu v ekonomice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000" b="1" u="sng" dirty="0"/>
              <a:t>Fungování</a:t>
            </a:r>
          </a:p>
          <a:p>
            <a:pPr marL="357188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228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Deficit OB → IM &gt; EX → pokles AD → pokles produktu → pokles celkového důchodu → pokles IM, růstu EX → vyrovnání OB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b="1" dirty="0"/>
              <a:t> </a:t>
            </a:r>
            <a:r>
              <a:rPr lang="cs-CZ" sz="2800" b="1" dirty="0"/>
              <a:t>Keynesiánský důchodový vyrovnávací mech. </a:t>
            </a:r>
            <a:r>
              <a:rPr lang="cs-CZ" b="1" dirty="0" smtClean="0"/>
              <a:t>OB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562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839556"/>
            <a:ext cx="8280920" cy="401263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Ve skutečnosti existuje ještě další způsob vyrovnání PB a tím je pohyb úrokové míry a pohyb kapitálu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b="1" u="sng" dirty="0"/>
              <a:t>Fungování</a:t>
            </a:r>
          </a:p>
          <a:p>
            <a:pPr marL="357188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Přebytek PB → příliv peněz ze zahraničí a růst peněžní zásoby → pokles domácí úrokové míry → odliv kapitálu → vyrovnání PB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228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Pokles úrokové míry má dva efekty:</a:t>
            </a:r>
          </a:p>
          <a:p>
            <a:pPr marL="1079500" indent="-3651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+mj-lt"/>
              <a:buAutoNum type="arabicPeriod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Růst investic a dlouhodobé spotřeby (růst důchodu a IM)</a:t>
            </a:r>
          </a:p>
          <a:p>
            <a:pPr marL="1079500" indent="-36512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+mj-lt"/>
              <a:buAutoNum type="arabicPeriod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Roste úrokový diferenciál a dochází k odlivu peněz z finančního </a:t>
            </a:r>
            <a:r>
              <a:rPr lang="cs-CZ" sz="2200" dirty="0" smtClean="0">
                <a:solidFill>
                  <a:srgbClr val="000000"/>
                </a:solidFill>
              </a:rPr>
              <a:t>účtu</a:t>
            </a:r>
            <a:endParaRPr lang="cs-CZ" sz="22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b="1" dirty="0"/>
              <a:t> </a:t>
            </a:r>
            <a:r>
              <a:rPr lang="cs-CZ" sz="2800" b="1" dirty="0"/>
              <a:t>Úrokový vyrovnávací mechanismus </a:t>
            </a:r>
            <a:r>
              <a:rPr lang="cs-CZ" sz="2800" b="1" dirty="0" smtClean="0"/>
              <a:t>PB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119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839556"/>
            <a:ext cx="8280920" cy="401263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0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400" dirty="0">
                <a:solidFill>
                  <a:srgbClr val="000000"/>
                </a:solidFill>
              </a:rPr>
              <a:t>Opustíme předpoklad pevných kurzů a k vyrovnání PB dojde prostřednictvím změn devizového kurzu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4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400" b="1" u="sng" dirty="0"/>
              <a:t>Fungování</a:t>
            </a:r>
          </a:p>
          <a:p>
            <a:pPr marL="357188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228600" algn="l"/>
              </a:tabLst>
            </a:pPr>
            <a:r>
              <a:rPr lang="cs-CZ" sz="2400" dirty="0">
                <a:solidFill>
                  <a:srgbClr val="000000"/>
                </a:solidFill>
              </a:rPr>
              <a:t>Přebytek PB → převis nabídky nad poptávkou deviz → zhodnocení měny → pokles exportu, růst importu → vyrovnání PB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0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b="1" dirty="0"/>
              <a:t> </a:t>
            </a:r>
            <a:r>
              <a:rPr lang="cs-CZ" sz="2800" b="1" dirty="0"/>
              <a:t>Kurzový vyrovnávací mechanismus </a:t>
            </a:r>
            <a:r>
              <a:rPr lang="cs-CZ" sz="2800" b="1" dirty="0" smtClean="0"/>
              <a:t>PB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979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985424"/>
            <a:ext cx="8280920" cy="401263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>
                <a:solidFill>
                  <a:srgbClr val="000000"/>
                </a:solidFill>
              </a:rPr>
              <a:t>Teorémem lokomotivy označujeme mechanismus, kdy růst výkonu jedné země vede k následnému růstu výkonnosti v zemi jiné.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domácí země se nachází v </a:t>
            </a:r>
            <a:r>
              <a:rPr lang="cs-CZ" sz="2200" dirty="0">
                <a:solidFill>
                  <a:srgbClr val="000000"/>
                </a:solidFill>
              </a:rPr>
              <a:t>recesní </a:t>
            </a:r>
            <a:r>
              <a:rPr lang="cs-CZ" sz="2200" dirty="0" smtClean="0">
                <a:solidFill>
                  <a:srgbClr val="000000"/>
                </a:solidFill>
              </a:rPr>
              <a:t>mezeře - vláda se rozhodne </a:t>
            </a:r>
            <a:r>
              <a:rPr lang="cs-CZ" sz="2200" dirty="0">
                <a:solidFill>
                  <a:srgbClr val="000000"/>
                </a:solidFill>
              </a:rPr>
              <a:t>provést fiskální </a:t>
            </a:r>
            <a:r>
              <a:rPr lang="cs-CZ" sz="2200" dirty="0" smtClean="0">
                <a:solidFill>
                  <a:srgbClr val="000000"/>
                </a:solidFill>
              </a:rPr>
              <a:t>expanzi - roste </a:t>
            </a:r>
            <a:r>
              <a:rPr lang="cs-CZ" sz="2200" dirty="0">
                <a:solidFill>
                  <a:srgbClr val="000000"/>
                </a:solidFill>
              </a:rPr>
              <a:t>reálný </a:t>
            </a:r>
            <a:r>
              <a:rPr lang="cs-CZ" sz="2200" dirty="0" smtClean="0">
                <a:solidFill>
                  <a:srgbClr val="000000"/>
                </a:solidFill>
              </a:rPr>
              <a:t>důchod - ten </a:t>
            </a:r>
            <a:r>
              <a:rPr lang="cs-CZ" sz="2200" dirty="0">
                <a:solidFill>
                  <a:srgbClr val="000000"/>
                </a:solidFill>
              </a:rPr>
              <a:t>však vede k růstu </a:t>
            </a:r>
            <a:r>
              <a:rPr lang="cs-CZ" sz="2200" dirty="0" smtClean="0">
                <a:solidFill>
                  <a:srgbClr val="000000"/>
                </a:solidFill>
              </a:rPr>
              <a:t>importu. </a:t>
            </a:r>
            <a:r>
              <a:rPr lang="cs-CZ" sz="2200" dirty="0">
                <a:solidFill>
                  <a:srgbClr val="000000"/>
                </a:solidFill>
              </a:rPr>
              <a:t>Druhou stranou růstu importu v domácí zemi </a:t>
            </a:r>
            <a:r>
              <a:rPr lang="cs-CZ" sz="2200" dirty="0" smtClean="0">
                <a:solidFill>
                  <a:srgbClr val="000000"/>
                </a:solidFill>
              </a:rPr>
              <a:t>je zvyšující se  </a:t>
            </a:r>
            <a:r>
              <a:rPr lang="cs-CZ" sz="2200" dirty="0">
                <a:solidFill>
                  <a:srgbClr val="000000"/>
                </a:solidFill>
              </a:rPr>
              <a:t>export zahraniční země, odkud domácí ekonomika dováží zboží a </a:t>
            </a:r>
            <a:r>
              <a:rPr lang="cs-CZ" sz="2200" dirty="0" smtClean="0">
                <a:solidFill>
                  <a:srgbClr val="000000"/>
                </a:solidFill>
              </a:rPr>
              <a:t>služby, což se projeví růstem produktu v zahraniční ekonomice.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Jedna </a:t>
            </a:r>
            <a:r>
              <a:rPr lang="cs-CZ" sz="2200" dirty="0">
                <a:solidFill>
                  <a:srgbClr val="000000"/>
                </a:solidFill>
              </a:rPr>
              <a:t>země vytáhla druhou zemi z recese, přičemž jejich role v pozici „lokomotivy“ se střídají. </a:t>
            </a: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b="1" dirty="0" smtClean="0"/>
              <a:t>Teorém lokomotivy</a:t>
            </a:r>
            <a:endParaRPr lang="cs-CZ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828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839556"/>
            <a:ext cx="8280920" cy="401263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Proces vycházející z fungování cenového vyrovnávacího mechanismu </a:t>
            </a:r>
            <a:r>
              <a:rPr lang="el-GR" sz="2200" dirty="0">
                <a:solidFill>
                  <a:srgbClr val="000000"/>
                </a:solidFill>
              </a:rPr>
              <a:t>	</a:t>
            </a:r>
            <a:endParaRPr lang="cs-CZ" sz="22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Předpokladem jsou plně využité zdroje a neoklasické předpoklady o ekonomice, uvažujeme 2 země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Jsou-li v ekonomice A i B plně využité zdroje, potom růst cenové hladiny v zemi A vede prostřednictvím zahraničního obchodu k růstu cenové hladiny v zemi B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Rostou-li ceny v zemi A, potom roste import do země A </a:t>
            </a:r>
            <a:r>
              <a:rPr lang="cs-CZ" sz="2200" dirty="0" err="1" smtClean="0">
                <a:solidFill>
                  <a:srgbClr val="000000"/>
                </a:solidFill>
              </a:rPr>
              <a:t>a</a:t>
            </a:r>
            <a:r>
              <a:rPr lang="cs-CZ" sz="2200" dirty="0" smtClean="0">
                <a:solidFill>
                  <a:srgbClr val="000000"/>
                </a:solidFill>
              </a:rPr>
              <a:t> tedy export ze země B, v zemi B roste AD, která však nemůže být uspokojena stávajícími kapacitami a dojde k růstu cenové hladiny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2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2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b="1" dirty="0" smtClean="0"/>
              <a:t>Importovaná inflace</a:t>
            </a:r>
            <a:endParaRPr lang="cs-CZ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02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00867"/>
            <a:ext cx="8280920" cy="403244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BENASSY, J., P., 2011. </a:t>
            </a:r>
            <a:r>
              <a:rPr lang="cs-CZ" sz="1400" dirty="0" err="1">
                <a:solidFill>
                  <a:srgbClr val="000000"/>
                </a:solidFill>
              </a:rPr>
              <a:t>Macroeconomic</a:t>
            </a:r>
            <a:r>
              <a:rPr lang="cs-CZ" sz="1400" dirty="0">
                <a:solidFill>
                  <a:srgbClr val="000000"/>
                </a:solidFill>
              </a:rPr>
              <a:t> </a:t>
            </a:r>
            <a:r>
              <a:rPr lang="cs-CZ" sz="1400" dirty="0" err="1">
                <a:solidFill>
                  <a:srgbClr val="000000"/>
                </a:solidFill>
              </a:rPr>
              <a:t>Theory</a:t>
            </a:r>
            <a:r>
              <a:rPr lang="cs-CZ" sz="1400" dirty="0">
                <a:solidFill>
                  <a:srgbClr val="000000"/>
                </a:solidFill>
              </a:rPr>
              <a:t>. Oxford University </a:t>
            </a:r>
            <a:r>
              <a:rPr lang="cs-CZ" sz="1400" dirty="0" err="1">
                <a:solidFill>
                  <a:srgbClr val="000000"/>
                </a:solidFill>
              </a:rPr>
              <a:t>Press</a:t>
            </a:r>
            <a:r>
              <a:rPr lang="cs-CZ" sz="1400" dirty="0">
                <a:solidFill>
                  <a:srgbClr val="000000"/>
                </a:solidFill>
              </a:rPr>
              <a:t>.  ISBN 9780199924219.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CAHLÍK, T., M. HLAVÁČEK a J. SEIDLER J., 2013. Makroekonomie, 2. vydání. Praha: Karolinum. ISBN 978-80-2461-906-4.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KOTLÁNOVÁ, E. a K. TUREČKOVÁ, 2014.  Makroekonomie. Karviná: OPF v Karviné. ISBN 978-80-7510-076-4.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ŠEVELA, M., 2012. Makroekonomie II. Středně pokročilý kurz. Brno: Mendelova univerzita. ISBN 978-80-7375-609-3.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SOUKUP, J. a KOL., 2010. Makroekonomie: moderní přístup. Praha: Management </a:t>
            </a:r>
            <a:r>
              <a:rPr lang="cs-CZ" sz="1400" dirty="0" err="1">
                <a:solidFill>
                  <a:srgbClr val="000000"/>
                </a:solidFill>
              </a:rPr>
              <a:t>Press</a:t>
            </a:r>
            <a:r>
              <a:rPr lang="cs-CZ" sz="1400" dirty="0">
                <a:solidFill>
                  <a:srgbClr val="000000"/>
                </a:solidFill>
              </a:rPr>
              <a:t>. ISBN 978-80-7261-219-2.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HOLMAN, R., 2010. Makroekonomie: středně pokročilý kurz. Praha: </a:t>
            </a:r>
            <a:r>
              <a:rPr lang="cs-CZ" sz="1400" dirty="0" err="1">
                <a:solidFill>
                  <a:srgbClr val="000000"/>
                </a:solidFill>
              </a:rPr>
              <a:t>C.H.Beck</a:t>
            </a:r>
            <a:r>
              <a:rPr lang="cs-CZ" sz="1400" dirty="0">
                <a:solidFill>
                  <a:srgbClr val="000000"/>
                </a:solidFill>
              </a:rPr>
              <a:t>. ISBN 978-80-7179-861-3.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MANKIW, N., G., 2015.  </a:t>
            </a:r>
            <a:r>
              <a:rPr lang="cs-CZ" sz="1400" dirty="0" err="1">
                <a:solidFill>
                  <a:srgbClr val="000000"/>
                </a:solidFill>
              </a:rPr>
              <a:t>Principles</a:t>
            </a:r>
            <a:r>
              <a:rPr lang="cs-CZ" sz="1400" dirty="0">
                <a:solidFill>
                  <a:srgbClr val="000000"/>
                </a:solidFill>
              </a:rPr>
              <a:t> </a:t>
            </a:r>
            <a:r>
              <a:rPr lang="cs-CZ" sz="1400" dirty="0" err="1">
                <a:solidFill>
                  <a:srgbClr val="000000"/>
                </a:solidFill>
              </a:rPr>
              <a:t>of</a:t>
            </a:r>
            <a:r>
              <a:rPr lang="cs-CZ" sz="1400" dirty="0">
                <a:solidFill>
                  <a:srgbClr val="000000"/>
                </a:solidFill>
              </a:rPr>
              <a:t> </a:t>
            </a:r>
            <a:r>
              <a:rPr lang="cs-CZ" sz="1400" dirty="0" err="1">
                <a:solidFill>
                  <a:srgbClr val="000000"/>
                </a:solidFill>
              </a:rPr>
              <a:t>Macroeconomics</a:t>
            </a:r>
            <a:r>
              <a:rPr lang="cs-CZ" sz="1400" dirty="0">
                <a:solidFill>
                  <a:srgbClr val="000000"/>
                </a:solidFill>
              </a:rPr>
              <a:t>. 7th </a:t>
            </a:r>
            <a:r>
              <a:rPr lang="cs-CZ" sz="1400" dirty="0" err="1">
                <a:solidFill>
                  <a:srgbClr val="000000"/>
                </a:solidFill>
              </a:rPr>
              <a:t>edition</a:t>
            </a:r>
            <a:r>
              <a:rPr lang="cs-CZ" sz="1400" dirty="0">
                <a:solidFill>
                  <a:srgbClr val="000000"/>
                </a:solidFill>
              </a:rPr>
              <a:t>. </a:t>
            </a:r>
            <a:r>
              <a:rPr lang="cs-CZ" sz="1400" dirty="0" err="1">
                <a:solidFill>
                  <a:srgbClr val="000000"/>
                </a:solidFill>
              </a:rPr>
              <a:t>Cengage</a:t>
            </a:r>
            <a:r>
              <a:rPr lang="cs-CZ" sz="1400" dirty="0">
                <a:solidFill>
                  <a:srgbClr val="000000"/>
                </a:solidFill>
              </a:rPr>
              <a:t> </a:t>
            </a:r>
            <a:r>
              <a:rPr lang="cs-CZ" sz="1400" dirty="0" err="1">
                <a:solidFill>
                  <a:srgbClr val="000000"/>
                </a:solidFill>
              </a:rPr>
              <a:t>Learning</a:t>
            </a:r>
            <a:r>
              <a:rPr lang="cs-CZ" sz="1400" dirty="0">
                <a:solidFill>
                  <a:srgbClr val="000000"/>
                </a:solidFill>
              </a:rPr>
              <a:t>. ISBN 978-0-538-4306-6</a:t>
            </a:r>
            <a:r>
              <a:rPr lang="cs-CZ" sz="1400" dirty="0" smtClean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06027"/>
            <a:ext cx="8280920" cy="507703"/>
          </a:xfrm>
        </p:spPr>
        <p:txBody>
          <a:bodyPr/>
          <a:lstStyle/>
          <a:p>
            <a:r>
              <a:rPr lang="cs-CZ" sz="2800" b="1" dirty="0" smtClean="0"/>
              <a:t>Zdroje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05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772716"/>
            <a:ext cx="8280920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Místo, kde jednotliví účastníci prodávají či nakupují zahraniční národní měny, tedy veškerá depozita denominovaná v různých národních měnách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Účastníci obchodování na devizových </a:t>
            </a:r>
            <a:r>
              <a:rPr lang="cs-CZ" sz="2000" dirty="0" smtClean="0">
                <a:solidFill>
                  <a:srgbClr val="000000"/>
                </a:solidFill>
              </a:rPr>
              <a:t>trzích:</a:t>
            </a:r>
            <a:endParaRPr lang="cs-CZ" sz="2000" dirty="0">
              <a:solidFill>
                <a:srgbClr val="000000"/>
              </a:solidFill>
            </a:endParaRPr>
          </a:p>
          <a:p>
            <a:pPr marL="900113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komerční </a:t>
            </a:r>
            <a:r>
              <a:rPr lang="cs-CZ" sz="2000" dirty="0" smtClean="0">
                <a:solidFill>
                  <a:srgbClr val="000000"/>
                </a:solidFill>
              </a:rPr>
              <a:t>banky</a:t>
            </a:r>
          </a:p>
          <a:p>
            <a:pPr marL="900113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brokerské firmy</a:t>
            </a:r>
          </a:p>
          <a:p>
            <a:pPr marL="900113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devizoví </a:t>
            </a:r>
            <a:r>
              <a:rPr lang="cs-CZ" sz="2000" dirty="0">
                <a:solidFill>
                  <a:srgbClr val="000000"/>
                </a:solidFill>
              </a:rPr>
              <a:t>dealeři a </a:t>
            </a:r>
            <a:r>
              <a:rPr lang="cs-CZ" sz="2000" dirty="0" smtClean="0">
                <a:solidFill>
                  <a:srgbClr val="000000"/>
                </a:solidFill>
              </a:rPr>
              <a:t>brokeři</a:t>
            </a:r>
          </a:p>
          <a:p>
            <a:pPr marL="900113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centrální banky</a:t>
            </a:r>
          </a:p>
          <a:p>
            <a:pPr marL="900113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firmy </a:t>
            </a:r>
            <a:r>
              <a:rPr lang="cs-CZ" sz="2000" dirty="0">
                <a:solidFill>
                  <a:srgbClr val="000000"/>
                </a:solidFill>
              </a:rPr>
              <a:t>jako importéři, exportéři a </a:t>
            </a:r>
            <a:r>
              <a:rPr lang="cs-CZ" sz="2000" dirty="0" smtClean="0">
                <a:solidFill>
                  <a:srgbClr val="000000"/>
                </a:solidFill>
              </a:rPr>
              <a:t>zajišťovatelé</a:t>
            </a:r>
          </a:p>
          <a:p>
            <a:pPr marL="900113" indent="-363538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228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nebankovní </a:t>
            </a:r>
            <a:r>
              <a:rPr lang="cs-CZ" sz="2000" dirty="0">
                <a:solidFill>
                  <a:srgbClr val="000000"/>
                </a:solidFill>
              </a:rPr>
              <a:t>finanční instituce </a:t>
            </a:r>
            <a:r>
              <a:rPr lang="cs-CZ" sz="2000" dirty="0" smtClean="0">
                <a:solidFill>
                  <a:srgbClr val="000000"/>
                </a:solidFill>
              </a:rPr>
              <a:t>– pojišťovny, investiční fondy, atd.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000" dirty="0">
                <a:solidFill>
                  <a:srgbClr val="000000"/>
                </a:solidFill>
              </a:rPr>
              <a:t>Rozlišujeme </a:t>
            </a:r>
            <a:r>
              <a:rPr lang="cs-CZ" sz="2000" b="1" dirty="0">
                <a:solidFill>
                  <a:srgbClr val="307871"/>
                </a:solidFill>
              </a:rPr>
              <a:t>mezibankovní devizový trh </a:t>
            </a:r>
            <a:r>
              <a:rPr lang="cs-CZ" sz="2000" dirty="0">
                <a:solidFill>
                  <a:srgbClr val="000000"/>
                </a:solidFill>
              </a:rPr>
              <a:t>a </a:t>
            </a:r>
            <a:r>
              <a:rPr lang="cs-CZ" sz="2000" b="1" dirty="0">
                <a:solidFill>
                  <a:srgbClr val="307871"/>
                </a:solidFill>
              </a:rPr>
              <a:t>devizový trh maloobchodní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sk-SK" sz="20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  <a:tabLst>
                <a:tab pos="228600" algn="l"/>
              </a:tabLst>
            </a:pPr>
            <a:endParaRPr lang="sk-SK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Devizový trh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09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987574"/>
            <a:ext cx="8496944" cy="3672408"/>
          </a:xfrm>
        </p:spPr>
        <p:txBody>
          <a:bodyPr/>
          <a:lstStyle/>
          <a:p>
            <a:pPr algn="ctr">
              <a:spcBef>
                <a:spcPts val="1800"/>
              </a:spcBef>
              <a:spcAft>
                <a:spcPts val="3000"/>
              </a:spcAft>
            </a:pPr>
            <a:r>
              <a:rPr lang="cs-CZ" sz="3200" b="1" dirty="0" smtClean="0">
                <a:solidFill>
                  <a:srgbClr val="307871"/>
                </a:solidFill>
              </a:rPr>
              <a:t/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3200" b="1" dirty="0">
                <a:solidFill>
                  <a:srgbClr val="307871"/>
                </a:solidFill>
              </a:rPr>
              <a:t/>
            </a:r>
            <a:br>
              <a:rPr lang="cs-CZ" sz="3200" b="1" dirty="0">
                <a:solidFill>
                  <a:srgbClr val="307871"/>
                </a:solidFill>
              </a:rPr>
            </a:br>
            <a:r>
              <a:rPr lang="cs-CZ" sz="3200" b="1" dirty="0" smtClean="0">
                <a:solidFill>
                  <a:srgbClr val="307871"/>
                </a:solidFill>
              </a:rPr>
              <a:t>Děkuji za pozornost a přeji hezký den</a:t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3200" b="1" dirty="0" smtClean="0">
                <a:solidFill>
                  <a:srgbClr val="307871"/>
                </a:solidFill>
              </a:rPr>
              <a:t/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4400" b="1" dirty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4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420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12378" y="915566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umožňuje </a:t>
            </a:r>
            <a:r>
              <a:rPr lang="cs-CZ" sz="2400" dirty="0">
                <a:solidFill>
                  <a:srgbClr val="000000"/>
                </a:solidFill>
              </a:rPr>
              <a:t>zahraniční obchod a mezinárodní </a:t>
            </a:r>
            <a:r>
              <a:rPr lang="cs-CZ" sz="2400" dirty="0" smtClean="0">
                <a:solidFill>
                  <a:srgbClr val="000000"/>
                </a:solidFill>
              </a:rPr>
              <a:t>investování</a:t>
            </a:r>
            <a:endParaRPr lang="cs-CZ" sz="24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umožňuje </a:t>
            </a:r>
            <a:r>
              <a:rPr lang="cs-CZ" sz="2400" dirty="0">
                <a:solidFill>
                  <a:srgbClr val="000000"/>
                </a:solidFill>
              </a:rPr>
              <a:t>zajistit se proti kurzovému </a:t>
            </a:r>
            <a:r>
              <a:rPr lang="cs-CZ" sz="2400" dirty="0" smtClean="0">
                <a:solidFill>
                  <a:srgbClr val="000000"/>
                </a:solidFill>
              </a:rPr>
              <a:t>riziku</a:t>
            </a:r>
            <a:endParaRPr lang="cs-CZ" sz="24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umožňuje </a:t>
            </a:r>
            <a:r>
              <a:rPr lang="cs-CZ" sz="2400" dirty="0">
                <a:solidFill>
                  <a:srgbClr val="000000"/>
                </a:solidFill>
              </a:rPr>
              <a:t>sázet na budoucí nejistý pohyb devizového kurzu, tj. </a:t>
            </a:r>
            <a:r>
              <a:rPr lang="cs-CZ" sz="2400" dirty="0" smtClean="0">
                <a:solidFill>
                  <a:srgbClr val="000000"/>
                </a:solidFill>
              </a:rPr>
              <a:t>spekulaci </a:t>
            </a:r>
            <a:endParaRPr lang="cs-CZ" sz="24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dovoluje </a:t>
            </a:r>
            <a:r>
              <a:rPr lang="cs-CZ" sz="2400" dirty="0">
                <a:solidFill>
                  <a:srgbClr val="000000"/>
                </a:solidFill>
              </a:rPr>
              <a:t>arbitráž, tj. využití cenových rozdílů v kurzech měn na různých částech devizového trhu a cílem utržit </a:t>
            </a:r>
            <a:r>
              <a:rPr lang="cs-CZ" sz="2400" dirty="0" smtClean="0">
                <a:solidFill>
                  <a:srgbClr val="000000"/>
                </a:solidFill>
              </a:rPr>
              <a:t>zisk</a:t>
            </a:r>
            <a:endParaRPr lang="cs-CZ" sz="24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228600" algn="l"/>
              </a:tabLst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Funkce devizového trhu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640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96975" y="771550"/>
            <a:ext cx="8280920" cy="403244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Označován také jako směnný nebo měnový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Představuje cenu jedné měny vyjádřenou v jednotkách jiné měny nebo vztaženou ke koši měn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b="1" dirty="0">
                <a:solidFill>
                  <a:srgbClr val="307871"/>
                </a:solidFill>
              </a:rPr>
              <a:t>Kótování </a:t>
            </a:r>
            <a:r>
              <a:rPr lang="cs-CZ" sz="2000" dirty="0">
                <a:solidFill>
                  <a:srgbClr val="000000"/>
                </a:solidFill>
              </a:rPr>
              <a:t>- </a:t>
            </a:r>
            <a:r>
              <a:rPr lang="cs-CZ" sz="2000" dirty="0" smtClean="0">
                <a:solidFill>
                  <a:srgbClr val="000000"/>
                </a:solidFill>
              </a:rPr>
              <a:t>působ</a:t>
            </a:r>
            <a:r>
              <a:rPr lang="cs-CZ" sz="2000" dirty="0">
                <a:solidFill>
                  <a:srgbClr val="000000"/>
                </a:solidFill>
              </a:rPr>
              <a:t>, kterým mohou být devizové kurzy vyjádřeny ve vztahu jedné měny k </a:t>
            </a:r>
            <a:r>
              <a:rPr lang="cs-CZ" sz="2000" dirty="0" smtClean="0">
                <a:solidFill>
                  <a:srgbClr val="000000"/>
                </a:solidFill>
              </a:rPr>
              <a:t>druhé</a:t>
            </a:r>
          </a:p>
          <a:p>
            <a:pPr marL="900113" lvl="0" indent="-36353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i="1" dirty="0">
                <a:solidFill>
                  <a:srgbClr val="307871"/>
                </a:solidFill>
              </a:rPr>
              <a:t>Přímé kótování </a:t>
            </a:r>
            <a:r>
              <a:rPr lang="cs-CZ" sz="2000" dirty="0" smtClean="0">
                <a:solidFill>
                  <a:srgbClr val="000000"/>
                </a:solidFill>
              </a:rPr>
              <a:t>= určité </a:t>
            </a:r>
            <a:r>
              <a:rPr lang="cs-CZ" sz="2000" dirty="0">
                <a:solidFill>
                  <a:srgbClr val="000000"/>
                </a:solidFill>
              </a:rPr>
              <a:t>množství zahraniční </a:t>
            </a:r>
            <a:r>
              <a:rPr lang="cs-CZ" sz="2000" dirty="0" smtClean="0">
                <a:solidFill>
                  <a:srgbClr val="000000"/>
                </a:solidFill>
              </a:rPr>
              <a:t>měny vyjádřeno </a:t>
            </a:r>
            <a:r>
              <a:rPr lang="cs-CZ" sz="2000" dirty="0">
                <a:solidFill>
                  <a:srgbClr val="000000"/>
                </a:solidFill>
              </a:rPr>
              <a:t>v domácích měnových jednotkách </a:t>
            </a:r>
            <a:endParaRPr lang="cs-CZ" sz="2000" dirty="0" smtClean="0">
              <a:solidFill>
                <a:srgbClr val="000000"/>
              </a:solidFill>
            </a:endParaRPr>
          </a:p>
          <a:p>
            <a:pPr marL="900113" lvl="0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i="1" dirty="0">
                <a:solidFill>
                  <a:srgbClr val="307871"/>
                </a:solidFill>
              </a:rPr>
              <a:t>Nepřímé kótování </a:t>
            </a:r>
            <a:r>
              <a:rPr lang="cs-CZ" sz="2000" dirty="0">
                <a:solidFill>
                  <a:srgbClr val="000000"/>
                </a:solidFill>
              </a:rPr>
              <a:t>= vyjadřuje, kolik jednotek zahraniční měny je potřeba na koupi jedné jednotky domácí </a:t>
            </a:r>
            <a:r>
              <a:rPr lang="cs-CZ" sz="2000" dirty="0" smtClean="0">
                <a:solidFill>
                  <a:srgbClr val="000000"/>
                </a:solidFill>
              </a:rPr>
              <a:t>měny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Devizový kurz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5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861168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b="1" dirty="0">
                <a:solidFill>
                  <a:srgbClr val="307871"/>
                </a:solidFill>
              </a:rPr>
              <a:t>Fixní kurz </a:t>
            </a:r>
            <a:r>
              <a:rPr lang="cs-CZ" sz="2000" dirty="0">
                <a:solidFill>
                  <a:srgbClr val="000000"/>
                </a:solidFill>
              </a:rPr>
              <a:t>znamená státní garanci na jistou úroveň tržní ceny. Tou cenou je směnný kurz domácí </a:t>
            </a:r>
            <a:r>
              <a:rPr lang="cs-CZ" sz="2000" dirty="0" smtClean="0">
                <a:solidFill>
                  <a:srgbClr val="000000"/>
                </a:solidFill>
              </a:rPr>
              <a:t>měny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Vzhledem </a:t>
            </a:r>
            <a:r>
              <a:rPr lang="cs-CZ" sz="2000" dirty="0">
                <a:solidFill>
                  <a:srgbClr val="000000"/>
                </a:solidFill>
              </a:rPr>
              <a:t>k tomu, že při plné  konvertibilitě a tedy existenci devizového trhu je těžko možné zaručit naprostou nehybnost kurzu na jedné hodnotě, je v realitě většinou použit fixní kurz s </a:t>
            </a:r>
            <a:r>
              <a:rPr lang="cs-CZ" sz="2000" dirty="0" err="1">
                <a:solidFill>
                  <a:srgbClr val="000000"/>
                </a:solidFill>
              </a:rPr>
              <a:t>fluktulačním</a:t>
            </a:r>
            <a:r>
              <a:rPr lang="cs-CZ" sz="2000" dirty="0">
                <a:solidFill>
                  <a:srgbClr val="000000"/>
                </a:solidFill>
              </a:rPr>
              <a:t> pásmem</a:t>
            </a:r>
            <a:r>
              <a:rPr lang="cs-CZ" sz="2000" dirty="0" smtClean="0">
                <a:solidFill>
                  <a:srgbClr val="000000"/>
                </a:solidFill>
              </a:rPr>
              <a:t>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i="1" dirty="0" err="1" smtClean="0">
                <a:solidFill>
                  <a:srgbClr val="307871"/>
                </a:solidFill>
              </a:rPr>
              <a:t>Fluktulační</a:t>
            </a:r>
            <a:r>
              <a:rPr lang="cs-CZ" sz="2000" i="1" dirty="0">
                <a:solidFill>
                  <a:srgbClr val="307871"/>
                </a:solidFill>
              </a:rPr>
              <a:t> pásmo </a:t>
            </a:r>
            <a:r>
              <a:rPr lang="cs-CZ" sz="2000" dirty="0">
                <a:solidFill>
                  <a:srgbClr val="000000"/>
                </a:solidFill>
              </a:rPr>
              <a:t>- stát (měnová </a:t>
            </a:r>
            <a:r>
              <a:rPr lang="cs-CZ" sz="2000" dirty="0" smtClean="0">
                <a:solidFill>
                  <a:srgbClr val="000000"/>
                </a:solidFill>
              </a:rPr>
              <a:t>autorita) veřejně </a:t>
            </a:r>
            <a:r>
              <a:rPr lang="cs-CZ" sz="2000" dirty="0">
                <a:solidFill>
                  <a:srgbClr val="000000"/>
                </a:solidFill>
              </a:rPr>
              <a:t>vyhlašuje (zaručuje), že se devizový kurz jeho měny bude pohybovat v předem známém </a:t>
            </a:r>
            <a:r>
              <a:rPr lang="cs-CZ" sz="2000" dirty="0" smtClean="0">
                <a:solidFill>
                  <a:srgbClr val="000000"/>
                </a:solidFill>
              </a:rPr>
              <a:t>intervalu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rgbClr val="30787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V systému pevných kurzů hovoříme v souvislosti se změnou devizového kurzu o </a:t>
            </a:r>
            <a:r>
              <a:rPr lang="cs-CZ" sz="2000" b="1" dirty="0">
                <a:solidFill>
                  <a:srgbClr val="307871"/>
                </a:solidFill>
              </a:rPr>
              <a:t>devalvaci</a:t>
            </a:r>
            <a:r>
              <a:rPr lang="cs-CZ" sz="2000" dirty="0">
                <a:solidFill>
                  <a:srgbClr val="000000"/>
                </a:solidFill>
              </a:rPr>
              <a:t> (úřední znehodnocení měny) a </a:t>
            </a:r>
            <a:r>
              <a:rPr lang="cs-CZ" sz="2000" b="1" dirty="0">
                <a:solidFill>
                  <a:srgbClr val="307871"/>
                </a:solidFill>
              </a:rPr>
              <a:t>revalvaci</a:t>
            </a:r>
            <a:r>
              <a:rPr lang="cs-CZ" sz="2000" dirty="0">
                <a:solidFill>
                  <a:srgbClr val="000000"/>
                </a:solidFill>
              </a:rPr>
              <a:t> (oficiální zhodnocení měny)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	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Systém fixních kurzů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72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861168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V systému </a:t>
            </a:r>
            <a:r>
              <a:rPr lang="cs-CZ" sz="2000" b="1" dirty="0">
                <a:solidFill>
                  <a:srgbClr val="307871"/>
                </a:solidFill>
              </a:rPr>
              <a:t>plovoucích (flexibilních) kurzů </a:t>
            </a:r>
            <a:r>
              <a:rPr lang="cs-CZ" sz="2000" dirty="0">
                <a:solidFill>
                  <a:srgbClr val="000000"/>
                </a:solidFill>
              </a:rPr>
              <a:t>je devizový kurz měny určován nabídkou a poptávkou na devizovém trhu, tudíž centrální autorita nemusí </a:t>
            </a:r>
            <a:r>
              <a:rPr lang="cs-CZ" sz="2000" dirty="0" smtClean="0">
                <a:solidFill>
                  <a:srgbClr val="000000"/>
                </a:solidFill>
              </a:rPr>
              <a:t>zasahovat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V systému pružných kurzů používáme pojmy </a:t>
            </a:r>
            <a:r>
              <a:rPr lang="cs-CZ" sz="2000" b="1" dirty="0" err="1" smtClean="0">
                <a:solidFill>
                  <a:srgbClr val="307871"/>
                </a:solidFill>
              </a:rPr>
              <a:t>apreciace</a:t>
            </a:r>
            <a:r>
              <a:rPr lang="cs-CZ" sz="2000" dirty="0" smtClean="0">
                <a:solidFill>
                  <a:srgbClr val="000000"/>
                </a:solidFill>
              </a:rPr>
              <a:t> (zhodnocení) měny a </a:t>
            </a:r>
            <a:r>
              <a:rPr lang="cs-CZ" sz="2000" b="1" dirty="0" smtClean="0">
                <a:solidFill>
                  <a:srgbClr val="307871"/>
                </a:solidFill>
              </a:rPr>
              <a:t>depreciace</a:t>
            </a:r>
            <a:r>
              <a:rPr lang="cs-CZ" sz="2000" dirty="0" smtClean="0">
                <a:solidFill>
                  <a:srgbClr val="000000"/>
                </a:solidFill>
              </a:rPr>
              <a:t> (znehodnocení) měny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V případě </a:t>
            </a:r>
            <a:r>
              <a:rPr lang="cs-CZ" sz="2000" dirty="0" err="1" smtClean="0">
                <a:solidFill>
                  <a:srgbClr val="000000"/>
                </a:solidFill>
              </a:rPr>
              <a:t>apreciace</a:t>
            </a:r>
            <a:r>
              <a:rPr lang="cs-CZ" sz="2000" dirty="0" smtClean="0">
                <a:solidFill>
                  <a:srgbClr val="000000"/>
                </a:solidFill>
              </a:rPr>
              <a:t> devizový kurz klesá (↓ R)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V případě depreciace devizový kurz roste (↑ R)</a:t>
            </a: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		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Systém plovoucích (pružných) kurzů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71500" y="771550"/>
                <a:ext cx="8280920" cy="4007744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lvl="0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</a:pPr>
                <a:r>
                  <a:rPr lang="cs-CZ" sz="2000" i="1" dirty="0" smtClean="0">
                    <a:solidFill>
                      <a:srgbClr val="307871"/>
                    </a:solidFill>
                  </a:rPr>
                  <a:t>Nominální devizový kurz (E)</a:t>
                </a:r>
              </a:p>
              <a:p>
                <a:pPr marL="900113" lvl="0" indent="-363538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  <a:buFont typeface="Wingdings" panose="05000000000000000000" pitchFamily="2" charset="2"/>
                  <a:buChar char="Ø"/>
                </a:pPr>
                <a:r>
                  <a:rPr lang="cs-CZ" sz="2000" dirty="0">
                    <a:solidFill>
                      <a:srgbClr val="000000"/>
                    </a:solidFill>
                  </a:rPr>
                  <a:t>Vyjádření </a:t>
                </a:r>
                <a:r>
                  <a:rPr lang="cs-CZ" sz="2000" dirty="0" smtClean="0">
                    <a:solidFill>
                      <a:srgbClr val="000000"/>
                    </a:solidFill>
                  </a:rPr>
                  <a:t>ceny </a:t>
                </a:r>
                <a:r>
                  <a:rPr lang="cs-CZ" sz="2000" dirty="0">
                    <a:solidFill>
                      <a:srgbClr val="000000"/>
                    </a:solidFill>
                  </a:rPr>
                  <a:t>jedné zahraniční měnové jednotky jinou měnovou </a:t>
                </a:r>
                <a:r>
                  <a:rPr lang="cs-CZ" sz="2000" dirty="0" smtClean="0">
                    <a:solidFill>
                      <a:srgbClr val="000000"/>
                    </a:solidFill>
                  </a:rPr>
                  <a:t>jednotkou</a:t>
                </a:r>
              </a:p>
              <a:p>
                <a:pPr marL="900113" lvl="0" indent="-363538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  <a:buFont typeface="Wingdings" panose="05000000000000000000" pitchFamily="2" charset="2"/>
                  <a:buChar char="Ø"/>
                </a:pPr>
                <a:r>
                  <a:rPr lang="cs-CZ" sz="2000" dirty="0" smtClean="0">
                    <a:solidFill>
                      <a:srgbClr val="000000"/>
                    </a:solidFill>
                  </a:rPr>
                  <a:t>Najdeme ho např. na kurzovém lístku KB</a:t>
                </a:r>
              </a:p>
              <a:p>
                <a:pPr lvl="0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</a:pPr>
                <a:r>
                  <a:rPr lang="cs-CZ" sz="2000" i="1" dirty="0" smtClean="0">
                    <a:solidFill>
                      <a:srgbClr val="307871"/>
                    </a:solidFill>
                  </a:rPr>
                  <a:t>Reálný devizový kurt (R)</a:t>
                </a:r>
              </a:p>
              <a:p>
                <a:pPr marL="900113" lvl="0" indent="-363538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  <a:buFont typeface="Wingdings" panose="05000000000000000000" pitchFamily="2" charset="2"/>
                  <a:buChar char="Ø"/>
                </a:pPr>
                <a:r>
                  <a:rPr lang="cs-CZ" sz="2000" dirty="0">
                    <a:solidFill>
                      <a:srgbClr val="000000"/>
                    </a:solidFill>
                  </a:rPr>
                  <a:t>představuje cenu měny vyjádřenou skrze zboží, které lze za jednotku této měny koupit v cizí zemi v poměru ke zboží, které lze koupit za tuto stejnou jednotku v </a:t>
                </a:r>
                <a:r>
                  <a:rPr lang="cs-CZ" sz="2000" dirty="0" smtClean="0">
                    <a:solidFill>
                      <a:srgbClr val="000000"/>
                    </a:solidFill>
                  </a:rPr>
                  <a:t>tuzemsku</a:t>
                </a:r>
              </a:p>
              <a:p>
                <a:pPr marL="900113" lvl="0" indent="-363538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  <a:buFont typeface="Wingdings" panose="05000000000000000000" pitchFamily="2" charset="2"/>
                  <a:buChar char="Ø"/>
                </a:pPr>
                <a:r>
                  <a:rPr lang="cs-CZ" sz="2000" dirty="0" smtClean="0">
                    <a:solidFill>
                      <a:srgbClr val="000000"/>
                    </a:solidFill>
                  </a:rPr>
                  <a:t>Statistická verze </a:t>
                </a:r>
                <a:r>
                  <a:rPr lang="cs-CZ" sz="2000" dirty="0">
                    <a:solidFill>
                      <a:srgbClr val="000000"/>
                    </a:solidFill>
                  </a:rPr>
                  <a:t>reálného devizového kurzu </a:t>
                </a:r>
                <a:r>
                  <a:rPr lang="cs-CZ" sz="2000" dirty="0" smtClean="0">
                    <a:solidFill>
                      <a:srgbClr val="000000"/>
                    </a:solidFill>
                  </a:rPr>
                  <a:t>   </a:t>
                </a:r>
                <a:r>
                  <a:rPr lang="cs-CZ" sz="2000" b="1" dirty="0" smtClean="0">
                    <a:solidFill>
                      <a:srgbClr val="307871"/>
                    </a:solidFill>
                  </a:rPr>
                  <a:t>R</a:t>
                </a:r>
                <a:r>
                  <a:rPr lang="cs-CZ" sz="2000" b="1" baseline="-25000" dirty="0" smtClean="0">
                    <a:solidFill>
                      <a:srgbClr val="307871"/>
                    </a:solidFill>
                  </a:rPr>
                  <a:t>S </a:t>
                </a:r>
                <a:r>
                  <a:rPr lang="cs-CZ" sz="2000" b="1" dirty="0">
                    <a:solidFill>
                      <a:srgbClr val="307871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cs-CZ" sz="2000" b="1" i="1" smtClean="0">
                        <a:solidFill>
                          <a:srgbClr val="307871"/>
                        </a:solidFill>
                        <a:latin typeface="Cambria Math" panose="02040503050406030204" pitchFamily="18" charset="0"/>
                      </a:rPr>
                      <m:t>𝑬</m:t>
                    </m:r>
                    <m:r>
                      <a:rPr lang="cs-CZ" sz="2000" b="1" i="1" smtClean="0">
                        <a:solidFill>
                          <a:srgbClr val="307871"/>
                        </a:solidFill>
                        <a:latin typeface="Cambria Math" panose="02040503050406030204" pitchFamily="18" charset="0"/>
                      </a:rPr>
                      <m:t> ∗</m:t>
                    </m:r>
                    <m:f>
                      <m:fPr>
                        <m:ctrlPr>
                          <a:rPr lang="cs-CZ" sz="2000" b="1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1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  <m:r>
                          <a:rPr lang="cs-CZ" sz="2000" b="1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num>
                      <m:den>
                        <m:r>
                          <a:rPr lang="cs-CZ" sz="2000" b="1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den>
                    </m:f>
                  </m:oMath>
                </a14:m>
                <a:endParaRPr lang="cs-CZ" sz="2000" b="1" dirty="0" smtClean="0">
                  <a:solidFill>
                    <a:srgbClr val="307871"/>
                  </a:solidFill>
                </a:endParaRPr>
              </a:p>
              <a:p>
                <a:pPr marL="900113" indent="0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  <a:buNone/>
                </a:pPr>
                <a:r>
                  <a:rPr lang="cs-CZ" sz="2000" dirty="0" smtClean="0">
                    <a:solidFill>
                      <a:srgbClr val="000000"/>
                    </a:solidFill>
                  </a:rPr>
                  <a:t>Kde E… nominální DK,   P… domácí cenová hladina, P*… zahraniční cenová hladina</a:t>
                </a:r>
              </a:p>
              <a:p>
                <a:pPr marL="0" indent="0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  <a:buNone/>
                </a:pPr>
                <a:endParaRPr lang="cs-CZ" sz="2000" b="1" dirty="0">
                  <a:solidFill>
                    <a:srgbClr val="307871"/>
                  </a:solidFill>
                </a:endParaRPr>
              </a:p>
              <a:p>
                <a:pPr marL="0" indent="0" algn="just">
                  <a:spcBef>
                    <a:spcPts val="0"/>
                  </a:spcBef>
                  <a:spcAft>
                    <a:spcPts val="1200"/>
                  </a:spcAft>
                  <a:buClr>
                    <a:schemeClr val="tx1"/>
                  </a:buClr>
                  <a:buSzPct val="120000"/>
                  <a:buNone/>
                </a:pPr>
                <a:endParaRPr lang="cs-CZ" sz="2000" b="1" i="1" u="sng" dirty="0">
                  <a:solidFill>
                    <a:srgbClr val="307871"/>
                  </a:solidFill>
                </a:endParaRPr>
              </a:p>
              <a:p>
                <a:pPr marL="0" lvl="0" indent="0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  <a:buNone/>
                </a:pPr>
                <a:endParaRPr lang="cs-CZ" sz="2000" dirty="0" smtClean="0">
                  <a:solidFill>
                    <a:srgbClr val="000000"/>
                  </a:solidFill>
                </a:endParaRPr>
              </a:p>
              <a:p>
                <a:pPr lvl="0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</a:pPr>
                <a:endParaRPr lang="cs-CZ" sz="2000" dirty="0">
                  <a:solidFill>
                    <a:srgbClr val="000000"/>
                  </a:solidFill>
                </a:endParaRPr>
              </a:p>
              <a:p>
                <a:pPr lvl="0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</a:pPr>
                <a:endParaRPr lang="cs-CZ" sz="2000" dirty="0">
                  <a:solidFill>
                    <a:srgbClr val="000000"/>
                  </a:solidFill>
                </a:endParaRPr>
              </a:p>
              <a:p>
                <a:pPr marL="0" lvl="0" indent="0" algn="just">
                  <a:spcBef>
                    <a:spcPts val="0"/>
                  </a:spcBef>
                  <a:spcAft>
                    <a:spcPts val="1200"/>
                  </a:spcAft>
                  <a:buClr>
                    <a:schemeClr val="tx1"/>
                  </a:buClr>
                  <a:buSzPct val="120000"/>
                  <a:buNone/>
                </a:pPr>
                <a:endParaRPr lang="cs-CZ" sz="2200" dirty="0" smtClean="0">
                  <a:solidFill>
                    <a:srgbClr val="000000"/>
                  </a:solidFill>
                </a:endParaRPr>
              </a:p>
              <a:p>
                <a:pPr lvl="0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</a:pPr>
                <a:endParaRPr lang="cs-CZ" sz="2000" dirty="0" smtClean="0">
                  <a:solidFill>
                    <a:srgbClr val="000000"/>
                  </a:solidFill>
                </a:endParaRPr>
              </a:p>
              <a:p>
                <a:pPr marL="0" lvl="0" indent="0" algn="just">
                  <a:buClr>
                    <a:schemeClr val="tx1"/>
                  </a:buClr>
                  <a:buSzPct val="120000"/>
                  <a:buNone/>
                </a:pPr>
                <a:endParaRPr lang="cs-CZ" sz="24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71500" y="771550"/>
                <a:ext cx="8280920" cy="4007744"/>
              </a:xfrm>
              <a:prstGeom prst="rect">
                <a:avLst/>
              </a:prstGeom>
              <a:blipFill>
                <a:blip r:embed="rId3"/>
                <a:stretch>
                  <a:fillRect l="-1031" t="-1826" r="-736" b="-3501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Nominální x reálný devizový kurz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655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Mi_4_TEORIE SPOTŘEBITELSKÉ POPTÁVKY</Template>
  <TotalTime>6405</TotalTime>
  <Words>2803</Words>
  <Application>Microsoft Office PowerPoint</Application>
  <PresentationFormat>Předvádění na obrazovce (16:9)</PresentationFormat>
  <Paragraphs>402</Paragraphs>
  <Slides>40</Slides>
  <Notes>36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40</vt:i4>
      </vt:variant>
    </vt:vector>
  </HeadingPairs>
  <TitlesOfParts>
    <vt:vector size="47" baseType="lpstr">
      <vt:lpstr>Arial</vt:lpstr>
      <vt:lpstr>Calibri</vt:lpstr>
      <vt:lpstr>Cambria Math</vt:lpstr>
      <vt:lpstr>Times New Roman</vt:lpstr>
      <vt:lpstr>Wingdings</vt:lpstr>
      <vt:lpstr>SLU</vt:lpstr>
      <vt:lpstr>1_SLU</vt:lpstr>
      <vt:lpstr>Název prezentace</vt:lpstr>
      <vt:lpstr> DEVIZOVÝ KURZ PLATEBNÍ BILANCE</vt:lpstr>
      <vt:lpstr>Obsah prezentace</vt:lpstr>
      <vt:lpstr>Devizový trh</vt:lpstr>
      <vt:lpstr>Funkce devizového trhu</vt:lpstr>
      <vt:lpstr>Devizový kurz</vt:lpstr>
      <vt:lpstr>Systém fixních kurzů</vt:lpstr>
      <vt:lpstr>Systém plovoucích (pružných) kurzů</vt:lpstr>
      <vt:lpstr>Nominální x reálný devizový kurz</vt:lpstr>
      <vt:lpstr>Determinace devizového kurzu</vt:lpstr>
      <vt:lpstr>Determinace DK v krátkém období jednoduchý model S a D</vt:lpstr>
      <vt:lpstr>Model devizového trhu mezi ČR a USA </vt:lpstr>
      <vt:lpstr>Determinace DK v krátkém období jednoduchý model S a D</vt:lpstr>
      <vt:lpstr>Změny relativní míry inflace a cenové hladiny</vt:lpstr>
      <vt:lpstr>Změny relativní úrokové sazby</vt:lpstr>
      <vt:lpstr>Relativní míry růstu peněžní zásoby</vt:lpstr>
      <vt:lpstr>Relativní míry růstu reálného důchodu</vt:lpstr>
      <vt:lpstr>Zásahy státu a centrální banky</vt:lpstr>
      <vt:lpstr>Očekávání ek. subjektů ohledně budoucího vývoje kurzu</vt:lpstr>
      <vt:lpstr>Determinace DK v krátkém období – model trhu aktiv</vt:lpstr>
      <vt:lpstr>Determinace DK v dlouhém období – teorie parity kupní síly</vt:lpstr>
      <vt:lpstr>Teorie parity kupní síly (PPP)</vt:lpstr>
      <vt:lpstr>Teorie parity kupní síly (PPP)</vt:lpstr>
      <vt:lpstr>Platební bilance</vt:lpstr>
      <vt:lpstr>Struktura platební bilance</vt:lpstr>
      <vt:lpstr>Běžný účet PB</vt:lpstr>
      <vt:lpstr>Kapitálový účet</vt:lpstr>
      <vt:lpstr>Finanční účet</vt:lpstr>
      <vt:lpstr>Saldo chyb a opomenutí, statistické diskrepance</vt:lpstr>
      <vt:lpstr>Účet oficiálních devizových rezerv</vt:lpstr>
      <vt:lpstr>Kumulativní salda platební bilance</vt:lpstr>
      <vt:lpstr>Vyrovnávací mechanismy platební bilance</vt:lpstr>
      <vt:lpstr> Klasický cenový vyrovnávací mechanismus OB</vt:lpstr>
      <vt:lpstr> Keynesiánský důchodový vyrovnávací mech. OB</vt:lpstr>
      <vt:lpstr> Úrokový vyrovnávací mechanismus PB</vt:lpstr>
      <vt:lpstr> Kurzový vyrovnávací mechanismus PB</vt:lpstr>
      <vt:lpstr>Teorém lokomotivy</vt:lpstr>
      <vt:lpstr>Importovaná inflace</vt:lpstr>
      <vt:lpstr>Zdroje</vt:lpstr>
      <vt:lpstr>  Děkuji za pozornost a přeji hezký den  ☺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Kotlanova</cp:lastModifiedBy>
  <cp:revision>596</cp:revision>
  <dcterms:created xsi:type="dcterms:W3CDTF">2016-07-06T15:42:34Z</dcterms:created>
  <dcterms:modified xsi:type="dcterms:W3CDTF">2018-04-24T07:34:01Z</dcterms:modified>
</cp:coreProperties>
</file>