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56" r:id="rId2"/>
    <p:sldId id="257" r:id="rId3"/>
    <p:sldId id="301" r:id="rId4"/>
    <p:sldId id="302" r:id="rId5"/>
    <p:sldId id="303" r:id="rId6"/>
    <p:sldId id="304" r:id="rId7"/>
    <p:sldId id="300" r:id="rId8"/>
    <p:sldId id="305" r:id="rId9"/>
    <p:sldId id="306" r:id="rId10"/>
    <p:sldId id="308" r:id="rId11"/>
    <p:sldId id="309" r:id="rId12"/>
    <p:sldId id="310" r:id="rId13"/>
    <p:sldId id="311" r:id="rId14"/>
    <p:sldId id="312" r:id="rId15"/>
    <p:sldId id="313" r:id="rId16"/>
    <p:sldId id="314" r:id="rId17"/>
    <p:sldId id="317" r:id="rId18"/>
    <p:sldId id="318" r:id="rId19"/>
    <p:sldId id="319" r:id="rId20"/>
    <p:sldId id="315" r:id="rId21"/>
    <p:sldId id="316" r:id="rId22"/>
    <p:sldId id="320" r:id="rId23"/>
    <p:sldId id="323" r:id="rId24"/>
    <p:sldId id="324" r:id="rId25"/>
    <p:sldId id="321" r:id="rId26"/>
    <p:sldId id="322" r:id="rId27"/>
    <p:sldId id="272" r:id="rId28"/>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1458"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848D053-B8EE-429F-BF64-7066B30056F1}" type="datetimeFigureOut">
              <a:rPr lang="cs-CZ" smtClean="0"/>
              <a:t>04.03.2018</a:t>
            </a:fld>
            <a:endParaRPr lang="cs-CZ" dirty="0"/>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BBEC81F-0886-45C1-8B5F-0B426AB0DB40}" type="slidenum">
              <a:rPr lang="cs-CZ" smtClean="0"/>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A1F8D933-BFC0-478B-A08E-7BA9A92B2BFF}" type="datetime1">
              <a:rPr lang="cs-CZ" smtClean="0"/>
              <a:t>04.03.2018</a:t>
            </a:fld>
            <a:endParaRPr lang="cs-CZ" dirty="0"/>
          </a:p>
        </p:txBody>
      </p:sp>
      <p:sp>
        <p:nvSpPr>
          <p:cNvPr id="5" name="Zástupný symbol pro zápatí 4"/>
          <p:cNvSpPr>
            <a:spLocks noGrp="1"/>
          </p:cNvSpPr>
          <p:nvPr>
            <p:ph type="ftr" sz="quarter" idx="11"/>
          </p:nvPr>
        </p:nvSpPr>
        <p:spPr/>
        <p:txBody>
          <a:bodyPr/>
          <a:lstStyle/>
          <a:p>
            <a:r>
              <a:rPr lang="cs-CZ" dirty="0" smtClean="0"/>
              <a:t>JUDr. Petr Pospíšil, Ph.D., LL.M. Veřejná správa v ČR </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EA3ED25-EBE2-47F6-BCE2-E536461207CF}" type="datetime1">
              <a:rPr lang="cs-CZ" smtClean="0"/>
              <a:t>04.03.2018</a:t>
            </a:fld>
            <a:endParaRPr lang="cs-CZ" dirty="0"/>
          </a:p>
        </p:txBody>
      </p:sp>
      <p:sp>
        <p:nvSpPr>
          <p:cNvPr id="5" name="Zástupný symbol pro zápatí 4"/>
          <p:cNvSpPr>
            <a:spLocks noGrp="1"/>
          </p:cNvSpPr>
          <p:nvPr>
            <p:ph type="ftr" sz="quarter" idx="11"/>
          </p:nvPr>
        </p:nvSpPr>
        <p:spPr/>
        <p:txBody>
          <a:bodyPr/>
          <a:lstStyle/>
          <a:p>
            <a:r>
              <a:rPr lang="cs-CZ" dirty="0" smtClean="0"/>
              <a:t>JUDr. Petr Pospíšil, Ph.D., LL.M. Veřejná správa v ČR </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F553748-95AD-4723-B740-08098F61EB8C}" type="datetime1">
              <a:rPr lang="cs-CZ" smtClean="0"/>
              <a:t>04.03.2018</a:t>
            </a:fld>
            <a:endParaRPr lang="cs-CZ" dirty="0"/>
          </a:p>
        </p:txBody>
      </p:sp>
      <p:sp>
        <p:nvSpPr>
          <p:cNvPr id="5" name="Zástupný symbol pro zápatí 4"/>
          <p:cNvSpPr>
            <a:spLocks noGrp="1"/>
          </p:cNvSpPr>
          <p:nvPr>
            <p:ph type="ftr" sz="quarter" idx="11"/>
          </p:nvPr>
        </p:nvSpPr>
        <p:spPr/>
        <p:txBody>
          <a:bodyPr/>
          <a:lstStyle/>
          <a:p>
            <a:r>
              <a:rPr lang="cs-CZ" dirty="0" smtClean="0"/>
              <a:t>JUDr. Petr Pospíšil, Ph.D., LL.M. Veřejná správa v ČR </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A60C042-8A6B-4FE5-B937-E4AF0A73B271}" type="datetime1">
              <a:rPr lang="cs-CZ" smtClean="0"/>
              <a:t>04.03.2018</a:t>
            </a:fld>
            <a:endParaRPr lang="cs-CZ" dirty="0"/>
          </a:p>
        </p:txBody>
      </p:sp>
      <p:sp>
        <p:nvSpPr>
          <p:cNvPr id="5" name="Zástupný symbol pro zápatí 4"/>
          <p:cNvSpPr>
            <a:spLocks noGrp="1"/>
          </p:cNvSpPr>
          <p:nvPr>
            <p:ph type="ftr" sz="quarter" idx="11"/>
          </p:nvPr>
        </p:nvSpPr>
        <p:spPr/>
        <p:txBody>
          <a:bodyPr/>
          <a:lstStyle/>
          <a:p>
            <a:r>
              <a:rPr lang="cs-CZ" dirty="0" smtClean="0"/>
              <a:t>JUDr. Petr Pospíšil, Ph.D., LL.M. Veřejná správa v ČR </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82D90644-2155-4DCB-82D9-BACB7286CF42}" type="datetime1">
              <a:rPr lang="cs-CZ" smtClean="0"/>
              <a:t>04.03.2018</a:t>
            </a:fld>
            <a:endParaRPr lang="cs-CZ" dirty="0"/>
          </a:p>
        </p:txBody>
      </p:sp>
      <p:sp>
        <p:nvSpPr>
          <p:cNvPr id="5" name="Zástupný symbol pro zápatí 4"/>
          <p:cNvSpPr>
            <a:spLocks noGrp="1"/>
          </p:cNvSpPr>
          <p:nvPr>
            <p:ph type="ftr" sz="quarter" idx="11"/>
          </p:nvPr>
        </p:nvSpPr>
        <p:spPr/>
        <p:txBody>
          <a:bodyPr/>
          <a:lstStyle/>
          <a:p>
            <a:r>
              <a:rPr lang="cs-CZ" dirty="0" smtClean="0"/>
              <a:t>JUDr. Petr Pospíšil, Ph.D., LL.M. Veřejná správa v ČR </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BC4161-EDC2-40AF-8667-B735AB537E02}" type="datetime1">
              <a:rPr lang="cs-CZ" smtClean="0"/>
              <a:t>04.03.2018</a:t>
            </a:fld>
            <a:endParaRPr lang="cs-CZ" dirty="0"/>
          </a:p>
        </p:txBody>
      </p:sp>
      <p:sp>
        <p:nvSpPr>
          <p:cNvPr id="6" name="Zástupný symbol pro zápatí 5"/>
          <p:cNvSpPr>
            <a:spLocks noGrp="1"/>
          </p:cNvSpPr>
          <p:nvPr>
            <p:ph type="ftr" sz="quarter" idx="11"/>
          </p:nvPr>
        </p:nvSpPr>
        <p:spPr/>
        <p:txBody>
          <a:bodyPr/>
          <a:lstStyle/>
          <a:p>
            <a:r>
              <a:rPr lang="cs-CZ" dirty="0" smtClean="0"/>
              <a:t>JUDr. Petr Pospíšil, Ph.D., LL.M. Veřejná správa v ČR </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935BCF7-86B9-4C3B-85F7-80EAB13430E2}" type="datetime1">
              <a:rPr lang="cs-CZ" smtClean="0"/>
              <a:t>04.03.2018</a:t>
            </a:fld>
            <a:endParaRPr lang="cs-CZ" dirty="0"/>
          </a:p>
        </p:txBody>
      </p:sp>
      <p:sp>
        <p:nvSpPr>
          <p:cNvPr id="8" name="Zástupný symbol pro zápatí 7"/>
          <p:cNvSpPr>
            <a:spLocks noGrp="1"/>
          </p:cNvSpPr>
          <p:nvPr>
            <p:ph type="ftr" sz="quarter" idx="11"/>
          </p:nvPr>
        </p:nvSpPr>
        <p:spPr/>
        <p:txBody>
          <a:bodyPr/>
          <a:lstStyle/>
          <a:p>
            <a:r>
              <a:rPr lang="cs-CZ" dirty="0" smtClean="0"/>
              <a:t>JUDr. Petr Pospíšil, Ph.D., LL.M. Veřejná správa v ČR </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88E60E18-7D71-40C9-B69D-5C7E496FCCD4}" type="datetime1">
              <a:rPr lang="cs-CZ" smtClean="0"/>
              <a:t>04.03.2018</a:t>
            </a:fld>
            <a:endParaRPr lang="cs-CZ" dirty="0"/>
          </a:p>
        </p:txBody>
      </p:sp>
      <p:sp>
        <p:nvSpPr>
          <p:cNvPr id="4" name="Zástupný symbol pro zápatí 3"/>
          <p:cNvSpPr>
            <a:spLocks noGrp="1"/>
          </p:cNvSpPr>
          <p:nvPr>
            <p:ph type="ftr" sz="quarter" idx="11"/>
          </p:nvPr>
        </p:nvSpPr>
        <p:spPr/>
        <p:txBody>
          <a:bodyPr/>
          <a:lstStyle/>
          <a:p>
            <a:r>
              <a:rPr lang="cs-CZ" dirty="0" smtClean="0"/>
              <a:t>JUDr. Petr Pospíšil, Ph.D., LL.M. Veřejná správa v ČR </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3D1774-0289-4DF9-AE08-DCBAA00F2367}" type="datetime1">
              <a:rPr lang="cs-CZ" smtClean="0"/>
              <a:t>04.03.2018</a:t>
            </a:fld>
            <a:endParaRPr lang="cs-CZ" dirty="0"/>
          </a:p>
        </p:txBody>
      </p:sp>
      <p:sp>
        <p:nvSpPr>
          <p:cNvPr id="3" name="Zástupný symbol pro zápatí 2"/>
          <p:cNvSpPr>
            <a:spLocks noGrp="1"/>
          </p:cNvSpPr>
          <p:nvPr>
            <p:ph type="ftr" sz="quarter" idx="11"/>
          </p:nvPr>
        </p:nvSpPr>
        <p:spPr/>
        <p:txBody>
          <a:bodyPr/>
          <a:lstStyle/>
          <a:p>
            <a:r>
              <a:rPr lang="cs-CZ" dirty="0" smtClean="0"/>
              <a:t>JUDr. Petr Pospíšil, Ph.D., LL.M. Veřejná správa v ČR </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EAE6202A-082C-4F6A-920F-326990E4CE72}" type="datetime1">
              <a:rPr lang="cs-CZ" smtClean="0"/>
              <a:t>04.03.2018</a:t>
            </a:fld>
            <a:endParaRPr lang="cs-CZ" dirty="0"/>
          </a:p>
        </p:txBody>
      </p:sp>
      <p:sp>
        <p:nvSpPr>
          <p:cNvPr id="6" name="Zástupný symbol pro zápatí 5"/>
          <p:cNvSpPr>
            <a:spLocks noGrp="1"/>
          </p:cNvSpPr>
          <p:nvPr>
            <p:ph type="ftr" sz="quarter" idx="11"/>
          </p:nvPr>
        </p:nvSpPr>
        <p:spPr/>
        <p:txBody>
          <a:bodyPr/>
          <a:lstStyle/>
          <a:p>
            <a:r>
              <a:rPr lang="cs-CZ" dirty="0" smtClean="0"/>
              <a:t>JUDr. Petr Pospíšil, Ph.D., LL.M. Veřejná správa v ČR </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29463913-909B-46A4-B319-2A2349DC9994}" type="datetime1">
              <a:rPr lang="cs-CZ" smtClean="0"/>
              <a:t>04.03.2018</a:t>
            </a:fld>
            <a:endParaRPr lang="cs-CZ" dirty="0"/>
          </a:p>
        </p:txBody>
      </p:sp>
      <p:sp>
        <p:nvSpPr>
          <p:cNvPr id="6" name="Zástupný symbol pro zápatí 5"/>
          <p:cNvSpPr>
            <a:spLocks noGrp="1"/>
          </p:cNvSpPr>
          <p:nvPr>
            <p:ph type="ftr" sz="quarter" idx="11"/>
          </p:nvPr>
        </p:nvSpPr>
        <p:spPr/>
        <p:txBody>
          <a:bodyPr/>
          <a:lstStyle/>
          <a:p>
            <a:r>
              <a:rPr lang="cs-CZ" dirty="0" smtClean="0"/>
              <a:t>JUDr. Petr Pospíšil, Ph.D., LL.M. Veřejná správa v ČR </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BE0AAA-EA22-48E3-B0D4-97E14DB433FF}" type="datetime1">
              <a:rPr lang="cs-CZ" smtClean="0"/>
              <a:t>04.03.2018</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smtClean="0"/>
              <a:t>JUDr. Petr Pospíšil, Ph.D., LL.M. Veřejná správa v ČR </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www.msk.cz/cz/verejna_sprava/seznam-strategickych-dokumentu-71900/" TargetMode="External"/><Relationship Id="rId2" Type="http://schemas.openxmlformats.org/officeDocument/2006/relationships/hyperlink" Target="https://www.msk.cz/assets/rozvoj_kraje/srk_2009_2020.pdf"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www.mmr.cz/cs/Regionalni-politika-a-cestovni-ruch/Podpora-regionu/Koncepce-Strategie/Strategie-regionalniho-rozvoje-CR-2014-2020"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www.msk.cz/cz/verejna_sprava/rada-kraje-42132/" TargetMode="External"/><Relationship Id="rId7" Type="http://schemas.openxmlformats.org/officeDocument/2006/relationships/hyperlink" Target="https://www.ostrava.cz/cs/urad/mesto-a-jeho-organy/zastupitelstvo-mesta" TargetMode="External"/><Relationship Id="rId2" Type="http://schemas.openxmlformats.org/officeDocument/2006/relationships/hyperlink" Target="https://www.msk.cz/cz/verejna_sprava/hejtman-kraje-41266/" TargetMode="External"/><Relationship Id="rId1" Type="http://schemas.openxmlformats.org/officeDocument/2006/relationships/slideLayout" Target="../slideLayouts/slideLayout7.xml"/><Relationship Id="rId6" Type="http://schemas.openxmlformats.org/officeDocument/2006/relationships/hyperlink" Target="https://www.ostrava.cz/cs/urad/mesto-a-jeho-organy/rada-mesta" TargetMode="External"/><Relationship Id="rId5" Type="http://schemas.openxmlformats.org/officeDocument/2006/relationships/hyperlink" Target="https://www.karvina.cz/magistrat/vedeni-mesta" TargetMode="External"/><Relationship Id="rId4" Type="http://schemas.openxmlformats.org/officeDocument/2006/relationships/hyperlink" Target="https://www.msk.cz/cz/verejna_sprava/zastupitelstvo-kraje-41268/"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www.msk.cz/cz/verejna_sprava/reditel-krajskeho-uradu-moravskoslezskeho-kraje-57062/" TargetMode="External"/><Relationship Id="rId2" Type="http://schemas.openxmlformats.org/officeDocument/2006/relationships/hyperlink" Target="https://www.msk.cz/scripts/detail.php?pgid=3352" TargetMode="External"/><Relationship Id="rId1" Type="http://schemas.openxmlformats.org/officeDocument/2006/relationships/slideLayout" Target="../slideLayouts/slideLayout7.xml"/><Relationship Id="rId4" Type="http://schemas.openxmlformats.org/officeDocument/2006/relationships/hyperlink" Target="https://www.msk.cz/verejna_sprava/ud_mista.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cap="all" dirty="0" smtClean="0"/>
              <a:t>OPERATIVNÍ A STRATEGICKÉ ŘÍZENÍ OBCÍ A REGIONŮ</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Petr Pospíšil, Ph.D., LL.M.</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10</a:t>
            </a:fld>
            <a:endParaRPr lang="cs-CZ" dirty="0"/>
          </a:p>
        </p:txBody>
      </p:sp>
      <p:sp>
        <p:nvSpPr>
          <p:cNvPr id="4" name="TextovéPole 3"/>
          <p:cNvSpPr txBox="1"/>
          <p:nvPr/>
        </p:nvSpPr>
        <p:spPr>
          <a:xfrm>
            <a:off x="827584" y="620688"/>
            <a:ext cx="8136904" cy="5570756"/>
          </a:xfrm>
          <a:prstGeom prst="rect">
            <a:avLst/>
          </a:prstGeom>
          <a:noFill/>
        </p:spPr>
        <p:txBody>
          <a:bodyPr wrap="square" rtlCol="0">
            <a:spAutoFit/>
          </a:bodyPr>
          <a:lstStyle/>
          <a:p>
            <a:r>
              <a:rPr lang="cs-CZ" sz="2400" b="1" u="sng" cap="all" dirty="0" smtClean="0"/>
              <a:t>ŘÍZENÍ REALIZACE PROGRAMU ROZVOJE OBCE A OPERATIVNÍ PLÁNOVÁNÍ</a:t>
            </a:r>
            <a:r>
              <a:rPr lang="cs-CZ" sz="2400" b="1" u="sng" dirty="0" smtClean="0"/>
              <a:t>:</a:t>
            </a:r>
            <a:endParaRPr lang="cs-CZ" sz="2400" b="1" u="sng" dirty="0"/>
          </a:p>
          <a:p>
            <a:endParaRPr lang="cs-CZ" sz="500" b="1" u="sng" dirty="0" smtClean="0"/>
          </a:p>
          <a:p>
            <a:pPr algn="just"/>
            <a:r>
              <a:rPr lang="cs-CZ" sz="2000" dirty="0" smtClean="0"/>
              <a:t>Program </a:t>
            </a:r>
            <a:r>
              <a:rPr lang="cs-CZ" sz="2000" dirty="0"/>
              <a:t>rozvoje obce může plnit svůj účel a poslání za předpokladu, že se stane skutečným nástrojem vedení obce. Při běžné činnosti obec využívá program rozvoje obce </a:t>
            </a:r>
            <a:r>
              <a:rPr lang="cs-CZ" sz="2000" dirty="0" smtClean="0"/>
              <a:t>následovně:</a:t>
            </a:r>
            <a:endParaRPr lang="cs-CZ" sz="2000" dirty="0"/>
          </a:p>
          <a:p>
            <a:endParaRPr lang="cs-CZ" sz="500" dirty="0"/>
          </a:p>
          <a:p>
            <a:pPr marL="800100" lvl="1" indent="-342900" algn="just">
              <a:buFont typeface="Wingdings" panose="05000000000000000000" pitchFamily="2" charset="2"/>
              <a:buChar char="q"/>
            </a:pPr>
            <a:r>
              <a:rPr lang="cs-CZ" sz="2000" b="1" dirty="0"/>
              <a:t>p</a:t>
            </a:r>
            <a:r>
              <a:rPr lang="cs-CZ" sz="2000" b="1" dirty="0" smtClean="0"/>
              <a:t>ro </a:t>
            </a:r>
            <a:r>
              <a:rPr lang="cs-CZ" sz="2000" b="1" dirty="0"/>
              <a:t>rozhodování vedení obce </a:t>
            </a:r>
            <a:r>
              <a:rPr lang="cs-CZ" sz="2000" dirty="0"/>
              <a:t>- z vize a dlouhodobých cílů </a:t>
            </a:r>
            <a:r>
              <a:rPr lang="cs-CZ" sz="2000" dirty="0" smtClean="0"/>
              <a:t>programu rozvoje obce </a:t>
            </a:r>
            <a:r>
              <a:rPr lang="cs-CZ" sz="2000" dirty="0"/>
              <a:t>vyplývá nejen směřování rozvoje obce, ale i určitý přístup (filozofie) k rozvoji obce, na jehož základě lze odvodit, které záměry (žádosti či podněty) jsou v souladu či v rozporu se směřováním </a:t>
            </a:r>
            <a:r>
              <a:rPr lang="cs-CZ" sz="2000" dirty="0" smtClean="0"/>
              <a:t>obce;</a:t>
            </a:r>
          </a:p>
          <a:p>
            <a:pPr marL="742950" lvl="1" indent="-285750">
              <a:buFont typeface="Wingdings" panose="05000000000000000000" pitchFamily="2" charset="2"/>
              <a:buChar char="q"/>
            </a:pPr>
            <a:r>
              <a:rPr lang="cs-CZ" sz="2000" b="1" dirty="0" smtClean="0"/>
              <a:t>pro </a:t>
            </a:r>
            <a:r>
              <a:rPr lang="cs-CZ" sz="2000" b="1" dirty="0"/>
              <a:t>osvětu </a:t>
            </a:r>
            <a:r>
              <a:rPr lang="cs-CZ" sz="2000" dirty="0"/>
              <a:t>v obci a informování </a:t>
            </a:r>
            <a:r>
              <a:rPr lang="cs-CZ" sz="2000" dirty="0" smtClean="0"/>
              <a:t>obyvatel;</a:t>
            </a:r>
          </a:p>
          <a:p>
            <a:pPr marL="742950" lvl="1" indent="-285750">
              <a:buFont typeface="Wingdings" panose="05000000000000000000" pitchFamily="2" charset="2"/>
              <a:buChar char="q"/>
            </a:pPr>
            <a:r>
              <a:rPr lang="cs-CZ" sz="2000" b="1" dirty="0" smtClean="0"/>
              <a:t>pro </a:t>
            </a:r>
            <a:r>
              <a:rPr lang="cs-CZ" sz="2000" b="1" dirty="0"/>
              <a:t>informování </a:t>
            </a:r>
            <a:r>
              <a:rPr lang="cs-CZ" sz="2000" dirty="0"/>
              <a:t>zájemců o bydlení v obci, či pro zájemce o podnikání v </a:t>
            </a:r>
            <a:r>
              <a:rPr lang="cs-CZ" sz="2000" dirty="0" smtClean="0"/>
              <a:t>obci; </a:t>
            </a:r>
          </a:p>
          <a:p>
            <a:pPr marL="742950" lvl="1" indent="-285750" algn="just">
              <a:buFont typeface="Wingdings" panose="05000000000000000000" pitchFamily="2" charset="2"/>
              <a:buChar char="q"/>
            </a:pPr>
            <a:r>
              <a:rPr lang="cs-CZ" sz="2000" b="1" dirty="0" smtClean="0"/>
              <a:t>pro </a:t>
            </a:r>
            <a:r>
              <a:rPr lang="cs-CZ" sz="2000" b="1" dirty="0"/>
              <a:t>argumentaci – </a:t>
            </a:r>
            <a:r>
              <a:rPr lang="cs-CZ" sz="2000" dirty="0"/>
              <a:t>v žádostech o dotační podporu je často nutné dokázat potřebnost projektového záměru pro rozvoj obce, případně je existence strategického dokumentu </a:t>
            </a:r>
            <a:r>
              <a:rPr lang="cs-CZ" sz="2000" dirty="0" smtClean="0"/>
              <a:t>podmínkou;</a:t>
            </a:r>
          </a:p>
          <a:p>
            <a:pPr marL="742950" lvl="1" indent="-285750">
              <a:buFont typeface="Wingdings" panose="05000000000000000000" pitchFamily="2" charset="2"/>
              <a:buChar char="q"/>
            </a:pPr>
            <a:r>
              <a:rPr lang="cs-CZ" b="1" dirty="0" smtClean="0"/>
              <a:t>při </a:t>
            </a:r>
            <a:r>
              <a:rPr lang="cs-CZ" b="1" dirty="0"/>
              <a:t>tvorbě rozpočtových výhledů a rozpočtů. </a:t>
            </a:r>
            <a:endParaRPr lang="cs-CZ" sz="2000" dirty="0"/>
          </a:p>
        </p:txBody>
      </p:sp>
    </p:spTree>
    <p:extLst>
      <p:ext uri="{BB962C8B-B14F-4D97-AF65-F5344CB8AC3E}">
        <p14:creationId xmlns:p14="http://schemas.microsoft.com/office/powerpoint/2010/main" val="41389418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11</a:t>
            </a:fld>
            <a:endParaRPr lang="cs-CZ" dirty="0"/>
          </a:p>
        </p:txBody>
      </p:sp>
      <p:sp>
        <p:nvSpPr>
          <p:cNvPr id="4" name="TextovéPole 3"/>
          <p:cNvSpPr txBox="1"/>
          <p:nvPr/>
        </p:nvSpPr>
        <p:spPr>
          <a:xfrm>
            <a:off x="683568" y="167937"/>
            <a:ext cx="8136904" cy="5740033"/>
          </a:xfrm>
          <a:prstGeom prst="rect">
            <a:avLst/>
          </a:prstGeom>
          <a:noFill/>
        </p:spPr>
        <p:txBody>
          <a:bodyPr wrap="square" rtlCol="0">
            <a:spAutoFit/>
          </a:bodyPr>
          <a:lstStyle/>
          <a:p>
            <a:r>
              <a:rPr lang="cs-CZ" sz="2400" b="1" u="sng" cap="all" dirty="0" smtClean="0"/>
              <a:t>Operativní </a:t>
            </a:r>
            <a:r>
              <a:rPr lang="cs-CZ" sz="2400" b="1" u="sng" cap="all" dirty="0"/>
              <a:t>plánování a řízení realizace plánovaných </a:t>
            </a:r>
            <a:r>
              <a:rPr lang="cs-CZ" sz="2400" b="1" u="sng" cap="all" dirty="0" smtClean="0"/>
              <a:t>aktivit</a:t>
            </a:r>
            <a:r>
              <a:rPr lang="cs-CZ" sz="2400" b="1" cap="all" dirty="0" smtClean="0"/>
              <a:t>:</a:t>
            </a:r>
            <a:endParaRPr lang="cs-CZ" sz="2400" b="1" u="sng" cap="all" dirty="0"/>
          </a:p>
          <a:p>
            <a:endParaRPr lang="cs-CZ" sz="500" b="1" u="sng" dirty="0" smtClean="0"/>
          </a:p>
          <a:p>
            <a:pPr algn="just">
              <a:spcAft>
                <a:spcPts val="600"/>
              </a:spcAft>
            </a:pPr>
            <a:r>
              <a:rPr lang="cs-CZ" sz="1900" dirty="0"/>
              <a:t>Základem práce s programem rozvoje obce v denním chodu organizace obce je </a:t>
            </a:r>
            <a:r>
              <a:rPr lang="cs-CZ" sz="1900" b="1" dirty="0"/>
              <a:t>práce s naplánovanými aktivitami. </a:t>
            </a:r>
            <a:r>
              <a:rPr lang="cs-CZ" sz="1900" dirty="0"/>
              <a:t>Ta představuje nejkonkrétnější část plánu s definovanými základními atributy: </a:t>
            </a:r>
            <a:endParaRPr lang="cs-CZ" sz="1900" dirty="0" smtClean="0"/>
          </a:p>
          <a:p>
            <a:pPr marL="800100" lvl="1" indent="-342900">
              <a:buFont typeface="Wingdings" panose="05000000000000000000" pitchFamily="2" charset="2"/>
              <a:buChar char="Ø"/>
            </a:pPr>
            <a:r>
              <a:rPr lang="cs-CZ" sz="1900" dirty="0" smtClean="0"/>
              <a:t>termín </a:t>
            </a:r>
            <a:r>
              <a:rPr lang="cs-CZ" sz="1900" dirty="0"/>
              <a:t>realizace, </a:t>
            </a:r>
          </a:p>
          <a:p>
            <a:pPr marL="800100" lvl="1" indent="-342900">
              <a:buFont typeface="Wingdings" panose="05000000000000000000" pitchFamily="2" charset="2"/>
              <a:buChar char="Ø"/>
            </a:pPr>
            <a:r>
              <a:rPr lang="cs-CZ" sz="1900" dirty="0" smtClean="0"/>
              <a:t>odpovědnost</a:t>
            </a:r>
            <a:r>
              <a:rPr lang="cs-CZ" sz="1900" dirty="0"/>
              <a:t>, </a:t>
            </a:r>
          </a:p>
          <a:p>
            <a:pPr marL="800100" lvl="1" indent="-342900">
              <a:buFont typeface="Wingdings" panose="05000000000000000000" pitchFamily="2" charset="2"/>
              <a:buChar char="Ø"/>
            </a:pPr>
            <a:r>
              <a:rPr lang="cs-CZ" sz="1900" dirty="0" smtClean="0"/>
              <a:t>předpokládané </a:t>
            </a:r>
            <a:r>
              <a:rPr lang="cs-CZ" sz="1900" dirty="0"/>
              <a:t>náklady, </a:t>
            </a:r>
          </a:p>
          <a:p>
            <a:pPr marL="800100" lvl="1" indent="-342900">
              <a:buFont typeface="Wingdings" panose="05000000000000000000" pitchFamily="2" charset="2"/>
              <a:buChar char="Ø"/>
            </a:pPr>
            <a:r>
              <a:rPr lang="cs-CZ" sz="1900" dirty="0" smtClean="0"/>
              <a:t>zdroj </a:t>
            </a:r>
            <a:r>
              <a:rPr lang="cs-CZ" sz="1900" dirty="0"/>
              <a:t>financování. </a:t>
            </a:r>
          </a:p>
          <a:p>
            <a:pPr algn="just">
              <a:spcAft>
                <a:spcPts val="600"/>
              </a:spcAft>
            </a:pPr>
            <a:r>
              <a:rPr lang="cs-CZ" sz="1900" dirty="0" smtClean="0"/>
              <a:t>Pro </a:t>
            </a:r>
            <a:r>
              <a:rPr lang="cs-CZ" sz="1900" dirty="0"/>
              <a:t>úspěšnou realizaci PRO a naplňování jeho aktivit je vhodné </a:t>
            </a:r>
            <a:r>
              <a:rPr lang="cs-CZ" sz="1900" b="1" dirty="0"/>
              <a:t>rozpracovávat </a:t>
            </a:r>
            <a:r>
              <a:rPr lang="cs-CZ" sz="1900" dirty="0"/>
              <a:t>dále </a:t>
            </a:r>
            <a:r>
              <a:rPr lang="cs-CZ" sz="1900" b="1" dirty="0"/>
              <a:t>aktivity </a:t>
            </a:r>
            <a:r>
              <a:rPr lang="cs-CZ" sz="1900" dirty="0"/>
              <a:t>v uvedených atributech do podoby </a:t>
            </a:r>
            <a:r>
              <a:rPr lang="cs-CZ" sz="1900" b="1" dirty="0"/>
              <a:t>postupových kroků </a:t>
            </a:r>
            <a:r>
              <a:rPr lang="cs-CZ" sz="1900" dirty="0"/>
              <a:t>na nejbližší jeden až dva roky, tj. vytvořit </a:t>
            </a:r>
            <a:r>
              <a:rPr lang="cs-CZ" sz="1900" b="1" u="sng" dirty="0"/>
              <a:t>akční plán</a:t>
            </a:r>
            <a:r>
              <a:rPr lang="cs-CZ" sz="1900" dirty="0" smtClean="0"/>
              <a:t>.</a:t>
            </a:r>
          </a:p>
          <a:p>
            <a:pPr algn="just"/>
            <a:r>
              <a:rPr lang="cs-CZ" sz="1900" b="1" u="sng" dirty="0" smtClean="0"/>
              <a:t>Akční </a:t>
            </a:r>
            <a:r>
              <a:rPr lang="cs-CZ" sz="1900" b="1" u="sng" dirty="0"/>
              <a:t>plán</a:t>
            </a:r>
            <a:r>
              <a:rPr lang="cs-CZ" sz="1900" b="1" dirty="0"/>
              <a:t> </a:t>
            </a:r>
            <a:r>
              <a:rPr lang="cs-CZ" sz="1900" b="1" dirty="0" smtClean="0"/>
              <a:t>=</a:t>
            </a:r>
            <a:r>
              <a:rPr lang="cs-CZ" sz="1900" dirty="0" smtClean="0"/>
              <a:t> vychází </a:t>
            </a:r>
            <a:r>
              <a:rPr lang="cs-CZ" sz="1900" dirty="0"/>
              <a:t>ze schváleného programu rozvoje </a:t>
            </a:r>
            <a:r>
              <a:rPr lang="cs-CZ" sz="1900" dirty="0" smtClean="0"/>
              <a:t>obce, </a:t>
            </a:r>
            <a:r>
              <a:rPr lang="cs-CZ" sz="1900" dirty="0"/>
              <a:t>dále jej upřesňuje a konkretizuje v úrovni jednotlivých aktivit (projektů, </a:t>
            </a:r>
            <a:r>
              <a:rPr lang="cs-CZ" sz="1900" dirty="0" smtClean="0"/>
              <a:t>akcí); popisuje </a:t>
            </a:r>
            <a:r>
              <a:rPr lang="cs-CZ" sz="1900" dirty="0"/>
              <a:t>způsoby naplňování </a:t>
            </a:r>
            <a:r>
              <a:rPr lang="cs-CZ" sz="1900" dirty="0" smtClean="0"/>
              <a:t>programu rozvoje obce </a:t>
            </a:r>
            <a:r>
              <a:rPr lang="cs-CZ" sz="1900" dirty="0"/>
              <a:t>v jednotlivých letech s ohledem na dostupné finanční </a:t>
            </a:r>
            <a:r>
              <a:rPr lang="cs-CZ" sz="1900" dirty="0" smtClean="0"/>
              <a:t>prostředky; je to </a:t>
            </a:r>
            <a:r>
              <a:rPr lang="cs-CZ" sz="1900" dirty="0"/>
              <a:t>stručný a přehledný nástroj </a:t>
            </a:r>
            <a:r>
              <a:rPr lang="cs-CZ" sz="1900" dirty="0" smtClean="0"/>
              <a:t>určený </a:t>
            </a:r>
            <a:r>
              <a:rPr lang="cs-CZ" sz="1900" dirty="0"/>
              <a:t>pro rychlou orientaci všech, kteří se podílí na řízení rozvoje obce, ale i těch, kteří mají zájem sledovat, jak se daří naplňovat vizi a cíle schváleného </a:t>
            </a:r>
            <a:r>
              <a:rPr lang="cs-CZ" sz="1900" dirty="0" smtClean="0"/>
              <a:t>programu.  </a:t>
            </a:r>
            <a:endParaRPr lang="cs-CZ" sz="1900" dirty="0"/>
          </a:p>
        </p:txBody>
      </p:sp>
    </p:spTree>
    <p:extLst>
      <p:ext uri="{BB962C8B-B14F-4D97-AF65-F5344CB8AC3E}">
        <p14:creationId xmlns:p14="http://schemas.microsoft.com/office/powerpoint/2010/main" val="17554495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12</a:t>
            </a:fld>
            <a:endParaRPr lang="cs-CZ" dirty="0"/>
          </a:p>
        </p:txBody>
      </p:sp>
      <p:sp>
        <p:nvSpPr>
          <p:cNvPr id="4" name="TextovéPole 3"/>
          <p:cNvSpPr txBox="1"/>
          <p:nvPr/>
        </p:nvSpPr>
        <p:spPr>
          <a:xfrm>
            <a:off x="683568" y="167937"/>
            <a:ext cx="8136904" cy="5370701"/>
          </a:xfrm>
          <a:prstGeom prst="rect">
            <a:avLst/>
          </a:prstGeom>
          <a:noFill/>
        </p:spPr>
        <p:txBody>
          <a:bodyPr wrap="square" rtlCol="0">
            <a:spAutoFit/>
          </a:bodyPr>
          <a:lstStyle/>
          <a:p>
            <a:r>
              <a:rPr lang="cs-CZ" sz="2400" b="1" u="sng" cap="all" dirty="0" smtClean="0"/>
              <a:t>Operativní </a:t>
            </a:r>
            <a:r>
              <a:rPr lang="cs-CZ" sz="2400" b="1" u="sng" cap="all" dirty="0"/>
              <a:t>plánování a řízení realizace plánovaných </a:t>
            </a:r>
            <a:r>
              <a:rPr lang="cs-CZ" sz="2400" b="1" u="sng" cap="all" dirty="0" smtClean="0"/>
              <a:t>aktivit</a:t>
            </a:r>
            <a:r>
              <a:rPr lang="cs-CZ" sz="2400" b="1" cap="all" dirty="0" smtClean="0"/>
              <a:t>:</a:t>
            </a:r>
            <a:endParaRPr lang="cs-CZ" sz="2400" b="1" u="sng" cap="all" dirty="0"/>
          </a:p>
          <a:p>
            <a:endParaRPr lang="cs-CZ" sz="2000" b="1" u="sng" dirty="0" smtClean="0"/>
          </a:p>
          <a:p>
            <a:pPr>
              <a:spcAft>
                <a:spcPts val="1200"/>
              </a:spcAft>
            </a:pPr>
            <a:r>
              <a:rPr lang="cs-CZ" sz="2000" b="1" u="sng" dirty="0"/>
              <a:t>Akční plán především</a:t>
            </a:r>
            <a:r>
              <a:rPr lang="cs-CZ" sz="2000" b="1" dirty="0"/>
              <a:t>: </a:t>
            </a:r>
            <a:endParaRPr lang="cs-CZ" sz="2000" dirty="0"/>
          </a:p>
          <a:p>
            <a:pPr marL="800100" lvl="1" indent="-342900" algn="just">
              <a:spcAft>
                <a:spcPts val="600"/>
              </a:spcAft>
              <a:buFont typeface="Wingdings" panose="05000000000000000000" pitchFamily="2" charset="2"/>
              <a:buChar char="§"/>
            </a:pPr>
            <a:r>
              <a:rPr lang="cs-CZ" sz="2000" dirty="0" smtClean="0"/>
              <a:t>zajišťuje</a:t>
            </a:r>
            <a:r>
              <a:rPr lang="cs-CZ" sz="2000" dirty="0"/>
              <a:t>, že </a:t>
            </a:r>
            <a:r>
              <a:rPr lang="cs-CZ" sz="2000" b="1" dirty="0"/>
              <a:t>rozvojové aktivity respektují finanční možnosti obce </a:t>
            </a:r>
            <a:r>
              <a:rPr lang="cs-CZ" sz="2000" dirty="0"/>
              <a:t>a je tak důležitým podkladem při tvorbě rozpočtu obce, </a:t>
            </a:r>
          </a:p>
          <a:p>
            <a:pPr marL="800100" lvl="1" indent="-342900" algn="just">
              <a:spcAft>
                <a:spcPts val="600"/>
              </a:spcAft>
              <a:buFont typeface="Wingdings" panose="05000000000000000000" pitchFamily="2" charset="2"/>
              <a:buChar char="§"/>
            </a:pPr>
            <a:r>
              <a:rPr lang="cs-CZ" sz="2000" b="1" dirty="0" smtClean="0"/>
              <a:t>posiluje </a:t>
            </a:r>
            <a:r>
              <a:rPr lang="cs-CZ" sz="2000" b="1" dirty="0"/>
              <a:t>důvěryhodnost ve vedení obce </a:t>
            </a:r>
            <a:r>
              <a:rPr lang="cs-CZ" sz="2000" dirty="0"/>
              <a:t>a v její fungování díky jasnému určení co, kdy a za kolik bude realizováno, </a:t>
            </a:r>
          </a:p>
          <a:p>
            <a:pPr marL="800100" lvl="1" indent="-342900" algn="just">
              <a:spcAft>
                <a:spcPts val="600"/>
              </a:spcAft>
              <a:buFont typeface="Wingdings" panose="05000000000000000000" pitchFamily="2" charset="2"/>
              <a:buChar char="§"/>
            </a:pPr>
            <a:r>
              <a:rPr lang="cs-CZ" sz="2000" b="1" dirty="0" smtClean="0"/>
              <a:t>přispívá </a:t>
            </a:r>
            <a:r>
              <a:rPr lang="cs-CZ" sz="2000" b="1" dirty="0"/>
              <a:t>k efektivnosti řízení, podporuje synergii </a:t>
            </a:r>
            <a:r>
              <a:rPr lang="cs-CZ" sz="2000" dirty="0"/>
              <a:t>(spolupůsobení) mezi jednotlivými aktivitami a snižuje plýtvání omezenými zdroji, </a:t>
            </a:r>
          </a:p>
          <a:p>
            <a:pPr marL="800100" lvl="1" indent="-342900" algn="just">
              <a:spcAft>
                <a:spcPts val="600"/>
              </a:spcAft>
              <a:buFont typeface="Wingdings" panose="05000000000000000000" pitchFamily="2" charset="2"/>
              <a:buChar char="§"/>
            </a:pPr>
            <a:r>
              <a:rPr lang="cs-CZ" sz="2000" b="1" dirty="0" smtClean="0"/>
              <a:t>je </a:t>
            </a:r>
            <a:r>
              <a:rPr lang="cs-CZ" sz="2000" b="1" dirty="0"/>
              <a:t>efektivním a jednoduchým nástrojem pro rozhodování zastupitelstva obce</a:t>
            </a:r>
            <a:r>
              <a:rPr lang="cs-CZ" sz="2000" dirty="0"/>
              <a:t>, organizaci práce vedení obce i pracovníků úřadu, </a:t>
            </a:r>
          </a:p>
          <a:p>
            <a:pPr marL="800100" lvl="1" indent="-342900" algn="just">
              <a:spcAft>
                <a:spcPts val="600"/>
              </a:spcAft>
              <a:buFont typeface="Wingdings" panose="05000000000000000000" pitchFamily="2" charset="2"/>
              <a:buChar char="§"/>
            </a:pPr>
            <a:r>
              <a:rPr lang="cs-CZ" sz="2000" dirty="0" smtClean="0"/>
              <a:t>je </a:t>
            </a:r>
            <a:r>
              <a:rPr lang="cs-CZ" sz="2000" dirty="0"/>
              <a:t>důležitým </a:t>
            </a:r>
            <a:r>
              <a:rPr lang="cs-CZ" sz="2000" b="1" dirty="0"/>
              <a:t>nástrojem kontroly a zpětné vazby </a:t>
            </a:r>
            <a:r>
              <a:rPr lang="cs-CZ" sz="2000" dirty="0"/>
              <a:t>o naplňování vybraných aktivit (projektů) a činnosti vedení obce. </a:t>
            </a:r>
          </a:p>
          <a:p>
            <a:endParaRPr lang="cs-CZ" sz="2000" dirty="0"/>
          </a:p>
        </p:txBody>
      </p:sp>
    </p:spTree>
    <p:extLst>
      <p:ext uri="{BB962C8B-B14F-4D97-AF65-F5344CB8AC3E}">
        <p14:creationId xmlns:p14="http://schemas.microsoft.com/office/powerpoint/2010/main" val="26931482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13</a:t>
            </a:fld>
            <a:endParaRPr lang="cs-CZ" dirty="0"/>
          </a:p>
        </p:txBody>
      </p:sp>
      <p:sp>
        <p:nvSpPr>
          <p:cNvPr id="4" name="TextovéPole 3"/>
          <p:cNvSpPr txBox="1"/>
          <p:nvPr/>
        </p:nvSpPr>
        <p:spPr>
          <a:xfrm>
            <a:off x="683568" y="167937"/>
            <a:ext cx="8136904" cy="4693593"/>
          </a:xfrm>
          <a:prstGeom prst="rect">
            <a:avLst/>
          </a:prstGeom>
          <a:noFill/>
        </p:spPr>
        <p:txBody>
          <a:bodyPr wrap="square" rtlCol="0">
            <a:spAutoFit/>
          </a:bodyPr>
          <a:lstStyle/>
          <a:p>
            <a:r>
              <a:rPr lang="pl-PL" sz="2400" b="1" u="sng" cap="all" dirty="0"/>
              <a:t>Tematické koncepce obce a jejich vazby na PRO </a:t>
            </a:r>
            <a:r>
              <a:rPr lang="cs-CZ" sz="2400" b="1" cap="all" dirty="0" smtClean="0"/>
              <a:t>:</a:t>
            </a:r>
            <a:endParaRPr lang="cs-CZ" sz="2400" b="1" u="sng" cap="all" dirty="0"/>
          </a:p>
          <a:p>
            <a:endParaRPr lang="cs-CZ" sz="2000" b="1" u="sng" dirty="0" smtClean="0"/>
          </a:p>
          <a:p>
            <a:pPr algn="just">
              <a:spcAft>
                <a:spcPts val="1200"/>
              </a:spcAft>
            </a:pPr>
            <a:r>
              <a:rPr lang="cs-CZ" sz="2000" dirty="0"/>
              <a:t>Program rozvoje ne vždy postihne do detailu všechny potřebné informace a způsoby řešení rozvoje určité oblasti. </a:t>
            </a:r>
            <a:r>
              <a:rPr lang="cs-CZ" sz="2000" b="1" dirty="0"/>
              <a:t>Jedno či více významných témat si proto může obec rozpracovat v tematické </a:t>
            </a:r>
            <a:r>
              <a:rPr lang="cs-CZ" sz="2000" b="1" dirty="0" smtClean="0"/>
              <a:t>koncepci, </a:t>
            </a:r>
            <a:r>
              <a:rPr lang="cs-CZ" sz="2000" dirty="0" smtClean="0"/>
              <a:t>např.:</a:t>
            </a:r>
          </a:p>
          <a:p>
            <a:pPr marL="800100" lvl="1" indent="-342900">
              <a:buFont typeface="Wingdings" panose="05000000000000000000" pitchFamily="2" charset="2"/>
              <a:buChar char="§"/>
            </a:pPr>
            <a:r>
              <a:rPr lang="cs-CZ" sz="2000" dirty="0" smtClean="0"/>
              <a:t>koncepce </a:t>
            </a:r>
            <a:r>
              <a:rPr lang="cs-CZ" sz="2000" dirty="0"/>
              <a:t>rozvoje cestovního ruchu, </a:t>
            </a:r>
            <a:endParaRPr lang="cs-CZ" sz="2000" dirty="0" smtClean="0"/>
          </a:p>
          <a:p>
            <a:pPr marL="800100" lvl="1" indent="-342900">
              <a:buFont typeface="Wingdings" panose="05000000000000000000" pitchFamily="2" charset="2"/>
              <a:buChar char="§"/>
            </a:pPr>
            <a:r>
              <a:rPr lang="cs-CZ" sz="2000" dirty="0" smtClean="0"/>
              <a:t>plán </a:t>
            </a:r>
            <a:r>
              <a:rPr lang="cs-CZ" sz="2000" dirty="0"/>
              <a:t>revitalizace památkové zóny, </a:t>
            </a:r>
            <a:endParaRPr lang="cs-CZ" sz="2000" dirty="0" smtClean="0"/>
          </a:p>
          <a:p>
            <a:pPr marL="800100" lvl="1" indent="-342900">
              <a:spcAft>
                <a:spcPts val="600"/>
              </a:spcAft>
              <a:buFont typeface="Wingdings" panose="05000000000000000000" pitchFamily="2" charset="2"/>
              <a:buChar char="§"/>
            </a:pPr>
            <a:r>
              <a:rPr lang="cs-CZ" sz="2000" dirty="0" smtClean="0"/>
              <a:t>koncepce </a:t>
            </a:r>
            <a:r>
              <a:rPr lang="cs-CZ" sz="2000" dirty="0"/>
              <a:t>rozvoje sportu apod.). Potřeba rozpracovat některé téma do dílčí tematické koncepce může vzniknout až při práci se schváleným PRO. Při vytvoření PRO se vždy zohledňují již vytvořené koncepce, které mají dopad na rozvoj obce. </a:t>
            </a:r>
          </a:p>
          <a:p>
            <a:pPr algn="just"/>
            <a:r>
              <a:rPr lang="cs-CZ" sz="2000" dirty="0"/>
              <a:t>Koncepce se mohou týkat buď to přímo obce (obvykle různé tematické koncepce), nebo širšího území (strategie MAS, mikroregionu, Program rozvoje kraje apod.). </a:t>
            </a:r>
          </a:p>
        </p:txBody>
      </p:sp>
    </p:spTree>
    <p:extLst>
      <p:ext uri="{BB962C8B-B14F-4D97-AF65-F5344CB8AC3E}">
        <p14:creationId xmlns:p14="http://schemas.microsoft.com/office/powerpoint/2010/main" val="41334140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14</a:t>
            </a:fld>
            <a:endParaRPr lang="cs-CZ" dirty="0"/>
          </a:p>
        </p:txBody>
      </p:sp>
      <p:sp>
        <p:nvSpPr>
          <p:cNvPr id="4" name="TextovéPole 3"/>
          <p:cNvSpPr txBox="1"/>
          <p:nvPr/>
        </p:nvSpPr>
        <p:spPr>
          <a:xfrm>
            <a:off x="611560" y="332656"/>
            <a:ext cx="8136904" cy="5078313"/>
          </a:xfrm>
          <a:prstGeom prst="rect">
            <a:avLst/>
          </a:prstGeom>
          <a:noFill/>
        </p:spPr>
        <p:txBody>
          <a:bodyPr wrap="square" rtlCol="0">
            <a:spAutoFit/>
          </a:bodyPr>
          <a:lstStyle/>
          <a:p>
            <a:r>
              <a:rPr lang="pl-PL" sz="2400" b="1" u="sng" cap="all" dirty="0" smtClean="0"/>
              <a:t>STRATEGIE ROZVOJE ÚZEMNÍHO OBVODU KRAJE</a:t>
            </a:r>
            <a:r>
              <a:rPr lang="cs-CZ" sz="2400" b="1" cap="all" dirty="0" smtClean="0"/>
              <a:t>:</a:t>
            </a:r>
            <a:endParaRPr lang="cs-CZ" sz="2400" b="1" u="sng" cap="all" dirty="0"/>
          </a:p>
          <a:p>
            <a:endParaRPr lang="cs-CZ" sz="2000" b="1" u="sng" dirty="0" smtClean="0"/>
          </a:p>
          <a:p>
            <a:pPr algn="just"/>
            <a:r>
              <a:rPr lang="cs-CZ" sz="2000" dirty="0" smtClean="0"/>
              <a:t>Podle § 35 odst. 2 písm. d) zákona č. 129/2000 Sb., o krajích (krajské zřízení), ve znění pozdějších předpisů:</a:t>
            </a:r>
          </a:p>
          <a:p>
            <a:pPr algn="just"/>
            <a:endParaRPr lang="cs-CZ" sz="1000" dirty="0"/>
          </a:p>
          <a:p>
            <a:pPr algn="just"/>
            <a:r>
              <a:rPr lang="cs-CZ" sz="2000" b="1" i="1" dirty="0" smtClean="0"/>
              <a:t>Zastupitelstvu kraje </a:t>
            </a:r>
            <a:r>
              <a:rPr lang="cs-CZ" sz="2000" b="1" i="1" dirty="0"/>
              <a:t>je vyhrazeno koordinovat rozvoj územního obvodu, </a:t>
            </a:r>
            <a:r>
              <a:rPr lang="cs-CZ" sz="2000" b="1" i="1" u="sng" dirty="0"/>
              <a:t>schvalovat strategie rozvoje územního obvodu kraje</a:t>
            </a:r>
            <a:r>
              <a:rPr lang="cs-CZ" sz="2000" b="1" i="1" dirty="0"/>
              <a:t> podle zvláštních zákonů, zajišťovat jejich realizaci a kontrolovat jejich </a:t>
            </a:r>
            <a:r>
              <a:rPr lang="cs-CZ" sz="2000" b="1" i="1" dirty="0" smtClean="0"/>
              <a:t>plnění.</a:t>
            </a:r>
          </a:p>
          <a:p>
            <a:pPr algn="just"/>
            <a:endParaRPr lang="cs-CZ" sz="1000" b="1" i="1" dirty="0" smtClean="0"/>
          </a:p>
          <a:p>
            <a:pPr algn="just"/>
            <a:r>
              <a:rPr lang="cs-CZ" sz="2000" dirty="0" smtClean="0"/>
              <a:t>§ 12 zákona č. 248/2000 Sb., o podpoře regionálního rozvoje, ve znění pozdějších předpisů – strategie rozvoje územního obvodu kraje:</a:t>
            </a:r>
          </a:p>
          <a:p>
            <a:pPr algn="just"/>
            <a:endParaRPr lang="cs-CZ" sz="2000" dirty="0"/>
          </a:p>
          <a:p>
            <a:pPr algn="just"/>
            <a:r>
              <a:rPr lang="cs-CZ" sz="2000" b="1" i="1" u="sng" dirty="0"/>
              <a:t>Strategie rozvoje územního obvodu kraje </a:t>
            </a:r>
            <a:r>
              <a:rPr lang="cs-CZ" sz="2000" i="1" dirty="0"/>
              <a:t>určuje ve stanoveném období zaměření a cíle rozvoje kraje zejména s ohledem na dynamický a vyvážený rozvoj kraje a jednotlivých částí jeho území a stanoví základní podmínky pro naplňování těchto cílů</a:t>
            </a:r>
            <a:r>
              <a:rPr lang="cs-CZ" sz="2000" i="1" dirty="0" smtClean="0"/>
              <a:t>.</a:t>
            </a:r>
          </a:p>
          <a:p>
            <a:pPr algn="just"/>
            <a:endParaRPr lang="cs-CZ" sz="2000" i="1" dirty="0"/>
          </a:p>
        </p:txBody>
      </p:sp>
    </p:spTree>
    <p:extLst>
      <p:ext uri="{BB962C8B-B14F-4D97-AF65-F5344CB8AC3E}">
        <p14:creationId xmlns:p14="http://schemas.microsoft.com/office/powerpoint/2010/main" val="5644348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15</a:t>
            </a:fld>
            <a:endParaRPr lang="cs-CZ" dirty="0"/>
          </a:p>
        </p:txBody>
      </p:sp>
      <p:sp>
        <p:nvSpPr>
          <p:cNvPr id="4" name="TextovéPole 3"/>
          <p:cNvSpPr txBox="1"/>
          <p:nvPr/>
        </p:nvSpPr>
        <p:spPr>
          <a:xfrm>
            <a:off x="899592" y="260648"/>
            <a:ext cx="8136904" cy="5847755"/>
          </a:xfrm>
          <a:prstGeom prst="rect">
            <a:avLst/>
          </a:prstGeom>
          <a:noFill/>
        </p:spPr>
        <p:txBody>
          <a:bodyPr wrap="square" rtlCol="0">
            <a:spAutoFit/>
          </a:bodyPr>
          <a:lstStyle/>
          <a:p>
            <a:r>
              <a:rPr lang="pl-PL" sz="2400" b="1" u="sng" cap="all" dirty="0" smtClean="0"/>
              <a:t>STRATEGIE ROZVOJE ÚZEMNÍHO OBVODU KRAJE</a:t>
            </a:r>
            <a:r>
              <a:rPr lang="cs-CZ" sz="2400" b="1" cap="all" dirty="0" smtClean="0"/>
              <a:t>:</a:t>
            </a:r>
            <a:endParaRPr lang="cs-CZ" sz="2400" b="1" u="sng" cap="all" dirty="0"/>
          </a:p>
          <a:p>
            <a:endParaRPr lang="cs-CZ" sz="2000" b="1" u="sng" dirty="0" smtClean="0"/>
          </a:p>
          <a:p>
            <a:pPr>
              <a:spcAft>
                <a:spcPts val="600"/>
              </a:spcAft>
            </a:pPr>
            <a:r>
              <a:rPr lang="cs-CZ" sz="2000" u="sng" dirty="0" smtClean="0">
                <a:hlinkClick r:id="rId2"/>
              </a:rPr>
              <a:t>Strategie </a:t>
            </a:r>
            <a:r>
              <a:rPr lang="cs-CZ" sz="2000" u="sng" dirty="0">
                <a:hlinkClick r:id="rId2"/>
              </a:rPr>
              <a:t>rozvoje územního obvodu kraje </a:t>
            </a:r>
            <a:r>
              <a:rPr lang="cs-CZ" sz="2000" u="sng" dirty="0" smtClean="0"/>
              <a:t>zejména</a:t>
            </a:r>
            <a:r>
              <a:rPr lang="cs-CZ" sz="2000" dirty="0" smtClean="0"/>
              <a:t> </a:t>
            </a:r>
            <a:endParaRPr lang="cs-CZ" sz="2000" dirty="0"/>
          </a:p>
          <a:p>
            <a:pPr lvl="1">
              <a:spcAft>
                <a:spcPts val="600"/>
              </a:spcAft>
            </a:pPr>
            <a:r>
              <a:rPr lang="cs-CZ" sz="2000" dirty="0"/>
              <a:t>a) analyzuje současný stav a očekávaný vývoj územního obvodu kraje</a:t>
            </a:r>
            <a:r>
              <a:rPr lang="cs-CZ" sz="2000" dirty="0" smtClean="0"/>
              <a:t>, </a:t>
            </a:r>
            <a:endParaRPr lang="cs-CZ" sz="2000" dirty="0"/>
          </a:p>
          <a:p>
            <a:pPr lvl="1" algn="just">
              <a:spcAft>
                <a:spcPts val="600"/>
              </a:spcAft>
            </a:pPr>
            <a:r>
              <a:rPr lang="cs-CZ" sz="2000" dirty="0"/>
              <a:t>b) stanoví strategické cíle a priority rozvoje kraje a nástroje regionální politiky pro zajištění dynamického a vyváženého rozvoje územního obvodu kraje a částí jeho území</a:t>
            </a:r>
            <a:r>
              <a:rPr lang="cs-CZ" sz="2000" dirty="0" smtClean="0"/>
              <a:t>, </a:t>
            </a:r>
            <a:endParaRPr lang="cs-CZ" sz="2000" dirty="0"/>
          </a:p>
          <a:p>
            <a:pPr lvl="1">
              <a:spcAft>
                <a:spcPts val="600"/>
              </a:spcAft>
            </a:pPr>
            <a:r>
              <a:rPr lang="cs-CZ" sz="2000" dirty="0"/>
              <a:t>c) vymezuje krajem podporované části jeho území</a:t>
            </a:r>
            <a:r>
              <a:rPr lang="cs-CZ" sz="2000" dirty="0" smtClean="0"/>
              <a:t>.</a:t>
            </a:r>
            <a:endParaRPr lang="cs-CZ" sz="2000" dirty="0"/>
          </a:p>
          <a:p>
            <a:pPr algn="just">
              <a:spcAft>
                <a:spcPts val="600"/>
              </a:spcAft>
            </a:pPr>
            <a:r>
              <a:rPr lang="cs-CZ" sz="2000" dirty="0"/>
              <a:t>Návrh strategie rozvoje územního obvodu kraje se předkládá ke schválení zastupitelstvu kraje se stanoviskem Ministerstva životního prostředí k posouzení vlivu provádění koncepce na životní prostředí a veřejné </a:t>
            </a:r>
            <a:r>
              <a:rPr lang="cs-CZ" sz="2000" dirty="0" smtClean="0"/>
              <a:t>zdraví </a:t>
            </a:r>
            <a:r>
              <a:rPr lang="cs-CZ" sz="2000" dirty="0"/>
              <a:t>a se sdělením, jak bylo toto stanovisko zohledněno</a:t>
            </a:r>
            <a:r>
              <a:rPr lang="cs-CZ" sz="2000" dirty="0" smtClean="0"/>
              <a:t>.</a:t>
            </a:r>
            <a:endParaRPr lang="cs-CZ" sz="2000" dirty="0"/>
          </a:p>
          <a:p>
            <a:pPr algn="just">
              <a:spcAft>
                <a:spcPts val="600"/>
              </a:spcAft>
            </a:pPr>
            <a:r>
              <a:rPr lang="cs-CZ" sz="2000" dirty="0"/>
              <a:t>K finanční podpoře regionálního rozvoje územního obvodu kraje jsou v návrhu krajského rozpočtu vyčleněny finanční prostředky na uskutečňování strategie rozvoje územního obvodu kraje</a:t>
            </a:r>
            <a:r>
              <a:rPr lang="cs-CZ" sz="2000" dirty="0" smtClean="0"/>
              <a:t>.</a:t>
            </a:r>
            <a:endParaRPr lang="cs-CZ" sz="2000" dirty="0"/>
          </a:p>
          <a:p>
            <a:pPr algn="just"/>
            <a:r>
              <a:rPr lang="cs-CZ" sz="2000" dirty="0"/>
              <a:t>Široké spektrum dalších </a:t>
            </a:r>
            <a:r>
              <a:rPr lang="cs-CZ" sz="2000" dirty="0">
                <a:hlinkClick r:id="rId3"/>
              </a:rPr>
              <a:t>strategických dokumentů</a:t>
            </a:r>
            <a:r>
              <a:rPr lang="cs-CZ" sz="2000" dirty="0"/>
              <a:t> zpracovávaných krajem podle zvláštních zákonů</a:t>
            </a:r>
            <a:r>
              <a:rPr lang="cs-CZ" sz="2000" dirty="0" smtClean="0"/>
              <a:t>.</a:t>
            </a:r>
          </a:p>
        </p:txBody>
      </p:sp>
    </p:spTree>
    <p:extLst>
      <p:ext uri="{BB962C8B-B14F-4D97-AF65-F5344CB8AC3E}">
        <p14:creationId xmlns:p14="http://schemas.microsoft.com/office/powerpoint/2010/main" val="31656776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16</a:t>
            </a:fld>
            <a:endParaRPr lang="cs-CZ" dirty="0"/>
          </a:p>
        </p:txBody>
      </p:sp>
      <p:sp>
        <p:nvSpPr>
          <p:cNvPr id="4" name="TextovéPole 3"/>
          <p:cNvSpPr txBox="1"/>
          <p:nvPr/>
        </p:nvSpPr>
        <p:spPr>
          <a:xfrm>
            <a:off x="899592" y="260648"/>
            <a:ext cx="8136904" cy="5678478"/>
          </a:xfrm>
          <a:prstGeom prst="rect">
            <a:avLst/>
          </a:prstGeom>
          <a:noFill/>
        </p:spPr>
        <p:txBody>
          <a:bodyPr wrap="square" rtlCol="0">
            <a:spAutoFit/>
          </a:bodyPr>
          <a:lstStyle/>
          <a:p>
            <a:r>
              <a:rPr lang="pl-PL" sz="2400" b="1" u="sng" cap="all" dirty="0" smtClean="0"/>
              <a:t>STRATEGIE ROZVOJE ÚZEMNÍHO OBVODU KRAJE</a:t>
            </a:r>
            <a:r>
              <a:rPr lang="cs-CZ" sz="2400" b="1" cap="all" dirty="0" smtClean="0"/>
              <a:t>:</a:t>
            </a:r>
            <a:endParaRPr lang="cs-CZ" sz="2400" b="1" u="sng" cap="all" dirty="0"/>
          </a:p>
          <a:p>
            <a:endParaRPr lang="cs-CZ" sz="2000" b="1" u="sng" dirty="0" smtClean="0"/>
          </a:p>
          <a:p>
            <a:pPr algn="just">
              <a:spcAft>
                <a:spcPts val="600"/>
              </a:spcAft>
            </a:pPr>
            <a:r>
              <a:rPr lang="cs-CZ" sz="1900" dirty="0"/>
              <a:t>V řídicí struktuře </a:t>
            </a:r>
            <a:r>
              <a:rPr lang="cs-CZ" sz="1900" dirty="0" smtClean="0"/>
              <a:t>obce a kraje vedle sebe existují a fungují 2 typy managementu, a to </a:t>
            </a:r>
            <a:r>
              <a:rPr lang="cs-CZ" sz="1900" b="1" dirty="0" smtClean="0"/>
              <a:t>management volený</a:t>
            </a:r>
            <a:r>
              <a:rPr lang="cs-CZ" sz="1900" dirty="0" smtClean="0"/>
              <a:t> </a:t>
            </a:r>
            <a:r>
              <a:rPr lang="cs-CZ" sz="1900" dirty="0"/>
              <a:t>a </a:t>
            </a:r>
            <a:r>
              <a:rPr lang="cs-CZ" sz="1900" b="1" dirty="0" smtClean="0"/>
              <a:t>management profesionální</a:t>
            </a:r>
            <a:r>
              <a:rPr lang="cs-CZ" sz="1900" dirty="0" smtClean="0"/>
              <a:t>. </a:t>
            </a:r>
            <a:endParaRPr lang="cs-CZ" sz="1900" dirty="0"/>
          </a:p>
          <a:p>
            <a:pPr algn="just">
              <a:spcAft>
                <a:spcPts val="600"/>
              </a:spcAft>
            </a:pPr>
            <a:r>
              <a:rPr lang="cs-CZ" sz="1900" b="1" u="sng" dirty="0"/>
              <a:t>Volený management</a:t>
            </a:r>
            <a:r>
              <a:rPr lang="cs-CZ" sz="1900" b="1" dirty="0"/>
              <a:t> </a:t>
            </a:r>
            <a:r>
              <a:rPr lang="cs-CZ" sz="1900" b="1" dirty="0" smtClean="0"/>
              <a:t>-&gt; </a:t>
            </a:r>
            <a:r>
              <a:rPr lang="cs-CZ" sz="1900" dirty="0" smtClean="0"/>
              <a:t>zastupitelstvo</a:t>
            </a:r>
            <a:r>
              <a:rPr lang="cs-CZ" sz="1900" dirty="0"/>
              <a:t>, rada, hejtman, primátor, starosta) se mění zcela nebo částečně ve čtyřletém funkčním období. </a:t>
            </a:r>
            <a:r>
              <a:rPr lang="cs-CZ" sz="1900" dirty="0" smtClean="0"/>
              <a:t>Volený </a:t>
            </a:r>
            <a:r>
              <a:rPr lang="cs-CZ" sz="1900" dirty="0"/>
              <a:t>manažer není pro výkon své funkce předem speciálně odborně vzděláván. </a:t>
            </a:r>
            <a:r>
              <a:rPr lang="cs-CZ" sz="1900" dirty="0" smtClean="0"/>
              <a:t>Volený </a:t>
            </a:r>
            <a:r>
              <a:rPr lang="cs-CZ" sz="1900" dirty="0"/>
              <a:t>management rozhoduje o orientaci a cestách rozvoje kraje, resp. obce a v jeho kompetenci jsou všechna závažná rozhodnutí včetně schvalování rozpočtu</a:t>
            </a:r>
            <a:r>
              <a:rPr lang="cs-CZ" sz="1900" dirty="0" smtClean="0"/>
              <a:t>.</a:t>
            </a:r>
          </a:p>
          <a:p>
            <a:pPr algn="just">
              <a:spcAft>
                <a:spcPts val="600"/>
              </a:spcAft>
            </a:pPr>
            <a:r>
              <a:rPr lang="cs-CZ" sz="1900" b="1" u="sng" dirty="0"/>
              <a:t>Profesionální management</a:t>
            </a:r>
            <a:r>
              <a:rPr lang="cs-CZ" sz="1900" b="1" dirty="0"/>
              <a:t> </a:t>
            </a:r>
            <a:r>
              <a:rPr lang="cs-CZ" sz="1900" b="1" dirty="0" smtClean="0"/>
              <a:t>-&gt; </a:t>
            </a:r>
            <a:r>
              <a:rPr lang="cs-CZ" sz="1900" dirty="0" smtClean="0"/>
              <a:t>(</a:t>
            </a:r>
            <a:r>
              <a:rPr lang="cs-CZ" sz="1900" dirty="0"/>
              <a:t>krajský úřad, úřad obce, ředitel úřadu resp. tajemník, vedoucí útvarů) by měli být stabilizující složkou regionálního a municipálního managementu. </a:t>
            </a:r>
            <a:r>
              <a:rPr lang="cs-CZ" sz="1900" dirty="0" smtClean="0"/>
              <a:t>Profesionální </a:t>
            </a:r>
            <a:r>
              <a:rPr lang="cs-CZ" sz="1900" dirty="0"/>
              <a:t>manažer je na výkon své funkce dlouhodobě odborně připravován. </a:t>
            </a:r>
            <a:r>
              <a:rPr lang="cs-CZ" sz="1900" dirty="0" smtClean="0"/>
              <a:t>Profesionální </a:t>
            </a:r>
            <a:r>
              <a:rPr lang="cs-CZ" sz="1900" dirty="0"/>
              <a:t>management samostatně rozhoduje ve věcech fungování </a:t>
            </a:r>
            <a:r>
              <a:rPr lang="cs-CZ" sz="1900" dirty="0" smtClean="0"/>
              <a:t>kraje (obce) </a:t>
            </a:r>
            <a:r>
              <a:rPr lang="cs-CZ" sz="1900" dirty="0"/>
              <a:t>a jeho správy a v jeho kompetenci jsou prakticky všechna správní rozhodnutí</a:t>
            </a:r>
            <a:r>
              <a:rPr lang="cs-CZ" sz="1900" dirty="0" smtClean="0"/>
              <a:t>.</a:t>
            </a:r>
          </a:p>
          <a:p>
            <a:pPr algn="just"/>
            <a:r>
              <a:rPr lang="cs-CZ" sz="1900" b="1" dirty="0"/>
              <a:t>Profesionální management </a:t>
            </a:r>
            <a:r>
              <a:rPr lang="cs-CZ" sz="1900" dirty="0"/>
              <a:t>také připravuje a předkládá dokumenty (mezi něž patří i Strategický plány, Programy rozvoje, návrhy rozpočtů aj.), pro jejichž schválení má rozhodovací pravomoc jen </a:t>
            </a:r>
            <a:r>
              <a:rPr lang="cs-CZ" sz="1900" b="1" dirty="0"/>
              <a:t>volený management</a:t>
            </a:r>
            <a:r>
              <a:rPr lang="cs-CZ" sz="1900" dirty="0"/>
              <a:t>.</a:t>
            </a:r>
            <a:r>
              <a:rPr lang="cs-CZ" sz="1900" dirty="0" smtClean="0"/>
              <a:t>  </a:t>
            </a:r>
          </a:p>
        </p:txBody>
      </p:sp>
    </p:spTree>
    <p:extLst>
      <p:ext uri="{BB962C8B-B14F-4D97-AF65-F5344CB8AC3E}">
        <p14:creationId xmlns:p14="http://schemas.microsoft.com/office/powerpoint/2010/main" val="7942467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17</a:t>
            </a:fld>
            <a:endParaRPr lang="cs-CZ" dirty="0"/>
          </a:p>
        </p:txBody>
      </p:sp>
      <p:sp>
        <p:nvSpPr>
          <p:cNvPr id="4" name="TextovéPole 3"/>
          <p:cNvSpPr txBox="1"/>
          <p:nvPr/>
        </p:nvSpPr>
        <p:spPr>
          <a:xfrm>
            <a:off x="899592" y="260648"/>
            <a:ext cx="8136904" cy="6140142"/>
          </a:xfrm>
          <a:prstGeom prst="rect">
            <a:avLst/>
          </a:prstGeom>
          <a:noFill/>
        </p:spPr>
        <p:txBody>
          <a:bodyPr wrap="square" rtlCol="0">
            <a:spAutoFit/>
          </a:bodyPr>
          <a:lstStyle/>
          <a:p>
            <a:r>
              <a:rPr lang="pl-PL" sz="2400" b="1" u="sng" cap="all" dirty="0" smtClean="0"/>
              <a:t>STRATEGIE regionálního rozvoje ČR</a:t>
            </a:r>
            <a:r>
              <a:rPr lang="cs-CZ" sz="2400" b="1" cap="all" dirty="0" smtClean="0"/>
              <a:t>:</a:t>
            </a:r>
            <a:endParaRPr lang="cs-CZ" sz="2400" b="1" u="sng" cap="all" dirty="0"/>
          </a:p>
          <a:p>
            <a:endParaRPr lang="cs-CZ" sz="2000" b="1" u="sng" dirty="0" smtClean="0"/>
          </a:p>
          <a:p>
            <a:pPr algn="just">
              <a:spcAft>
                <a:spcPts val="600"/>
              </a:spcAft>
            </a:pPr>
            <a:r>
              <a:rPr lang="cs-CZ" sz="1900" b="1" dirty="0"/>
              <a:t>Strategie regionálního rozvoje </a:t>
            </a:r>
            <a:r>
              <a:rPr lang="cs-CZ" sz="1900" dirty="0"/>
              <a:t>určuje zaměření a cíle regionálního rozvoje, zejména s ohledem na dynamický a vyvážený rozvoj státu a jeho jednotlivých regionů, a stanoví základní podmínky pro naplňování těchto cílů</a:t>
            </a:r>
            <a:r>
              <a:rPr lang="cs-CZ" sz="1900" dirty="0" smtClean="0"/>
              <a:t>.</a:t>
            </a:r>
          </a:p>
          <a:p>
            <a:pPr lvl="1" algn="just">
              <a:spcAft>
                <a:spcPts val="600"/>
              </a:spcAft>
            </a:pPr>
            <a:r>
              <a:rPr lang="cs-CZ" sz="1900" dirty="0" smtClean="0"/>
              <a:t>a</a:t>
            </a:r>
            <a:r>
              <a:rPr lang="cs-CZ" sz="1900" dirty="0"/>
              <a:t>) analyzuje stav regionálního rozvoje</a:t>
            </a:r>
            <a:r>
              <a:rPr lang="cs-CZ" sz="1900" dirty="0" smtClean="0"/>
              <a:t>, </a:t>
            </a:r>
            <a:endParaRPr lang="cs-CZ" sz="1900" dirty="0"/>
          </a:p>
          <a:p>
            <a:pPr lvl="1" algn="just">
              <a:spcAft>
                <a:spcPts val="600"/>
              </a:spcAft>
            </a:pPr>
            <a:r>
              <a:rPr lang="cs-CZ" sz="1900" dirty="0"/>
              <a:t>b) stanoví republikové priority a strategické cíle regionální politiky pro zajištění dynamického a vyváženého rozvoje území</a:t>
            </a:r>
            <a:r>
              <a:rPr lang="cs-CZ" sz="1900" dirty="0" smtClean="0"/>
              <a:t>, </a:t>
            </a:r>
            <a:endParaRPr lang="cs-CZ" sz="1900" dirty="0"/>
          </a:p>
          <a:p>
            <a:pPr lvl="1" algn="just">
              <a:spcAft>
                <a:spcPts val="600"/>
              </a:spcAft>
            </a:pPr>
            <a:r>
              <a:rPr lang="cs-CZ" sz="1900" dirty="0"/>
              <a:t>c) stanoví podklady pro vymezení priorit podpory regionálního rozvoje prostřednictvím fondů Evropské unie</a:t>
            </a:r>
            <a:r>
              <a:rPr lang="cs-CZ" sz="1900" dirty="0" smtClean="0"/>
              <a:t>, </a:t>
            </a:r>
            <a:endParaRPr lang="cs-CZ" sz="1900" dirty="0"/>
          </a:p>
          <a:p>
            <a:pPr lvl="1" algn="just">
              <a:spcAft>
                <a:spcPts val="600"/>
              </a:spcAft>
            </a:pPr>
            <a:r>
              <a:rPr lang="cs-CZ" sz="1900" dirty="0"/>
              <a:t>d) stanoví podmínky pro vymezení státem podporovaných regionů</a:t>
            </a:r>
            <a:r>
              <a:rPr lang="cs-CZ" sz="1900" dirty="0" smtClean="0"/>
              <a:t>, </a:t>
            </a:r>
            <a:endParaRPr lang="cs-CZ" sz="1900" dirty="0"/>
          </a:p>
          <a:p>
            <a:pPr lvl="1" algn="just">
              <a:spcAft>
                <a:spcPts val="600"/>
              </a:spcAft>
            </a:pPr>
            <a:r>
              <a:rPr lang="cs-CZ" sz="1900" dirty="0"/>
              <a:t>e) vymezuje nástroje k realizaci stanovených priorit a cílů</a:t>
            </a:r>
            <a:r>
              <a:rPr lang="cs-CZ" sz="1900" dirty="0" smtClean="0"/>
              <a:t>, </a:t>
            </a:r>
            <a:endParaRPr lang="cs-CZ" sz="1900" dirty="0"/>
          </a:p>
          <a:p>
            <a:pPr lvl="1" algn="just">
              <a:spcAft>
                <a:spcPts val="600"/>
              </a:spcAft>
            </a:pPr>
            <a:r>
              <a:rPr lang="cs-CZ" sz="1900" dirty="0"/>
              <a:t>f) stanoví zaměření </a:t>
            </a:r>
            <a:r>
              <a:rPr lang="cs-CZ" sz="1900" dirty="0" smtClean="0"/>
              <a:t>programu </a:t>
            </a:r>
            <a:r>
              <a:rPr lang="cs-CZ" sz="1900" dirty="0"/>
              <a:t>regionálního rozvoje Ministerstva</a:t>
            </a:r>
            <a:r>
              <a:rPr lang="cs-CZ" sz="1900" dirty="0" smtClean="0"/>
              <a:t>, </a:t>
            </a:r>
            <a:endParaRPr lang="cs-CZ" sz="1900" dirty="0"/>
          </a:p>
          <a:p>
            <a:pPr lvl="1" algn="just">
              <a:spcAft>
                <a:spcPts val="600"/>
              </a:spcAft>
            </a:pPr>
            <a:r>
              <a:rPr lang="cs-CZ" sz="1900" dirty="0"/>
              <a:t>g) vymezuje úkoly ostatních dotčených ústředních správních úřadů k zabezpečení realizace stanovených priorit a cílů</a:t>
            </a:r>
            <a:r>
              <a:rPr lang="cs-CZ" sz="1900" dirty="0" smtClean="0"/>
              <a:t>, </a:t>
            </a:r>
            <a:endParaRPr lang="cs-CZ" sz="1900" dirty="0"/>
          </a:p>
          <a:p>
            <a:pPr lvl="1" algn="just">
              <a:spcAft>
                <a:spcPts val="600"/>
              </a:spcAft>
            </a:pPr>
            <a:r>
              <a:rPr lang="cs-CZ" sz="1900" dirty="0"/>
              <a:t>h) stanoví způsob sledování a vyhodnocování účinnosti Strategie regionálního rozvoje</a:t>
            </a:r>
            <a:r>
              <a:rPr lang="cs-CZ" sz="1900" dirty="0" smtClean="0"/>
              <a:t>, </a:t>
            </a:r>
            <a:endParaRPr lang="cs-CZ" sz="1900" dirty="0"/>
          </a:p>
          <a:p>
            <a:pPr lvl="1" algn="just">
              <a:spcAft>
                <a:spcPts val="600"/>
              </a:spcAft>
            </a:pPr>
            <a:r>
              <a:rPr lang="cs-CZ" sz="1900" dirty="0"/>
              <a:t>i) obsahuje doporučení krajům pro zaměření jejich rozvoje.</a:t>
            </a:r>
            <a:endParaRPr lang="cs-CZ" sz="1900" dirty="0" smtClean="0"/>
          </a:p>
        </p:txBody>
      </p:sp>
    </p:spTree>
    <p:extLst>
      <p:ext uri="{BB962C8B-B14F-4D97-AF65-F5344CB8AC3E}">
        <p14:creationId xmlns:p14="http://schemas.microsoft.com/office/powerpoint/2010/main" val="31575391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18</a:t>
            </a:fld>
            <a:endParaRPr lang="cs-CZ" dirty="0"/>
          </a:p>
        </p:txBody>
      </p:sp>
      <p:sp>
        <p:nvSpPr>
          <p:cNvPr id="4" name="TextovéPole 3"/>
          <p:cNvSpPr txBox="1"/>
          <p:nvPr/>
        </p:nvSpPr>
        <p:spPr>
          <a:xfrm>
            <a:off x="899592" y="260648"/>
            <a:ext cx="8136904" cy="5770811"/>
          </a:xfrm>
          <a:prstGeom prst="rect">
            <a:avLst/>
          </a:prstGeom>
          <a:noFill/>
        </p:spPr>
        <p:txBody>
          <a:bodyPr wrap="square" rtlCol="0">
            <a:spAutoFit/>
          </a:bodyPr>
          <a:lstStyle/>
          <a:p>
            <a:r>
              <a:rPr lang="pl-PL" sz="2400" b="1" u="sng" cap="all" dirty="0" smtClean="0"/>
              <a:t>STRATEGIE regionálního rozvoje ČR</a:t>
            </a:r>
            <a:r>
              <a:rPr lang="cs-CZ" sz="2400" b="1" cap="all" dirty="0" smtClean="0"/>
              <a:t>:</a:t>
            </a:r>
            <a:endParaRPr lang="cs-CZ" sz="2400" b="1" u="sng" cap="all" dirty="0"/>
          </a:p>
          <a:p>
            <a:endParaRPr lang="cs-CZ" sz="2000" b="1" u="sng" dirty="0" smtClean="0"/>
          </a:p>
          <a:p>
            <a:pPr algn="just">
              <a:spcAft>
                <a:spcPts val="600"/>
              </a:spcAft>
            </a:pPr>
            <a:r>
              <a:rPr lang="cs-CZ" sz="1900" dirty="0" smtClean="0"/>
              <a:t>MMR </a:t>
            </a:r>
            <a:r>
              <a:rPr lang="cs-CZ" sz="1900" dirty="0"/>
              <a:t>zpracovává návrh Strategie regionálního rozvoje pro celé území České republiky ve spolupráci především s ostatními dotčenými ústředními správními úřady, kraji a sdruženími obcí s celostátní působností.</a:t>
            </a:r>
          </a:p>
          <a:p>
            <a:pPr algn="just">
              <a:spcAft>
                <a:spcPts val="600"/>
              </a:spcAft>
            </a:pPr>
            <a:r>
              <a:rPr lang="cs-CZ" sz="1900" dirty="0" smtClean="0"/>
              <a:t>Návrh </a:t>
            </a:r>
            <a:r>
              <a:rPr lang="cs-CZ" sz="1900" dirty="0"/>
              <a:t>Strategie regionálního rozvoje zpracovává </a:t>
            </a:r>
            <a:r>
              <a:rPr lang="cs-CZ" sz="1900" dirty="0" smtClean="0"/>
              <a:t>MMR </a:t>
            </a:r>
            <a:r>
              <a:rPr lang="cs-CZ" sz="1900" dirty="0"/>
              <a:t>zejména na </a:t>
            </a:r>
            <a:r>
              <a:rPr lang="cs-CZ" sz="1900" dirty="0" smtClean="0"/>
              <a:t>základě:</a:t>
            </a:r>
            <a:endParaRPr lang="cs-CZ" sz="1900" dirty="0"/>
          </a:p>
          <a:p>
            <a:pPr marL="914400" lvl="1" indent="-457200" algn="just">
              <a:spcAft>
                <a:spcPts val="600"/>
              </a:spcAft>
              <a:buFont typeface="+mj-lt"/>
              <a:buAutoNum type="alphaLcParenR"/>
            </a:pPr>
            <a:r>
              <a:rPr lang="cs-CZ" sz="1900" dirty="0"/>
              <a:t> </a:t>
            </a:r>
            <a:r>
              <a:rPr lang="cs-CZ" sz="1900" dirty="0" smtClean="0"/>
              <a:t>právních </a:t>
            </a:r>
            <a:r>
              <a:rPr lang="cs-CZ" sz="1900" dirty="0"/>
              <a:t>předpisů a dokumentů České republiky a Evropské unie, které mají vliv na regionální rozvoj státu,</a:t>
            </a:r>
          </a:p>
          <a:p>
            <a:pPr marL="914400" lvl="1" indent="-457200" algn="just">
              <a:spcAft>
                <a:spcPts val="600"/>
              </a:spcAft>
              <a:buFont typeface="+mj-lt"/>
              <a:buAutoNum type="alphaLcParenR"/>
            </a:pPr>
            <a:r>
              <a:rPr lang="cs-CZ" sz="1900" dirty="0"/>
              <a:t> </a:t>
            </a:r>
            <a:r>
              <a:rPr lang="cs-CZ" sz="1900" dirty="0" smtClean="0"/>
              <a:t>mezinárodních </a:t>
            </a:r>
            <a:r>
              <a:rPr lang="cs-CZ" sz="1900" dirty="0"/>
              <a:t>závazků České republiky vztahujících se k regionálnímu rozvoji,</a:t>
            </a:r>
          </a:p>
          <a:p>
            <a:pPr marL="914400" lvl="1" indent="-457200" algn="just">
              <a:spcAft>
                <a:spcPts val="600"/>
              </a:spcAft>
              <a:buFont typeface="+mj-lt"/>
              <a:buAutoNum type="alphaLcParenR"/>
            </a:pPr>
            <a:r>
              <a:rPr lang="cs-CZ" sz="1900" dirty="0"/>
              <a:t> </a:t>
            </a:r>
            <a:r>
              <a:rPr lang="cs-CZ" sz="1900" dirty="0" smtClean="0"/>
              <a:t>politiky </a:t>
            </a:r>
            <a:r>
              <a:rPr lang="cs-CZ" sz="1900" dirty="0"/>
              <a:t>územního rozvoje, příslušných územně plánovacích podkladů a územně plánovací dokumentace podle stavebního zákona,</a:t>
            </a:r>
          </a:p>
          <a:p>
            <a:pPr marL="914400" lvl="1" indent="-457200" algn="just">
              <a:spcAft>
                <a:spcPts val="600"/>
              </a:spcAft>
              <a:buFont typeface="+mj-lt"/>
              <a:buAutoNum type="alphaLcParenR"/>
            </a:pPr>
            <a:r>
              <a:rPr lang="cs-CZ" sz="1900" dirty="0"/>
              <a:t> </a:t>
            </a:r>
            <a:r>
              <a:rPr lang="cs-CZ" sz="1900" dirty="0" smtClean="0"/>
              <a:t>cílů </a:t>
            </a:r>
            <a:r>
              <a:rPr lang="cs-CZ" sz="1900" dirty="0"/>
              <a:t>a priorit souvisejících s rozvojem území měst a venkova,</a:t>
            </a:r>
          </a:p>
          <a:p>
            <a:pPr marL="914400" lvl="1" indent="-457200" algn="just">
              <a:spcAft>
                <a:spcPts val="600"/>
              </a:spcAft>
              <a:buFont typeface="+mj-lt"/>
              <a:buAutoNum type="alphaLcParenR"/>
            </a:pPr>
            <a:r>
              <a:rPr lang="cs-CZ" sz="1900" dirty="0"/>
              <a:t> </a:t>
            </a:r>
            <a:r>
              <a:rPr lang="cs-CZ" sz="1900" dirty="0" smtClean="0"/>
              <a:t>podkladů </a:t>
            </a:r>
            <a:r>
              <a:rPr lang="cs-CZ" sz="1900" dirty="0"/>
              <a:t>ke strategiím rozvoje územních obvodů krajů, popřípadě jiných koncepčních dokumentů zpracovávaných kraji,</a:t>
            </a:r>
          </a:p>
          <a:p>
            <a:pPr marL="914400" lvl="1" indent="-457200" algn="just">
              <a:spcAft>
                <a:spcPts val="600"/>
              </a:spcAft>
              <a:buFont typeface="+mj-lt"/>
              <a:buAutoNum type="alphaLcParenR"/>
            </a:pPr>
            <a:r>
              <a:rPr lang="cs-CZ" sz="1900" dirty="0"/>
              <a:t> </a:t>
            </a:r>
            <a:r>
              <a:rPr lang="cs-CZ" sz="1900" dirty="0" smtClean="0"/>
              <a:t>statistických </a:t>
            </a:r>
            <a:r>
              <a:rPr lang="cs-CZ" sz="1900" dirty="0"/>
              <a:t>údajů,</a:t>
            </a:r>
          </a:p>
          <a:p>
            <a:pPr marL="914400" lvl="1" indent="-457200" algn="just">
              <a:spcAft>
                <a:spcPts val="600"/>
              </a:spcAft>
              <a:buFont typeface="+mj-lt"/>
              <a:buAutoNum type="alphaLcParenR"/>
            </a:pPr>
            <a:r>
              <a:rPr lang="cs-CZ" sz="1900" dirty="0"/>
              <a:t> </a:t>
            </a:r>
            <a:r>
              <a:rPr lang="cs-CZ" sz="1900" dirty="0" smtClean="0"/>
              <a:t>principů </a:t>
            </a:r>
            <a:r>
              <a:rPr lang="cs-CZ" sz="1900" dirty="0"/>
              <a:t>udržitelného rozvoje.</a:t>
            </a:r>
            <a:endParaRPr lang="cs-CZ" sz="1900" dirty="0" smtClean="0"/>
          </a:p>
        </p:txBody>
      </p:sp>
    </p:spTree>
    <p:extLst>
      <p:ext uri="{BB962C8B-B14F-4D97-AF65-F5344CB8AC3E}">
        <p14:creationId xmlns:p14="http://schemas.microsoft.com/office/powerpoint/2010/main" val="18127117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19</a:t>
            </a:fld>
            <a:endParaRPr lang="cs-CZ" dirty="0"/>
          </a:p>
        </p:txBody>
      </p:sp>
      <p:sp>
        <p:nvSpPr>
          <p:cNvPr id="4" name="TextovéPole 3"/>
          <p:cNvSpPr txBox="1"/>
          <p:nvPr/>
        </p:nvSpPr>
        <p:spPr>
          <a:xfrm>
            <a:off x="899592" y="260648"/>
            <a:ext cx="8136904" cy="4508927"/>
          </a:xfrm>
          <a:prstGeom prst="rect">
            <a:avLst/>
          </a:prstGeom>
          <a:noFill/>
        </p:spPr>
        <p:txBody>
          <a:bodyPr wrap="square" rtlCol="0">
            <a:spAutoFit/>
          </a:bodyPr>
          <a:lstStyle/>
          <a:p>
            <a:r>
              <a:rPr lang="pl-PL" sz="2400" b="1" u="sng" cap="all" dirty="0" smtClean="0"/>
              <a:t>STRATEGIE regionálního rozvoje ČR</a:t>
            </a:r>
            <a:r>
              <a:rPr lang="cs-CZ" sz="2400" b="1" cap="all" dirty="0" smtClean="0"/>
              <a:t>:</a:t>
            </a:r>
            <a:endParaRPr lang="cs-CZ" sz="2400" b="1" u="sng" cap="all" dirty="0"/>
          </a:p>
          <a:p>
            <a:endParaRPr lang="cs-CZ" sz="2000" b="1" u="sng" dirty="0" smtClean="0"/>
          </a:p>
          <a:p>
            <a:pPr algn="just">
              <a:spcAft>
                <a:spcPts val="600"/>
              </a:spcAft>
            </a:pPr>
            <a:r>
              <a:rPr lang="cs-CZ" sz="1900" dirty="0"/>
              <a:t>Strategii regionálního rozvoje </a:t>
            </a:r>
            <a:r>
              <a:rPr lang="cs-CZ" sz="1900" b="1" dirty="0"/>
              <a:t>schvaluje vláda</a:t>
            </a:r>
            <a:r>
              <a:rPr lang="cs-CZ" sz="1900" dirty="0"/>
              <a:t>. </a:t>
            </a:r>
            <a:r>
              <a:rPr lang="cs-CZ" sz="1900" dirty="0" smtClean="0"/>
              <a:t>MMR </a:t>
            </a:r>
            <a:r>
              <a:rPr lang="cs-CZ" sz="1900" dirty="0"/>
              <a:t>předkládá vládě ke schválení návrh Strategie regionálního rozvoje se stanoviskem Ministerstva životního prostředí k posouzení vlivu provádění koncepce na životní prostředí a veřejné </a:t>
            </a:r>
            <a:r>
              <a:rPr lang="cs-CZ" sz="1900" dirty="0" smtClean="0"/>
              <a:t>zdraví </a:t>
            </a:r>
            <a:r>
              <a:rPr lang="cs-CZ" sz="1900" dirty="0"/>
              <a:t>a se sdělením, jak bylo toto stanovisko zohledněno.</a:t>
            </a:r>
          </a:p>
          <a:p>
            <a:pPr algn="just">
              <a:spcAft>
                <a:spcPts val="600"/>
              </a:spcAft>
            </a:pPr>
            <a:r>
              <a:rPr lang="cs-CZ" sz="1900" dirty="0"/>
              <a:t> </a:t>
            </a:r>
            <a:r>
              <a:rPr lang="cs-CZ" sz="1900" dirty="0" smtClean="0"/>
              <a:t>MMR </a:t>
            </a:r>
            <a:r>
              <a:rPr lang="cs-CZ" sz="1900" dirty="0"/>
              <a:t>zveřejňuje schválenou </a:t>
            </a:r>
            <a:r>
              <a:rPr lang="cs-CZ" sz="1900" b="1" dirty="0">
                <a:hlinkClick r:id="rId2"/>
              </a:rPr>
              <a:t>Strategii regionálního rozvoje</a:t>
            </a:r>
            <a:r>
              <a:rPr lang="cs-CZ" sz="1900" b="1" dirty="0"/>
              <a:t> </a:t>
            </a:r>
            <a:r>
              <a:rPr lang="cs-CZ" sz="1900" dirty="0"/>
              <a:t>způsobem umožňujícím dálkový přístup</a:t>
            </a:r>
            <a:r>
              <a:rPr lang="cs-CZ" sz="1900" dirty="0" smtClean="0"/>
              <a:t>.</a:t>
            </a:r>
          </a:p>
          <a:p>
            <a:pPr algn="just">
              <a:spcAft>
                <a:spcPts val="600"/>
              </a:spcAft>
            </a:pPr>
            <a:r>
              <a:rPr lang="cs-CZ" sz="1900" dirty="0" smtClean="0"/>
              <a:t>MMR </a:t>
            </a:r>
            <a:r>
              <a:rPr lang="cs-CZ" sz="1900" dirty="0"/>
              <a:t>zpracovává ve spolupráci s ostatními dotčenými ústředními správními úřady a kraji v polovině programového období Evropské unie zprávu o uplatňování Strategie regionálního rozvoje.</a:t>
            </a:r>
          </a:p>
          <a:p>
            <a:pPr algn="just">
              <a:spcAft>
                <a:spcPts val="600"/>
              </a:spcAft>
            </a:pPr>
            <a:r>
              <a:rPr lang="cs-CZ" sz="1900" dirty="0"/>
              <a:t>Na základě zprávy o uplatňování Strategie regionálního rozvoje vláda případně rozhodne o </a:t>
            </a:r>
            <a:r>
              <a:rPr lang="cs-CZ" sz="1900" b="1" dirty="0"/>
              <a:t>aktualizaci</a:t>
            </a:r>
            <a:r>
              <a:rPr lang="cs-CZ" sz="1900" dirty="0"/>
              <a:t> Strategie regionálního rozvoje nebo o zpracování nového návrhu Strategie regionálního rozvoje; </a:t>
            </a:r>
            <a:endParaRPr lang="cs-CZ" sz="1900" dirty="0" smtClean="0"/>
          </a:p>
        </p:txBody>
      </p:sp>
    </p:spTree>
    <p:extLst>
      <p:ext uri="{BB962C8B-B14F-4D97-AF65-F5344CB8AC3E}">
        <p14:creationId xmlns:p14="http://schemas.microsoft.com/office/powerpoint/2010/main" val="23762918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a:t>
            </a:fld>
            <a:endParaRPr lang="cs-CZ" dirty="0"/>
          </a:p>
        </p:txBody>
      </p:sp>
      <p:sp>
        <p:nvSpPr>
          <p:cNvPr id="4" name="TextovéPole 3"/>
          <p:cNvSpPr txBox="1"/>
          <p:nvPr/>
        </p:nvSpPr>
        <p:spPr>
          <a:xfrm>
            <a:off x="539552" y="692696"/>
            <a:ext cx="8064896" cy="5539978"/>
          </a:xfrm>
          <a:prstGeom prst="rect">
            <a:avLst/>
          </a:prstGeom>
          <a:noFill/>
        </p:spPr>
        <p:txBody>
          <a:bodyPr wrap="square" rtlCol="0">
            <a:spAutoFit/>
          </a:bodyPr>
          <a:lstStyle/>
          <a:p>
            <a:r>
              <a:rPr lang="cs-CZ" sz="2400" b="1" u="sng" cap="all" dirty="0" smtClean="0"/>
              <a:t>PROGRAM ROZVOJE OBCE</a:t>
            </a:r>
            <a:r>
              <a:rPr lang="cs-CZ" sz="2400" b="1" u="sng" dirty="0" smtClean="0"/>
              <a:t>:</a:t>
            </a:r>
          </a:p>
          <a:p>
            <a:endParaRPr lang="cs-CZ" sz="1000" dirty="0" smtClean="0"/>
          </a:p>
          <a:p>
            <a:pPr algn="just"/>
            <a:r>
              <a:rPr lang="cs-CZ" sz="2000" b="1" dirty="0"/>
              <a:t>Strategické řízení </a:t>
            </a:r>
            <a:r>
              <a:rPr lang="cs-CZ" sz="2000" dirty="0"/>
              <a:t>je založeno na pravidelném cyklu </a:t>
            </a:r>
            <a:r>
              <a:rPr lang="cs-CZ" sz="2000" b="1" dirty="0"/>
              <a:t>plánování, realizace a hodnocení plánů </a:t>
            </a:r>
            <a:r>
              <a:rPr lang="cs-CZ" sz="2000" dirty="0"/>
              <a:t>(konkrétně programu rozvoje obce, resp. dalších koncepčních dokumentů obce). </a:t>
            </a:r>
            <a:r>
              <a:rPr lang="cs-CZ" sz="2000" dirty="0" smtClean="0"/>
              <a:t>První </a:t>
            </a:r>
            <a:r>
              <a:rPr lang="cs-CZ" sz="2000" dirty="0"/>
              <a:t>fází strategického řízení rozvoje obce je jeho plánování. </a:t>
            </a:r>
            <a:endParaRPr lang="cs-CZ" sz="2000" dirty="0" smtClean="0"/>
          </a:p>
          <a:p>
            <a:pPr algn="just"/>
            <a:endParaRPr lang="cs-CZ" sz="1000" dirty="0"/>
          </a:p>
          <a:p>
            <a:pPr algn="just"/>
            <a:r>
              <a:rPr lang="cs-CZ" sz="2000" b="1" dirty="0" smtClean="0"/>
              <a:t>Základním </a:t>
            </a:r>
            <a:r>
              <a:rPr lang="cs-CZ" sz="2000" b="1" dirty="0"/>
              <a:t>rozvojovým dokumentem </a:t>
            </a:r>
            <a:r>
              <a:rPr lang="cs-CZ" sz="2000" dirty="0"/>
              <a:t>obce, zakotveným v zákoně č. 128/2000 Sb., o obcích, je </a:t>
            </a:r>
            <a:r>
              <a:rPr lang="cs-CZ" sz="2000" b="1" u="sng" dirty="0"/>
              <a:t>program rozvoje </a:t>
            </a:r>
            <a:r>
              <a:rPr lang="cs-CZ" sz="2000" b="1" u="sng" dirty="0" smtClean="0"/>
              <a:t>obce</a:t>
            </a:r>
            <a:r>
              <a:rPr lang="cs-CZ" sz="2000" b="1" dirty="0" smtClean="0"/>
              <a:t>. </a:t>
            </a:r>
          </a:p>
          <a:p>
            <a:pPr algn="just"/>
            <a:endParaRPr lang="cs-CZ" sz="1000" b="1" dirty="0"/>
          </a:p>
          <a:p>
            <a:pPr marL="800100" lvl="1" indent="-342900" algn="just">
              <a:buFont typeface="Wingdings" panose="05000000000000000000" pitchFamily="2" charset="2"/>
              <a:buChar char="q"/>
            </a:pPr>
            <a:r>
              <a:rPr lang="cs-CZ" sz="2000" dirty="0" smtClean="0"/>
              <a:t>podle § 84 odst. 2 zákona o obcích je jeho schvalování vyhrazeno zastupitelstvu obce;</a:t>
            </a:r>
            <a:r>
              <a:rPr lang="cs-CZ" dirty="0" smtClean="0"/>
              <a:t> </a:t>
            </a:r>
            <a:endParaRPr lang="cs-CZ" dirty="0"/>
          </a:p>
          <a:p>
            <a:pPr marL="800100" lvl="1" indent="-342900" algn="just">
              <a:buFont typeface="Wingdings" panose="05000000000000000000" pitchFamily="2" charset="2"/>
              <a:buChar char="q"/>
            </a:pPr>
            <a:r>
              <a:rPr lang="cs-CZ" sz="2000" dirty="0"/>
              <a:t>stanovuje hlavní oblasti </a:t>
            </a:r>
            <a:r>
              <a:rPr lang="cs-CZ" sz="2000" dirty="0" smtClean="0"/>
              <a:t>rozvoje obce, </a:t>
            </a:r>
            <a:r>
              <a:rPr lang="cs-CZ" sz="2000" dirty="0"/>
              <a:t>formuluje možná řešení a slaďuje představy jednotlivých subjektů o rozvoji obce; </a:t>
            </a:r>
          </a:p>
          <a:p>
            <a:pPr marL="800100" lvl="1" indent="-342900" algn="just">
              <a:buFont typeface="Wingdings" panose="05000000000000000000" pitchFamily="2" charset="2"/>
              <a:buChar char="q"/>
            </a:pPr>
            <a:r>
              <a:rPr lang="cs-CZ" sz="2000" dirty="0" smtClean="0"/>
              <a:t>je </a:t>
            </a:r>
            <a:r>
              <a:rPr lang="cs-CZ" sz="2000" dirty="0"/>
              <a:t>podkladem pro územní průmět rozvojových aktivit v územním plánu; </a:t>
            </a:r>
          </a:p>
          <a:p>
            <a:pPr marL="800100" lvl="1" indent="-342900" algn="just">
              <a:buFont typeface="Wingdings" panose="05000000000000000000" pitchFamily="2" charset="2"/>
              <a:buChar char="q"/>
            </a:pPr>
            <a:r>
              <a:rPr lang="cs-CZ" sz="2000" dirty="0" smtClean="0"/>
              <a:t>zvyšuje </a:t>
            </a:r>
            <a:r>
              <a:rPr lang="cs-CZ" sz="2000" dirty="0"/>
              <a:t>připravenost obcí k získání vnějších finančních prostředků; </a:t>
            </a:r>
          </a:p>
          <a:p>
            <a:pPr marL="800100" lvl="1" indent="-342900" algn="just">
              <a:buFont typeface="Wingdings" panose="05000000000000000000" pitchFamily="2" charset="2"/>
              <a:buChar char="q"/>
            </a:pPr>
            <a:r>
              <a:rPr lang="cs-CZ" sz="2000" dirty="0" smtClean="0"/>
              <a:t>je </a:t>
            </a:r>
            <a:r>
              <a:rPr lang="cs-CZ" sz="2000" dirty="0"/>
              <a:t>východiskem pro rozhodování orgánů obce v rozvojových </a:t>
            </a:r>
            <a:r>
              <a:rPr lang="cs-CZ" sz="2000" dirty="0" smtClean="0"/>
              <a:t>záležitostech.</a:t>
            </a:r>
            <a:endParaRPr lang="cs-CZ" sz="2000" dirty="0"/>
          </a:p>
        </p:txBody>
      </p:sp>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20</a:t>
            </a:fld>
            <a:endParaRPr lang="cs-CZ" dirty="0"/>
          </a:p>
        </p:txBody>
      </p:sp>
      <p:sp>
        <p:nvSpPr>
          <p:cNvPr id="4" name="TextovéPole 3"/>
          <p:cNvSpPr txBox="1"/>
          <p:nvPr/>
        </p:nvSpPr>
        <p:spPr>
          <a:xfrm>
            <a:off x="899592" y="260648"/>
            <a:ext cx="8136904" cy="5663089"/>
          </a:xfrm>
          <a:prstGeom prst="rect">
            <a:avLst/>
          </a:prstGeom>
          <a:noFill/>
        </p:spPr>
        <p:txBody>
          <a:bodyPr wrap="square" rtlCol="0">
            <a:spAutoFit/>
          </a:bodyPr>
          <a:lstStyle/>
          <a:p>
            <a:pPr algn="just">
              <a:spcAft>
                <a:spcPts val="600"/>
              </a:spcAft>
            </a:pPr>
            <a:r>
              <a:rPr lang="cs-CZ" sz="2400" b="1" u="sng" cap="all" dirty="0"/>
              <a:t>Působnost správních úřadů, krajů a obcí při podpoře regionálního </a:t>
            </a:r>
            <a:r>
              <a:rPr lang="cs-CZ" sz="2400" b="1" u="sng" cap="all" dirty="0" smtClean="0"/>
              <a:t>rozvoje</a:t>
            </a:r>
            <a:r>
              <a:rPr lang="cs-CZ" sz="2400" b="1" cap="all" dirty="0" smtClean="0"/>
              <a:t>:</a:t>
            </a:r>
          </a:p>
          <a:p>
            <a:pPr>
              <a:spcAft>
                <a:spcPts val="600"/>
              </a:spcAft>
            </a:pPr>
            <a:r>
              <a:rPr lang="cs-CZ" sz="1900" b="1" u="sng" dirty="0" smtClean="0"/>
              <a:t>Ministerstvo </a:t>
            </a:r>
            <a:r>
              <a:rPr lang="cs-CZ" sz="1900" b="1" u="sng" dirty="0"/>
              <a:t>pro místní rozvoj </a:t>
            </a:r>
            <a:endParaRPr lang="cs-CZ" sz="1900" u="sng" dirty="0"/>
          </a:p>
          <a:p>
            <a:pPr marL="914400" lvl="1" indent="-457200" algn="just">
              <a:buFont typeface="+mj-lt"/>
              <a:buAutoNum type="alphaLcParenR"/>
            </a:pPr>
            <a:r>
              <a:rPr lang="cs-CZ" sz="2000" dirty="0" smtClean="0"/>
              <a:t>sleduje </a:t>
            </a:r>
            <a:r>
              <a:rPr lang="cs-CZ" sz="2000" dirty="0"/>
              <a:t>a vyhodnocuje činnost správních úřadů, krajů a obcí při podpoře regionálního rozvoje a doporučuje ve vztahu k jejich působnostem opatření pro realizaci priorit a cílů obsažených ve Strategii regionálního rozvoje</a:t>
            </a:r>
            <a:r>
              <a:rPr lang="cs-CZ" sz="2000" dirty="0" smtClean="0"/>
              <a:t>, </a:t>
            </a:r>
            <a:endParaRPr lang="cs-CZ" sz="2000" dirty="0"/>
          </a:p>
          <a:p>
            <a:pPr marL="914400" lvl="1" indent="-457200" algn="just">
              <a:buFont typeface="+mj-lt"/>
              <a:buAutoNum type="alphaLcParenR"/>
            </a:pPr>
            <a:r>
              <a:rPr lang="cs-CZ" sz="2000" dirty="0" smtClean="0"/>
              <a:t>koordinuje </a:t>
            </a:r>
            <a:r>
              <a:rPr lang="cs-CZ" sz="2000" dirty="0"/>
              <a:t>na celostátní úrovni mezinárodní spolupráci v oblasti podpory regionálního rozvoje a územní spolupráce</a:t>
            </a:r>
            <a:r>
              <a:rPr lang="cs-CZ" sz="2000" dirty="0" smtClean="0"/>
              <a:t>, </a:t>
            </a:r>
            <a:endParaRPr lang="cs-CZ" sz="2000" dirty="0"/>
          </a:p>
          <a:p>
            <a:pPr marL="914400" lvl="1" indent="-457200" algn="just">
              <a:buFont typeface="+mj-lt"/>
              <a:buAutoNum type="alphaLcParenR"/>
            </a:pPr>
            <a:r>
              <a:rPr lang="cs-CZ" sz="2000" dirty="0" smtClean="0"/>
              <a:t>napomáhá </a:t>
            </a:r>
            <a:r>
              <a:rPr lang="cs-CZ" sz="2000" dirty="0"/>
              <a:t>zapojování územních samosprávných celků do evropských regionálních </a:t>
            </a:r>
            <a:r>
              <a:rPr lang="cs-CZ" sz="2000" dirty="0" smtClean="0"/>
              <a:t>struktur.</a:t>
            </a:r>
          </a:p>
          <a:p>
            <a:pPr algn="just">
              <a:spcAft>
                <a:spcPts val="600"/>
              </a:spcAft>
            </a:pPr>
            <a:r>
              <a:rPr lang="cs-CZ" sz="2000" b="1" u="sng" dirty="0" smtClean="0"/>
              <a:t>Ústřední </a:t>
            </a:r>
            <a:r>
              <a:rPr lang="cs-CZ" sz="2000" b="1" u="sng" dirty="0"/>
              <a:t>správní </a:t>
            </a:r>
            <a:r>
              <a:rPr lang="cs-CZ" sz="2000" b="1" u="sng" dirty="0" smtClean="0"/>
              <a:t>úřady</a:t>
            </a:r>
          </a:p>
          <a:p>
            <a:pPr marL="914400" lvl="1" indent="-457200" algn="just">
              <a:buFont typeface="+mj-lt"/>
              <a:buAutoNum type="alphaLcParenR"/>
            </a:pPr>
            <a:r>
              <a:rPr lang="cs-CZ" sz="2000" dirty="0" smtClean="0"/>
              <a:t> spolupracují </a:t>
            </a:r>
            <a:r>
              <a:rPr lang="cs-CZ" sz="2000" dirty="0"/>
              <a:t>s </a:t>
            </a:r>
            <a:r>
              <a:rPr lang="cs-CZ" sz="2000" dirty="0" smtClean="0"/>
              <a:t>MMR </a:t>
            </a:r>
            <a:r>
              <a:rPr lang="cs-CZ" sz="2000" dirty="0"/>
              <a:t>při přípravě Strategie regionálního rozvoje a zabezpečují naplňování opatření obsažených ve Strategii regionálního </a:t>
            </a:r>
            <a:r>
              <a:rPr lang="cs-CZ" sz="2000" dirty="0" smtClean="0"/>
              <a:t>rozvoje,</a:t>
            </a:r>
          </a:p>
          <a:p>
            <a:pPr marL="914400" lvl="1" indent="-457200" algn="just">
              <a:buFont typeface="+mj-lt"/>
              <a:buAutoNum type="alphaLcParenR"/>
            </a:pPr>
            <a:r>
              <a:rPr lang="cs-CZ" sz="2000" dirty="0" smtClean="0"/>
              <a:t>na </a:t>
            </a:r>
            <a:r>
              <a:rPr lang="cs-CZ" sz="2000" dirty="0"/>
              <a:t>žádost kraje spolupracují při přípravě strategie rozvoje územního obvodu kraje.</a:t>
            </a:r>
            <a:endParaRPr lang="cs-CZ" sz="2000" dirty="0" smtClean="0"/>
          </a:p>
        </p:txBody>
      </p:sp>
    </p:spTree>
    <p:extLst>
      <p:ext uri="{BB962C8B-B14F-4D97-AF65-F5344CB8AC3E}">
        <p14:creationId xmlns:p14="http://schemas.microsoft.com/office/powerpoint/2010/main" val="2769431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21</a:t>
            </a:fld>
            <a:endParaRPr lang="cs-CZ" dirty="0"/>
          </a:p>
        </p:txBody>
      </p:sp>
      <p:sp>
        <p:nvSpPr>
          <p:cNvPr id="4" name="TextovéPole 3"/>
          <p:cNvSpPr txBox="1"/>
          <p:nvPr/>
        </p:nvSpPr>
        <p:spPr>
          <a:xfrm>
            <a:off x="899592" y="260648"/>
            <a:ext cx="8136904" cy="5924699"/>
          </a:xfrm>
          <a:prstGeom prst="rect">
            <a:avLst/>
          </a:prstGeom>
          <a:noFill/>
        </p:spPr>
        <p:txBody>
          <a:bodyPr wrap="square" rtlCol="0">
            <a:spAutoFit/>
          </a:bodyPr>
          <a:lstStyle/>
          <a:p>
            <a:pPr algn="just">
              <a:spcAft>
                <a:spcPts val="600"/>
              </a:spcAft>
            </a:pPr>
            <a:r>
              <a:rPr lang="cs-CZ" sz="2400" b="1" u="sng" cap="all" dirty="0"/>
              <a:t>Působnost správních úřadů, krajů a obcí při podpoře regionálního </a:t>
            </a:r>
            <a:r>
              <a:rPr lang="cs-CZ" sz="2400" b="1" u="sng" cap="all" dirty="0" smtClean="0"/>
              <a:t>rozvoje</a:t>
            </a:r>
            <a:r>
              <a:rPr lang="cs-CZ" sz="2400" b="1" cap="all" dirty="0" smtClean="0"/>
              <a:t>:</a:t>
            </a:r>
          </a:p>
          <a:p>
            <a:pPr algn="just">
              <a:spcAft>
                <a:spcPts val="600"/>
              </a:spcAft>
            </a:pPr>
            <a:r>
              <a:rPr lang="cs-CZ" b="1" u="sng" dirty="0" smtClean="0"/>
              <a:t>Kraj </a:t>
            </a:r>
          </a:p>
          <a:p>
            <a:pPr marL="914400" lvl="1" indent="-457200" algn="just">
              <a:buFont typeface="+mj-lt"/>
              <a:buAutoNum type="alphaLcParenR"/>
            </a:pPr>
            <a:r>
              <a:rPr lang="cs-CZ" dirty="0" smtClean="0"/>
              <a:t>analyzuje a hodnotí úroveň rozvoje svého územního obvodu,</a:t>
            </a:r>
          </a:p>
          <a:p>
            <a:pPr marL="914400" lvl="1" indent="-457200" algn="just">
              <a:buFont typeface="+mj-lt"/>
              <a:buAutoNum type="alphaLcParenR"/>
            </a:pPr>
            <a:r>
              <a:rPr lang="cs-CZ" dirty="0" smtClean="0"/>
              <a:t>schvaluje a realizuje strategii rozvoje územního obvodu kraje, sleduje a hodnotí její plnění,</a:t>
            </a:r>
          </a:p>
          <a:p>
            <a:pPr marL="914400" lvl="1" indent="-457200" algn="just">
              <a:buFont typeface="+mj-lt"/>
              <a:buAutoNum type="alphaLcParenR"/>
            </a:pPr>
            <a:r>
              <a:rPr lang="cs-CZ" dirty="0" smtClean="0"/>
              <a:t>podporuje rozvoj regionů vymezených ve strategii rozvoje územního obvodu kraje,</a:t>
            </a:r>
          </a:p>
          <a:p>
            <a:pPr marL="914400" lvl="1" indent="-457200" algn="just">
              <a:buFont typeface="+mj-lt"/>
              <a:buAutoNum type="alphaLcParenR"/>
            </a:pPr>
            <a:r>
              <a:rPr lang="cs-CZ" dirty="0" smtClean="0"/>
              <a:t>doporučuje ve vztahu k působnostem správních úřadů a obcí opatření pro realizaci priorit a cílů obsažených ve strategii rozvoje územního obvodu kraje,</a:t>
            </a:r>
          </a:p>
          <a:p>
            <a:pPr marL="914400" lvl="1" indent="-457200" algn="just">
              <a:spcAft>
                <a:spcPts val="600"/>
              </a:spcAft>
              <a:buFont typeface="+mj-lt"/>
              <a:buAutoNum type="alphaLcParenR"/>
            </a:pPr>
            <a:r>
              <a:rPr lang="cs-CZ" dirty="0" smtClean="0"/>
              <a:t>koordinuje ve svém územním obvodu spolupráci v oblasti regionálního rozvoje.</a:t>
            </a:r>
          </a:p>
          <a:p>
            <a:pPr algn="just">
              <a:spcAft>
                <a:spcPts val="600"/>
              </a:spcAft>
            </a:pPr>
            <a:r>
              <a:rPr lang="cs-CZ" b="1" u="sng" dirty="0" smtClean="0"/>
              <a:t>Obec </a:t>
            </a:r>
          </a:p>
          <a:p>
            <a:pPr marL="914400" lvl="1" indent="-457200" algn="just">
              <a:buFont typeface="+mj-lt"/>
              <a:buAutoNum type="alphaLcParenR"/>
            </a:pPr>
            <a:r>
              <a:rPr lang="cs-CZ" dirty="0" smtClean="0"/>
              <a:t>spolupracuje s krajem, na jehož území se nachází, při přípravě a realizaci strategie rozvoje územního obvodu kraje, </a:t>
            </a:r>
          </a:p>
          <a:p>
            <a:pPr marL="914400" lvl="1" indent="-457200" algn="just">
              <a:spcAft>
                <a:spcPts val="600"/>
              </a:spcAft>
              <a:buFont typeface="+mj-lt"/>
              <a:buAutoNum type="alphaLcParenR"/>
            </a:pPr>
            <a:r>
              <a:rPr lang="cs-CZ" dirty="0" smtClean="0"/>
              <a:t>v souladu s místními podmínkami a rozvojovými dokumenty samostatně nebo ve spolupráci s jinými obcemi zabezpečuje nebo podporuje aktivity zaměřené na rozvoj územního obvodu obce.</a:t>
            </a:r>
            <a:endParaRPr lang="cs-CZ" dirty="0"/>
          </a:p>
        </p:txBody>
      </p:sp>
    </p:spTree>
    <p:extLst>
      <p:ext uri="{BB962C8B-B14F-4D97-AF65-F5344CB8AC3E}">
        <p14:creationId xmlns:p14="http://schemas.microsoft.com/office/powerpoint/2010/main" val="6150051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22</a:t>
            </a:fld>
            <a:endParaRPr lang="cs-CZ" dirty="0"/>
          </a:p>
        </p:txBody>
      </p:sp>
      <p:sp>
        <p:nvSpPr>
          <p:cNvPr id="4" name="TextovéPole 3"/>
          <p:cNvSpPr txBox="1"/>
          <p:nvPr/>
        </p:nvSpPr>
        <p:spPr>
          <a:xfrm>
            <a:off x="539552" y="260648"/>
            <a:ext cx="8496944" cy="5539978"/>
          </a:xfrm>
          <a:prstGeom prst="rect">
            <a:avLst/>
          </a:prstGeom>
          <a:noFill/>
        </p:spPr>
        <p:txBody>
          <a:bodyPr wrap="square" rtlCol="0">
            <a:spAutoFit/>
          </a:bodyPr>
          <a:lstStyle/>
          <a:p>
            <a:pPr>
              <a:spcAft>
                <a:spcPts val="1200"/>
              </a:spcAft>
            </a:pPr>
            <a:r>
              <a:rPr lang="cs-CZ" sz="2400" b="1" u="sng" cap="all" dirty="0" smtClean="0"/>
              <a:t>OBSAH PRÁCE VOLENÝCH ZÁSTUPCŮ</a:t>
            </a:r>
            <a:r>
              <a:rPr lang="cs-CZ" sz="2400" b="1" cap="all" dirty="0" smtClean="0"/>
              <a:t>:</a:t>
            </a:r>
          </a:p>
          <a:p>
            <a:pPr marL="342900" indent="-342900">
              <a:spcAft>
                <a:spcPts val="600"/>
              </a:spcAft>
              <a:buFontTx/>
              <a:buChar char="-"/>
            </a:pPr>
            <a:r>
              <a:rPr lang="cs-CZ" sz="1900" b="1" dirty="0" smtClean="0"/>
              <a:t>HEJTMAN </a:t>
            </a:r>
            <a:r>
              <a:rPr lang="cs-CZ" sz="1900" b="1" dirty="0"/>
              <a:t>KRAJE </a:t>
            </a:r>
            <a:r>
              <a:rPr lang="cs-CZ" sz="1900" dirty="0"/>
              <a:t>: </a:t>
            </a:r>
            <a:r>
              <a:rPr lang="cs-CZ" sz="1900" dirty="0">
                <a:hlinkClick r:id="rId2"/>
              </a:rPr>
              <a:t>https://www.msk.cz/cz/verejna_sprava/hejtman-kraje-41266</a:t>
            </a:r>
            <a:r>
              <a:rPr lang="cs-CZ" sz="1900" dirty="0" smtClean="0">
                <a:hlinkClick r:id="rId2"/>
              </a:rPr>
              <a:t>/</a:t>
            </a:r>
            <a:endParaRPr lang="cs-CZ" sz="1900" dirty="0" smtClean="0"/>
          </a:p>
          <a:p>
            <a:pPr marL="342900" indent="-342900">
              <a:spcAft>
                <a:spcPts val="600"/>
              </a:spcAft>
              <a:buFontTx/>
              <a:buChar char="-"/>
            </a:pPr>
            <a:r>
              <a:rPr lang="cs-CZ" sz="1900" b="1" dirty="0"/>
              <a:t>RADA KRAJE : </a:t>
            </a:r>
            <a:r>
              <a:rPr lang="cs-CZ" sz="1900" dirty="0">
                <a:hlinkClick r:id="rId3"/>
              </a:rPr>
              <a:t>https://www.msk.cz/cz/verejna_sprava/rada-kraje-42132</a:t>
            </a:r>
            <a:r>
              <a:rPr lang="cs-CZ" sz="1900" dirty="0" smtClean="0">
                <a:hlinkClick r:id="rId3"/>
              </a:rPr>
              <a:t>/</a:t>
            </a:r>
            <a:endParaRPr lang="cs-CZ" sz="1900" dirty="0" smtClean="0"/>
          </a:p>
          <a:p>
            <a:pPr marL="342900" indent="-342900">
              <a:spcAft>
                <a:spcPts val="600"/>
              </a:spcAft>
              <a:buFontTx/>
              <a:buChar char="-"/>
            </a:pPr>
            <a:r>
              <a:rPr lang="cs-CZ" sz="1900" b="1" dirty="0" smtClean="0"/>
              <a:t>ZASTUPITELSTVO KRAJE </a:t>
            </a:r>
            <a:r>
              <a:rPr lang="cs-CZ" sz="1900" b="1" dirty="0"/>
              <a:t>: </a:t>
            </a:r>
            <a:r>
              <a:rPr lang="cs-CZ" sz="1900" dirty="0">
                <a:hlinkClick r:id="rId4"/>
              </a:rPr>
              <a:t>https://www.msk.cz/cz/verejna_sprava/zastupitelstvo-kraje-41268</a:t>
            </a:r>
            <a:r>
              <a:rPr lang="cs-CZ" sz="1900" dirty="0" smtClean="0">
                <a:hlinkClick r:id="rId4"/>
              </a:rPr>
              <a:t>/</a:t>
            </a:r>
            <a:endParaRPr lang="cs-CZ" sz="1900" dirty="0" smtClean="0"/>
          </a:p>
          <a:p>
            <a:pPr marL="342900" indent="-342900">
              <a:spcAft>
                <a:spcPts val="600"/>
              </a:spcAft>
              <a:buFontTx/>
              <a:buChar char="-"/>
            </a:pPr>
            <a:r>
              <a:rPr lang="cs-CZ" sz="1900" b="1" dirty="0" smtClean="0"/>
              <a:t>STAROSTA/PRIMÁTOR </a:t>
            </a:r>
            <a:r>
              <a:rPr lang="cs-CZ" sz="1900" b="1" dirty="0"/>
              <a:t>: </a:t>
            </a:r>
            <a:r>
              <a:rPr lang="cs-CZ" sz="1900" dirty="0">
                <a:hlinkClick r:id="rId5"/>
              </a:rPr>
              <a:t>https://</a:t>
            </a:r>
            <a:r>
              <a:rPr lang="cs-CZ" sz="1900" dirty="0" smtClean="0">
                <a:hlinkClick r:id="rId5"/>
              </a:rPr>
              <a:t>www.karvina.cz/magistrat/vedeni-mesta</a:t>
            </a:r>
            <a:endParaRPr lang="cs-CZ" sz="1900" dirty="0" smtClean="0"/>
          </a:p>
          <a:p>
            <a:pPr marL="342900" indent="-342900" algn="just">
              <a:spcAft>
                <a:spcPts val="600"/>
              </a:spcAft>
              <a:buFontTx/>
              <a:buChar char="-"/>
            </a:pPr>
            <a:r>
              <a:rPr lang="cs-CZ" sz="1900" b="1" dirty="0" smtClean="0"/>
              <a:t>RADA MĚSTA </a:t>
            </a:r>
            <a:r>
              <a:rPr lang="cs-CZ" sz="1900" b="1" dirty="0"/>
              <a:t>: </a:t>
            </a:r>
            <a:r>
              <a:rPr lang="cs-CZ" sz="1900" dirty="0">
                <a:hlinkClick r:id="rId6"/>
              </a:rPr>
              <a:t>https://</a:t>
            </a:r>
            <a:r>
              <a:rPr lang="cs-CZ" sz="1900" dirty="0" smtClean="0">
                <a:hlinkClick r:id="rId6"/>
              </a:rPr>
              <a:t>www.ostrava.cz/cs/urad/mesto-a-jeho-organy/rada-mesta</a:t>
            </a:r>
            <a:endParaRPr lang="cs-CZ" sz="1900" dirty="0" smtClean="0"/>
          </a:p>
          <a:p>
            <a:pPr marL="342900" indent="-342900" algn="just">
              <a:spcAft>
                <a:spcPts val="600"/>
              </a:spcAft>
              <a:buFontTx/>
              <a:buChar char="-"/>
            </a:pPr>
            <a:r>
              <a:rPr lang="cs-CZ" sz="1900" b="1" dirty="0" smtClean="0"/>
              <a:t>ZASTUPITELSTVO MĚSTA </a:t>
            </a:r>
            <a:r>
              <a:rPr lang="cs-CZ" sz="1900" b="1" dirty="0"/>
              <a:t>: </a:t>
            </a:r>
            <a:r>
              <a:rPr lang="cs-CZ" sz="1900" dirty="0">
                <a:hlinkClick r:id="rId7"/>
              </a:rPr>
              <a:t>https://</a:t>
            </a:r>
            <a:r>
              <a:rPr lang="cs-CZ" sz="1900" dirty="0" smtClean="0">
                <a:hlinkClick r:id="rId7"/>
              </a:rPr>
              <a:t>www.ostrava.cz/cs/urad/mesto-a-jeho-organy/zastupitelstvo-mesta</a:t>
            </a:r>
            <a:endParaRPr lang="cs-CZ" sz="1900" dirty="0" smtClean="0"/>
          </a:p>
          <a:p>
            <a:pPr>
              <a:spcAft>
                <a:spcPts val="600"/>
              </a:spcAft>
            </a:pPr>
            <a:r>
              <a:rPr lang="cs-CZ" sz="1900" b="1" u="sng" dirty="0"/>
              <a:t>Člen zastupitelstva </a:t>
            </a:r>
            <a:r>
              <a:rPr lang="cs-CZ" sz="1900" b="1" u="sng" dirty="0" smtClean="0"/>
              <a:t>obce/kraje </a:t>
            </a:r>
            <a:r>
              <a:rPr lang="cs-CZ" sz="1900" b="1" u="sng" dirty="0"/>
              <a:t>má povinnost</a:t>
            </a:r>
            <a:r>
              <a:rPr lang="cs-CZ" sz="1900" dirty="0"/>
              <a:t>:</a:t>
            </a:r>
          </a:p>
          <a:p>
            <a:pPr marL="800100" lvl="1" indent="-342900">
              <a:buFont typeface="Wingdings" panose="05000000000000000000" pitchFamily="2" charset="2"/>
              <a:buChar char="q"/>
            </a:pPr>
            <a:r>
              <a:rPr lang="cs-CZ" sz="1900" dirty="0"/>
              <a:t>zúčastňovat se zasedání zastupitelstva obce, popřípadě zasedání jiných orgánů obce, jichž je členem (například obecní rady) a plnit úkoly, které mu tyto orgány uloží.</a:t>
            </a:r>
          </a:p>
          <a:p>
            <a:pPr marL="800100" lvl="1" indent="-342900">
              <a:buFont typeface="Wingdings" panose="05000000000000000000" pitchFamily="2" charset="2"/>
              <a:buChar char="q"/>
            </a:pPr>
            <a:r>
              <a:rPr lang="cs-CZ" sz="1900" dirty="0"/>
              <a:t>hájit zájmy občanů obce a vystupovat tak, aby nebyla ohrožena vážnost funkce.</a:t>
            </a:r>
          </a:p>
          <a:p>
            <a:r>
              <a:rPr lang="cs-CZ" sz="1900" dirty="0"/>
              <a:t>Tyto povinnosti však nejsou sankcionovány, ani nevedou ke ztrátě mandátu</a:t>
            </a:r>
            <a:r>
              <a:rPr lang="cs-CZ" sz="1900" dirty="0" smtClean="0"/>
              <a:t>.</a:t>
            </a:r>
            <a:endParaRPr lang="cs-CZ" sz="2000" dirty="0"/>
          </a:p>
        </p:txBody>
      </p:sp>
    </p:spTree>
    <p:extLst>
      <p:ext uri="{BB962C8B-B14F-4D97-AF65-F5344CB8AC3E}">
        <p14:creationId xmlns:p14="http://schemas.microsoft.com/office/powerpoint/2010/main" val="35983984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23</a:t>
            </a:fld>
            <a:endParaRPr lang="cs-CZ" dirty="0"/>
          </a:p>
        </p:txBody>
      </p:sp>
      <p:sp>
        <p:nvSpPr>
          <p:cNvPr id="4" name="TextovéPole 3"/>
          <p:cNvSpPr txBox="1"/>
          <p:nvPr/>
        </p:nvSpPr>
        <p:spPr>
          <a:xfrm>
            <a:off x="539552" y="260648"/>
            <a:ext cx="8496944" cy="3539430"/>
          </a:xfrm>
          <a:prstGeom prst="rect">
            <a:avLst/>
          </a:prstGeom>
          <a:noFill/>
        </p:spPr>
        <p:txBody>
          <a:bodyPr wrap="square" rtlCol="0">
            <a:spAutoFit/>
          </a:bodyPr>
          <a:lstStyle/>
          <a:p>
            <a:pPr>
              <a:spcAft>
                <a:spcPts val="1200"/>
              </a:spcAft>
            </a:pPr>
            <a:r>
              <a:rPr lang="cs-CZ" sz="2400" b="1" u="sng" cap="all" dirty="0" smtClean="0"/>
              <a:t>NESLUČITELNOST FUNKCE ČLENA ZASTUPITELSTVA obce</a:t>
            </a:r>
            <a:r>
              <a:rPr lang="cs-CZ" sz="2400" b="1" cap="all" dirty="0" smtClean="0"/>
              <a:t>:</a:t>
            </a:r>
          </a:p>
          <a:p>
            <a:pPr algn="just">
              <a:spcAft>
                <a:spcPts val="1200"/>
              </a:spcAft>
            </a:pPr>
            <a:r>
              <a:rPr lang="cs-CZ" sz="2000" b="1" dirty="0"/>
              <a:t>F</a:t>
            </a:r>
            <a:r>
              <a:rPr lang="cs-CZ" sz="2000" b="1" dirty="0" smtClean="0"/>
              <a:t>unkce </a:t>
            </a:r>
            <a:r>
              <a:rPr lang="cs-CZ" sz="2000" b="1" dirty="0"/>
              <a:t>člena zastupitelstva </a:t>
            </a:r>
            <a:r>
              <a:rPr lang="cs-CZ" sz="2000" b="1" dirty="0" smtClean="0"/>
              <a:t>obce je </a:t>
            </a:r>
            <a:r>
              <a:rPr lang="cs-CZ" sz="2000" b="1" dirty="0"/>
              <a:t>neslučitelná </a:t>
            </a:r>
            <a:r>
              <a:rPr lang="cs-CZ" sz="2000" dirty="0"/>
              <a:t>s funkcí vykonávanou zaměstnancem této </a:t>
            </a:r>
            <a:r>
              <a:rPr lang="cs-CZ" sz="2000" dirty="0" smtClean="0"/>
              <a:t>obce zařazeným </a:t>
            </a:r>
            <a:r>
              <a:rPr lang="cs-CZ" sz="2000" dirty="0"/>
              <a:t>do obecního nebo městského úřadu této </a:t>
            </a:r>
            <a:r>
              <a:rPr lang="cs-CZ" sz="2000" dirty="0" smtClean="0"/>
              <a:t>obce; </a:t>
            </a:r>
            <a:r>
              <a:rPr lang="cs-CZ" sz="2000" dirty="0"/>
              <a:t>funkce člena zastupitelstva </a:t>
            </a:r>
            <a:r>
              <a:rPr lang="cs-CZ" sz="2000" dirty="0" smtClean="0"/>
              <a:t>obce je </a:t>
            </a:r>
            <a:r>
              <a:rPr lang="cs-CZ" sz="2000" dirty="0"/>
              <a:t>neslučitelná s funkcí vykonávanou zaměstnancem zařazeným do pověřeného obecního </a:t>
            </a:r>
            <a:r>
              <a:rPr lang="cs-CZ" sz="2000" dirty="0" smtClean="0"/>
              <a:t>úřadu </a:t>
            </a:r>
            <a:r>
              <a:rPr lang="cs-CZ" sz="2000" dirty="0"/>
              <a:t>nebo krajského nebo finančního úřadu</a:t>
            </a:r>
            <a:r>
              <a:rPr lang="cs-CZ" sz="2000" dirty="0" smtClean="0"/>
              <a:t>.</a:t>
            </a:r>
          </a:p>
          <a:p>
            <a:pPr algn="just">
              <a:spcAft>
                <a:spcPts val="1200"/>
              </a:spcAft>
            </a:pPr>
            <a:r>
              <a:rPr lang="cs-CZ" sz="2000" dirty="0" smtClean="0"/>
              <a:t>Funkce </a:t>
            </a:r>
            <a:r>
              <a:rPr lang="cs-CZ" sz="2000" dirty="0"/>
              <a:t>člena zastupitelstva obce, </a:t>
            </a:r>
            <a:r>
              <a:rPr lang="cs-CZ" sz="2000" b="1" dirty="0" smtClean="0"/>
              <a:t>je </a:t>
            </a:r>
            <a:r>
              <a:rPr lang="cs-CZ" sz="2000" b="1" dirty="0"/>
              <a:t>neslučitelná </a:t>
            </a:r>
            <a:r>
              <a:rPr lang="cs-CZ" sz="2000" b="1" dirty="0" smtClean="0"/>
              <a:t>pouze </a:t>
            </a:r>
            <a:r>
              <a:rPr lang="cs-CZ" sz="2000" b="1" dirty="0"/>
              <a:t>za podmínky</a:t>
            </a:r>
            <a:r>
              <a:rPr lang="cs-CZ" sz="2000" dirty="0"/>
              <a:t>, že zaměstnanec vykonává přímo státní správu vztahující se k územní působnosti příslušné obce</a:t>
            </a:r>
            <a:r>
              <a:rPr lang="cs-CZ" sz="2000" dirty="0" smtClean="0"/>
              <a:t>, </a:t>
            </a:r>
            <a:r>
              <a:rPr lang="cs-CZ" sz="2000" dirty="0"/>
              <a:t>nebo za podmínky, že jde o zaměstnance jmenovaného starostou, primátorem, </a:t>
            </a:r>
            <a:r>
              <a:rPr lang="cs-CZ" sz="2000" dirty="0" smtClean="0"/>
              <a:t>hejtmanem </a:t>
            </a:r>
            <a:r>
              <a:rPr lang="cs-CZ" sz="2000" dirty="0"/>
              <a:t>nebo radou kraje, </a:t>
            </a:r>
            <a:r>
              <a:rPr lang="cs-CZ" sz="2000" dirty="0" smtClean="0"/>
              <a:t>obce.</a:t>
            </a:r>
          </a:p>
        </p:txBody>
      </p:sp>
    </p:spTree>
    <p:extLst>
      <p:ext uri="{BB962C8B-B14F-4D97-AF65-F5344CB8AC3E}">
        <p14:creationId xmlns:p14="http://schemas.microsoft.com/office/powerpoint/2010/main" val="27721202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24</a:t>
            </a:fld>
            <a:endParaRPr lang="cs-CZ" dirty="0"/>
          </a:p>
        </p:txBody>
      </p:sp>
      <p:sp>
        <p:nvSpPr>
          <p:cNvPr id="4" name="TextovéPole 3"/>
          <p:cNvSpPr txBox="1"/>
          <p:nvPr/>
        </p:nvSpPr>
        <p:spPr>
          <a:xfrm>
            <a:off x="539552" y="260648"/>
            <a:ext cx="8496944" cy="5539978"/>
          </a:xfrm>
          <a:prstGeom prst="rect">
            <a:avLst/>
          </a:prstGeom>
          <a:noFill/>
        </p:spPr>
        <p:txBody>
          <a:bodyPr wrap="square" rtlCol="0">
            <a:spAutoFit/>
          </a:bodyPr>
          <a:lstStyle/>
          <a:p>
            <a:pPr>
              <a:spcAft>
                <a:spcPts val="1200"/>
              </a:spcAft>
            </a:pPr>
            <a:r>
              <a:rPr lang="cs-CZ" sz="2400" b="1" u="sng" cap="all" dirty="0" smtClean="0"/>
              <a:t>NESLUČITELNOST FUNKCE ČLENA ZASTUPITELSTVA kraje</a:t>
            </a:r>
            <a:r>
              <a:rPr lang="cs-CZ" sz="2400" b="1" cap="all" dirty="0" smtClean="0"/>
              <a:t>:</a:t>
            </a:r>
          </a:p>
          <a:p>
            <a:pPr algn="just">
              <a:spcAft>
                <a:spcPts val="1200"/>
              </a:spcAft>
            </a:pPr>
            <a:r>
              <a:rPr lang="cs-CZ" sz="2000" dirty="0"/>
              <a:t>Funkce člena zastupitelstva kraje je neslučitelná</a:t>
            </a:r>
          </a:p>
          <a:p>
            <a:pPr marL="914400" lvl="1" indent="-457200" algn="just">
              <a:spcAft>
                <a:spcPts val="1200"/>
              </a:spcAft>
              <a:buFont typeface="+mj-lt"/>
              <a:buAutoNum type="alphaLcParenR"/>
            </a:pPr>
            <a:r>
              <a:rPr lang="cs-CZ" sz="2000" dirty="0" smtClean="0"/>
              <a:t>s </a:t>
            </a:r>
            <a:r>
              <a:rPr lang="cs-CZ" sz="2000" dirty="0"/>
              <a:t>funkcí vykonávanou na ministerstvu, jiném ústředním orgánu státní správy nebo na orgánu státní správy s celostátní působností, obsazovanou volbou, jmenováním nebo ustanovováním</a:t>
            </a:r>
            <a:r>
              <a:rPr lang="cs-CZ" sz="2000" dirty="0" smtClean="0"/>
              <a:t>,</a:t>
            </a:r>
            <a:endParaRPr lang="cs-CZ" sz="2000" dirty="0"/>
          </a:p>
          <a:p>
            <a:pPr marL="914400" lvl="1" indent="-457200" algn="just">
              <a:spcAft>
                <a:spcPts val="1200"/>
              </a:spcAft>
              <a:buFont typeface="+mj-lt"/>
              <a:buAutoNum type="alphaLcParenR"/>
            </a:pPr>
            <a:r>
              <a:rPr lang="cs-CZ" sz="2000" dirty="0" smtClean="0"/>
              <a:t>s </a:t>
            </a:r>
            <a:r>
              <a:rPr lang="cs-CZ" sz="2000" dirty="0"/>
              <a:t>funkcí vykonávanou zaměstnancem kraje, zařazeným do krajského úřadu, zaměstnancem obce, zařazeným do obecního úřadu, nebo zaměstnancem jiného než ústředního orgánu státní správy, nejde-li o orgán s celostátní působností, jsou-li tyto funkce obsazovány volbou, jmenováním nebo ustanovováním</a:t>
            </a:r>
            <a:r>
              <a:rPr lang="cs-CZ" sz="2000" dirty="0" smtClean="0"/>
              <a:t>,</a:t>
            </a:r>
            <a:endParaRPr lang="cs-CZ" sz="2000" dirty="0"/>
          </a:p>
          <a:p>
            <a:pPr marL="914400" lvl="1" indent="-457200" algn="just">
              <a:spcAft>
                <a:spcPts val="1200"/>
              </a:spcAft>
              <a:buFont typeface="+mj-lt"/>
              <a:buAutoNum type="alphaLcParenR"/>
            </a:pPr>
            <a:r>
              <a:rPr lang="cs-CZ" sz="2000" dirty="0" smtClean="0"/>
              <a:t>s </a:t>
            </a:r>
            <a:r>
              <a:rPr lang="cs-CZ" sz="2000" dirty="0"/>
              <a:t>funkcí statutárního zástupce právnické osoby zřízené nebo založené krajem, anebo v níž má kraj majetkovou účast</a:t>
            </a:r>
            <a:r>
              <a:rPr lang="cs-CZ" sz="2000" dirty="0" smtClean="0"/>
              <a:t>.</a:t>
            </a:r>
          </a:p>
          <a:p>
            <a:pPr algn="just">
              <a:spcAft>
                <a:spcPts val="1200"/>
              </a:spcAft>
            </a:pPr>
            <a:r>
              <a:rPr lang="cs-CZ" sz="2000" dirty="0" smtClean="0"/>
              <a:t>Funkce </a:t>
            </a:r>
            <a:r>
              <a:rPr lang="cs-CZ" sz="2000" dirty="0"/>
              <a:t>člena zastupitelstva kraje je neslučitelná podle </a:t>
            </a:r>
            <a:r>
              <a:rPr lang="cs-CZ" sz="2000" dirty="0" smtClean="0"/>
              <a:t>písm</a:t>
            </a:r>
            <a:r>
              <a:rPr lang="cs-CZ" sz="2000" dirty="0"/>
              <a:t>. b) jen tehdy, vykonává-li zaměstnanec příslušnou funkci na orgánu, jehož územní působnost se alespoň zčásti kryje s územní působností tohoto kraje.</a:t>
            </a:r>
          </a:p>
        </p:txBody>
      </p:sp>
    </p:spTree>
    <p:extLst>
      <p:ext uri="{BB962C8B-B14F-4D97-AF65-F5344CB8AC3E}">
        <p14:creationId xmlns:p14="http://schemas.microsoft.com/office/powerpoint/2010/main" val="21507913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25</a:t>
            </a:fld>
            <a:endParaRPr lang="cs-CZ" dirty="0"/>
          </a:p>
        </p:txBody>
      </p:sp>
      <p:sp>
        <p:nvSpPr>
          <p:cNvPr id="4" name="TextovéPole 3"/>
          <p:cNvSpPr txBox="1"/>
          <p:nvPr/>
        </p:nvSpPr>
        <p:spPr>
          <a:xfrm>
            <a:off x="467544" y="260648"/>
            <a:ext cx="8568952" cy="5755422"/>
          </a:xfrm>
          <a:prstGeom prst="rect">
            <a:avLst/>
          </a:prstGeom>
          <a:noFill/>
        </p:spPr>
        <p:txBody>
          <a:bodyPr wrap="square" rtlCol="0">
            <a:spAutoFit/>
          </a:bodyPr>
          <a:lstStyle/>
          <a:p>
            <a:pPr>
              <a:spcAft>
                <a:spcPts val="600"/>
              </a:spcAft>
            </a:pPr>
            <a:r>
              <a:rPr lang="cs-CZ" sz="2400" b="1" u="sng" cap="all" dirty="0" smtClean="0"/>
              <a:t>OBSAH PRÁCE ÚŘEDNÍKŮ</a:t>
            </a:r>
            <a:r>
              <a:rPr lang="cs-CZ" sz="2400" b="1" cap="all" dirty="0" smtClean="0"/>
              <a:t>:</a:t>
            </a:r>
          </a:p>
          <a:p>
            <a:pPr>
              <a:spcAft>
                <a:spcPts val="600"/>
              </a:spcAft>
            </a:pPr>
            <a:endParaRPr lang="cs-CZ" sz="2400" b="1" cap="all" dirty="0"/>
          </a:p>
          <a:p>
            <a:pPr marL="342900" indent="-342900" algn="just">
              <a:spcAft>
                <a:spcPts val="600"/>
              </a:spcAft>
              <a:buFontTx/>
              <a:buChar char="-"/>
            </a:pPr>
            <a:r>
              <a:rPr lang="cs-CZ" sz="2000" b="1" dirty="0" smtClean="0"/>
              <a:t>KRAJSKÝ ÚŘAD </a:t>
            </a:r>
            <a:r>
              <a:rPr lang="cs-CZ" sz="2000" b="1" dirty="0"/>
              <a:t>: </a:t>
            </a:r>
            <a:r>
              <a:rPr lang="cs-CZ" sz="2000" dirty="0">
                <a:hlinkClick r:id="rId2"/>
              </a:rPr>
              <a:t>https://</a:t>
            </a:r>
            <a:r>
              <a:rPr lang="cs-CZ" sz="2000" dirty="0" smtClean="0">
                <a:hlinkClick r:id="rId2"/>
              </a:rPr>
              <a:t>www.msk.cz/scripts/detail.php?pgid=3352</a:t>
            </a:r>
            <a:endParaRPr lang="cs-CZ" sz="2000" dirty="0" smtClean="0"/>
          </a:p>
          <a:p>
            <a:pPr marL="342900" indent="-342900">
              <a:spcAft>
                <a:spcPts val="600"/>
              </a:spcAft>
              <a:buFontTx/>
              <a:buChar char="-"/>
            </a:pPr>
            <a:r>
              <a:rPr lang="cs-CZ" sz="2000" b="1" dirty="0" smtClean="0"/>
              <a:t>ŘEDITEL KRAJSKÉHO ÚŘADU </a:t>
            </a:r>
            <a:r>
              <a:rPr lang="cs-CZ" sz="2000" b="1" dirty="0"/>
              <a:t>: </a:t>
            </a:r>
            <a:r>
              <a:rPr lang="cs-CZ" sz="2000" dirty="0">
                <a:hlinkClick r:id="rId3"/>
              </a:rPr>
              <a:t>https://www.msk.cz/cz/verejna_sprava/reditel-krajskeho-uradu-moravskoslezskeho-kraje-57062</a:t>
            </a:r>
            <a:r>
              <a:rPr lang="cs-CZ" sz="2000" dirty="0" smtClean="0">
                <a:hlinkClick r:id="rId3"/>
              </a:rPr>
              <a:t>/</a:t>
            </a:r>
            <a:endParaRPr lang="cs-CZ" sz="2000" dirty="0" smtClean="0"/>
          </a:p>
          <a:p>
            <a:pPr marL="342900" indent="-342900">
              <a:spcAft>
                <a:spcPts val="600"/>
              </a:spcAft>
              <a:buFontTx/>
              <a:buChar char="-"/>
            </a:pPr>
            <a:r>
              <a:rPr lang="cs-CZ" sz="2000" b="1" dirty="0" smtClean="0"/>
              <a:t>FUNKČNÍ NÁPLNĚ ÚŘEDNÍKŮ : </a:t>
            </a:r>
            <a:r>
              <a:rPr lang="cs-CZ" sz="2000" dirty="0" smtClean="0">
                <a:hlinkClick r:id="rId4"/>
              </a:rPr>
              <a:t>https</a:t>
            </a:r>
            <a:r>
              <a:rPr lang="cs-CZ" sz="2000" dirty="0">
                <a:hlinkClick r:id="rId4"/>
              </a:rPr>
              <a:t>://</a:t>
            </a:r>
            <a:r>
              <a:rPr lang="cs-CZ" sz="2000" dirty="0" smtClean="0">
                <a:hlinkClick r:id="rId4"/>
              </a:rPr>
              <a:t>www.msk.cz/verejna_sprava/ud_mista.html</a:t>
            </a:r>
            <a:endParaRPr lang="cs-CZ" sz="2000" dirty="0" smtClean="0"/>
          </a:p>
          <a:p>
            <a:pPr>
              <a:spcAft>
                <a:spcPts val="600"/>
              </a:spcAft>
            </a:pPr>
            <a:endParaRPr lang="cs-CZ" sz="2000" b="1" dirty="0" smtClean="0"/>
          </a:p>
          <a:p>
            <a:pPr>
              <a:spcAft>
                <a:spcPts val="600"/>
              </a:spcAft>
            </a:pPr>
            <a:r>
              <a:rPr lang="cs-CZ" sz="2000" b="1" u="sng" dirty="0" smtClean="0"/>
              <a:t>Základní </a:t>
            </a:r>
            <a:r>
              <a:rPr lang="cs-CZ" sz="2000" b="1" u="sng" dirty="0"/>
              <a:t>povinnosti úředníka </a:t>
            </a:r>
            <a:r>
              <a:rPr lang="cs-CZ" sz="2000" b="1" u="sng" dirty="0" smtClean="0"/>
              <a:t>ÚSC:</a:t>
            </a:r>
            <a:endParaRPr lang="cs-CZ" sz="2000" u="sng" dirty="0"/>
          </a:p>
          <a:p>
            <a:pPr>
              <a:spcAft>
                <a:spcPts val="600"/>
              </a:spcAft>
            </a:pPr>
            <a:r>
              <a:rPr lang="cs-CZ" sz="2000" dirty="0"/>
              <a:t>… jsou vyjmenovány v § 16 zákona o úřednících ÚSC, úředník je povinen např.:</a:t>
            </a:r>
          </a:p>
          <a:p>
            <a:pPr marL="285750" indent="-285750">
              <a:buFontTx/>
              <a:buChar char="-"/>
            </a:pPr>
            <a:r>
              <a:rPr lang="cs-CZ" sz="2000" dirty="0"/>
              <a:t>dodržovat ústavní pořádek ČR a právní předpisy vztahující se k jím vykonávané práci,</a:t>
            </a:r>
          </a:p>
          <a:p>
            <a:pPr marL="285750" indent="-285750">
              <a:buFontTx/>
              <a:buChar char="-"/>
            </a:pPr>
            <a:r>
              <a:rPr lang="cs-CZ" sz="2000" dirty="0"/>
              <a:t>hájit při výkonu správních činností veřejný zájem,</a:t>
            </a:r>
          </a:p>
          <a:p>
            <a:pPr marL="285750" indent="-285750">
              <a:buFontTx/>
              <a:buChar char="-"/>
            </a:pPr>
            <a:r>
              <a:rPr lang="cs-CZ" sz="2000" dirty="0"/>
              <a:t>jednat a rozhodovat nestranně,</a:t>
            </a:r>
          </a:p>
          <a:p>
            <a:pPr marL="285750" indent="-285750">
              <a:spcAft>
                <a:spcPts val="600"/>
              </a:spcAft>
              <a:buFontTx/>
              <a:buChar char="-"/>
            </a:pPr>
            <a:r>
              <a:rPr lang="cs-CZ" sz="2000" dirty="0"/>
              <a:t>v souvislosti s výkonem zaměstnání nepřijímat dary ani jiné výhody </a:t>
            </a:r>
            <a:r>
              <a:rPr lang="cs-CZ" sz="2000" dirty="0" smtClean="0"/>
              <a:t>…</a:t>
            </a:r>
            <a:endParaRPr lang="cs-CZ" sz="2000" dirty="0"/>
          </a:p>
        </p:txBody>
      </p:sp>
    </p:spTree>
    <p:extLst>
      <p:ext uri="{BB962C8B-B14F-4D97-AF65-F5344CB8AC3E}">
        <p14:creationId xmlns:p14="http://schemas.microsoft.com/office/powerpoint/2010/main" val="21308743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26</a:t>
            </a:fld>
            <a:endParaRPr lang="cs-CZ" dirty="0"/>
          </a:p>
        </p:txBody>
      </p:sp>
      <p:sp>
        <p:nvSpPr>
          <p:cNvPr id="4" name="TextovéPole 3"/>
          <p:cNvSpPr txBox="1"/>
          <p:nvPr/>
        </p:nvSpPr>
        <p:spPr>
          <a:xfrm>
            <a:off x="899592" y="260648"/>
            <a:ext cx="8136904" cy="5847755"/>
          </a:xfrm>
          <a:prstGeom prst="rect">
            <a:avLst/>
          </a:prstGeom>
          <a:noFill/>
        </p:spPr>
        <p:txBody>
          <a:bodyPr wrap="square" rtlCol="0">
            <a:spAutoFit/>
          </a:bodyPr>
          <a:lstStyle/>
          <a:p>
            <a:pPr algn="just">
              <a:spcAft>
                <a:spcPts val="600"/>
              </a:spcAft>
            </a:pPr>
            <a:r>
              <a:rPr lang="cs-CZ" sz="2400" b="1" u="sng" cap="all" dirty="0"/>
              <a:t>OBSAH PRÁCE ÚŘEDNÍKŮ</a:t>
            </a:r>
            <a:r>
              <a:rPr lang="cs-CZ" sz="2400" b="1" cap="all" dirty="0"/>
              <a:t>:</a:t>
            </a:r>
          </a:p>
          <a:p>
            <a:pPr algn="just">
              <a:spcAft>
                <a:spcPts val="600"/>
              </a:spcAft>
            </a:pPr>
            <a:endParaRPr lang="cs-CZ" sz="1000" dirty="0" smtClean="0"/>
          </a:p>
          <a:p>
            <a:pPr algn="just">
              <a:spcAft>
                <a:spcPts val="600"/>
              </a:spcAft>
            </a:pPr>
            <a:r>
              <a:rPr lang="cs-CZ" sz="2000" dirty="0" smtClean="0"/>
              <a:t>Úředník </a:t>
            </a:r>
            <a:r>
              <a:rPr lang="cs-CZ" sz="2000" b="1" dirty="0"/>
              <a:t>nesmí být členem řídícího, dozorčího nebo kontrolního orgánu právnické osoby, jejímž předmětem činnosti je podnikání</a:t>
            </a:r>
            <a:r>
              <a:rPr lang="cs-CZ" sz="2000" dirty="0"/>
              <a:t>. To neplatí, pokud do takového orgánu byl vyslán ÚSC, jehož je zaměstnancem. Úředníkovi, který byl do takového orgánu vyslán tímto ÚSC, nenáleží odměna za výkon funkce podle věty první. Tato odměna nesmí být poskytnuta ani po skončení pracovního poměru. </a:t>
            </a:r>
          </a:p>
          <a:p>
            <a:pPr algn="just">
              <a:spcAft>
                <a:spcPts val="600"/>
              </a:spcAft>
            </a:pPr>
            <a:r>
              <a:rPr lang="cs-CZ" sz="2000" dirty="0"/>
              <a:t>Úředník může vykonávat </a:t>
            </a:r>
            <a:r>
              <a:rPr lang="cs-CZ" sz="2000" b="1" dirty="0"/>
              <a:t>jinou výdělečnou činnost jen s předchozím písemným souhlasem ÚSC</a:t>
            </a:r>
            <a:r>
              <a:rPr lang="cs-CZ" sz="2000" dirty="0"/>
              <a:t>, u něhož je zaměstnán. To se nevztahuje na činnost vědeckou, pedagogickou, publicistickou, literární nebo uměleckou, na činnost znalce nebo tlumočníka vykonávanou pro soud nebo správní úřad, na činnost v poradních orgánech vlády a na správu vlastního majetku.</a:t>
            </a:r>
          </a:p>
          <a:p>
            <a:pPr algn="just"/>
            <a:r>
              <a:rPr lang="cs-CZ" sz="2000" b="1" dirty="0"/>
              <a:t>Vedoucí úředníci ÚSC </a:t>
            </a:r>
            <a:r>
              <a:rPr lang="cs-CZ" sz="2000" dirty="0"/>
              <a:t>se za splnění určitých podmínek považují za </a:t>
            </a:r>
            <a:r>
              <a:rPr lang="cs-CZ" sz="2000" b="1" dirty="0"/>
              <a:t>veřejné funkcionáře </a:t>
            </a:r>
            <a:r>
              <a:rPr lang="cs-CZ" sz="2000" dirty="0"/>
              <a:t>ve smyslu zákona č. 159/2006 Sb., o střetu zájmů, ve znění pozdějších předpisů, a vztahují se tak na ně některé povinnosti dle tohoto zákona (zejména podávání Oznámení o osobním zájmu, o činnostech, majetku, příjmech, darech a závazcích</a:t>
            </a:r>
            <a:r>
              <a:rPr lang="cs-CZ" sz="2000" dirty="0" smtClean="0"/>
              <a:t>).</a:t>
            </a:r>
            <a:endParaRPr lang="cs-CZ" sz="2000" dirty="0"/>
          </a:p>
        </p:txBody>
      </p:sp>
    </p:spTree>
    <p:extLst>
      <p:ext uri="{BB962C8B-B14F-4D97-AF65-F5344CB8AC3E}">
        <p14:creationId xmlns:p14="http://schemas.microsoft.com/office/powerpoint/2010/main" val="15432203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smtClean="0"/>
              <a:t>JUDr. Petr Pospíšil, Ph.D., LL.M. </a:t>
            </a:r>
          </a:p>
          <a:p>
            <a:r>
              <a:rPr lang="cs-CZ" dirty="0"/>
              <a:t>ŘÍZENÍ OBCÍ A REGIONŮ – ZÁKLADNÍ POJMY </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27</a:t>
            </a:fld>
            <a:endParaRPr lang="cs-CZ" dirty="0"/>
          </a:p>
        </p:txBody>
      </p:sp>
      <p:sp>
        <p:nvSpPr>
          <p:cNvPr id="4" name="TextovéPole 3"/>
          <p:cNvSpPr txBox="1"/>
          <p:nvPr/>
        </p:nvSpPr>
        <p:spPr>
          <a:xfrm>
            <a:off x="1835696" y="5085184"/>
            <a:ext cx="5745069" cy="523220"/>
          </a:xfrm>
          <a:prstGeom prst="rect">
            <a:avLst/>
          </a:prstGeom>
          <a:noFill/>
        </p:spPr>
        <p:txBody>
          <a:bodyPr wrap="square" rtlCol="0">
            <a:spAutoFit/>
          </a:bodyPr>
          <a:lstStyle/>
          <a:p>
            <a:pPr algn="ctr"/>
            <a:r>
              <a:rPr lang="cs-CZ" sz="2800" b="1" dirty="0" smtClean="0"/>
              <a:t>Děkuji za pozornost </a:t>
            </a:r>
            <a:r>
              <a:rPr lang="cs-CZ" sz="2800" b="1" dirty="0" smtClean="0">
                <a:sym typeface="Wingdings" panose="05000000000000000000" pitchFamily="2" charset="2"/>
              </a:rPr>
              <a:t> </a:t>
            </a:r>
            <a:endParaRPr lang="cs-CZ" sz="2800" b="1"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0909" y="908720"/>
            <a:ext cx="5069363" cy="4032448"/>
          </a:xfrm>
          <a:prstGeom prst="rect">
            <a:avLst/>
          </a:prstGeom>
        </p:spPr>
      </p:pic>
    </p:spTree>
    <p:extLst>
      <p:ext uri="{BB962C8B-B14F-4D97-AF65-F5344CB8AC3E}">
        <p14:creationId xmlns:p14="http://schemas.microsoft.com/office/powerpoint/2010/main" val="7789562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a:t>
            </a:fld>
            <a:endParaRPr lang="cs-CZ" dirty="0"/>
          </a:p>
        </p:txBody>
      </p:sp>
      <p:sp>
        <p:nvSpPr>
          <p:cNvPr id="4" name="TextovéPole 3"/>
          <p:cNvSpPr txBox="1"/>
          <p:nvPr/>
        </p:nvSpPr>
        <p:spPr>
          <a:xfrm>
            <a:off x="539552" y="692696"/>
            <a:ext cx="8064896" cy="4078039"/>
          </a:xfrm>
          <a:prstGeom prst="rect">
            <a:avLst/>
          </a:prstGeom>
          <a:noFill/>
        </p:spPr>
        <p:txBody>
          <a:bodyPr wrap="square" rtlCol="0">
            <a:spAutoFit/>
          </a:bodyPr>
          <a:lstStyle/>
          <a:p>
            <a:r>
              <a:rPr lang="cs-CZ" sz="2400" b="1" u="sng" cap="all" dirty="0" smtClean="0"/>
              <a:t>PROGRAM ROZVOJE OBCE</a:t>
            </a:r>
            <a:r>
              <a:rPr lang="cs-CZ" sz="2400" b="1" u="sng" dirty="0" smtClean="0"/>
              <a:t>:</a:t>
            </a:r>
          </a:p>
          <a:p>
            <a:endParaRPr lang="cs-CZ" sz="1000" dirty="0" smtClean="0"/>
          </a:p>
          <a:p>
            <a:pPr algn="just"/>
            <a:r>
              <a:rPr lang="cs-CZ" sz="2000" dirty="0" smtClean="0"/>
              <a:t>Základní struktura programu rozvoje obce:</a:t>
            </a:r>
          </a:p>
          <a:p>
            <a:pPr algn="just"/>
            <a:endParaRPr lang="cs-CZ" sz="2000" dirty="0"/>
          </a:p>
          <a:p>
            <a:pPr marL="342900" indent="-342900" algn="just">
              <a:spcAft>
                <a:spcPts val="600"/>
              </a:spcAft>
              <a:buFont typeface="Wingdings" panose="05000000000000000000" pitchFamily="2" charset="2"/>
              <a:buChar char="q"/>
            </a:pPr>
            <a:r>
              <a:rPr lang="cs-CZ" sz="2000" b="1" dirty="0" smtClean="0"/>
              <a:t>Analytická část </a:t>
            </a:r>
          </a:p>
          <a:p>
            <a:pPr marL="1257300" lvl="2" indent="-342900" algn="just">
              <a:spcAft>
                <a:spcPts val="600"/>
              </a:spcAft>
              <a:buFont typeface="Wingdings" panose="05000000000000000000" pitchFamily="2" charset="2"/>
              <a:buChar char="Ø"/>
            </a:pPr>
            <a:r>
              <a:rPr lang="cs-CZ" sz="2000" dirty="0" smtClean="0"/>
              <a:t>charakteristika obce</a:t>
            </a:r>
          </a:p>
          <a:p>
            <a:pPr marL="1257300" lvl="2" indent="-342900" algn="just">
              <a:buFont typeface="Wingdings" panose="05000000000000000000" pitchFamily="2" charset="2"/>
              <a:buChar char="Ø"/>
            </a:pPr>
            <a:r>
              <a:rPr lang="cs-CZ" sz="2000" dirty="0" smtClean="0"/>
              <a:t>východiska pro návrhovou část</a:t>
            </a:r>
            <a:endParaRPr lang="cs-CZ" sz="2000" dirty="0"/>
          </a:p>
          <a:p>
            <a:pPr marL="1257300" lvl="2" indent="-342900" algn="just">
              <a:buFont typeface="Wingdings" panose="05000000000000000000" pitchFamily="2" charset="2"/>
              <a:buChar char="Ø"/>
            </a:pPr>
            <a:endParaRPr lang="cs-CZ" sz="2000" dirty="0"/>
          </a:p>
          <a:p>
            <a:pPr marL="342900" indent="-342900" algn="just">
              <a:spcAft>
                <a:spcPts val="600"/>
              </a:spcAft>
              <a:buFont typeface="Wingdings" panose="05000000000000000000" pitchFamily="2" charset="2"/>
              <a:buChar char="q"/>
            </a:pPr>
            <a:r>
              <a:rPr lang="cs-CZ" sz="2000" b="1" dirty="0" smtClean="0"/>
              <a:t>Návrhová část</a:t>
            </a:r>
          </a:p>
          <a:p>
            <a:pPr marL="1257300" lvl="2" indent="-342900" algn="just">
              <a:spcAft>
                <a:spcPts val="600"/>
              </a:spcAft>
              <a:buFont typeface="Wingdings" panose="05000000000000000000" pitchFamily="2" charset="2"/>
              <a:buChar char="Ø"/>
            </a:pPr>
            <a:r>
              <a:rPr lang="cs-CZ" sz="2000" dirty="0" smtClean="0"/>
              <a:t>strategická vize</a:t>
            </a:r>
          </a:p>
          <a:p>
            <a:pPr marL="1257300" lvl="2" indent="-342900" algn="just">
              <a:spcAft>
                <a:spcPts val="600"/>
              </a:spcAft>
              <a:buFont typeface="Wingdings" panose="05000000000000000000" pitchFamily="2" charset="2"/>
              <a:buChar char="Ø"/>
            </a:pPr>
            <a:r>
              <a:rPr lang="cs-CZ" sz="2000" dirty="0" smtClean="0"/>
              <a:t>opatření a aktivity</a:t>
            </a:r>
          </a:p>
          <a:p>
            <a:pPr marL="1257300" lvl="2" indent="-342900" algn="just">
              <a:buFont typeface="Wingdings" panose="05000000000000000000" pitchFamily="2" charset="2"/>
              <a:buChar char="Ø"/>
            </a:pPr>
            <a:r>
              <a:rPr lang="cs-CZ" sz="2000" dirty="0" smtClean="0"/>
              <a:t>podpora realizace programu</a:t>
            </a:r>
          </a:p>
        </p:txBody>
      </p:sp>
    </p:spTree>
    <p:extLst>
      <p:ext uri="{BB962C8B-B14F-4D97-AF65-F5344CB8AC3E}">
        <p14:creationId xmlns:p14="http://schemas.microsoft.com/office/powerpoint/2010/main" val="34916670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dirty="0"/>
          </a:p>
        </p:txBody>
      </p:sp>
      <p:sp>
        <p:nvSpPr>
          <p:cNvPr id="4" name="TextovéPole 3"/>
          <p:cNvSpPr txBox="1"/>
          <p:nvPr/>
        </p:nvSpPr>
        <p:spPr>
          <a:xfrm>
            <a:off x="539552" y="692696"/>
            <a:ext cx="8064896" cy="4308872"/>
          </a:xfrm>
          <a:prstGeom prst="rect">
            <a:avLst/>
          </a:prstGeom>
          <a:noFill/>
        </p:spPr>
        <p:txBody>
          <a:bodyPr wrap="square" rtlCol="0">
            <a:spAutoFit/>
          </a:bodyPr>
          <a:lstStyle/>
          <a:p>
            <a:r>
              <a:rPr lang="cs-CZ" sz="2400" b="1" u="sng" cap="all" dirty="0" smtClean="0"/>
              <a:t>PROGRAM ROZVOJE OBCE</a:t>
            </a:r>
            <a:r>
              <a:rPr lang="cs-CZ" sz="2400" b="1" u="sng" dirty="0" smtClean="0"/>
              <a:t>:</a:t>
            </a:r>
          </a:p>
          <a:p>
            <a:endParaRPr lang="cs-CZ" sz="1000" dirty="0" smtClean="0"/>
          </a:p>
          <a:p>
            <a:pPr algn="just"/>
            <a:endParaRPr lang="cs-CZ" sz="2000" u="sng" cap="all" dirty="0" smtClean="0"/>
          </a:p>
          <a:p>
            <a:pPr algn="just"/>
            <a:r>
              <a:rPr lang="cs-CZ" sz="2000" b="1" u="sng" cap="all" dirty="0" smtClean="0"/>
              <a:t>Analytická část</a:t>
            </a:r>
            <a:endParaRPr lang="cs-CZ" sz="2000" b="1" dirty="0" smtClean="0"/>
          </a:p>
          <a:p>
            <a:pPr algn="just"/>
            <a:endParaRPr lang="cs-CZ" sz="2000" dirty="0"/>
          </a:p>
          <a:p>
            <a:pPr algn="just"/>
            <a:r>
              <a:rPr lang="cs-CZ" sz="2000" b="1" dirty="0"/>
              <a:t>Charakteristika obce </a:t>
            </a:r>
            <a:r>
              <a:rPr lang="cs-CZ" sz="2000" dirty="0"/>
              <a:t>obsahuje komplexní zhodnocení situace v obci, charakteristiku stavu a vývoje jednotlivých oblastí života obce. Klade důraz na zachycení hlavních rozvojových problémů obce a jejich příčin. Zachycuje demografickou situaci, hospodářství, infrastrukturu, vybavenost, životní prostředí, ekonomickou situaci a fungování obce. </a:t>
            </a:r>
            <a:endParaRPr lang="cs-CZ" sz="2000" dirty="0" smtClean="0"/>
          </a:p>
          <a:p>
            <a:pPr algn="just"/>
            <a:endParaRPr lang="cs-CZ" sz="2000" dirty="0"/>
          </a:p>
          <a:p>
            <a:pPr algn="just"/>
            <a:r>
              <a:rPr lang="cs-CZ" sz="2000" b="1" dirty="0"/>
              <a:t>Východiska pro návrhovou část </a:t>
            </a:r>
            <a:r>
              <a:rPr lang="cs-CZ" sz="2000" dirty="0"/>
              <a:t>jsou zpracována zejména na základě poznatků z </a:t>
            </a:r>
            <a:r>
              <a:rPr lang="cs-CZ" sz="2000" b="1" dirty="0"/>
              <a:t>charakteristiky obce</a:t>
            </a:r>
            <a:r>
              <a:rPr lang="cs-CZ" sz="2000" dirty="0"/>
              <a:t> a zachycují silné a slabé stránky obce. </a:t>
            </a:r>
            <a:endParaRPr lang="cs-CZ" sz="2000" dirty="0" smtClean="0"/>
          </a:p>
          <a:p>
            <a:pPr algn="just"/>
            <a:endParaRPr lang="cs-CZ" sz="2000" dirty="0"/>
          </a:p>
        </p:txBody>
      </p:sp>
    </p:spTree>
    <p:extLst>
      <p:ext uri="{BB962C8B-B14F-4D97-AF65-F5344CB8AC3E}">
        <p14:creationId xmlns:p14="http://schemas.microsoft.com/office/powerpoint/2010/main" val="2002592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a:t>
            </a:fld>
            <a:endParaRPr lang="cs-CZ" dirty="0"/>
          </a:p>
        </p:txBody>
      </p:sp>
      <p:sp>
        <p:nvSpPr>
          <p:cNvPr id="4" name="TextovéPole 3"/>
          <p:cNvSpPr txBox="1"/>
          <p:nvPr/>
        </p:nvSpPr>
        <p:spPr>
          <a:xfrm>
            <a:off x="539552" y="692696"/>
            <a:ext cx="8064896" cy="5663089"/>
          </a:xfrm>
          <a:prstGeom prst="rect">
            <a:avLst/>
          </a:prstGeom>
          <a:noFill/>
        </p:spPr>
        <p:txBody>
          <a:bodyPr wrap="square" rtlCol="0">
            <a:spAutoFit/>
          </a:bodyPr>
          <a:lstStyle/>
          <a:p>
            <a:r>
              <a:rPr lang="cs-CZ" sz="2400" b="1" u="sng" cap="all" dirty="0" smtClean="0"/>
              <a:t>PROGRAM ROZVOJE OBCE</a:t>
            </a:r>
            <a:r>
              <a:rPr lang="cs-CZ" sz="2400" b="1" u="sng" dirty="0" smtClean="0"/>
              <a:t>:</a:t>
            </a:r>
            <a:endParaRPr lang="cs-CZ" sz="1000" dirty="0" smtClean="0"/>
          </a:p>
          <a:p>
            <a:pPr algn="just"/>
            <a:endParaRPr lang="cs-CZ" sz="2000" u="sng" cap="all" dirty="0" smtClean="0"/>
          </a:p>
          <a:p>
            <a:pPr algn="just"/>
            <a:r>
              <a:rPr lang="cs-CZ" sz="2000" b="1" u="sng" cap="all" dirty="0" smtClean="0"/>
              <a:t>NÁVRHOVÁ část</a:t>
            </a:r>
            <a:endParaRPr lang="cs-CZ" sz="2000" b="1" dirty="0" smtClean="0"/>
          </a:p>
          <a:p>
            <a:pPr algn="just"/>
            <a:endParaRPr lang="cs-CZ" sz="1000" dirty="0"/>
          </a:p>
          <a:p>
            <a:pPr algn="just"/>
            <a:r>
              <a:rPr lang="cs-CZ" sz="2000" b="1" dirty="0"/>
              <a:t>Strategická vize </a:t>
            </a:r>
            <a:r>
              <a:rPr lang="cs-CZ" sz="2000" dirty="0"/>
              <a:t>představuje dlouhodobý obraz o budoucnosti obce a formuluje směřování rozvoje obce. Součástí vize mohou být i principy, na nichž obec staví svůj rozvoj. Strategická vize zajišťuje kontinuitu jednotlivých střednědobých programů rozvoje obce na období 10 – 20 let. </a:t>
            </a:r>
            <a:endParaRPr lang="cs-CZ" sz="2000" dirty="0" smtClean="0"/>
          </a:p>
          <a:p>
            <a:pPr algn="just"/>
            <a:endParaRPr lang="cs-CZ" sz="1000" dirty="0"/>
          </a:p>
          <a:p>
            <a:pPr algn="just"/>
            <a:r>
              <a:rPr lang="cs-CZ" sz="2000" b="1" dirty="0"/>
              <a:t>Opatření a aktivity </a:t>
            </a:r>
            <a:r>
              <a:rPr lang="cs-CZ" sz="2000" dirty="0"/>
              <a:t>formulují způsoby naplňování vize ve </a:t>
            </a:r>
            <a:r>
              <a:rPr lang="cs-CZ" sz="2000" b="1" dirty="0"/>
              <a:t>střednědobém období. Aktivita </a:t>
            </a:r>
            <a:r>
              <a:rPr lang="cs-CZ" sz="2000" dirty="0"/>
              <a:t>označuje konkrétní akci, činnost v rámci opatření. U aktivity je stanovena </a:t>
            </a:r>
            <a:r>
              <a:rPr lang="cs-CZ" sz="2000" b="1" dirty="0"/>
              <a:t>důležitost</a:t>
            </a:r>
            <a:r>
              <a:rPr lang="cs-CZ" sz="2000" dirty="0"/>
              <a:t>, </a:t>
            </a:r>
            <a:r>
              <a:rPr lang="cs-CZ" sz="2000" b="1" dirty="0"/>
              <a:t>období realizace, odpovědnost za realizaci</a:t>
            </a:r>
            <a:r>
              <a:rPr lang="cs-CZ" sz="2000" dirty="0"/>
              <a:t>, </a:t>
            </a:r>
            <a:r>
              <a:rPr lang="cs-CZ" sz="2000" b="1" dirty="0"/>
              <a:t>odhad nákladů </a:t>
            </a:r>
            <a:r>
              <a:rPr lang="cs-CZ" sz="2000" dirty="0"/>
              <a:t>na realizaci aktivity a </a:t>
            </a:r>
            <a:r>
              <a:rPr lang="cs-CZ" sz="2000" b="1" dirty="0"/>
              <a:t>zdroje financování</a:t>
            </a:r>
            <a:r>
              <a:rPr lang="cs-CZ" sz="2000" dirty="0"/>
              <a:t>. Opatření představuje soubor aktivit k určitému tématu/prostoru a stanoví přístup k řešení jednotlivých témat/problémů. Opatření musí obsahovat alespoň 1 aktivitu. </a:t>
            </a:r>
            <a:endParaRPr lang="cs-CZ" sz="2000" dirty="0" smtClean="0"/>
          </a:p>
          <a:p>
            <a:pPr algn="just"/>
            <a:endParaRPr lang="cs-CZ" sz="1000" dirty="0"/>
          </a:p>
          <a:p>
            <a:pPr algn="just"/>
            <a:r>
              <a:rPr lang="cs-CZ" sz="2000" b="1" dirty="0"/>
              <a:t>Podpora realizace programu </a:t>
            </a:r>
            <a:r>
              <a:rPr lang="cs-CZ" sz="2000" dirty="0"/>
              <a:t>stanoví způsob sledování realizace, vyhodnocování a aktualizace </a:t>
            </a:r>
            <a:r>
              <a:rPr lang="cs-CZ" sz="2000" dirty="0" smtClean="0"/>
              <a:t>programu rozvoje obce, </a:t>
            </a:r>
            <a:r>
              <a:rPr lang="cs-CZ" sz="2000" dirty="0"/>
              <a:t>tak aby se stal pružným nástrojem rozvoje obce.</a:t>
            </a:r>
          </a:p>
        </p:txBody>
      </p:sp>
    </p:spTree>
    <p:extLst>
      <p:ext uri="{BB962C8B-B14F-4D97-AF65-F5344CB8AC3E}">
        <p14:creationId xmlns:p14="http://schemas.microsoft.com/office/powerpoint/2010/main" val="1751036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a:t>
            </a:fld>
            <a:endParaRPr lang="cs-CZ" dirty="0"/>
          </a:p>
        </p:txBody>
      </p:sp>
      <p:sp>
        <p:nvSpPr>
          <p:cNvPr id="4" name="TextovéPole 3"/>
          <p:cNvSpPr txBox="1"/>
          <p:nvPr/>
        </p:nvSpPr>
        <p:spPr>
          <a:xfrm>
            <a:off x="637116" y="476672"/>
            <a:ext cx="8064896" cy="5878532"/>
          </a:xfrm>
          <a:prstGeom prst="rect">
            <a:avLst/>
          </a:prstGeom>
          <a:noFill/>
        </p:spPr>
        <p:txBody>
          <a:bodyPr wrap="square" rtlCol="0">
            <a:spAutoFit/>
          </a:bodyPr>
          <a:lstStyle/>
          <a:p>
            <a:r>
              <a:rPr lang="cs-CZ" sz="2400" b="1" u="sng" cap="all" dirty="0" smtClean="0"/>
              <a:t>PROGRAM ROZVOJE OBCE</a:t>
            </a:r>
            <a:r>
              <a:rPr lang="cs-CZ" sz="2400" b="1" u="sng" dirty="0" smtClean="0"/>
              <a:t>:</a:t>
            </a:r>
            <a:endParaRPr lang="cs-CZ" sz="1000" dirty="0" smtClean="0"/>
          </a:p>
          <a:p>
            <a:pPr algn="just"/>
            <a:endParaRPr lang="cs-CZ" sz="2000" u="sng" cap="all" dirty="0" smtClean="0"/>
          </a:p>
          <a:p>
            <a:r>
              <a:rPr lang="cs-CZ" u="sng" dirty="0" smtClean="0"/>
              <a:t>Základní </a:t>
            </a:r>
            <a:r>
              <a:rPr lang="cs-CZ" u="sng" dirty="0"/>
              <a:t>postup </a:t>
            </a:r>
            <a:r>
              <a:rPr lang="cs-CZ" u="sng" dirty="0" smtClean="0"/>
              <a:t>tvorby:  </a:t>
            </a:r>
            <a:r>
              <a:rPr lang="cs-CZ" sz="1600" dirty="0"/>
              <a:t>	</a:t>
            </a:r>
          </a:p>
          <a:p>
            <a:endParaRPr lang="cs-CZ" sz="1000" dirty="0"/>
          </a:p>
          <a:p>
            <a:pPr algn="just"/>
            <a:r>
              <a:rPr lang="cs-CZ" b="1" dirty="0"/>
              <a:t>Charakteristika obce </a:t>
            </a:r>
            <a:r>
              <a:rPr lang="cs-CZ" b="1" dirty="0" smtClean="0"/>
              <a:t>⇒ </a:t>
            </a:r>
            <a:r>
              <a:rPr lang="cs-CZ" dirty="0"/>
              <a:t>zhodnocení (analýza) situace v jednotlivých tematických oblastech </a:t>
            </a:r>
            <a:endParaRPr lang="cs-CZ" dirty="0" smtClean="0"/>
          </a:p>
          <a:p>
            <a:pPr algn="just"/>
            <a:endParaRPr lang="cs-CZ" sz="1000" dirty="0"/>
          </a:p>
          <a:p>
            <a:r>
              <a:rPr lang="cs-CZ" b="1" dirty="0" smtClean="0"/>
              <a:t>Východiska </a:t>
            </a:r>
            <a:r>
              <a:rPr lang="cs-CZ" b="1" dirty="0"/>
              <a:t>pro návrhovou část </a:t>
            </a:r>
            <a:r>
              <a:rPr lang="cs-CZ" dirty="0" smtClean="0"/>
              <a:t>⇒ </a:t>
            </a:r>
            <a:r>
              <a:rPr lang="cs-CZ" dirty="0"/>
              <a:t>formulace</a:t>
            </a:r>
            <a:r>
              <a:rPr lang="cs-CZ" b="1" dirty="0"/>
              <a:t> </a:t>
            </a:r>
            <a:r>
              <a:rPr lang="cs-CZ" dirty="0"/>
              <a:t>silných a slabých stránek (</a:t>
            </a:r>
            <a:r>
              <a:rPr lang="cs-CZ" dirty="0" smtClean="0"/>
              <a:t>problémů)</a:t>
            </a:r>
          </a:p>
          <a:p>
            <a:endParaRPr lang="cs-CZ" sz="1000" dirty="0" smtClean="0"/>
          </a:p>
          <a:p>
            <a:r>
              <a:rPr lang="cs-CZ" b="1" dirty="0" smtClean="0"/>
              <a:t>Strategická vize ⇒ </a:t>
            </a:r>
            <a:r>
              <a:rPr lang="cs-CZ" dirty="0"/>
              <a:t>formulace žádoucího budoucího stavu obce </a:t>
            </a:r>
            <a:endParaRPr lang="cs-CZ" dirty="0" smtClean="0"/>
          </a:p>
          <a:p>
            <a:pPr algn="just"/>
            <a:endParaRPr lang="cs-CZ" sz="1000" b="1" dirty="0" smtClean="0"/>
          </a:p>
          <a:p>
            <a:pPr algn="just"/>
            <a:r>
              <a:rPr lang="cs-CZ" b="1" dirty="0" smtClean="0"/>
              <a:t>Opatření </a:t>
            </a:r>
            <a:r>
              <a:rPr lang="cs-CZ" b="1" dirty="0"/>
              <a:t>a aktivity </a:t>
            </a:r>
            <a:r>
              <a:rPr lang="cs-CZ" dirty="0" smtClean="0"/>
              <a:t>⇒ </a:t>
            </a:r>
            <a:r>
              <a:rPr lang="cs-CZ" dirty="0"/>
              <a:t>vymezení opatření směřujících k plnění vize a stanovení kroků/činností/projektů rozvíjejících dané opatření, včetně jejich důležitosti, harmonogramu, financí, odpovědnosti za realizaci </a:t>
            </a:r>
          </a:p>
          <a:p>
            <a:endParaRPr lang="cs-CZ" sz="1000" b="1" dirty="0" smtClean="0"/>
          </a:p>
          <a:p>
            <a:r>
              <a:rPr lang="cs-CZ" b="1" dirty="0" smtClean="0"/>
              <a:t>Podpora </a:t>
            </a:r>
            <a:r>
              <a:rPr lang="cs-CZ" b="1" dirty="0"/>
              <a:t>realizace programu </a:t>
            </a:r>
            <a:r>
              <a:rPr lang="cs-CZ" dirty="0"/>
              <a:t>	</a:t>
            </a:r>
          </a:p>
          <a:p>
            <a:pPr lvl="1" algn="just"/>
            <a:r>
              <a:rPr lang="cs-CZ" dirty="0"/>
              <a:t>⇒ </a:t>
            </a:r>
            <a:r>
              <a:rPr lang="cs-CZ" b="1" dirty="0"/>
              <a:t>stanovení úkolů pro nejbližší období</a:t>
            </a:r>
            <a:r>
              <a:rPr lang="cs-CZ" dirty="0"/>
              <a:t>, vymezení kompetencí a odpovědností jednotlivých aktérů </a:t>
            </a:r>
          </a:p>
          <a:p>
            <a:pPr lvl="1" algn="just"/>
            <a:r>
              <a:rPr lang="cs-CZ" dirty="0"/>
              <a:t>⇒ </a:t>
            </a:r>
            <a:r>
              <a:rPr lang="cs-CZ" b="1" dirty="0"/>
              <a:t>nastavení způsobu sledování a vyhodnocování </a:t>
            </a:r>
            <a:r>
              <a:rPr lang="cs-CZ" dirty="0"/>
              <a:t>dokumentu </a:t>
            </a:r>
          </a:p>
          <a:p>
            <a:endParaRPr lang="cs-CZ" sz="1000" b="1" dirty="0" smtClean="0"/>
          </a:p>
          <a:p>
            <a:pPr algn="just"/>
            <a:r>
              <a:rPr lang="cs-CZ" b="1" dirty="0" smtClean="0"/>
              <a:t>Konečná </a:t>
            </a:r>
            <a:r>
              <a:rPr lang="cs-CZ" b="1" dirty="0"/>
              <a:t>podoba </a:t>
            </a:r>
            <a:r>
              <a:rPr lang="cs-CZ" b="1" dirty="0" smtClean="0"/>
              <a:t>programu rozvoje obce </a:t>
            </a:r>
            <a:r>
              <a:rPr lang="cs-CZ" dirty="0" smtClean="0"/>
              <a:t>⇒ </a:t>
            </a:r>
            <a:r>
              <a:rPr lang="cs-CZ" b="1" dirty="0"/>
              <a:t>schválení dokumentu zastupitelstvem obce </a:t>
            </a:r>
            <a:r>
              <a:rPr lang="cs-CZ" dirty="0"/>
              <a:t>po projednání s pracovní skupinou a s veřejností </a:t>
            </a:r>
          </a:p>
          <a:p>
            <a:r>
              <a:rPr lang="cs-CZ" sz="2000" dirty="0"/>
              <a:t>	</a:t>
            </a:r>
          </a:p>
        </p:txBody>
      </p:sp>
    </p:spTree>
    <p:extLst>
      <p:ext uri="{BB962C8B-B14F-4D97-AF65-F5344CB8AC3E}">
        <p14:creationId xmlns:p14="http://schemas.microsoft.com/office/powerpoint/2010/main" val="22335646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a:t>
            </a:fld>
            <a:endParaRPr lang="cs-CZ" dirty="0"/>
          </a:p>
        </p:txBody>
      </p:sp>
      <p:sp>
        <p:nvSpPr>
          <p:cNvPr id="4" name="TextovéPole 3"/>
          <p:cNvSpPr txBox="1"/>
          <p:nvPr/>
        </p:nvSpPr>
        <p:spPr>
          <a:xfrm>
            <a:off x="827584" y="620688"/>
            <a:ext cx="8136904" cy="5509200"/>
          </a:xfrm>
          <a:prstGeom prst="rect">
            <a:avLst/>
          </a:prstGeom>
          <a:noFill/>
        </p:spPr>
        <p:txBody>
          <a:bodyPr wrap="square" rtlCol="0">
            <a:spAutoFit/>
          </a:bodyPr>
          <a:lstStyle/>
          <a:p>
            <a:r>
              <a:rPr lang="cs-CZ" sz="2400" b="1" u="sng" cap="all" dirty="0" smtClean="0"/>
              <a:t>PROGRAM ROZVOJE OBCE</a:t>
            </a:r>
            <a:r>
              <a:rPr lang="cs-CZ" sz="2400" b="1" u="sng" dirty="0" smtClean="0"/>
              <a:t>:</a:t>
            </a:r>
          </a:p>
          <a:p>
            <a:endParaRPr lang="cs-CZ" sz="2000" dirty="0" smtClean="0"/>
          </a:p>
          <a:p>
            <a:pPr>
              <a:spcAft>
                <a:spcPts val="600"/>
              </a:spcAft>
            </a:pPr>
            <a:r>
              <a:rPr lang="cs-CZ" sz="2000" dirty="0"/>
              <a:t>Ve </a:t>
            </a:r>
            <a:r>
              <a:rPr lang="cs-CZ" sz="2000" b="1" u="sng" dirty="0"/>
              <a:t>fázi </a:t>
            </a:r>
            <a:r>
              <a:rPr lang="cs-CZ" sz="2000" b="1" u="sng" dirty="0" smtClean="0"/>
              <a:t>plánování </a:t>
            </a:r>
            <a:r>
              <a:rPr lang="cs-CZ" sz="2000" dirty="0"/>
              <a:t>obec</a:t>
            </a:r>
            <a:r>
              <a:rPr lang="cs-CZ" sz="2000" dirty="0" smtClean="0"/>
              <a:t>: </a:t>
            </a:r>
            <a:endParaRPr lang="cs-CZ" sz="2000" dirty="0"/>
          </a:p>
          <a:p>
            <a:pPr marL="800100" lvl="1" indent="-342900">
              <a:buFont typeface="Wingdings" panose="05000000000000000000" pitchFamily="2" charset="2"/>
              <a:buChar char="§"/>
            </a:pPr>
            <a:r>
              <a:rPr lang="it-IT" sz="2000" dirty="0" smtClean="0"/>
              <a:t>hodnotí </a:t>
            </a:r>
            <a:r>
              <a:rPr lang="it-IT" sz="2000" dirty="0"/>
              <a:t>situaci a možnosti vlastního rozvoje, </a:t>
            </a:r>
          </a:p>
          <a:p>
            <a:pPr marL="800100" lvl="1" indent="-342900">
              <a:buFont typeface="Wingdings" panose="05000000000000000000" pitchFamily="2" charset="2"/>
              <a:buChar char="§"/>
            </a:pPr>
            <a:r>
              <a:rPr lang="cs-CZ" sz="2000" dirty="0" smtClean="0"/>
              <a:t>stanoví </a:t>
            </a:r>
            <a:r>
              <a:rPr lang="cs-CZ" sz="2000" dirty="0"/>
              <a:t>vizi, cíle a způsoby jejich dosažení (opatření a aktivity), </a:t>
            </a:r>
          </a:p>
          <a:p>
            <a:pPr marL="800100" lvl="1" indent="-342900">
              <a:buFont typeface="Wingdings" panose="05000000000000000000" pitchFamily="2" charset="2"/>
              <a:buChar char="§"/>
            </a:pPr>
            <a:r>
              <a:rPr lang="cs-CZ" sz="2000" dirty="0" smtClean="0"/>
              <a:t>určí</a:t>
            </a:r>
            <a:r>
              <a:rPr lang="cs-CZ" sz="2000" dirty="0"/>
              <a:t>, jak bude postupovat při naplňování plánu, </a:t>
            </a:r>
          </a:p>
          <a:p>
            <a:pPr marL="800100" lvl="1" indent="-342900">
              <a:buFont typeface="Wingdings" panose="05000000000000000000" pitchFamily="2" charset="2"/>
              <a:buChar char="§"/>
            </a:pPr>
            <a:r>
              <a:rPr lang="pl-PL" sz="2000" dirty="0" smtClean="0"/>
              <a:t>zpracuje </a:t>
            </a:r>
            <a:r>
              <a:rPr lang="pl-PL" sz="2000" dirty="0"/>
              <a:t>rozvojový dokument, tj. program rozvoje obce. </a:t>
            </a:r>
            <a:endParaRPr lang="cs-CZ" sz="2000" dirty="0"/>
          </a:p>
          <a:p>
            <a:endParaRPr lang="cs-CZ" dirty="0" smtClean="0"/>
          </a:p>
          <a:p>
            <a:pPr>
              <a:spcAft>
                <a:spcPts val="600"/>
              </a:spcAft>
            </a:pPr>
            <a:r>
              <a:rPr lang="cs-CZ" sz="2000" dirty="0" smtClean="0"/>
              <a:t>Ve </a:t>
            </a:r>
            <a:r>
              <a:rPr lang="cs-CZ" sz="2000" b="1" u="sng" dirty="0"/>
              <a:t>fázi realizace </a:t>
            </a:r>
            <a:r>
              <a:rPr lang="cs-CZ" sz="2000" dirty="0"/>
              <a:t>obec zejména: </a:t>
            </a:r>
          </a:p>
          <a:p>
            <a:pPr marL="800100" lvl="1" indent="-342900" algn="just">
              <a:buFont typeface="Wingdings" panose="05000000000000000000" pitchFamily="2" charset="2"/>
              <a:buChar char="§"/>
            </a:pPr>
            <a:r>
              <a:rPr lang="pl-PL" sz="2000" dirty="0" smtClean="0"/>
              <a:t>rozpracuje </a:t>
            </a:r>
            <a:r>
              <a:rPr lang="pl-PL" sz="2000" dirty="0"/>
              <a:t>naplánované aktivity do podoby konkrétních postupových kroků, </a:t>
            </a:r>
          </a:p>
          <a:p>
            <a:pPr marL="800100" lvl="1" indent="-342900" algn="just">
              <a:buFont typeface="Wingdings" panose="05000000000000000000" pitchFamily="2" charset="2"/>
              <a:buChar char="§"/>
            </a:pPr>
            <a:r>
              <a:rPr lang="cs-CZ" sz="2000" dirty="0" smtClean="0"/>
              <a:t>zpřesňuje </a:t>
            </a:r>
            <a:r>
              <a:rPr lang="cs-CZ" sz="2000" dirty="0"/>
              <a:t>termíny, náklady a další údaje týkající se realizace aktivit, </a:t>
            </a:r>
          </a:p>
          <a:p>
            <a:pPr marL="800100" lvl="1" indent="-342900" algn="just">
              <a:buFont typeface="Wingdings" panose="05000000000000000000" pitchFamily="2" charset="2"/>
              <a:buChar char="§"/>
            </a:pPr>
            <a:r>
              <a:rPr lang="cs-CZ" sz="2000" dirty="0" smtClean="0"/>
              <a:t>uskutečňuje </a:t>
            </a:r>
            <a:r>
              <a:rPr lang="cs-CZ" sz="2000" dirty="0"/>
              <a:t>naplánované aktivity, </a:t>
            </a:r>
          </a:p>
          <a:p>
            <a:pPr marL="800100" lvl="1" indent="-342900" algn="just">
              <a:buFont typeface="Wingdings" panose="05000000000000000000" pitchFamily="2" charset="2"/>
              <a:buChar char="§"/>
            </a:pPr>
            <a:r>
              <a:rPr lang="cs-CZ" sz="2000" dirty="0" smtClean="0"/>
              <a:t>upravuje </a:t>
            </a:r>
            <a:r>
              <a:rPr lang="cs-CZ" sz="2000" dirty="0"/>
              <a:t>aktivity / ze zásobníku aktivit doplňuje aktivity podle vývoje situace</a:t>
            </a:r>
            <a:r>
              <a:rPr lang="cs-CZ" sz="2000" dirty="0" smtClean="0"/>
              <a:t>,</a:t>
            </a:r>
            <a:endParaRPr lang="cs-CZ" dirty="0"/>
          </a:p>
          <a:p>
            <a:pPr marL="742950" lvl="1" indent="-285750">
              <a:buFont typeface="Wingdings" panose="05000000000000000000" pitchFamily="2" charset="2"/>
              <a:buChar char="§"/>
            </a:pPr>
            <a:r>
              <a:rPr lang="pl-PL" sz="2000" dirty="0"/>
              <a:t>sleduje plnění aktivit a kontroluje, zda obec postupuje dle plánu. </a:t>
            </a:r>
            <a:endParaRPr lang="pl-PL" dirty="0"/>
          </a:p>
          <a:p>
            <a:pPr lvl="1"/>
            <a:endParaRPr lang="pl-PL" sz="2000" dirty="0"/>
          </a:p>
        </p:txBody>
      </p:sp>
    </p:spTree>
    <p:extLst>
      <p:ext uri="{BB962C8B-B14F-4D97-AF65-F5344CB8AC3E}">
        <p14:creationId xmlns:p14="http://schemas.microsoft.com/office/powerpoint/2010/main" val="10453972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a:t>
            </a:fld>
            <a:endParaRPr lang="cs-CZ" dirty="0"/>
          </a:p>
        </p:txBody>
      </p:sp>
      <p:sp>
        <p:nvSpPr>
          <p:cNvPr id="4" name="TextovéPole 3"/>
          <p:cNvSpPr txBox="1"/>
          <p:nvPr/>
        </p:nvSpPr>
        <p:spPr>
          <a:xfrm>
            <a:off x="827584" y="620688"/>
            <a:ext cx="8136904" cy="5693866"/>
          </a:xfrm>
          <a:prstGeom prst="rect">
            <a:avLst/>
          </a:prstGeom>
          <a:noFill/>
        </p:spPr>
        <p:txBody>
          <a:bodyPr wrap="square" rtlCol="0">
            <a:spAutoFit/>
          </a:bodyPr>
          <a:lstStyle/>
          <a:p>
            <a:r>
              <a:rPr lang="cs-CZ" sz="2400" b="1" u="sng" cap="all" dirty="0" smtClean="0"/>
              <a:t>PROGRAM ROZVOJE OBCE</a:t>
            </a:r>
            <a:r>
              <a:rPr lang="cs-CZ" sz="2400" b="1" u="sng" dirty="0" smtClean="0"/>
              <a:t>:</a:t>
            </a:r>
          </a:p>
          <a:p>
            <a:endParaRPr lang="cs-CZ" sz="1000" dirty="0" smtClean="0"/>
          </a:p>
          <a:p>
            <a:pPr>
              <a:spcAft>
                <a:spcPts val="600"/>
              </a:spcAft>
            </a:pPr>
            <a:r>
              <a:rPr lang="cs-CZ" sz="2000" dirty="0"/>
              <a:t>Ve </a:t>
            </a:r>
            <a:r>
              <a:rPr lang="cs-CZ" sz="2000" b="1" u="sng" dirty="0"/>
              <a:t>fázi </a:t>
            </a:r>
            <a:r>
              <a:rPr lang="cs-CZ" sz="2000" b="1" u="sng" dirty="0" smtClean="0"/>
              <a:t>hodnocení </a:t>
            </a:r>
            <a:r>
              <a:rPr lang="cs-CZ" sz="2000" dirty="0"/>
              <a:t>obec: </a:t>
            </a:r>
          </a:p>
          <a:p>
            <a:pPr marL="800100" lvl="1" indent="-342900" algn="just">
              <a:buFont typeface="Arial" panose="020B0604020202020204" pitchFamily="34" charset="0"/>
              <a:buChar char="•"/>
            </a:pPr>
            <a:r>
              <a:rPr lang="cs-CZ" sz="2000" dirty="0" smtClean="0"/>
              <a:t>hodnotí </a:t>
            </a:r>
            <a:r>
              <a:rPr lang="cs-CZ" sz="2000" dirty="0"/>
              <a:t>naplnění aktivit (výstupy realizace; dokončeno/probíhá/nedokončeno, zdůvodnění), </a:t>
            </a:r>
          </a:p>
          <a:p>
            <a:pPr marL="800100" lvl="1" indent="-342900">
              <a:buFont typeface="Arial" panose="020B0604020202020204" pitchFamily="34" charset="0"/>
              <a:buChar char="•"/>
            </a:pPr>
            <a:r>
              <a:rPr lang="cs-CZ" sz="2000" dirty="0" smtClean="0"/>
              <a:t>hodnotí </a:t>
            </a:r>
            <a:r>
              <a:rPr lang="cs-CZ" sz="2000" dirty="0"/>
              <a:t>plnění cílů (výsledky a dopady), </a:t>
            </a:r>
          </a:p>
          <a:p>
            <a:pPr marL="800100" lvl="1" indent="-342900" algn="just">
              <a:buFont typeface="Arial" panose="020B0604020202020204" pitchFamily="34" charset="0"/>
              <a:buChar char="•"/>
            </a:pPr>
            <a:r>
              <a:rPr lang="cs-CZ" sz="2000" dirty="0" smtClean="0"/>
              <a:t>zpracuje </a:t>
            </a:r>
            <a:r>
              <a:rPr lang="cs-CZ" sz="2000" dirty="0"/>
              <a:t>doporučení, která budou zohledněna v </a:t>
            </a:r>
            <a:r>
              <a:rPr lang="cs-CZ" sz="2000" dirty="0" smtClean="0"/>
              <a:t>programu rozvoje obce </a:t>
            </a:r>
            <a:r>
              <a:rPr lang="cs-CZ" sz="2000" dirty="0"/>
              <a:t>(zpětná vazba). </a:t>
            </a:r>
            <a:endParaRPr lang="pl-PL" sz="2000" dirty="0"/>
          </a:p>
          <a:p>
            <a:pPr lvl="1" algn="just"/>
            <a:endParaRPr lang="pl-PL" sz="1000" dirty="0"/>
          </a:p>
          <a:p>
            <a:pPr algn="just">
              <a:spcAft>
                <a:spcPts val="600"/>
              </a:spcAft>
            </a:pPr>
            <a:r>
              <a:rPr lang="cs-CZ" sz="2000" b="1" u="sng" dirty="0"/>
              <a:t>Strategické myšlení</a:t>
            </a:r>
            <a:r>
              <a:rPr lang="cs-CZ" sz="2000" b="1" dirty="0"/>
              <a:t> </a:t>
            </a:r>
            <a:r>
              <a:rPr lang="cs-CZ" sz="2000" dirty="0"/>
              <a:t>je důležitou podmínkou k dosažení definovaných cílů </a:t>
            </a:r>
            <a:r>
              <a:rPr lang="cs-CZ" sz="2000" dirty="0" smtClean="0"/>
              <a:t>– jeho základní prvky jsou:</a:t>
            </a:r>
          </a:p>
          <a:p>
            <a:pPr marL="800100" lvl="1" indent="-342900" algn="just">
              <a:spcAft>
                <a:spcPts val="600"/>
              </a:spcAft>
              <a:buFont typeface="Wingdings" panose="05000000000000000000" pitchFamily="2" charset="2"/>
              <a:buChar char="Ø"/>
            </a:pPr>
            <a:r>
              <a:rPr lang="cs-CZ" sz="2000" b="1" dirty="0" smtClean="0"/>
              <a:t>systémový </a:t>
            </a:r>
            <a:r>
              <a:rPr lang="cs-CZ" sz="2000" b="1" dirty="0"/>
              <a:t>pohled </a:t>
            </a:r>
            <a:r>
              <a:rPr lang="cs-CZ" sz="2000" dirty="0"/>
              <a:t>– </a:t>
            </a:r>
            <a:r>
              <a:rPr lang="cs-CZ" sz="2000" dirty="0" smtClean="0"/>
              <a:t>schopnost </a:t>
            </a:r>
            <a:r>
              <a:rPr lang="cs-CZ" sz="2000" dirty="0"/>
              <a:t>vidět rozvoj obce jako celek a vnímat důležité souvislosti a </a:t>
            </a:r>
            <a:r>
              <a:rPr lang="cs-CZ" sz="2000" dirty="0" smtClean="0"/>
              <a:t>vazby;</a:t>
            </a:r>
          </a:p>
          <a:p>
            <a:pPr marL="742950" lvl="1" indent="-285750" algn="just">
              <a:spcAft>
                <a:spcPts val="600"/>
              </a:spcAft>
              <a:buFont typeface="Wingdings" panose="05000000000000000000" pitchFamily="2" charset="2"/>
              <a:buChar char="Ø"/>
            </a:pPr>
            <a:r>
              <a:rPr lang="cs-CZ" sz="2000" b="1" dirty="0" smtClean="0"/>
              <a:t>představivost </a:t>
            </a:r>
            <a:r>
              <a:rPr lang="cs-CZ" sz="2000" dirty="0" smtClean="0"/>
              <a:t>–umožňuje </a:t>
            </a:r>
            <a:r>
              <a:rPr lang="cs-CZ" sz="2000" dirty="0"/>
              <a:t>vidět možná řešení a poměřovat mezi sebou různé </a:t>
            </a:r>
            <a:r>
              <a:rPr lang="cs-CZ" sz="2000" dirty="0" smtClean="0"/>
              <a:t>alternativy;</a:t>
            </a:r>
            <a:endParaRPr lang="cs-CZ" dirty="0"/>
          </a:p>
          <a:p>
            <a:pPr marL="742950" lvl="1" indent="-285750" algn="just">
              <a:buFont typeface="Wingdings" panose="05000000000000000000" pitchFamily="2" charset="2"/>
              <a:buChar char="Ø"/>
            </a:pPr>
            <a:r>
              <a:rPr lang="cs-CZ" sz="2000" b="1" dirty="0" smtClean="0"/>
              <a:t>otevřenost </a:t>
            </a:r>
            <a:r>
              <a:rPr lang="cs-CZ" sz="2000" dirty="0"/>
              <a:t>– je důležitá pro správnou komunikaci s respektem k různým názorům a pohledům a také pro hledání alternativních cest vedoucích ke splnění </a:t>
            </a:r>
            <a:r>
              <a:rPr lang="cs-CZ" sz="2000" dirty="0" smtClean="0"/>
              <a:t>cílů;  </a:t>
            </a:r>
            <a:endParaRPr lang="cs-CZ" sz="2000" dirty="0"/>
          </a:p>
        </p:txBody>
      </p:sp>
    </p:spTree>
    <p:extLst>
      <p:ext uri="{BB962C8B-B14F-4D97-AF65-F5344CB8AC3E}">
        <p14:creationId xmlns:p14="http://schemas.microsoft.com/office/powerpoint/2010/main" val="35635399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608512" cy="365124"/>
          </a:xfrm>
        </p:spPr>
        <p:txBody>
          <a:bodyPr/>
          <a:lstStyle/>
          <a:p>
            <a:r>
              <a:rPr lang="cs-CZ" dirty="0" smtClean="0"/>
              <a:t>JUDr. Petr Pospíšil, Ph.D., LL.M.</a:t>
            </a:r>
          </a:p>
          <a:p>
            <a:r>
              <a:rPr lang="cs-CZ" dirty="0" smtClean="0"/>
              <a:t>ŘÍZENÍ OBCÍ A REGIONŮ – operativní a strategické řízení obcí a regionů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a:t>
            </a:fld>
            <a:endParaRPr lang="cs-CZ" dirty="0"/>
          </a:p>
        </p:txBody>
      </p:sp>
      <p:sp>
        <p:nvSpPr>
          <p:cNvPr id="4" name="TextovéPole 3"/>
          <p:cNvSpPr txBox="1"/>
          <p:nvPr/>
        </p:nvSpPr>
        <p:spPr>
          <a:xfrm>
            <a:off x="827584" y="620688"/>
            <a:ext cx="8136904" cy="5616922"/>
          </a:xfrm>
          <a:prstGeom prst="rect">
            <a:avLst/>
          </a:prstGeom>
          <a:noFill/>
        </p:spPr>
        <p:txBody>
          <a:bodyPr wrap="square" rtlCol="0">
            <a:spAutoFit/>
          </a:bodyPr>
          <a:lstStyle/>
          <a:p>
            <a:r>
              <a:rPr lang="cs-CZ" sz="2400" b="1" u="sng" cap="all" dirty="0" smtClean="0"/>
              <a:t>PROGRAM ROZVOJE OBCE</a:t>
            </a:r>
            <a:r>
              <a:rPr lang="cs-CZ" sz="2400" b="1" u="sng" dirty="0" smtClean="0"/>
              <a:t>:</a:t>
            </a:r>
          </a:p>
          <a:p>
            <a:endParaRPr lang="cs-CZ" sz="1000" dirty="0" smtClean="0"/>
          </a:p>
          <a:p>
            <a:pPr marL="800100" lvl="1" indent="-342900" algn="just">
              <a:spcAft>
                <a:spcPts val="600"/>
              </a:spcAft>
              <a:buFont typeface="Wingdings" panose="05000000000000000000" pitchFamily="2" charset="2"/>
              <a:buChar char="Ø"/>
            </a:pPr>
            <a:r>
              <a:rPr lang="cs-CZ" sz="2000" b="1" dirty="0" smtClean="0"/>
              <a:t>systémový </a:t>
            </a:r>
            <a:r>
              <a:rPr lang="cs-CZ" sz="2000" b="1" dirty="0"/>
              <a:t>pohled </a:t>
            </a:r>
            <a:r>
              <a:rPr lang="cs-CZ" sz="2000" dirty="0"/>
              <a:t>– </a:t>
            </a:r>
            <a:r>
              <a:rPr lang="cs-CZ" sz="2000" dirty="0" smtClean="0"/>
              <a:t>schopnost </a:t>
            </a:r>
            <a:r>
              <a:rPr lang="cs-CZ" sz="2000" dirty="0"/>
              <a:t>vidět rozvoj obce jako celek a vnímat důležité souvislosti a </a:t>
            </a:r>
            <a:r>
              <a:rPr lang="cs-CZ" sz="2000" dirty="0" smtClean="0"/>
              <a:t>vazby;</a:t>
            </a:r>
          </a:p>
          <a:p>
            <a:pPr marL="742950" lvl="1" indent="-285750" algn="just">
              <a:spcAft>
                <a:spcPts val="600"/>
              </a:spcAft>
              <a:buFont typeface="Wingdings" panose="05000000000000000000" pitchFamily="2" charset="2"/>
              <a:buChar char="Ø"/>
            </a:pPr>
            <a:r>
              <a:rPr lang="cs-CZ" sz="2000" b="1" dirty="0" smtClean="0"/>
              <a:t>představivost </a:t>
            </a:r>
            <a:r>
              <a:rPr lang="cs-CZ" sz="2000" dirty="0" smtClean="0"/>
              <a:t>–umožňuje </a:t>
            </a:r>
            <a:r>
              <a:rPr lang="cs-CZ" sz="2000" dirty="0"/>
              <a:t>vidět možná řešení a poměřovat mezi sebou různé </a:t>
            </a:r>
            <a:r>
              <a:rPr lang="cs-CZ" sz="2000" dirty="0" smtClean="0"/>
              <a:t>alternativy;</a:t>
            </a:r>
            <a:endParaRPr lang="cs-CZ" dirty="0"/>
          </a:p>
          <a:p>
            <a:pPr marL="742950" lvl="1" indent="-285750" algn="just">
              <a:spcAft>
                <a:spcPts val="600"/>
              </a:spcAft>
              <a:buFont typeface="Wingdings" panose="05000000000000000000" pitchFamily="2" charset="2"/>
              <a:buChar char="Ø"/>
            </a:pPr>
            <a:r>
              <a:rPr lang="cs-CZ" sz="2000" b="1" dirty="0" smtClean="0"/>
              <a:t>otevřenost </a:t>
            </a:r>
            <a:r>
              <a:rPr lang="cs-CZ" sz="2000" dirty="0"/>
              <a:t>– je důležitá pro správnou komunikaci s respektem k různým názorům a pohledům a také pro hledání alternativních cest vedoucích ke splnění </a:t>
            </a:r>
            <a:r>
              <a:rPr lang="cs-CZ" sz="2000" dirty="0" smtClean="0"/>
              <a:t>cílů;</a:t>
            </a:r>
          </a:p>
          <a:p>
            <a:pPr marL="742950" lvl="1" indent="-285750" algn="just">
              <a:spcAft>
                <a:spcPts val="600"/>
              </a:spcAft>
              <a:buFont typeface="Wingdings" panose="05000000000000000000" pitchFamily="2" charset="2"/>
              <a:buChar char="Ø"/>
            </a:pPr>
            <a:r>
              <a:rPr lang="cs-CZ" sz="2000" b="1" dirty="0" smtClean="0"/>
              <a:t>zaměření </a:t>
            </a:r>
            <a:r>
              <a:rPr lang="cs-CZ" sz="2000" b="1" dirty="0"/>
              <a:t>na cíl </a:t>
            </a:r>
            <a:r>
              <a:rPr lang="cs-CZ" sz="2000" dirty="0"/>
              <a:t>– umění zaměřit pozornost na to, čeho chceme dosáhnout, odolat rozptýlení a soustředit se na </a:t>
            </a:r>
            <a:r>
              <a:rPr lang="cs-CZ" sz="2000" dirty="0" smtClean="0"/>
              <a:t>podstatné</a:t>
            </a:r>
            <a:r>
              <a:rPr lang="cs-CZ" sz="2000" dirty="0"/>
              <a:t>;</a:t>
            </a:r>
          </a:p>
          <a:p>
            <a:pPr marL="742950" lvl="1" indent="-285750">
              <a:spcAft>
                <a:spcPts val="600"/>
              </a:spcAft>
              <a:buFont typeface="Wingdings" panose="05000000000000000000" pitchFamily="2" charset="2"/>
              <a:buChar char="Ø"/>
            </a:pPr>
            <a:r>
              <a:rPr lang="cs-CZ" sz="2000" b="1" dirty="0" smtClean="0"/>
              <a:t>smysl </a:t>
            </a:r>
            <a:r>
              <a:rPr lang="cs-CZ" sz="2000" b="1" dirty="0"/>
              <a:t>pro realitu </a:t>
            </a:r>
            <a:r>
              <a:rPr lang="cs-CZ" sz="2000" dirty="0"/>
              <a:t>– umožňuje vidět věci takové, jaké jsou, a ne jaké by podle představ a přání měly </a:t>
            </a:r>
            <a:r>
              <a:rPr lang="cs-CZ" sz="2000" dirty="0" smtClean="0"/>
              <a:t>být; </a:t>
            </a:r>
            <a:endParaRPr lang="cs-CZ" sz="2000" dirty="0"/>
          </a:p>
          <a:p>
            <a:pPr marL="800100" lvl="1" indent="-342900">
              <a:buFont typeface="Wingdings" panose="05000000000000000000" pitchFamily="2" charset="2"/>
              <a:buChar char="Ø"/>
            </a:pPr>
            <a:r>
              <a:rPr lang="cs-CZ" sz="2000" b="1" dirty="0" smtClean="0"/>
              <a:t>pozitivní </a:t>
            </a:r>
            <a:r>
              <a:rPr lang="cs-CZ" sz="2000" b="1" dirty="0"/>
              <a:t>myšlení </a:t>
            </a:r>
            <a:r>
              <a:rPr lang="cs-CZ" sz="2000" dirty="0"/>
              <a:t>– zajišťuje přistupovat k řešení s vírou, že se podaří </a:t>
            </a:r>
            <a:r>
              <a:rPr lang="cs-CZ" sz="2000" i="1" dirty="0"/>
              <a:t>(„kdo chce, hledá způsoby, kdo nechce, hledá důvody“</a:t>
            </a:r>
            <a:r>
              <a:rPr lang="cs-CZ" sz="2000" dirty="0"/>
              <a:t>). </a:t>
            </a:r>
          </a:p>
          <a:p>
            <a:endParaRPr lang="cs-CZ" sz="2000" dirty="0"/>
          </a:p>
          <a:p>
            <a:pPr lvl="1" algn="just"/>
            <a:endParaRPr lang="cs-CZ" sz="2000" dirty="0"/>
          </a:p>
        </p:txBody>
      </p:sp>
    </p:spTree>
    <p:extLst>
      <p:ext uri="{BB962C8B-B14F-4D97-AF65-F5344CB8AC3E}">
        <p14:creationId xmlns:p14="http://schemas.microsoft.com/office/powerpoint/2010/main" val="345213811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2057</TotalTime>
  <Words>3503</Words>
  <Application>Microsoft Office PowerPoint</Application>
  <PresentationFormat>Předvádění na obrazovce (4:3)</PresentationFormat>
  <Paragraphs>314</Paragraphs>
  <Slides>27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27</vt:i4>
      </vt:variant>
    </vt:vector>
  </HeadingPairs>
  <TitlesOfParts>
    <vt:vector size="31" baseType="lpstr">
      <vt:lpstr>Arial</vt:lpstr>
      <vt:lpstr>Calibri</vt:lpstr>
      <vt:lpstr>Wingdings</vt:lpstr>
      <vt:lpstr>Motiv sady Office</vt:lpstr>
      <vt:lpstr>OPERATIVNÍ A STRATEGICKÉ ŘÍZENÍ OBCÍ A REGIONŮ</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Pospíšil Petr</cp:lastModifiedBy>
  <cp:revision>138</cp:revision>
  <cp:lastPrinted>2018-02-15T12:15:03Z</cp:lastPrinted>
  <dcterms:created xsi:type="dcterms:W3CDTF">2015-09-08T17:35:18Z</dcterms:created>
  <dcterms:modified xsi:type="dcterms:W3CDTF">2018-03-04T11:29:17Z</dcterms:modified>
</cp:coreProperties>
</file>