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84" r:id="rId3"/>
    <p:sldId id="285" r:id="rId4"/>
    <p:sldId id="286" r:id="rId5"/>
    <p:sldId id="287" r:id="rId6"/>
    <p:sldId id="288" r:id="rId7"/>
    <p:sldId id="290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263" r:id="rId44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47" autoAdjust="0"/>
    <p:restoredTop sz="84480" autoAdjust="0"/>
  </p:normalViewPr>
  <p:slideViewPr>
    <p:cSldViewPr>
      <p:cViewPr varScale="1">
        <p:scale>
          <a:sx n="71" d="100"/>
          <a:sy n="71" d="100"/>
        </p:scale>
        <p:origin x="131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3411D-8CA2-4243-9904-E1B17F8F5948}" type="datetimeFigureOut">
              <a:rPr lang="cs-CZ" smtClean="0"/>
              <a:pPr/>
              <a:t>20.03.2021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D1414-4050-4345-BF95-3FBC5DD8AE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905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814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322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906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447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392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8907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477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1460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6024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8230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97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4688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8344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CB</a:t>
            </a:r>
            <a:r>
              <a:rPr lang="cs-CZ" baseline="0" dirty="0" smtClean="0"/>
              <a:t> nemá standardní nástroje k regulace peněžní zásoby, proto používá hlavně přímé nástroje</a:t>
            </a:r>
          </a:p>
          <a:p>
            <a:endParaRPr lang="cs-CZ" baseline="0" dirty="0" smtClean="0"/>
          </a:p>
          <a:p>
            <a:r>
              <a:rPr lang="cs-CZ" baseline="0" dirty="0" smtClean="0"/>
              <a:t>Pro podniky je obtížní získat úvěr – přerušení 2. kanálu automatického financování podniků</a:t>
            </a:r>
          </a:p>
          <a:p>
            <a:endParaRPr lang="cs-CZ" baseline="0" dirty="0" smtClean="0"/>
          </a:p>
          <a:p>
            <a:r>
              <a:rPr lang="cs-CZ" baseline="0" dirty="0" smtClean="0"/>
              <a:t>Čím vyšší restrikce tím nižší inflace a nižší ekonomický růst = neexistuje optimální kombinace inflace a </a:t>
            </a:r>
            <a:r>
              <a:rPr lang="cs-CZ" baseline="0" dirty="0" err="1" smtClean="0"/>
              <a:t>ek</a:t>
            </a:r>
            <a:r>
              <a:rPr lang="cs-CZ" baseline="0" dirty="0" smtClean="0"/>
              <a:t>. růstu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1211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5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844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06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679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Inflačně-devalvační spirála </a:t>
            </a:r>
            <a:r>
              <a:rPr lang="cs-CZ" dirty="0" smtClean="0"/>
              <a:t>= devalvace přispívá</a:t>
            </a:r>
            <a:r>
              <a:rPr lang="cs-CZ" baseline="0" dirty="0" smtClean="0"/>
              <a:t> k růstu inflace a ta následně vyžaduje další devalvaci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398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756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518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D1414-4050-4345-BF95-3FBC5DD8AE6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467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20.03.2021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20.03.2021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20.03.2021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20.03.2021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20.03.2021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20.03.2021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20.03.2021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20.03.2021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1340768"/>
            <a:ext cx="6172200" cy="247042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400" dirty="0" smtClean="0">
                <a:solidFill>
                  <a:schemeClr val="tx1"/>
                </a:solidFill>
              </a:rPr>
              <a:t>Transformace československé ekonomiky</a:t>
            </a:r>
            <a:endParaRPr lang="cs-CZ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76643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První rok transformace - 1990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72452" cy="537495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Rok přípravný – dílčí reformy</a:t>
            </a:r>
          </a:p>
          <a:p>
            <a:r>
              <a:rPr lang="cs-CZ" sz="2800" u="sng" dirty="0" smtClean="0"/>
              <a:t>Přijaty</a:t>
            </a:r>
            <a:r>
              <a:rPr lang="cs-CZ" sz="2800" dirty="0" smtClean="0"/>
              <a:t>:</a:t>
            </a:r>
          </a:p>
          <a:p>
            <a:pPr marL="719138" indent="-277813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Scénář ekonomické reformy,</a:t>
            </a:r>
          </a:p>
          <a:p>
            <a:pPr marL="719138" indent="-277813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Zákon o soukromém podnikání</a:t>
            </a:r>
          </a:p>
          <a:p>
            <a:pPr marL="719138" indent="-277813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Zákon o akciových společnostech</a:t>
            </a:r>
          </a:p>
          <a:p>
            <a:pPr marL="719138" indent="-277813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Zákon o státním podniku</a:t>
            </a:r>
            <a:endParaRPr lang="en-US" sz="2800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365104"/>
            <a:ext cx="38576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První rok transformace - 1990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043890" cy="5133184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vznik dvoustupňové bankovní soustavy,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odstranění dotací (potravin) – uchování veřejné podpory → státní vyrovnávací příspěvek Kčs 140,-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skok cen potravin + 24 % → ↓ poptávky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ostatní zvýšení cen:</a:t>
            </a:r>
          </a:p>
          <a:p>
            <a:pPr marL="914400" lvl="1" indent="-400050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 smtClean="0"/>
              <a:t>osobní železniční doprava + 100 %,</a:t>
            </a:r>
          </a:p>
          <a:p>
            <a:pPr marL="914400" lvl="1" indent="-400050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 smtClean="0"/>
              <a:t>autobusová doprava + 30 %,</a:t>
            </a:r>
          </a:p>
          <a:p>
            <a:pPr marL="914400" lvl="1" indent="-400050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 smtClean="0"/>
              <a:t>ceny benzinu a paliv + 100 %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86895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První rok transformace - 1990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87208" cy="5400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2800" b="1" dirty="0" smtClean="0"/>
              <a:t>Devalvace koruny </a:t>
            </a:r>
          </a:p>
          <a:p>
            <a:pPr marL="900113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česká koruna v průběhu roku 3x devalvována,  (konec roku 1989  byl kurz 14,29 korun/USD, na konci roku 1990 již 28 korun/USD).</a:t>
            </a:r>
          </a:p>
          <a:p>
            <a:pPr marL="900113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důsledkem</a:t>
            </a:r>
            <a:r>
              <a:rPr lang="cs-CZ" sz="2800" u="sng" dirty="0" smtClean="0"/>
              <a:t> 1.transformační polštář - kurzový</a:t>
            </a:r>
          </a:p>
          <a:p>
            <a:pPr>
              <a:spcAft>
                <a:spcPts val="600"/>
              </a:spcAft>
              <a:defRPr/>
            </a:pPr>
            <a:r>
              <a:rPr lang="cs-CZ" sz="2800" b="1" dirty="0" smtClean="0"/>
              <a:t>Fixní kurz koruny</a:t>
            </a:r>
          </a:p>
          <a:p>
            <a:pPr marL="900113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nominální kotva ekonomiky – nízká inflace </a:t>
            </a:r>
          </a:p>
          <a:p>
            <a:pPr marL="900113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Přináší pozitivní inflační očekávání</a:t>
            </a:r>
          </a:p>
          <a:p>
            <a:pPr marL="900113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důležitý výběr koše měn (DEM, USD)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Druhý rok transformace - 1991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cs-CZ" b="1" dirty="0" smtClean="0"/>
              <a:t>1.1.1991</a:t>
            </a:r>
            <a:r>
              <a:rPr lang="cs-CZ" dirty="0" smtClean="0"/>
              <a:t> – milník pro liberalizace cen a zahraničního obchodu.</a:t>
            </a:r>
          </a:p>
          <a:p>
            <a:pPr>
              <a:spcAft>
                <a:spcPts val="600"/>
              </a:spcAft>
              <a:defRPr/>
            </a:pPr>
            <a:r>
              <a:rPr lang="cs-CZ" sz="2800" b="1" u="sng" dirty="0" smtClean="0"/>
              <a:t>Liberalizace cen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stát se vzdal zásahů do tvorby cen (liberalizace 85 % cen) → ↑ </a:t>
            </a:r>
            <a:r>
              <a:rPr lang="cs-CZ" dirty="0" err="1" smtClean="0"/>
              <a:t>cen</a:t>
            </a:r>
            <a:r>
              <a:rPr lang="cs-CZ" dirty="0" smtClean="0"/>
              <a:t> (projev potlačené inflace)</a:t>
            </a:r>
          </a:p>
          <a:p>
            <a:pPr marL="812800" indent="-363538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kontrola cen zůstala u potravin, nájemného, vytápění, veřejné dopravy.</a:t>
            </a:r>
          </a:p>
          <a:p>
            <a:endParaRPr lang="cs-CZ" dirty="0"/>
          </a:p>
        </p:txBody>
      </p:sp>
      <p:pic>
        <p:nvPicPr>
          <p:cNvPr id="4" name="Obrázek 6" descr="Obrázek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4652963"/>
            <a:ext cx="8352928" cy="1512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Druhý rok transformace - 1991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2800" b="1" u="sng" dirty="0" smtClean="0"/>
              <a:t>Liberalizace cen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důsledkem cenové liberalizace byly změny v relativních cenách a struktuře spotřeby.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Nebezpečí inflačních spirál – restriktivní HP.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Růst cen (1. </a:t>
            </a:r>
            <a:r>
              <a:rPr lang="cs-CZ" sz="2800" dirty="0" err="1" smtClean="0"/>
              <a:t>pol</a:t>
            </a:r>
            <a:r>
              <a:rPr lang="cs-CZ" sz="2800" dirty="0" smtClean="0"/>
              <a:t>. 1991) výrazně převýšil růst příjmů domácností → ↓ meziroční pokles reálných mezd (o více než 25 %) 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sz="2800" dirty="0" smtClean="0"/>
              <a:t>			→ </a:t>
            </a:r>
            <a:r>
              <a:rPr lang="cs-CZ" sz="2800" b="1" dirty="0" smtClean="0"/>
              <a:t>2. transformační polštář (mzdový)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Druhý rok transformace - 1991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r>
              <a:rPr lang="cs-CZ" sz="2800" b="1" u="sng" dirty="0" smtClean="0"/>
              <a:t>Liberalizace zahraničního obchodu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Cílem bylo zvýšení nabídky pro domácnosti a firmy a tvorba konkurenčního tlaku na domácí monopoly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Postupné uvolňování zahraničního obchodu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Snížení cel na průměr 5%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zavedení vnitřní směnitelnosti Kčs,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zavedení dovozní přirážky 20 % (1992: 10 %, k 31.12.1992 zrušena)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Stabilizace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268760"/>
            <a:ext cx="7776864" cy="5133184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Cílem byl udržet pod kontrolou inflaci</a:t>
            </a:r>
          </a:p>
          <a:p>
            <a:pPr>
              <a:spcAft>
                <a:spcPts val="0"/>
              </a:spcAft>
              <a:defRPr/>
            </a:pPr>
            <a:r>
              <a:rPr lang="cs-CZ" sz="2800" b="1" dirty="0" smtClean="0"/>
              <a:t>Řešení:</a:t>
            </a:r>
          </a:p>
          <a:p>
            <a:pPr marL="812800" lvl="1" indent="-363538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 smtClean="0"/>
              <a:t>restriktivní trend HP (restrikce FP, MP, regulace mezd, ukotvení kurzu)</a:t>
            </a:r>
          </a:p>
          <a:p>
            <a:pPr>
              <a:defRPr/>
            </a:pPr>
            <a:r>
              <a:rPr lang="cs-CZ" sz="2800" b="1" u="sng" dirty="0" smtClean="0"/>
              <a:t>Fiskální politika</a:t>
            </a:r>
          </a:p>
          <a:p>
            <a:pPr marL="812800" lvl="1" indent="-363538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 smtClean="0"/>
              <a:t>Omezení (zrušení) dotací podnikům,</a:t>
            </a:r>
          </a:p>
          <a:p>
            <a:pPr marL="812800" lvl="1" indent="-363538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 smtClean="0"/>
              <a:t>snížení nepřímých daní (o 10 %),</a:t>
            </a:r>
          </a:p>
          <a:p>
            <a:pPr marL="812800" lvl="1" indent="-363538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 smtClean="0"/>
              <a:t>snížení dovozní přirážky</a:t>
            </a:r>
          </a:p>
          <a:p>
            <a:pPr marL="812800" lvl="1" indent="-363538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 smtClean="0"/>
              <a:t>sjednocení daně z obratu (z 1500 sazeb na 4: </a:t>
            </a:r>
            <a:br>
              <a:rPr lang="cs-CZ" sz="2800" dirty="0" smtClean="0"/>
            </a:br>
            <a:r>
              <a:rPr lang="cs-CZ" sz="2800" dirty="0" smtClean="0"/>
              <a:t>0, 12, 22 a 32 %)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Stabilizace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87208" cy="5277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u="sng" dirty="0" smtClean="0"/>
              <a:t>Monetární politika</a:t>
            </a:r>
          </a:p>
          <a:p>
            <a:pPr marL="812800" lvl="1" indent="-363538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 smtClean="0"/>
              <a:t>zvýšení diskontní sazby z 4 % na 8,5 % (obdobně PMR)</a:t>
            </a:r>
          </a:p>
          <a:p>
            <a:pPr marL="812800" lvl="1" indent="-363538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 smtClean="0"/>
              <a:t>používání hlavně přímých nástrojů MP (úvěrové kontingenty, určení min. úrokových sazeb z depozit, refinanční úvěr, úvěrové limity),</a:t>
            </a:r>
          </a:p>
          <a:p>
            <a:pPr marL="812800" lvl="1" indent="-363538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 smtClean="0"/>
              <a:t>monetaristický transmisní mechanismus (</a:t>
            </a:r>
            <a:r>
              <a:rPr lang="cs-CZ" sz="2800" dirty="0" err="1" smtClean="0"/>
              <a:t>cílování</a:t>
            </a:r>
            <a:r>
              <a:rPr lang="cs-CZ" sz="2800" dirty="0" smtClean="0"/>
              <a:t> M2)</a:t>
            </a:r>
          </a:p>
          <a:p>
            <a:pPr>
              <a:buNone/>
              <a:defRPr/>
            </a:pPr>
            <a:endParaRPr lang="cs-CZ" sz="28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Stabilizace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fontScale="92500"/>
          </a:bodyPr>
          <a:lstStyle/>
          <a:p>
            <a:r>
              <a:rPr lang="cs-CZ" sz="2800" b="1" u="sng" dirty="0" smtClean="0"/>
              <a:t>Mzdová regulace</a:t>
            </a:r>
          </a:p>
          <a:p>
            <a:pPr marL="812800" lvl="1" indent="-355600">
              <a:buFont typeface="Wingdings" pitchFamily="2" charset="2"/>
              <a:buChar char="Ø"/>
              <a:defRPr/>
            </a:pPr>
            <a:r>
              <a:rPr lang="cs-CZ" sz="2800" dirty="0" smtClean="0"/>
              <a:t>mimořádné daně v případě překročení stanovené hranice</a:t>
            </a:r>
          </a:p>
          <a:p>
            <a:pPr marL="1155700" lvl="1" indent="-355600">
              <a:buFont typeface="Wingdings" pitchFamily="2" charset="2"/>
              <a:buChar char="ü"/>
              <a:defRPr/>
            </a:pPr>
            <a:r>
              <a:rPr lang="cs-CZ" sz="2800" dirty="0" smtClean="0"/>
              <a:t>zavedení k 1.1.1991, 1995 definitivně zrušena</a:t>
            </a:r>
          </a:p>
          <a:p>
            <a:pPr marL="1155700" lvl="1" indent="-355600">
              <a:buFont typeface="Wingdings" pitchFamily="2" charset="2"/>
              <a:buChar char="ü"/>
              <a:defRPr/>
            </a:pPr>
            <a:r>
              <a:rPr lang="cs-CZ" sz="2800" dirty="0" smtClean="0"/>
              <a:t>používáno v případě, kdy mzdy rostly rychleji než produktivita práce</a:t>
            </a:r>
          </a:p>
          <a:p>
            <a:pPr marL="1155700" lvl="1" indent="-355600" algn="just">
              <a:buFont typeface="Wingdings" pitchFamily="2" charset="2"/>
              <a:buChar char="ü"/>
              <a:defRPr/>
            </a:pPr>
            <a:r>
              <a:rPr lang="cs-CZ" sz="2800" dirty="0" smtClean="0"/>
              <a:t>formální podmínka: Zákon ČNR č. 10/1993 – vláda může stanovit regulační a sankční opatření, pokud přírůstek nominálních mezd překročí o více než 5 % růst spotřebitelských cen.</a:t>
            </a:r>
          </a:p>
          <a:p>
            <a:pPr marL="812800" lvl="1" indent="-355600">
              <a:buFont typeface="Wingdings" pitchFamily="2" charset="2"/>
              <a:buChar char="Ø"/>
              <a:defRPr/>
            </a:pPr>
            <a:r>
              <a:rPr lang="cs-CZ" sz="2800" dirty="0" smtClean="0"/>
              <a:t>tripartitní vyjednávání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Strukturální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Značné strukturální deformace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Šoková terapie a rozpad trhů RVHP je pro podniky silným impulzem pro rozsáhlé strukturální změny  (práce a kapitál se přesouvají do sektoru služeb).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Změna komoditní struktury ZO (v počátcích transformace rostla váha výrobků s nízkou přidanou hodnotou – postupné zlepšování).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dirty="0" smtClean="0"/>
              <a:t>Vysoká strukturální adaptabilita podniků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922114"/>
          </a:xfrm>
        </p:spPr>
        <p:txBody>
          <a:bodyPr>
            <a:no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Situace v Československu těsně před transformací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208912" cy="558924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defRPr/>
            </a:pPr>
            <a:r>
              <a:rPr lang="cs-CZ" sz="2600" dirty="0" smtClean="0"/>
              <a:t>Relativně stabilizované hospodářství, makroekonomická rovnováha,</a:t>
            </a:r>
          </a:p>
          <a:p>
            <a:pPr>
              <a:spcAft>
                <a:spcPts val="600"/>
              </a:spcAft>
              <a:defRPr/>
            </a:pPr>
            <a:r>
              <a:rPr lang="cs-CZ" sz="2600" dirty="0" smtClean="0"/>
              <a:t>Blízkost západních trhů,</a:t>
            </a:r>
          </a:p>
          <a:p>
            <a:pPr>
              <a:spcAft>
                <a:spcPts val="600"/>
              </a:spcAft>
              <a:defRPr/>
            </a:pPr>
            <a:r>
              <a:rPr lang="cs-CZ" sz="2600" dirty="0" smtClean="0"/>
              <a:t>Poměrně kvalifikovaná pracovní síla,</a:t>
            </a:r>
          </a:p>
          <a:p>
            <a:pPr>
              <a:spcAft>
                <a:spcPts val="600"/>
              </a:spcAft>
              <a:defRPr/>
            </a:pPr>
            <a:r>
              <a:rPr lang="cs-CZ" sz="2600" dirty="0" smtClean="0"/>
              <a:t>Extenzivní růst → </a:t>
            </a:r>
            <a:r>
              <a:rPr lang="cs-CZ" sz="2600" i="1" dirty="0" smtClean="0"/>
              <a:t>hospodářská stagnace</a:t>
            </a:r>
          </a:p>
          <a:p>
            <a:pPr>
              <a:spcAft>
                <a:spcPts val="600"/>
              </a:spcAft>
              <a:defRPr/>
            </a:pPr>
            <a:r>
              <a:rPr lang="cs-CZ" sz="2600" dirty="0" smtClean="0"/>
              <a:t>Nevhodná ekonomická struktura → </a:t>
            </a:r>
            <a:r>
              <a:rPr lang="cs-CZ" sz="2600" i="1" dirty="0" smtClean="0"/>
              <a:t>orientace na těžký průmysl</a:t>
            </a:r>
          </a:p>
          <a:p>
            <a:pPr>
              <a:spcAft>
                <a:spcPts val="600"/>
              </a:spcAft>
              <a:defRPr/>
            </a:pPr>
            <a:r>
              <a:rPr lang="cs-CZ" sz="2600" dirty="0" smtClean="0"/>
              <a:t>Malá otevřenost ekonomiky, orientace na trhy RVHP → </a:t>
            </a:r>
            <a:r>
              <a:rPr lang="cs-CZ" sz="2600" i="1" dirty="0" smtClean="0"/>
              <a:t>vyloučení konkurenčního boje s vyspělými trhy</a:t>
            </a:r>
            <a:endParaRPr lang="cs-CZ" sz="2600" dirty="0" smtClean="0"/>
          </a:p>
          <a:p>
            <a:pPr>
              <a:spcAft>
                <a:spcPts val="600"/>
              </a:spcAft>
              <a:defRPr/>
            </a:pPr>
            <a:r>
              <a:rPr lang="cs-CZ" sz="2600" dirty="0" smtClean="0"/>
              <a:t>Státní vlastnictví → </a:t>
            </a:r>
            <a:r>
              <a:rPr lang="cs-CZ" sz="2600" i="1" dirty="0" smtClean="0"/>
              <a:t>nízká efektivita socialistických ekonomik </a:t>
            </a:r>
          </a:p>
          <a:p>
            <a:pPr>
              <a:spcAft>
                <a:spcPts val="600"/>
              </a:spcAft>
              <a:defRPr/>
            </a:pPr>
            <a:r>
              <a:rPr lang="cs-CZ" sz="2600" dirty="0" smtClean="0"/>
              <a:t>Nesamostatný bankovní sektor</a:t>
            </a:r>
          </a:p>
          <a:p>
            <a:pPr>
              <a:spcAft>
                <a:spcPts val="600"/>
              </a:spcAft>
              <a:defRPr/>
            </a:pPr>
            <a:r>
              <a:rPr lang="cs-CZ" sz="2600" dirty="0" smtClean="0"/>
              <a:t>Nevhodné nebo žádné institucionální uspořádání </a:t>
            </a:r>
          </a:p>
          <a:p>
            <a:pPr>
              <a:spcAft>
                <a:spcPts val="600"/>
              </a:spcAft>
              <a:defRPr/>
            </a:pPr>
            <a:r>
              <a:rPr lang="cs-CZ" sz="2600" dirty="0" smtClean="0"/>
              <a:t>Velké rozdíly v ekonomickém vývoji české a slovenské části</a:t>
            </a:r>
          </a:p>
          <a:p>
            <a:pPr>
              <a:spcAft>
                <a:spcPts val="600"/>
              </a:spcAft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144236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Základní makroekonomické ukazatele - HDP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19256" cy="5205192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Transformační recese </a:t>
            </a:r>
            <a:r>
              <a:rPr lang="cs-CZ" sz="2800" dirty="0" smtClean="0"/>
              <a:t>→</a:t>
            </a:r>
            <a:r>
              <a:rPr lang="cs-CZ" sz="2800" dirty="0" smtClean="0">
                <a:solidFill>
                  <a:srgbClr val="CCECFF"/>
                </a:solidFill>
              </a:rPr>
              <a:t> </a:t>
            </a:r>
            <a:r>
              <a:rPr lang="cs-CZ" sz="2800" dirty="0" smtClean="0"/>
              <a:t>pokles HDP (výchozí stav československé ekonomiky)</a:t>
            </a:r>
          </a:p>
          <a:p>
            <a:r>
              <a:rPr lang="cs-CZ" sz="2800" dirty="0" smtClean="0"/>
              <a:t>Klaus: v době transformační recese „zmizela“ 1/3 průmyslu, 1/4 zemědělství a 1/5 HDP</a:t>
            </a:r>
          </a:p>
          <a:p>
            <a:r>
              <a:rPr lang="cs-CZ" dirty="0" smtClean="0"/>
              <a:t>Změny HDP a spotřeby domácností (v %)</a:t>
            </a:r>
          </a:p>
          <a:p>
            <a:pPr marL="0" indent="0">
              <a:buNone/>
            </a:pPr>
            <a:endParaRPr lang="cs-CZ" b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448482"/>
              </p:ext>
            </p:extLst>
          </p:nvPr>
        </p:nvGraphicFramePr>
        <p:xfrm>
          <a:off x="611562" y="3789040"/>
          <a:ext cx="7560840" cy="2529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Parametry</a:t>
                      </a:r>
                      <a:endParaRPr kumimoji="0" lang="cs-CZ" sz="3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endParaRPr kumimoji="0" lang="cs-CZ" sz="3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1991</a:t>
                      </a:r>
                      <a:endParaRPr kumimoji="0" lang="cs-CZ" sz="3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1992</a:t>
                      </a:r>
                      <a:endParaRPr kumimoji="0" lang="cs-CZ" sz="3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1993</a:t>
                      </a:r>
                      <a:endParaRPr kumimoji="0" lang="cs-CZ" sz="3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HDP</a:t>
                      </a:r>
                      <a:endParaRPr kumimoji="0" lang="cs-CZ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- 1,2</a:t>
                      </a:r>
                      <a:endParaRPr kumimoji="0" lang="cs-CZ" sz="28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-11,5</a:t>
                      </a:r>
                      <a:endParaRPr kumimoji="0" lang="cs-CZ" sz="28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-3,3</a:t>
                      </a:r>
                      <a:endParaRPr kumimoji="0" lang="cs-CZ" sz="28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0,6</a:t>
                      </a:r>
                      <a:endParaRPr kumimoji="0" lang="cs-CZ" sz="28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Spotřeba domácností</a:t>
                      </a:r>
                      <a:endParaRPr kumimoji="0" lang="cs-CZ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6,7</a:t>
                      </a:r>
                      <a:endParaRPr kumimoji="0" lang="cs-CZ" sz="28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-28,5</a:t>
                      </a:r>
                      <a:endParaRPr kumimoji="0" lang="cs-CZ" sz="28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-15,5</a:t>
                      </a:r>
                      <a:endParaRPr kumimoji="0" lang="cs-CZ" sz="28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2,9</a:t>
                      </a:r>
                      <a:endParaRPr kumimoji="0" lang="cs-CZ" sz="28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541" y="130622"/>
            <a:ext cx="7467600" cy="77809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HDP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760640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/>
              <a:t>Hlavní </a:t>
            </a:r>
            <a:r>
              <a:rPr lang="cs-CZ" sz="2800" b="1" dirty="0" smtClean="0"/>
              <a:t>příčiny poklesu</a:t>
            </a:r>
            <a:endParaRPr lang="cs-CZ" sz="2800" b="1" dirty="0"/>
          </a:p>
          <a:p>
            <a:pPr marL="812800" lvl="1" indent="-363538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/>
              <a:t>nevhodná (a nemoderní) strukturu hospodářství,</a:t>
            </a:r>
          </a:p>
          <a:p>
            <a:pPr marL="812800" lvl="1" indent="-363538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/>
              <a:t>mikrosféra nebyla připravena na tržní prostředí a konkurenci,</a:t>
            </a:r>
          </a:p>
          <a:p>
            <a:pPr marL="812800" lvl="1" indent="-363538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dirty="0"/>
              <a:t>nerovnováha mezi agregátní poptávkou a nabídkou.</a:t>
            </a:r>
          </a:p>
          <a:p>
            <a:r>
              <a:rPr lang="cs-CZ" sz="2800" b="1" dirty="0" smtClean="0"/>
              <a:t>Změny na straně nabídky</a:t>
            </a:r>
          </a:p>
          <a:p>
            <a:pPr marL="812800" lvl="1" indent="-355600">
              <a:buFont typeface="Wingdings" pitchFamily="2" charset="2"/>
              <a:buChar char="Ø"/>
              <a:defRPr/>
            </a:pPr>
            <a:r>
              <a:rPr lang="cs-CZ" sz="2800" dirty="0" smtClean="0"/>
              <a:t>Omezení (ukončení) poskytování dotací,</a:t>
            </a:r>
          </a:p>
          <a:p>
            <a:pPr marL="812800" lvl="1" indent="-355600">
              <a:buFont typeface="Wingdings" pitchFamily="2" charset="2"/>
              <a:buChar char="Ø"/>
              <a:defRPr/>
            </a:pPr>
            <a:r>
              <a:rPr lang="cs-CZ" sz="2800" dirty="0" smtClean="0"/>
              <a:t>Růst cen vstupů,</a:t>
            </a:r>
          </a:p>
          <a:p>
            <a:pPr marL="812800" lvl="1" indent="-355600">
              <a:buFont typeface="Wingdings" pitchFamily="2" charset="2"/>
              <a:buChar char="Ø"/>
              <a:defRPr/>
            </a:pPr>
            <a:r>
              <a:rPr lang="cs-CZ" sz="2800" dirty="0" smtClean="0"/>
              <a:t>Selhání managementu podniků,</a:t>
            </a:r>
          </a:p>
          <a:p>
            <a:pPr marL="812800" lvl="1" indent="-355600">
              <a:buFont typeface="Wingdings" pitchFamily="2" charset="2"/>
              <a:buChar char="Ø"/>
              <a:defRPr/>
            </a:pPr>
            <a:r>
              <a:rPr lang="cs-CZ" sz="2800" dirty="0" smtClean="0"/>
              <a:t>Kvalita a rozsah výroby</a:t>
            </a:r>
          </a:p>
          <a:p>
            <a:pPr marL="812800" lvl="1" indent="-35560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Restriktivní hospodářská politika</a:t>
            </a:r>
          </a:p>
          <a:p>
            <a:pPr marL="812800" lvl="1" indent="-355600">
              <a:spcAft>
                <a:spcPts val="600"/>
              </a:spcAft>
              <a:buNone/>
              <a:defRPr/>
            </a:pPr>
            <a:endParaRPr 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HDP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800" b="1" u="sng" dirty="0" smtClean="0"/>
              <a:t>Změny na straně poptávky:</a:t>
            </a:r>
          </a:p>
          <a:p>
            <a:pPr>
              <a:spcAft>
                <a:spcPts val="600"/>
              </a:spcAft>
              <a:buFont typeface="Wingdings" pitchFamily="2" charset="2"/>
              <a:buAutoNum type="arabicPeriod"/>
              <a:defRPr/>
            </a:pPr>
            <a:r>
              <a:rPr lang="cs-CZ" b="1" i="1" dirty="0" smtClean="0"/>
              <a:t>Změny v soukromé spotřebě </a:t>
            </a:r>
            <a:r>
              <a:rPr lang="cs-CZ" dirty="0" smtClean="0"/>
              <a:t>→ pokles (propad reálných příjmů domácností o více než 26 % - nominální mzdy nerostly takovým tempem jako ceny, obavy z očekávaného nárůstu nezaměstnanosti).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dirty="0" smtClean="0"/>
              <a:t>2.  </a:t>
            </a:r>
            <a:r>
              <a:rPr lang="cs-CZ" b="1" i="1" dirty="0" smtClean="0"/>
              <a:t>Změny v investicích</a:t>
            </a:r>
            <a:r>
              <a:rPr lang="cs-CZ" i="1" dirty="0" smtClean="0"/>
              <a:t> </a:t>
            </a:r>
            <a:r>
              <a:rPr lang="cs-CZ" dirty="0" smtClean="0"/>
              <a:t>→ pokles – silná nejistota podniků (zánik dotací, zhroucení východních trhů, omezení úvěrů).  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dirty="0" smtClean="0"/>
              <a:t>3.   </a:t>
            </a:r>
            <a:r>
              <a:rPr lang="cs-CZ" b="1" i="1" dirty="0" smtClean="0"/>
              <a:t>Změny vládních výdajů </a:t>
            </a:r>
            <a:r>
              <a:rPr lang="cs-CZ" dirty="0" smtClean="0"/>
              <a:t>→ pokles: snaha o snížení role státu v ekonomice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dirty="0" smtClean="0"/>
              <a:t>4.   </a:t>
            </a:r>
            <a:r>
              <a:rPr lang="cs-CZ" b="1" i="1" dirty="0" smtClean="0"/>
              <a:t>Změny v exportu </a:t>
            </a:r>
            <a:r>
              <a:rPr lang="cs-CZ" dirty="0" smtClean="0"/>
              <a:t>→ negativní vývoj, přestože čistý export byl kladný.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Nezaměstnanost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/>
          <a:lstStyle/>
          <a:p>
            <a:r>
              <a:rPr lang="cs-CZ" dirty="0" smtClean="0"/>
              <a:t>V roce 1990 byla 0,1%</a:t>
            </a:r>
          </a:p>
          <a:p>
            <a:r>
              <a:rPr lang="cs-CZ" dirty="0" smtClean="0"/>
              <a:t>Odlišný vývoj v České republice a na Slovensku</a:t>
            </a:r>
          </a:p>
          <a:p>
            <a:r>
              <a:rPr lang="cs-CZ" dirty="0" smtClean="0"/>
              <a:t>Vývoj míry nezaměstnanosti v ČR a SR (%)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449499"/>
              </p:ext>
            </p:extLst>
          </p:nvPr>
        </p:nvGraphicFramePr>
        <p:xfrm>
          <a:off x="539550" y="2852936"/>
          <a:ext cx="7632850" cy="201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2075">
                <a:tc>
                  <a:txBody>
                    <a:bodyPr/>
                    <a:lstStyle/>
                    <a:p>
                      <a:r>
                        <a:rPr lang="cs-CZ" sz="3600" b="1" dirty="0" smtClean="0"/>
                        <a:t>ROK</a:t>
                      </a:r>
                      <a:endParaRPr lang="cs-CZ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1" dirty="0" smtClean="0"/>
                        <a:t>1990</a:t>
                      </a:r>
                      <a:endParaRPr lang="cs-CZ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1" dirty="0" smtClean="0"/>
                        <a:t>1991</a:t>
                      </a:r>
                      <a:endParaRPr lang="cs-CZ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1" dirty="0" smtClean="0"/>
                        <a:t>1992</a:t>
                      </a:r>
                      <a:endParaRPr lang="cs-CZ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1" dirty="0" smtClean="0"/>
                        <a:t>1993</a:t>
                      </a:r>
                      <a:endParaRPr lang="cs-CZ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ČR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1" dirty="0" smtClean="0"/>
                        <a:t>0,7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1" dirty="0" smtClean="0"/>
                        <a:t>4,1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1" dirty="0" smtClean="0"/>
                        <a:t>2,6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1" dirty="0" smtClean="0"/>
                        <a:t>3,5</a:t>
                      </a:r>
                      <a:endParaRPr lang="cs-CZ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SR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1" dirty="0" smtClean="0"/>
                        <a:t>1,6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1" dirty="0" smtClean="0"/>
                        <a:t>11,8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1" dirty="0" smtClean="0"/>
                        <a:t>10,4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1" dirty="0" smtClean="0"/>
                        <a:t>14,4</a:t>
                      </a:r>
                      <a:endParaRPr lang="cs-CZ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Faktory snižující nezaměstnanost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Dobrá kvalifikační struktura</a:t>
            </a:r>
          </a:p>
          <a:p>
            <a:pPr>
              <a:defRPr/>
            </a:pPr>
            <a:r>
              <a:rPr lang="cs-CZ" dirty="0" smtClean="0"/>
              <a:t>fungující tripartitní jednání,</a:t>
            </a:r>
          </a:p>
          <a:p>
            <a:pPr>
              <a:defRPr/>
            </a:pPr>
            <a:r>
              <a:rPr lang="cs-CZ" dirty="0" smtClean="0"/>
              <a:t>aktivní vládní politika na trhu práce,</a:t>
            </a:r>
          </a:p>
          <a:p>
            <a:pPr>
              <a:defRPr/>
            </a:pPr>
            <a:r>
              <a:rPr lang="cs-CZ" dirty="0" smtClean="0"/>
              <a:t>geografická  poloha,</a:t>
            </a:r>
          </a:p>
          <a:p>
            <a:pPr>
              <a:defRPr/>
            </a:pPr>
            <a:r>
              <a:rPr lang="cs-CZ" dirty="0" smtClean="0"/>
              <a:t>relativně malé procento pracovní síly zaměstnané v zemědělství,</a:t>
            </a:r>
          </a:p>
          <a:p>
            <a:pPr>
              <a:defRPr/>
            </a:pPr>
            <a:r>
              <a:rPr lang="cs-CZ" dirty="0" smtClean="0"/>
              <a:t>vysoce poddimenzovaný sektor obchodu a služeb</a:t>
            </a:r>
          </a:p>
          <a:p>
            <a:pPr>
              <a:spcAft>
                <a:spcPts val="600"/>
              </a:spcAft>
              <a:defRPr/>
            </a:pPr>
            <a:r>
              <a:rPr lang="cs-CZ" dirty="0" smtClean="0"/>
              <a:t>odchod většiny seniorů po roce 1990 do důchodu ,</a:t>
            </a:r>
          </a:p>
          <a:p>
            <a:pPr>
              <a:spcAft>
                <a:spcPts val="600"/>
              </a:spcAft>
              <a:defRPr/>
            </a:pPr>
            <a:r>
              <a:rPr lang="cs-CZ" dirty="0" smtClean="0"/>
              <a:t>odchod žen po roce 1990 ze zaměstnání do domácnosti,</a:t>
            </a:r>
          </a:p>
          <a:p>
            <a:pPr>
              <a:spcAft>
                <a:spcPts val="600"/>
              </a:spcAft>
              <a:defRPr/>
            </a:pPr>
            <a:r>
              <a:rPr lang="cs-CZ" dirty="0" smtClean="0"/>
              <a:t>práce v zahraničí,</a:t>
            </a:r>
          </a:p>
          <a:p>
            <a:pPr>
              <a:spcAft>
                <a:spcPts val="600"/>
              </a:spcAft>
              <a:defRPr/>
            </a:pPr>
            <a:r>
              <a:rPr lang="cs-CZ" dirty="0" smtClean="0"/>
              <a:t>práce v šedé ekonomice,,</a:t>
            </a:r>
          </a:p>
          <a:p>
            <a:pPr>
              <a:spcAft>
                <a:spcPts val="600"/>
              </a:spcAft>
              <a:defRPr/>
            </a:pPr>
            <a:r>
              <a:rPr lang="cs-CZ" dirty="0" smtClean="0"/>
              <a:t>rozvoj individuálního podnikání,</a:t>
            </a:r>
          </a:p>
          <a:p>
            <a:pPr>
              <a:spcAft>
                <a:spcPts val="600"/>
              </a:spcAft>
              <a:defRPr/>
            </a:pPr>
            <a:r>
              <a:rPr lang="cs-CZ" dirty="0" smtClean="0"/>
              <a:t>rekvalifikace nezaměstnaných,</a:t>
            </a:r>
          </a:p>
          <a:p>
            <a:pPr>
              <a:spcAft>
                <a:spcPts val="600"/>
              </a:spcAft>
              <a:defRPr/>
            </a:pPr>
            <a:r>
              <a:rPr lang="cs-CZ" dirty="0" smtClean="0"/>
              <a:t>poměrně tvrdé chování státu vůči nezaměstnaným (podpora v nezaměstnanosti nízká a jen 6 měsíců)</a:t>
            </a:r>
          </a:p>
          <a:p>
            <a:pPr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Inflace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Inflační tlaky se projevily zejména na počátku roku 1991 – potlačeny díky restriktivní HP</a:t>
            </a:r>
          </a:p>
          <a:p>
            <a:r>
              <a:rPr lang="cs-CZ" sz="2600" dirty="0" smtClean="0"/>
              <a:t>Po odeznění šoku stabilizace</a:t>
            </a:r>
          </a:p>
          <a:p>
            <a:pPr marL="812800" lvl="1" indent="-35560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relativně nízký převis poptávky nad nabídkou v době plánované ekonomiky,</a:t>
            </a:r>
          </a:p>
          <a:p>
            <a:pPr marL="812800" lvl="1" indent="-35560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nízká míra indexace,</a:t>
            </a:r>
          </a:p>
          <a:p>
            <a:pPr marL="812800" lvl="1" indent="-35560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restriktivní HP,</a:t>
            </a:r>
          </a:p>
          <a:p>
            <a:pPr marL="812800" lvl="1" indent="-35560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fixní směnný kurz.</a:t>
            </a:r>
          </a:p>
          <a:p>
            <a:pPr marL="274320" lvl="1">
              <a:spcBef>
                <a:spcPts val="600"/>
              </a:spcBef>
              <a:spcAft>
                <a:spcPts val="600"/>
              </a:spcAft>
              <a:buSzPct val="70000"/>
              <a:buFont typeface="Wingdings"/>
              <a:buChar char=""/>
              <a:defRPr/>
            </a:pPr>
            <a:r>
              <a:rPr lang="cs-CZ" sz="2600" dirty="0" smtClean="0"/>
              <a:t>Další skokové zvýšení v roce 1993</a:t>
            </a:r>
          </a:p>
          <a:p>
            <a:pPr marL="812800" lvl="1" indent="-35560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Nový daňový systém (DPH – růst cen o cca 8,5%</a:t>
            </a:r>
          </a:p>
          <a:p>
            <a:pPr marL="812800" lvl="1" indent="-35560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Rozdělení Československa – měnová odluka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/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Inflace</a:t>
            </a:r>
            <a:r>
              <a:rPr lang="cs-CZ" sz="3200" b="1" u="sng" dirty="0">
                <a:solidFill>
                  <a:schemeClr val="tx1"/>
                </a:solidFill>
              </a:rPr>
              <a:t/>
            </a:r>
            <a:br>
              <a:rPr lang="cs-CZ" sz="3200" b="1" u="sng" dirty="0">
                <a:solidFill>
                  <a:schemeClr val="tx1"/>
                </a:solidFill>
              </a:rPr>
            </a:br>
            <a:r>
              <a:rPr lang="cs-CZ" sz="3200" b="1" u="sng" dirty="0" smtClean="0">
                <a:solidFill>
                  <a:schemeClr val="tx1"/>
                </a:solidFill>
              </a:rPr>
              <a:t/>
            </a:r>
            <a:br>
              <a:rPr lang="cs-CZ" sz="3200" b="1" u="sng" dirty="0" smtClean="0">
                <a:solidFill>
                  <a:schemeClr val="tx1"/>
                </a:solidFill>
              </a:rPr>
            </a:br>
            <a:r>
              <a:rPr lang="cs-CZ" sz="2400" cap="none" dirty="0" smtClean="0">
                <a:solidFill>
                  <a:schemeClr val="tx1"/>
                </a:solidFill>
              </a:rPr>
              <a:t>míra inflace v Československu (v %)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71130707"/>
              </p:ext>
            </p:extLst>
          </p:nvPr>
        </p:nvGraphicFramePr>
        <p:xfrm>
          <a:off x="539552" y="2564904"/>
          <a:ext cx="7467600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ROK</a:t>
                      </a:r>
                      <a:endParaRPr lang="cs-CZ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1990</a:t>
                      </a:r>
                      <a:endParaRPr lang="cs-CZ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1991</a:t>
                      </a:r>
                      <a:endParaRPr lang="cs-CZ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1992</a:t>
                      </a:r>
                      <a:endParaRPr lang="cs-CZ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1993</a:t>
                      </a:r>
                      <a:endParaRPr lang="cs-CZ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ČR</a:t>
                      </a:r>
                      <a:endParaRPr kumimoji="0" lang="cs-CZ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9,9</a:t>
                      </a:r>
                      <a:endParaRPr kumimoji="0" lang="cs-CZ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56,7</a:t>
                      </a:r>
                      <a:endParaRPr kumimoji="0" lang="cs-CZ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11,1</a:t>
                      </a:r>
                      <a:endParaRPr kumimoji="0" lang="cs-CZ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827475"/>
              </p:ext>
            </p:extLst>
          </p:nvPr>
        </p:nvGraphicFramePr>
        <p:xfrm>
          <a:off x="539552" y="3991920"/>
          <a:ext cx="7457786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11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219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</a:t>
                      </a:r>
                      <a:endParaRPr kumimoji="0" lang="cs-CZ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10,4</a:t>
                      </a:r>
                      <a:endParaRPr kumimoji="0" lang="cs-CZ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60,6</a:t>
                      </a:r>
                      <a:endParaRPr kumimoji="0" lang="cs-CZ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10,2</a:t>
                      </a:r>
                      <a:endParaRPr kumimoji="0" lang="cs-CZ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23,0</a:t>
                      </a:r>
                      <a:endParaRPr kumimoji="0" lang="cs-CZ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9020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Privatizace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75240" cy="534920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b="1" dirty="0" smtClean="0"/>
              <a:t>Přechod od státního vlastnictví k soukromému</a:t>
            </a:r>
          </a:p>
          <a:p>
            <a:r>
              <a:rPr lang="cs-CZ" sz="2800" b="1" dirty="0" smtClean="0"/>
              <a:t>Spory o rychlost privatizace </a:t>
            </a:r>
          </a:p>
          <a:p>
            <a:pPr marL="719138" indent="-277813">
              <a:buFont typeface="Wingdings" pitchFamily="2" charset="2"/>
              <a:buChar char="Ø"/>
            </a:pPr>
            <a:r>
              <a:rPr lang="cs-CZ" sz="2800" dirty="0" smtClean="0"/>
              <a:t>Rychlá privatizace</a:t>
            </a:r>
          </a:p>
          <a:p>
            <a:pPr marL="719138" indent="-277813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Pomalá privatizace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Privatizace centralizovaná x decentralizovaná</a:t>
            </a:r>
          </a:p>
          <a:p>
            <a:r>
              <a:rPr lang="cs-CZ" sz="2800" b="1" dirty="0" smtClean="0"/>
              <a:t>Formy privatizace v ČR</a:t>
            </a:r>
            <a:endParaRPr lang="cs-CZ" sz="2800" dirty="0" smtClean="0"/>
          </a:p>
          <a:p>
            <a:pPr marL="719138" indent="-277813">
              <a:buFont typeface="Wingdings" pitchFamily="2" charset="2"/>
              <a:buChar char="Ø"/>
            </a:pPr>
            <a:r>
              <a:rPr lang="cs-CZ" sz="2800" dirty="0" smtClean="0"/>
              <a:t>Restituce</a:t>
            </a:r>
          </a:p>
          <a:p>
            <a:pPr marL="719138" indent="-277813">
              <a:buFont typeface="Wingdings" pitchFamily="2" charset="2"/>
              <a:buChar char="Ø"/>
            </a:pPr>
            <a:r>
              <a:rPr lang="cs-CZ" sz="2800" dirty="0" smtClean="0"/>
              <a:t>Malá privatizace</a:t>
            </a:r>
          </a:p>
          <a:p>
            <a:pPr marL="719138" indent="-277813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Velká privatizace</a:t>
            </a:r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450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Privatizace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7920880" cy="5589834"/>
          </a:xfrm>
        </p:spPr>
        <p:txBody>
          <a:bodyPr>
            <a:normAutofit/>
          </a:bodyPr>
          <a:lstStyle/>
          <a:p>
            <a:r>
              <a:rPr lang="cs-CZ" sz="2800" b="1" u="sng" dirty="0" smtClean="0"/>
              <a:t>Rychlá privatizace měla</a:t>
            </a:r>
          </a:p>
          <a:p>
            <a:pPr marL="914400" indent="-400050">
              <a:buFont typeface="Wingdings" pitchFamily="2" charset="2"/>
              <a:buChar char="Ø"/>
            </a:pPr>
            <a:r>
              <a:rPr lang="cs-CZ" sz="2800" dirty="0" smtClean="0"/>
              <a:t>Zabránit předprivatizační agónii</a:t>
            </a:r>
          </a:p>
          <a:p>
            <a:pPr marL="914400" indent="-400050">
              <a:buFont typeface="Wingdings" pitchFamily="2" charset="2"/>
              <a:buChar char="Ø"/>
            </a:pPr>
            <a:r>
              <a:rPr lang="cs-CZ" sz="2800" dirty="0" smtClean="0"/>
              <a:t>Zabránit živelné privatizaci (Maďarsko)</a:t>
            </a:r>
          </a:p>
          <a:p>
            <a:pPr marL="914400" indent="-400050">
              <a:buFont typeface="Wingdings" pitchFamily="2" charset="2"/>
              <a:buChar char="Ø"/>
            </a:pPr>
            <a:r>
              <a:rPr lang="cs-CZ" sz="2800" dirty="0" smtClean="0"/>
              <a:t>Zajistit efektivní restrukturalizaci podniků</a:t>
            </a:r>
          </a:p>
          <a:p>
            <a:pPr marL="914400" indent="-400050">
              <a:spcAft>
                <a:spcPts val="1200"/>
              </a:spcAft>
              <a:buFont typeface="Wingdings" pitchFamily="2" charset="2"/>
              <a:buChar char="Ø"/>
            </a:pPr>
            <a:r>
              <a:rPr lang="cs-CZ" sz="2800" dirty="0" smtClean="0"/>
              <a:t>Je třeba splnit slib o rychlosti celého transformačního procesu a o rychlém dohánění vyspělých ekonomik daný veřejnosti</a:t>
            </a:r>
          </a:p>
          <a:p>
            <a:r>
              <a:rPr lang="cs-CZ" sz="2800" b="1" u="sng" dirty="0" smtClean="0"/>
              <a:t>Rychlá privatizace </a:t>
            </a:r>
            <a:r>
              <a:rPr lang="cs-CZ" sz="2800" dirty="0" smtClean="0"/>
              <a:t>představovala potenciální nebezpečí výběru špatného vlastníka, který se mohl ukázat horší než stát</a:t>
            </a:r>
          </a:p>
          <a:p>
            <a:pPr marL="914400" indent="-400050">
              <a:buFont typeface="Wingdings" pitchFamily="2" charset="2"/>
              <a:buChar char="Ø"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700" dirty="0" smtClean="0"/>
          </a:p>
          <a:p>
            <a:pPr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166965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76643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Privatizace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72452" cy="5374950"/>
          </a:xfrm>
        </p:spPr>
        <p:txBody>
          <a:bodyPr>
            <a:normAutofit/>
          </a:bodyPr>
          <a:lstStyle/>
          <a:p>
            <a:r>
              <a:rPr lang="cs-CZ" sz="2800" b="1" u="sng" dirty="0" smtClean="0"/>
              <a:t>Pomalá privatizace</a:t>
            </a:r>
          </a:p>
          <a:p>
            <a:pPr marL="719138" indent="-277813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Je více času nalézt vhodného vlastníka</a:t>
            </a:r>
          </a:p>
          <a:p>
            <a:pPr marL="719138" indent="-277813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Spočívala v komercializace státních podniků (převod na a.s.), státní agentura  by vykonávala vlastnická práva a kontrolu a prováděla základní restrukturalizaci</a:t>
            </a:r>
          </a:p>
          <a:p>
            <a:pPr marL="719138" indent="-277813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Zvládne stát tak náročný proces?</a:t>
            </a:r>
          </a:p>
        </p:txBody>
      </p:sp>
    </p:spTree>
    <p:extLst>
      <p:ext uri="{BB962C8B-B14F-4D97-AF65-F5344CB8AC3E}">
        <p14:creationId xmlns:p14="http://schemas.microsoft.com/office/powerpoint/2010/main" val="212635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Transformace x reforma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715200" cy="525953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cs-CZ" sz="2800" b="1" i="1" u="sng" dirty="0" smtClean="0"/>
              <a:t>Reforma</a:t>
            </a:r>
            <a:r>
              <a:rPr lang="cs-CZ" sz="2800" u="sng" dirty="0" smtClean="0"/>
              <a:t> </a:t>
            </a:r>
          </a:p>
          <a:p>
            <a:pPr marL="620713" indent="-261938"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změna prvků systému, systém jako celek zůstává zachován</a:t>
            </a:r>
          </a:p>
          <a:p>
            <a:pPr algn="just">
              <a:spcAft>
                <a:spcPts val="600"/>
              </a:spcAft>
              <a:defRPr/>
            </a:pPr>
            <a:r>
              <a:rPr lang="cs-CZ" sz="2800" b="1" i="1" u="sng" dirty="0" smtClean="0"/>
              <a:t>Transformace</a:t>
            </a:r>
            <a:r>
              <a:rPr lang="cs-CZ" sz="2800" b="1" i="1" dirty="0" smtClean="0"/>
              <a:t> </a:t>
            </a:r>
          </a:p>
          <a:p>
            <a:pPr marL="620713" indent="-261938"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změna celého systému fungování ekonomiky (společnosti)</a:t>
            </a:r>
          </a:p>
          <a:p>
            <a:pPr marL="620713" indent="-261938"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800" dirty="0" smtClean="0"/>
              <a:t>transformace je nesmírně složitý proces, ve kterém je reálně nutno změnit samo  uvažování (tržních) subjektů.</a:t>
            </a:r>
          </a:p>
          <a:p>
            <a:pPr algn="just">
              <a:spcAft>
                <a:spcPts val="600"/>
              </a:spcAft>
              <a:defRPr/>
            </a:pPr>
            <a:endParaRPr lang="cs-CZ" sz="2800" dirty="0" smtClean="0"/>
          </a:p>
          <a:p>
            <a:pPr algn="just">
              <a:spcAft>
                <a:spcPts val="600"/>
              </a:spcAft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104905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Privatizace 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352928" cy="55652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2600" b="1" i="1" u="sng" dirty="0" smtClean="0"/>
              <a:t>Decentralizovaná</a:t>
            </a:r>
          </a:p>
          <a:p>
            <a:pPr marL="914400" lvl="1" indent="-400050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600" dirty="0" smtClean="0"/>
              <a:t>SP přeměňovány na akciové společnosti (stát ztrácí kontrolu nad prodejem akcií)</a:t>
            </a:r>
          </a:p>
          <a:p>
            <a:pPr marL="914400" lvl="1" indent="-400050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600" dirty="0" smtClean="0"/>
              <a:t>V Maďarsku „spontánní privatizace“</a:t>
            </a:r>
          </a:p>
          <a:p>
            <a:pPr marL="914400" lvl="1" indent="-400050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600" dirty="0" smtClean="0"/>
              <a:t>V Polsku „divoká privatizace“</a:t>
            </a:r>
          </a:p>
          <a:p>
            <a:pPr>
              <a:spcAft>
                <a:spcPts val="600"/>
              </a:spcAft>
              <a:defRPr/>
            </a:pPr>
            <a:r>
              <a:rPr lang="cs-CZ" sz="2600" b="1" i="1" u="sng" dirty="0" smtClean="0"/>
              <a:t>Centralizovaná privatizace</a:t>
            </a:r>
          </a:p>
          <a:p>
            <a:pPr marL="914400" lvl="1" indent="-400050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600" dirty="0" smtClean="0"/>
              <a:t>Privatizační proces pod kontrolou státu (zákony, vláda)</a:t>
            </a:r>
          </a:p>
          <a:p>
            <a:pPr marL="914400" lvl="1" indent="-400050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600" dirty="0" smtClean="0"/>
              <a:t>Manažeři se o „své“ podniky ucházejí v konkurenci</a:t>
            </a:r>
          </a:p>
          <a:p>
            <a:pPr marL="914400" lvl="1" indent="-400050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600" dirty="0" smtClean="0"/>
              <a:t>Možnost volby strategie a rychlosti privatizace (rychlý průběh)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6609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86895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Restituce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87208" cy="5400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2800" b="1" dirty="0" smtClean="0"/>
              <a:t>Proces, ve kterém stát navrací neprávem získaný majetek původním majitelům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navrácení pouze toho majetku, který byl zabaven až po komunistickém puči 1948,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omezení jen na čs. občany, ve speciálních případech na církve. </a:t>
            </a:r>
          </a:p>
          <a:p>
            <a:pPr>
              <a:spcAft>
                <a:spcPts val="600"/>
              </a:spcAft>
              <a:defRPr/>
            </a:pPr>
            <a:r>
              <a:rPr lang="cs-CZ" sz="2800" b="1" dirty="0" smtClean="0"/>
              <a:t>Hodnota celkově navráceného majetku:</a:t>
            </a:r>
          </a:p>
          <a:p>
            <a:pPr marL="914400" lvl="1" indent="-400050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600" dirty="0" smtClean="0"/>
              <a:t>Holman: 25 mld. Kč,</a:t>
            </a:r>
          </a:p>
          <a:p>
            <a:pPr marL="914400" lvl="1" indent="-400050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600" dirty="0" err="1" smtClean="0"/>
              <a:t>Dyba</a:t>
            </a:r>
            <a:r>
              <a:rPr lang="cs-CZ" sz="2600" dirty="0" smtClean="0"/>
              <a:t> a </a:t>
            </a:r>
            <a:r>
              <a:rPr lang="cs-CZ" sz="2600" dirty="0" err="1" smtClean="0"/>
              <a:t>Švejnar</a:t>
            </a:r>
            <a:r>
              <a:rPr lang="cs-CZ" sz="2600" dirty="0" smtClean="0"/>
              <a:t>: 3 – 4 mld. Kč,</a:t>
            </a:r>
          </a:p>
          <a:p>
            <a:pPr marL="914400" lvl="1" indent="-400050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600" dirty="0" smtClean="0"/>
              <a:t>Kotrba: 75 – 125 mld.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1790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Malá privatizace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Leden 1991; proces, při kterém byly v aukcích vydraženy (většinou) malé provozovny služeb (restaurace, opravny) nebo obchody.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Veřejné aukce – okresní a místní privatizační komise.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V případě nezájmu → Holandská dražba - snížení vyvolávací ceny (v prvém kole až o 50 %, ve druhém až o 20 %).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V úvodním kole jen tuzemský kapitál, v opakované dražbě i zahraniční kapitál.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Poslední dražby se uskutečnily na konci 1993 s tím, že většina aukcí proběhla v 1991 a 1992.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8281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Velká privatizace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defRPr/>
            </a:pPr>
            <a:r>
              <a:rPr lang="cs-CZ" sz="3100" dirty="0" smtClean="0"/>
              <a:t>V ČSFR proběhla ve 2. vlnách</a:t>
            </a:r>
          </a:p>
          <a:p>
            <a:pPr>
              <a:spcAft>
                <a:spcPts val="600"/>
              </a:spcAft>
              <a:defRPr/>
            </a:pPr>
            <a:r>
              <a:rPr lang="cs-CZ" sz="3100" b="1" dirty="0" smtClean="0"/>
              <a:t>Cíle: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100" dirty="0" smtClean="0"/>
              <a:t>Zvýšení efektivity hospodářství jako celku,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100" dirty="0" smtClean="0"/>
              <a:t>Rozbití monopolních struktur na trhu,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100" dirty="0" smtClean="0"/>
              <a:t>Vytvoření tržního řádu,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100" dirty="0" smtClean="0"/>
              <a:t>Zásadní zlomení moci komunistického státu,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100" dirty="0" smtClean="0"/>
              <a:t>Omezení doby tzv. předprivatizační agónie,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100" dirty="0" smtClean="0"/>
              <a:t>Překonání odporu zájmových skupin v podnikové sféře i ve státním aparátu.</a:t>
            </a:r>
          </a:p>
          <a:p>
            <a:pPr>
              <a:spcAft>
                <a:spcPts val="600"/>
              </a:spcAft>
              <a:defRPr/>
            </a:pPr>
            <a:endParaRPr lang="cs-CZ" sz="2800" dirty="0" smtClean="0"/>
          </a:p>
          <a:p>
            <a:pPr marL="812800" indent="-363538"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sz="2800" dirty="0" smtClean="0"/>
              <a:t>		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402536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Fond národního majetku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349208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Zřízen v roce 1991 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Fond (FNM) realizoval privatizaci a inkasoval výnos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Fond </a:t>
            </a:r>
            <a:r>
              <a:rPr lang="cs-CZ" sz="2800" i="1" dirty="0" smtClean="0"/>
              <a:t>neměl</a:t>
            </a:r>
            <a:r>
              <a:rPr lang="cs-CZ" sz="2800" dirty="0" smtClean="0"/>
              <a:t> pravomoc rozhodovat o způsobu 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cs-CZ" sz="2800" dirty="0" smtClean="0"/>
              <a:t>    provedení privatizace, tu mělo Ministerstvo pro správu národního majetku a jeho privatizaci 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Fond neměl ambice o majetek pečovat a restrukturalizovat jej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Po ukončení masové privatizace fond realizoval klasickou privatizaci – soutěže, veřejné dražby apod.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Činnost Fondu byla ukončena 2005</a:t>
            </a:r>
          </a:p>
          <a:p>
            <a:pPr marL="812800" indent="-363538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0387709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Metody velké privatizace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980728"/>
            <a:ext cx="7848872" cy="5616624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3400" dirty="0" smtClean="0"/>
              <a:t>Kuponová metoda.</a:t>
            </a:r>
          </a:p>
          <a:p>
            <a:pPr>
              <a:spcAft>
                <a:spcPts val="600"/>
              </a:spcAft>
            </a:pPr>
            <a:r>
              <a:rPr lang="cs-CZ" sz="3400" dirty="0" smtClean="0"/>
              <a:t>Veřejné aukce – jediným kritériem výběru byla cena.</a:t>
            </a:r>
          </a:p>
          <a:p>
            <a:pPr>
              <a:spcAft>
                <a:spcPts val="600"/>
              </a:spcAft>
            </a:pPr>
            <a:r>
              <a:rPr lang="cs-CZ" sz="3400" dirty="0" smtClean="0"/>
              <a:t>Veřejné soutěže – tender – </a:t>
            </a:r>
            <a:r>
              <a:rPr lang="cs-CZ" sz="3400" dirty="0" err="1" smtClean="0"/>
              <a:t>vícekriteriální</a:t>
            </a:r>
            <a:r>
              <a:rPr lang="cs-CZ" sz="3400" dirty="0" smtClean="0"/>
              <a:t> metoda. Využití zejména v případech malých podniků.</a:t>
            </a:r>
          </a:p>
          <a:p>
            <a:pPr>
              <a:spcAft>
                <a:spcPts val="600"/>
              </a:spcAft>
            </a:pPr>
            <a:r>
              <a:rPr lang="cs-CZ" sz="3400" dirty="0" smtClean="0"/>
              <a:t>Přímý prodej předem určenému vlastníkovi – bez veřejné soutěže. Přímé prodeje musely být schváleny vládou.</a:t>
            </a:r>
          </a:p>
          <a:p>
            <a:pPr>
              <a:spcAft>
                <a:spcPts val="600"/>
              </a:spcAft>
            </a:pPr>
            <a:r>
              <a:rPr lang="cs-CZ" sz="3400" dirty="0" smtClean="0"/>
              <a:t>Transformace podniků na a. s. a prodej akcií.</a:t>
            </a:r>
          </a:p>
          <a:p>
            <a:pPr>
              <a:spcAft>
                <a:spcPts val="600"/>
              </a:spcAft>
            </a:pPr>
            <a:r>
              <a:rPr lang="cs-CZ" sz="3400" dirty="0" smtClean="0"/>
              <a:t>Bezúplatný převod majetku (městům, obcím, fondům sociálního pojištění, restituentům) – týkalo se kupř. obytných domů, mateřských škol apod.</a:t>
            </a:r>
          </a:p>
          <a:p>
            <a:pPr>
              <a:spcAft>
                <a:spcPts val="600"/>
              </a:spcAft>
            </a:pPr>
            <a:r>
              <a:rPr lang="cs-CZ" sz="3400" dirty="0" smtClean="0"/>
              <a:t>Dočasné ponechání ve FNM.</a:t>
            </a:r>
          </a:p>
          <a:p>
            <a:r>
              <a:rPr lang="cs-CZ" sz="3400" dirty="0" smtClean="0"/>
              <a:t>Použití zaměstnaneckých akcií (max. 10 % privatizovaného majetku).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9512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Kupónová metoda privatizace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931224" cy="540060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Autoři: D. Tříska, T. Ježek, V. Klaus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Cíl: rychlý převod vlastnických práv tak, aby restrukturalizaci podniků mohli provést až noví vlastníci.</a:t>
            </a:r>
          </a:p>
          <a:p>
            <a:pPr>
              <a:spcAft>
                <a:spcPts val="600"/>
              </a:spcAft>
              <a:defRPr/>
            </a:pPr>
            <a:r>
              <a:rPr lang="cs-CZ" sz="2800" b="1" dirty="0" smtClean="0"/>
              <a:t>Další cíle:</a:t>
            </a:r>
          </a:p>
          <a:p>
            <a:pPr marL="812800" lvl="1" indent="-35560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100" dirty="0" smtClean="0"/>
              <a:t>Nastolení pozitivního vztahu obyvatel k tržní ekonomice a získání zkušeností, jak v ní žít.</a:t>
            </a:r>
          </a:p>
          <a:p>
            <a:pPr marL="812800" lvl="1" indent="-35560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100" dirty="0" smtClean="0"/>
              <a:t>Rychlý převod majetku a omezení předprivatizační agonie,</a:t>
            </a:r>
          </a:p>
          <a:p>
            <a:pPr marL="812800" lvl="1" indent="-35560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100" dirty="0" smtClean="0"/>
              <a:t>Spravedlivé rozdělení majetku mezi obyvatele,</a:t>
            </a:r>
          </a:p>
          <a:p>
            <a:pPr marL="812800" lvl="1" indent="-35560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100" dirty="0" smtClean="0"/>
              <a:t>Zlomení odporu zájmových skupin v podnikové sféře i ve státním aparátu,</a:t>
            </a:r>
          </a:p>
          <a:p>
            <a:pPr marL="812800" lvl="1" indent="-35560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3100" dirty="0" smtClean="0"/>
              <a:t>Zabránění spontánní privatizaci</a:t>
            </a:r>
          </a:p>
          <a:p>
            <a:pPr>
              <a:buNone/>
              <a:defRPr/>
            </a:pPr>
            <a:endParaRPr lang="cs-CZ" sz="28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4395686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Kupónová metoda privatizace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fontScale="77500" lnSpcReduction="20000"/>
          </a:bodyPr>
          <a:lstStyle/>
          <a:p>
            <a:r>
              <a:rPr lang="cs-CZ" sz="3400" b="1" u="sng" dirty="0" smtClean="0"/>
              <a:t>Jednotlivé fáze:</a:t>
            </a:r>
            <a:endParaRPr lang="cs-CZ" sz="3400" dirty="0" smtClean="0">
              <a:solidFill>
                <a:srgbClr val="FFFF00"/>
              </a:solidFill>
            </a:endParaRPr>
          </a:p>
          <a:p>
            <a:pPr marL="812800" lvl="1" indent="-35560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400" dirty="0" smtClean="0"/>
              <a:t>Registrace investičních privatizačních fondů,</a:t>
            </a:r>
          </a:p>
          <a:p>
            <a:pPr marL="812800" lvl="1" indent="-35560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400" dirty="0" smtClean="0"/>
              <a:t>Registrace účastníků (český občan, 1 035 Kčs – 1000 bodů – DIK),</a:t>
            </a:r>
          </a:p>
          <a:p>
            <a:pPr marL="812800" lvl="1" indent="-35560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400" dirty="0" err="1" smtClean="0"/>
              <a:t>DIKům</a:t>
            </a:r>
            <a:r>
              <a:rPr lang="cs-CZ" sz="3400" dirty="0" smtClean="0"/>
              <a:t> i Fondům jsou nabídnuty seznamy nabízených podniků se základními údaji o podniku,</a:t>
            </a:r>
          </a:p>
          <a:p>
            <a:pPr marL="812800" lvl="1" indent="-35560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400" dirty="0" smtClean="0"/>
              <a:t>Nulté kolo privatizace – občané mohli svou kupónovou knížku (její část) svěřit investičním privatizačním fondům,</a:t>
            </a:r>
          </a:p>
          <a:p>
            <a:pPr marL="812800" lvl="1" indent="-35560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400" dirty="0" smtClean="0"/>
              <a:t>Průběh jednotlivých dalších kol kupónové privatizace.</a:t>
            </a:r>
            <a:endParaRPr lang="en-US" sz="3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674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Kupónová metoda privatizace  v číslech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pPr>
              <a:buNone/>
              <a:defRPr/>
            </a:pPr>
            <a:r>
              <a:rPr lang="cs-CZ" sz="2600" b="1" dirty="0" smtClean="0">
                <a:cs typeface="Arial" charset="0"/>
              </a:rPr>
              <a:t>1. vlna</a:t>
            </a:r>
          </a:p>
          <a:p>
            <a:pPr marL="812800" lvl="1" indent="-3556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začátek - listopad 1991, konec – 31. 1. 1993</a:t>
            </a:r>
          </a:p>
          <a:p>
            <a:pPr marL="812800" lvl="1" indent="-3556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72 % všech kupónů připadlo fondům.</a:t>
            </a:r>
          </a:p>
          <a:p>
            <a:pPr marL="812800" lvl="1" indent="-3556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Neprodáno zůstalo 7,2 % akcií a 1,2 % bodů nebylo využito.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600" b="1" dirty="0" smtClean="0">
                <a:cs typeface="Arial" charset="0"/>
              </a:rPr>
              <a:t>2. vlna </a:t>
            </a:r>
          </a:p>
          <a:p>
            <a:pPr marL="812800" lvl="1" indent="-3556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probíhala již jen v ČR;  </a:t>
            </a:r>
          </a:p>
          <a:p>
            <a:pPr marL="812800" lvl="1" indent="-3556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začátek – říjen 1993, konec 31. 12. 1994                              </a:t>
            </a:r>
          </a:p>
          <a:p>
            <a:pPr marL="812800" lvl="1" indent="-3556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63,5 % všech kupónů připadlo fondům</a:t>
            </a:r>
          </a:p>
          <a:p>
            <a:pPr marL="812800" lvl="1" indent="-3556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Neprodáno zůstalo 3,6 % akcií a 0,6 % bodů nebylo využito.</a:t>
            </a:r>
            <a:endParaRPr lang="en-US" sz="2600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138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Pozitiva kupónové privatizace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19256" cy="520519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Rovné podmínky pro všechny občany,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Vysoce transparentní proces,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Umožnění privatizace i v situaci nedostatečných národních úspor,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Privatizace bez zatížení majetku úvěrem,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Ocenění podniků na trhu – cena se vytvářela jako důsledek střetu nabídky a poptávky,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Vznik burzy a kapitálových trhů,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Zainteresovanost obyvatel na celém procesu transformace.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2488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Spor o cílové formy transformace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931224" cy="54212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  <a:defRPr/>
            </a:pPr>
            <a:r>
              <a:rPr lang="cs-CZ" sz="2600" b="1" i="1" dirty="0" smtClean="0"/>
              <a:t>Tři hlavní názorové proudy:</a:t>
            </a:r>
          </a:p>
          <a:p>
            <a:pPr marL="609600" indent="-334963" algn="just"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cs-CZ" sz="2600" b="1" u="sng" dirty="0" smtClean="0">
                <a:cs typeface="Arial" charset="0"/>
              </a:rPr>
              <a:t>Sociálně-tržní hospodářství</a:t>
            </a:r>
            <a:r>
              <a:rPr lang="cs-CZ" sz="2600" dirty="0" smtClean="0">
                <a:cs typeface="Arial" charset="0"/>
              </a:rPr>
              <a:t>: východisko – keynesiánství, smíšená ekonomika se silným státem – státní </a:t>
            </a:r>
            <a:r>
              <a:rPr lang="cs-CZ" sz="2600" dirty="0" err="1" smtClean="0">
                <a:cs typeface="Arial" charset="0"/>
              </a:rPr>
              <a:t>intervencionismus</a:t>
            </a:r>
            <a:r>
              <a:rPr lang="cs-CZ" sz="2600" dirty="0" smtClean="0">
                <a:cs typeface="Arial" charset="0"/>
              </a:rPr>
              <a:t>. Priorita – zaměstnanost.</a:t>
            </a:r>
          </a:p>
          <a:p>
            <a:pPr marL="609600" indent="-334963" algn="just"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cs-CZ" sz="2600" b="1" u="sng" dirty="0" smtClean="0">
                <a:cs typeface="Arial" charset="0"/>
              </a:rPr>
              <a:t>Liberální hospodářství</a:t>
            </a:r>
            <a:r>
              <a:rPr lang="cs-CZ" sz="2600" dirty="0" smtClean="0">
                <a:cs typeface="Arial" charset="0"/>
              </a:rPr>
              <a:t>: co nejmenší stát, minimální státní zásahy. Priorita - nízká míra inflace.</a:t>
            </a:r>
          </a:p>
          <a:p>
            <a:pPr marL="609600" indent="-334963" algn="just"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cs-CZ" sz="2600" b="1" u="sng" dirty="0" smtClean="0">
                <a:cs typeface="Arial" charset="0"/>
              </a:rPr>
              <a:t>„Třetí cesta“: </a:t>
            </a:r>
            <a:r>
              <a:rPr lang="cs-CZ" sz="2600" dirty="0" smtClean="0">
                <a:cs typeface="Arial" charset="0"/>
              </a:rPr>
              <a:t>posílení role trhu v rámci plánované ekonomiky, vytvoření konkurence mezi podniky, potlačení monopolizace, zrušení dotací neefektivním podnikům.</a:t>
            </a:r>
          </a:p>
          <a:p>
            <a:pPr>
              <a:spcAft>
                <a:spcPts val="600"/>
              </a:spcAft>
              <a:defRPr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9454939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Negativa kupónové privatizace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Obyvatelstvo nebylo na proces privatizace připraveno,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Metoda nepřinesla do podniků nový kapitál,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Metoda nepřivedla do podniků nový management,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Dluhová privatizace by byla vhodnější (peníze na privatizaci měla půjčovat vláda),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KP vedla k roztříštěnému vlastnictví,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 důsledku kupónové privatizace (KP) vznikl deformovaný pohled na kapitálový trh a investiční fondy,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endParaRPr lang="cs-CZ" sz="2800" dirty="0" smtClean="0">
              <a:cs typeface="Arial" charset="0"/>
            </a:endParaRPr>
          </a:p>
          <a:p>
            <a:pPr marL="812800" lvl="1" indent="-355600">
              <a:spcAft>
                <a:spcPts val="600"/>
              </a:spcAft>
              <a:buNone/>
              <a:defRPr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38747187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Negativa kupónové privatizace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75240" cy="52772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KP vedla ke špatné vlastnické struktuře (vznikaly vlastnické propletence – dcery, vnučky, které pak často vlastnily matku; v některých případech byla na vrcholu pyramidy banka. Banky byly polostátní → vzniklo rekombinované vlastnictví (bankovní socialismus) → nabyvatelé se nechovali jako skuteční vlastníci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Metoda kupónové privatizace nenalezla skutečné vlastníky, ale pouze vlastníky první. Následně proto muselo dojít k tzv. III. vlně privatizace, kdy se vlastnictví koncentrovalo (po roce 1995),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013617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Alternativy kupónové privatizace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dirty="0" smtClean="0"/>
              <a:t>Přímý prodej tuzemskému investorovi</a:t>
            </a:r>
          </a:p>
          <a:p>
            <a:pPr>
              <a:defRPr/>
            </a:pPr>
            <a:r>
              <a:rPr lang="cs-CZ" sz="2800" dirty="0" smtClean="0"/>
              <a:t>Přímý prodej zahraničnímu investorovi</a:t>
            </a:r>
          </a:p>
          <a:p>
            <a:pPr>
              <a:defRPr/>
            </a:pPr>
            <a:r>
              <a:rPr lang="cs-CZ" sz="2800" dirty="0" smtClean="0"/>
              <a:t>Spontánní privatizace  - převzetí podniků manažery. </a:t>
            </a:r>
          </a:p>
          <a:p>
            <a:pPr>
              <a:defRPr/>
            </a:pPr>
            <a:r>
              <a:rPr lang="cs-CZ" sz="2800" dirty="0" smtClean="0"/>
              <a:t>Hromadné uplatnění zaměstnaneckých akcií (M. Zeman) – systémy zaměstnaneckých akcií v USA.</a:t>
            </a:r>
          </a:p>
          <a:p>
            <a:pPr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937349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 smtClean="0"/>
              <a:t>Děkuji za pozornost a přeji hezký den</a:t>
            </a:r>
            <a:br>
              <a:rPr lang="cs-CZ" sz="4400" dirty="0" smtClean="0"/>
            </a:br>
            <a:r>
              <a:rPr lang="cs-CZ" sz="4400" b="1" i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Co bylo třeba změnit?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544616"/>
          </a:xfrm>
        </p:spPr>
        <p:txBody>
          <a:bodyPr>
            <a:normAutofit lnSpcReduction="10000"/>
          </a:bodyPr>
          <a:lstStyle/>
          <a:p>
            <a:r>
              <a:rPr lang="cs-CZ" b="1" i="1" dirty="0" smtClean="0"/>
              <a:t>Rychle bylo možné provést: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Cenovou liberalizaci,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Liberalizaci zahraničního obchodu,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Uvolnění možnosti zakládat nové podniky,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Odstranění subvencí,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Vznik kapitálových a finančních trhů,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Legislativní zrovnoprávnění všech forem vlastnictví</a:t>
            </a:r>
            <a:r>
              <a:rPr lang="cs-CZ" dirty="0" smtClean="0">
                <a:solidFill>
                  <a:schemeClr val="tx2"/>
                </a:solidFill>
                <a:cs typeface="Arial" charset="0"/>
              </a:rPr>
              <a:t>.</a:t>
            </a:r>
          </a:p>
          <a:p>
            <a:pPr marL="609600" indent="-334963">
              <a:buNone/>
              <a:defRPr/>
            </a:pPr>
            <a:endParaRPr lang="cs-CZ" dirty="0" smtClean="0">
              <a:solidFill>
                <a:schemeClr val="tx2"/>
              </a:solidFill>
              <a:cs typeface="Arial" charset="0"/>
            </a:endParaRPr>
          </a:p>
          <a:p>
            <a:pPr>
              <a:defRPr/>
            </a:pPr>
            <a:r>
              <a:rPr lang="cs-CZ" b="1" i="1" dirty="0" smtClean="0"/>
              <a:t>Dlouhodobé úkoly: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Vybudování nového právního řádu,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Změna soudního systému (zajistit vynutitelnost práva),</a:t>
            </a:r>
          </a:p>
          <a:p>
            <a:pPr marL="609600" indent="-334963">
              <a:buFont typeface="Wingdings" pitchFamily="2" charset="2"/>
              <a:buChar char="Ø"/>
              <a:defRPr/>
            </a:pPr>
            <a:r>
              <a:rPr lang="cs-CZ" dirty="0" smtClean="0">
                <a:cs typeface="Arial" charset="0"/>
              </a:rPr>
              <a:t>Změna neformálních institucí (kupř. změna morálního stavu společnosti).</a:t>
            </a:r>
          </a:p>
          <a:p>
            <a:pPr>
              <a:defRPr/>
            </a:pPr>
            <a:endParaRPr lang="cs-CZ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56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7193" y="0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Rychlost transformace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06090"/>
            <a:ext cx="8075240" cy="6035278"/>
          </a:xfrm>
        </p:spPr>
        <p:txBody>
          <a:bodyPr>
            <a:normAutofit/>
          </a:bodyPr>
          <a:lstStyle/>
          <a:p>
            <a:r>
              <a:rPr lang="cs-CZ" sz="2600" b="1" dirty="0" smtClean="0"/>
              <a:t>2 názorové proudy: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Gradualismus X Šoková terapie</a:t>
            </a:r>
          </a:p>
          <a:p>
            <a:pPr marL="620713" indent="-261938">
              <a:spcBef>
                <a:spcPts val="0"/>
              </a:spcBef>
              <a:buNone/>
            </a:pPr>
            <a:endParaRPr lang="cs-CZ" sz="1000" dirty="0" smtClean="0"/>
          </a:p>
          <a:p>
            <a:pPr>
              <a:spcAft>
                <a:spcPts val="600"/>
              </a:spcAft>
            </a:pPr>
            <a:r>
              <a:rPr lang="cs-CZ" sz="2600" b="1" u="sng" dirty="0" smtClean="0"/>
              <a:t>Šoková terapie (</a:t>
            </a:r>
            <a:r>
              <a:rPr lang="cs-CZ" sz="2600" b="1" u="sng" dirty="0" err="1" smtClean="0"/>
              <a:t>Jeffry</a:t>
            </a:r>
            <a:r>
              <a:rPr lang="cs-CZ" sz="2600" b="1" u="sng" dirty="0" smtClean="0"/>
              <a:t> </a:t>
            </a:r>
            <a:r>
              <a:rPr lang="cs-CZ" sz="2600" b="1" u="sng" dirty="0" err="1" smtClean="0"/>
              <a:t>Sachs</a:t>
            </a:r>
            <a:r>
              <a:rPr lang="cs-CZ" sz="2600" b="1" u="sng" dirty="0" smtClean="0"/>
              <a:t>, Václav Klaus)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Předpokládala rychlou liberalizace trhů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Musí být doprovázena stabilizačními opatřeními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Hospodářský pokles je krátkodobým a nevyhnutelným nákladem transformace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Nebezpečí ztráty momentu (politický kapitál – </a:t>
            </a:r>
            <a:r>
              <a:rPr lang="cs-CZ" dirty="0" err="1" smtClean="0"/>
              <a:t>Balzerowicz</a:t>
            </a:r>
            <a:r>
              <a:rPr lang="cs-CZ" dirty="0" smtClean="0"/>
              <a:t>)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 smtClean="0"/>
              <a:t>Konsolidace zájmových skupin (odborů)</a:t>
            </a:r>
          </a:p>
          <a:p>
            <a:r>
              <a:rPr lang="cs-CZ" sz="2600" b="1" u="sng" dirty="0"/>
              <a:t>Gradualismus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/>
              <a:t>Pomalejší tempo reforem s velkou úlohou státu</a:t>
            </a:r>
          </a:p>
          <a:p>
            <a:pPr marL="620713" indent="-261938">
              <a:buFont typeface="Wingdings" pitchFamily="2" charset="2"/>
              <a:buChar char="Ø"/>
            </a:pPr>
            <a:r>
              <a:rPr lang="cs-CZ" dirty="0"/>
              <a:t>Obávali se vysokých transformačních nákladů a narušení sociálního smíru</a:t>
            </a:r>
          </a:p>
          <a:p>
            <a:pPr marL="358775" indent="0">
              <a:buNone/>
            </a:pPr>
            <a:endParaRPr lang="cs-CZ" dirty="0" smtClean="0"/>
          </a:p>
          <a:p>
            <a:pPr marL="620713" indent="-261938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684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Postup reforem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715200" cy="5805264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cs-CZ" dirty="0" smtClean="0"/>
              <a:t>Gradualistický nebo šokový postup reforem (</a:t>
            </a:r>
            <a:r>
              <a:rPr lang="cs-CZ" dirty="0" err="1" smtClean="0"/>
              <a:t>Stiglitz</a:t>
            </a:r>
            <a:r>
              <a:rPr lang="cs-CZ" dirty="0" smtClean="0"/>
              <a:t>, Klaus), 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cs-CZ" dirty="0" smtClean="0"/>
              <a:t>Liberální a institucionální přístup (Holman)</a:t>
            </a:r>
          </a:p>
          <a:p>
            <a:pPr marL="609600" indent="-250825" algn="just">
              <a:buFont typeface="Wingdings" pitchFamily="2" charset="2"/>
              <a:buChar char="Ø"/>
              <a:defRPr/>
            </a:pPr>
            <a:r>
              <a:rPr lang="cs-CZ" b="1" i="1" u="sng" dirty="0" smtClean="0"/>
              <a:t>Liberální strategie</a:t>
            </a:r>
            <a:r>
              <a:rPr lang="cs-CZ" dirty="0" smtClean="0"/>
              <a:t> </a:t>
            </a:r>
            <a:r>
              <a:rPr lang="cs-CZ" dirty="0" smtClean="0">
                <a:cs typeface="Arial" charset="0"/>
              </a:rPr>
              <a:t>prvotní je vytvoření tržních podnětů (liberalizace a transformace), které přispívají k vytvoření tržních institucí.</a:t>
            </a:r>
          </a:p>
          <a:p>
            <a:pPr marL="609600" indent="-250825" algn="just">
              <a:buFont typeface="Wingdings" pitchFamily="2" charset="2"/>
              <a:buChar char="Ø"/>
              <a:defRPr/>
            </a:pPr>
            <a:endParaRPr lang="cs-CZ" dirty="0" smtClean="0">
              <a:cs typeface="Arial" charset="0"/>
            </a:endParaRPr>
          </a:p>
          <a:p>
            <a:pPr marL="609600" indent="-250825" algn="just">
              <a:buFont typeface="Wingdings" pitchFamily="2" charset="2"/>
              <a:buChar char="Ø"/>
              <a:defRPr/>
            </a:pPr>
            <a:r>
              <a:rPr lang="cs-CZ" b="1" i="1" u="sng" dirty="0" smtClean="0">
                <a:cs typeface="Arial" charset="0"/>
              </a:rPr>
              <a:t>Institucionální přístup</a:t>
            </a:r>
            <a:r>
              <a:rPr lang="cs-CZ" i="1" dirty="0" smtClean="0">
                <a:cs typeface="Arial" charset="0"/>
              </a:rPr>
              <a:t>: </a:t>
            </a:r>
            <a:r>
              <a:rPr lang="cs-CZ" dirty="0" smtClean="0">
                <a:cs typeface="Arial" charset="0"/>
              </a:rPr>
              <a:t>prvotní je vytvoření institucí (formálních i neformálních), a následný vznik trhů.</a:t>
            </a:r>
          </a:p>
          <a:p>
            <a:pPr marL="609600" indent="-609600" algn="just">
              <a:buFont typeface="Wingdings" pitchFamily="2" charset="2"/>
              <a:buNone/>
              <a:defRPr/>
            </a:pPr>
            <a:endParaRPr lang="cs-CZ" i="1" dirty="0" smtClean="0">
              <a:cs typeface="Arial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cs-CZ" dirty="0" smtClean="0">
                <a:cs typeface="Arial" charset="0"/>
              </a:rPr>
              <a:t>Neexistuje optimální strategie a vždy je nutno volit jen jednu z variant.</a:t>
            </a:r>
            <a:endParaRPr lang="cs-CZ" dirty="0" smtClean="0">
              <a:solidFill>
                <a:srgbClr val="FFFF00"/>
              </a:solidFill>
              <a:cs typeface="Arial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None/>
              <a:defRPr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436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Základní transformační kroky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75240" cy="5349208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Hlavní fáze transformace</a:t>
            </a:r>
          </a:p>
          <a:p>
            <a:pPr marL="719138" indent="-277813">
              <a:buFont typeface="Wingdings" pitchFamily="2" charset="2"/>
              <a:buChar char="Ø"/>
            </a:pPr>
            <a:r>
              <a:rPr lang="cs-CZ" sz="2800" dirty="0" smtClean="0"/>
              <a:t>Liberalizace</a:t>
            </a:r>
          </a:p>
          <a:p>
            <a:pPr marL="719138" indent="-277813">
              <a:buFont typeface="Wingdings" pitchFamily="2" charset="2"/>
              <a:buChar char="Ø"/>
            </a:pPr>
            <a:r>
              <a:rPr lang="cs-CZ" sz="2800" dirty="0" smtClean="0"/>
              <a:t>Stabilizace</a:t>
            </a:r>
          </a:p>
          <a:p>
            <a:pPr marL="719138" indent="-277813">
              <a:buFont typeface="Wingdings" pitchFamily="2" charset="2"/>
              <a:buChar char="Ø"/>
            </a:pPr>
            <a:r>
              <a:rPr lang="cs-CZ" sz="2800" dirty="0" smtClean="0"/>
              <a:t>Privatizace</a:t>
            </a:r>
          </a:p>
          <a:p>
            <a:pPr marL="719138" indent="-277813">
              <a:buFont typeface="Wingdings" pitchFamily="2" charset="2"/>
              <a:buChar char="Ø"/>
            </a:pPr>
            <a:r>
              <a:rPr lang="cs-CZ" sz="2800" dirty="0" smtClean="0"/>
              <a:t>Restrukturalizace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Největší obavy reformátorů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28670"/>
            <a:ext cx="8424936" cy="5857916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Nekontrolovatelný růst cen</a:t>
            </a:r>
          </a:p>
          <a:p>
            <a:pPr marL="914400" indent="-400050">
              <a:buFont typeface="Wingdings" pitchFamily="2" charset="2"/>
              <a:buChar char="Ø"/>
            </a:pPr>
            <a:r>
              <a:rPr lang="cs-CZ" sz="2800" dirty="0" smtClean="0"/>
              <a:t>Inflační mzdová spirála</a:t>
            </a:r>
          </a:p>
          <a:p>
            <a:pPr marL="914400" indent="-400050">
              <a:buFont typeface="Wingdings" pitchFamily="2" charset="2"/>
              <a:buChar char="Ø"/>
            </a:pPr>
            <a:r>
              <a:rPr lang="cs-CZ" sz="2800" dirty="0" smtClean="0"/>
              <a:t>Inflačně devalvační spirála</a:t>
            </a:r>
          </a:p>
          <a:p>
            <a:endParaRPr lang="cs-CZ" sz="2800" dirty="0" smtClean="0"/>
          </a:p>
          <a:p>
            <a:r>
              <a:rPr lang="cs-CZ" sz="2800" dirty="0" smtClean="0"/>
              <a:t>Zneužití monopolní síly</a:t>
            </a:r>
          </a:p>
          <a:p>
            <a:r>
              <a:rPr lang="cs-CZ" sz="2800" dirty="0" smtClean="0"/>
              <a:t>Rozvrácení platební bilance</a:t>
            </a:r>
          </a:p>
          <a:p>
            <a:r>
              <a:rPr lang="cs-CZ" sz="2800" dirty="0" smtClean="0"/>
              <a:t>Potenciální extenzivní růst</a:t>
            </a:r>
          </a:p>
          <a:p>
            <a:endParaRPr lang="cs-CZ" sz="2800" dirty="0" smtClean="0"/>
          </a:p>
          <a:p>
            <a:r>
              <a:rPr lang="cs-CZ" sz="2800" b="1" u="sng" dirty="0" smtClean="0"/>
              <a:t>Řešení</a:t>
            </a:r>
          </a:p>
          <a:p>
            <a:pPr marL="898525" indent="-360363" defTabSz="898525">
              <a:buFont typeface="Wingdings" pitchFamily="2" charset="2"/>
              <a:buChar char="Ø"/>
            </a:pPr>
            <a:r>
              <a:rPr lang="cs-CZ" sz="2800" dirty="0" smtClean="0"/>
              <a:t>Restriktivní HP</a:t>
            </a:r>
          </a:p>
          <a:p>
            <a:pPr marL="898525" indent="-360363" defTabSz="898525">
              <a:buFont typeface="Wingdings" pitchFamily="2" charset="2"/>
              <a:buChar char="Ø"/>
            </a:pPr>
            <a:r>
              <a:rPr lang="cs-CZ" sz="2800" dirty="0" smtClean="0"/>
              <a:t>Ukotvení hospodářského systému prostřednictvím fixního směnného kurzu (transformační kotva)</a:t>
            </a:r>
          </a:p>
          <a:p>
            <a:endParaRPr lang="cs-CZ" sz="2700" dirty="0" smtClean="0"/>
          </a:p>
          <a:p>
            <a:pPr>
              <a:buNone/>
            </a:pP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864</TotalTime>
  <Words>2461</Words>
  <Application>Microsoft Office PowerPoint</Application>
  <PresentationFormat>Předvádění na obrazovce (4:3)</PresentationFormat>
  <Paragraphs>390</Paragraphs>
  <Slides>43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9" baseType="lpstr">
      <vt:lpstr>Arial</vt:lpstr>
      <vt:lpstr>Calibri</vt:lpstr>
      <vt:lpstr>Times New Roman</vt:lpstr>
      <vt:lpstr>Wingdings</vt:lpstr>
      <vt:lpstr>Wingdings 2</vt:lpstr>
      <vt:lpstr>Arkýř</vt:lpstr>
      <vt:lpstr>Transformace československé ekonomiky</vt:lpstr>
      <vt:lpstr>Situace v Československu těsně před transformací</vt:lpstr>
      <vt:lpstr>Transformace x reforma</vt:lpstr>
      <vt:lpstr>Spor o cílové formy transformace</vt:lpstr>
      <vt:lpstr>Co bylo třeba změnit?</vt:lpstr>
      <vt:lpstr>Rychlost transformace</vt:lpstr>
      <vt:lpstr>Postup reforem</vt:lpstr>
      <vt:lpstr>Základní transformační kroky</vt:lpstr>
      <vt:lpstr>Největší obavy reformátorů</vt:lpstr>
      <vt:lpstr>První rok transformace - 1990</vt:lpstr>
      <vt:lpstr>První rok transformace - 1990</vt:lpstr>
      <vt:lpstr>První rok transformace - 1990</vt:lpstr>
      <vt:lpstr>Druhý rok transformace - 1991</vt:lpstr>
      <vt:lpstr>Druhý rok transformace - 1991</vt:lpstr>
      <vt:lpstr>Druhý rok transformace - 1991</vt:lpstr>
      <vt:lpstr>Stabilizace</vt:lpstr>
      <vt:lpstr>Stabilizace</vt:lpstr>
      <vt:lpstr>Stabilizace</vt:lpstr>
      <vt:lpstr>Strukturální změny</vt:lpstr>
      <vt:lpstr>Základní makroekonomické ukazatele - HDP</vt:lpstr>
      <vt:lpstr>HDP</vt:lpstr>
      <vt:lpstr>HDP</vt:lpstr>
      <vt:lpstr>Nezaměstnanost</vt:lpstr>
      <vt:lpstr>Faktory snižující nezaměstnanost v ČR</vt:lpstr>
      <vt:lpstr>Inflace</vt:lpstr>
      <vt:lpstr>Inflace  míra inflace v Československu (v %)</vt:lpstr>
      <vt:lpstr>Privatizace</vt:lpstr>
      <vt:lpstr>Privatizace</vt:lpstr>
      <vt:lpstr>Privatizace</vt:lpstr>
      <vt:lpstr>Privatizace </vt:lpstr>
      <vt:lpstr>Restituce</vt:lpstr>
      <vt:lpstr>Malá privatizace</vt:lpstr>
      <vt:lpstr>Velká privatizace </vt:lpstr>
      <vt:lpstr>Fond národního majetku </vt:lpstr>
      <vt:lpstr>Metody velké privatizace </vt:lpstr>
      <vt:lpstr>Kupónová metoda privatizace </vt:lpstr>
      <vt:lpstr>Kupónová metoda privatizace </vt:lpstr>
      <vt:lpstr>Kupónová metoda privatizace  v číslech</vt:lpstr>
      <vt:lpstr>Pozitiva kupónové privatizace</vt:lpstr>
      <vt:lpstr>Negativa kupónové privatizace</vt:lpstr>
      <vt:lpstr>Negativa kupónové privatizace</vt:lpstr>
      <vt:lpstr>Alternativy kupónové privatizace 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126</cp:revision>
  <dcterms:created xsi:type="dcterms:W3CDTF">2015-02-19T14:22:13Z</dcterms:created>
  <dcterms:modified xsi:type="dcterms:W3CDTF">2021-03-20T09:35:56Z</dcterms:modified>
</cp:coreProperties>
</file>