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318" r:id="rId4"/>
    <p:sldId id="297" r:id="rId5"/>
    <p:sldId id="287" r:id="rId6"/>
    <p:sldId id="298" r:id="rId7"/>
    <p:sldId id="288" r:id="rId8"/>
    <p:sldId id="299" r:id="rId9"/>
    <p:sldId id="289" r:id="rId10"/>
    <p:sldId id="293" r:id="rId11"/>
    <p:sldId id="294" r:id="rId12"/>
    <p:sldId id="295" r:id="rId1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0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60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17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 do předmětu </a:t>
            </a:r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poradenství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55591" indent="-355591">
              <a:buClr>
                <a:srgbClr val="307871"/>
              </a:buClr>
            </a:pPr>
            <a:r>
              <a:rPr lang="cs-CZ" sz="1400" b="1" dirty="0">
                <a:solidFill>
                  <a:srgbClr val="FF0000"/>
                </a:solidFill>
              </a:rPr>
              <a:t>Obsah přednášek a seminářů!!!</a:t>
            </a:r>
            <a:endParaRPr lang="cs-CZ" sz="1400" dirty="0"/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ŠIMÁKOVÁ, J., 2018. </a:t>
            </a:r>
            <a:r>
              <a:rPr lang="cs-CZ" sz="1400" i="1" dirty="0"/>
              <a:t>Finanční poradenství. Distanční studijní text</a:t>
            </a:r>
            <a:r>
              <a:rPr lang="cs-CZ" sz="1400" dirty="0"/>
              <a:t>. Karviná: SU OPF. ISBN 978-80-7510-311-6.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RADOVÁ, J., DVOŘÁK, P. a J. MÁLEK, 2009. </a:t>
            </a:r>
            <a:r>
              <a:rPr lang="cs-CZ" sz="1400" i="1" dirty="0"/>
              <a:t>Finanční matematika pro každého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978-80-247-3291-6. 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SYROVÝ, P., 2016. </a:t>
            </a:r>
            <a:r>
              <a:rPr lang="cs-CZ" sz="1400" i="1" dirty="0"/>
              <a:t>Investování pro začátečníky</a:t>
            </a:r>
            <a:r>
              <a:rPr lang="cs-CZ" sz="1400" dirty="0"/>
              <a:t>. 3. vyd. Praha: Grada </a:t>
            </a:r>
            <a:r>
              <a:rPr lang="cs-CZ" sz="1400" dirty="0" err="1"/>
              <a:t>Publishing</a:t>
            </a:r>
            <a:r>
              <a:rPr lang="cs-CZ" sz="1400" dirty="0"/>
              <a:t>, ISBN 978-80-271-0092-7.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KOHOUT, P., 2013. </a:t>
            </a:r>
            <a:r>
              <a:rPr lang="cs-CZ" sz="1400" i="1" dirty="0"/>
              <a:t>Investiční strategie pro třetí tisíciletí</a:t>
            </a:r>
            <a:r>
              <a:rPr lang="cs-CZ" sz="1400" dirty="0"/>
              <a:t>. 7. vyd.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978-80-247-5064-4.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STAVÁREK, D., 2014. </a:t>
            </a:r>
            <a:r>
              <a:rPr lang="cs-CZ" sz="1400" i="1" dirty="0"/>
              <a:t>Finance</a:t>
            </a:r>
            <a:r>
              <a:rPr lang="cs-CZ" sz="1400" dirty="0"/>
              <a:t>. Karviná: SU OPF. ISBN 978-80-7248-847-6. 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RŮČKOVÁ, P. a M. ROUBÍČKOVÁ, 2012. </a:t>
            </a:r>
            <a:r>
              <a:rPr lang="cs-CZ" sz="1400" i="1" dirty="0"/>
              <a:t>Finanční management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978-80-247-4047-8.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SYROVÝ, P., 2009. </a:t>
            </a:r>
            <a:r>
              <a:rPr lang="cs-CZ" sz="1400" i="1" dirty="0"/>
              <a:t>Financování vlastního bydlení</a:t>
            </a:r>
            <a:r>
              <a:rPr lang="cs-CZ" sz="1400" dirty="0"/>
              <a:t>. Praha: Grada </a:t>
            </a:r>
            <a:r>
              <a:rPr lang="cs-CZ" sz="1400" dirty="0" err="1"/>
              <a:t>Publishing</a:t>
            </a:r>
            <a:r>
              <a:rPr lang="cs-CZ" sz="1400" dirty="0"/>
              <a:t>. ISBN 978-80-247-2399-4.</a:t>
            </a:r>
          </a:p>
          <a:p>
            <a:pPr marL="355591" indent="-355591">
              <a:buClr>
                <a:srgbClr val="307871"/>
              </a:buClr>
            </a:pPr>
            <a:r>
              <a:rPr lang="cs-CZ" sz="1400" dirty="0"/>
              <a:t>Webový portál České národní banky – Peníze na útěku.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50" dirty="0"/>
              <a:t>Ing. Roman Hlawiczka, Ph.D.</a:t>
            </a:r>
          </a:p>
          <a:p>
            <a:pPr lvl="1"/>
            <a:r>
              <a:rPr lang="cs-CZ" sz="1600" dirty="0"/>
              <a:t>Kancelář A 213</a:t>
            </a:r>
          </a:p>
          <a:p>
            <a:pPr lvl="1"/>
            <a:r>
              <a:rPr lang="cs-CZ" sz="1600" dirty="0"/>
              <a:t>tel: 606 630 236</a:t>
            </a:r>
          </a:p>
          <a:p>
            <a:pPr lvl="1"/>
            <a:r>
              <a:rPr lang="cs-CZ" sz="1600" dirty="0"/>
              <a:t>e-mail: </a:t>
            </a:r>
            <a:r>
              <a:rPr lang="cs-CZ" sz="1600" dirty="0">
                <a:hlinkClick r:id="rId3"/>
              </a:rPr>
              <a:t>Hlawiczka@opf.slu.cz</a:t>
            </a:r>
            <a:endParaRPr lang="cs-CZ" sz="1600" dirty="0"/>
          </a:p>
          <a:p>
            <a:pPr lvl="1"/>
            <a:r>
              <a:rPr lang="cs-CZ" sz="1600" dirty="0"/>
              <a:t>roman_Hlawiczka@centrum.cz</a:t>
            </a:r>
          </a:p>
          <a:p>
            <a:endParaRPr lang="cs-CZ" dirty="0"/>
          </a:p>
          <a:p>
            <a:r>
              <a:rPr lang="cs-CZ" sz="1650" dirty="0"/>
              <a:t>Konzultační hodiny</a:t>
            </a:r>
          </a:p>
          <a:p>
            <a:pPr lvl="1"/>
            <a:r>
              <a:rPr lang="cs-CZ" sz="1600" dirty="0"/>
              <a:t>Úterý 14:00 – 14:45 hod</a:t>
            </a:r>
          </a:p>
          <a:p>
            <a:pPr lvl="1"/>
            <a:r>
              <a:rPr lang="cs-CZ" sz="1600" dirty="0"/>
              <a:t>Čtvrtek 16.25 – 17.00 hod</a:t>
            </a:r>
          </a:p>
          <a:p>
            <a:pPr lvl="1"/>
            <a:r>
              <a:rPr lang="cs-CZ" sz="1600" dirty="0"/>
              <a:t>Jinak po předchozí domluvě telefonicky/e-mailem</a:t>
            </a:r>
            <a:endParaRPr lang="en-GB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962D3-695C-4EEB-B0C3-CB65759D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Přehled harmonogramu období fakult</a:t>
            </a:r>
            <a:endParaRPr lang="cs-CZ" sz="2000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D93859A7-5D7A-452C-A14F-43AC89495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250" y="1127635"/>
            <a:ext cx="4831499" cy="28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843558"/>
            <a:ext cx="867696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1. Úvod do finančního poradenství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Podstata finančního poradenství. Analýza příjmů a použití finančních prostředků, finanční plánování a jeho cíle. Finanční nezávislost a svoboda. Sestavování rozpočtu a tvorba rezerv.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2. Finanční matematika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Finanční matematika jako nástroj hodnocení investičních příležitostí, výpočet současných a budoucích hodnot investic a cash </a:t>
            </a:r>
            <a:r>
              <a:rPr lang="cs-CZ" sz="1050" b="0" i="0" dirty="0" err="1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flow</a:t>
            </a: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. Finanční matematika jako nástroj pro hodnocení efektivity využití úvěrových, depozitních a pojistných produktů.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3. Depozitní a úvěrové produkty pro retailovou klientelu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Charakteristika a princip fungování depozitních a úvěrových produktů pro retailovou klientelu. Základní druhy depozitních produktů. Úvěry pro koupi nemovitostí, spotřební úvěry a leasingy. Využití jednotlivých druhů depozitních a úvěrových produktů z hlediska dosahování stanovených cílů finančního plánu.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4. Depozitní a úvěrové produkty pro firemní klientelu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Charakteristika a princip fungování depozitních a úvěrových produktů pro firemní klientelu. Úvěry a leasingy pro koupi komerčních objektů, provoz podniku, či firemních vozů. Úvěry pro začínající podnikatele. Využití jednotlivých druhů depozitních a úvěrových produktů z hlediska řízení nákladů, výnosů a likvidity podniku.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5. Pojistné produkty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Princip fungování pojištění. Pojištění jako způsob zabezpečení fyzické nebo právnické osoby pro případ nahodilé události. Pojištění životní a neživotní. Pojištění rizikové, kapitálové a investiční. Pojistné produkty vhodné pro pojištění movitého i nemovitého majetku podniku. Pojištění odpovědnosti.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6. Investice a tvorba portfolia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Reálné a finanční investice. Charakteristika investic do cenných papírů, investice do komodit, investice do podnikatelských záměrů. Zásady tvorby portfolia investic. Výnosnost, likvidita a rizikovost jednotlivých druhů investic z hlediska tvorby a správy portfolia. Investice a reinvestice v podnikové praxi.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7. Dosahování finanční nezávislosti a svobody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Dosahování finanční nezávislosti a svobody prostřednictvím využití depozitních, úvěrových, pojistných a investičních produktů. Spoření a důchody. Doplňkové penzijní spoření.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8. Makroekonomické aspekty finančního poradenství</a:t>
            </a:r>
            <a:b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</a:br>
            <a:r>
              <a:rPr lang="cs-CZ" sz="105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Makroekonomické vazby, vliv inflace na depozitní, úvěrové a investiční produkty. Daňové aspekty využití jednotlivých finančních produktů.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Shrnutí  - 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81020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275606"/>
            <a:ext cx="864096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průběžné písemné testy v průběhu semestru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písemná zkouška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Obhajoba seminární práce – termín bude vypsán v IS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Bodové hodnocení aktivit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31116"/>
              </p:ext>
            </p:extLst>
          </p:nvPr>
        </p:nvGraphicFramePr>
        <p:xfrm>
          <a:off x="1043608" y="1306255"/>
          <a:ext cx="7212734" cy="2747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7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597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%</a:t>
                      </a:r>
                      <a:r>
                        <a:rPr lang="cs-CZ" baseline="0" dirty="0"/>
                        <a:t> z hodnocení</a:t>
                      </a:r>
                      <a:endParaRPr lang="cs-CZ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Průběžné testy + aktivity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Písemná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r>
                        <a:rPr lang="cs-CZ" dirty="0"/>
                        <a:t>Obhajoba seminární práce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  <a:r>
                        <a:rPr lang="cs-CZ" baseline="0" dirty="0"/>
                        <a:t> b.</a:t>
                      </a:r>
                      <a:endParaRPr lang="cs-CZ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354">
                <a:tc>
                  <a:txBody>
                    <a:bodyPr/>
                    <a:lstStyle/>
                    <a:p>
                      <a:pPr algn="r"/>
                      <a:r>
                        <a:rPr lang="cs-CZ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008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  90 bodů</a:t>
            </a:r>
          </a:p>
          <a:p>
            <a:r>
              <a:rPr lang="cs-CZ" sz="2000" dirty="0"/>
              <a:t>C: 	71 –   80 bodů</a:t>
            </a:r>
          </a:p>
          <a:p>
            <a:r>
              <a:rPr lang="cs-CZ" sz="2000" dirty="0"/>
              <a:t>D: 	61 –   70 bodů</a:t>
            </a:r>
          </a:p>
          <a:p>
            <a:r>
              <a:rPr lang="cs-CZ" sz="2000" dirty="0"/>
              <a:t>E: 	51 –   60 bodů</a:t>
            </a:r>
          </a:p>
          <a:p>
            <a:r>
              <a:rPr lang="cs-CZ" sz="2000" dirty="0"/>
              <a:t>F: 	  0 –   50 bodů</a:t>
            </a:r>
          </a:p>
          <a:p>
            <a:endParaRPr lang="cs-CZ" sz="2000" dirty="0"/>
          </a:p>
          <a:p>
            <a:r>
              <a:rPr lang="cs-CZ" sz="2000" dirty="0"/>
              <a:t>Poznámka: aktivity mají 10 % váhu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900" dirty="0"/>
              <a:t>Průběžné testy se píšou prostřednictvím IS (is.slu.cz)</a:t>
            </a:r>
          </a:p>
          <a:p>
            <a:pPr>
              <a:spcBef>
                <a:spcPts val="0"/>
              </a:spcBef>
              <a:buClr>
                <a:srgbClr val="307871"/>
              </a:buClr>
            </a:pPr>
            <a:endParaRPr lang="cs-CZ" sz="1000" dirty="0"/>
          </a:p>
          <a:p>
            <a:pPr>
              <a:buClr>
                <a:srgbClr val="307871"/>
              </a:buClr>
            </a:pPr>
            <a:r>
              <a:rPr lang="cs-CZ" sz="1900" dirty="0"/>
              <a:t>Termíny testů: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Průběžné testy během semestru</a:t>
            </a:r>
            <a:endParaRPr lang="cs-CZ" sz="1600" b="1" dirty="0">
              <a:solidFill>
                <a:srgbClr val="C00000"/>
              </a:solidFill>
            </a:endParaRPr>
          </a:p>
          <a:p>
            <a:pPr>
              <a:buClr>
                <a:srgbClr val="307871"/>
              </a:buClr>
            </a:pPr>
            <a:endParaRPr lang="cs-CZ" sz="1000" dirty="0"/>
          </a:p>
          <a:p>
            <a:pPr>
              <a:buClr>
                <a:srgbClr val="307871"/>
              </a:buClr>
            </a:pPr>
            <a:r>
              <a:rPr lang="cs-CZ" sz="1900" dirty="0"/>
              <a:t>Struktura testů: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Teorie	50 %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Příklady	50 %</a:t>
            </a:r>
          </a:p>
          <a:p>
            <a:pPr>
              <a:buClr>
                <a:srgbClr val="307871"/>
              </a:buClr>
            </a:pPr>
            <a:endParaRPr lang="cs-CZ" sz="800" dirty="0"/>
          </a:p>
          <a:p>
            <a:pPr>
              <a:buClr>
                <a:srgbClr val="307871"/>
              </a:buClr>
            </a:pPr>
            <a:r>
              <a:rPr lang="cs-CZ" sz="1800" dirty="0"/>
              <a:t>Testy jsou online.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Je možné se v průběhu zadaného termínu přihlásit a test vykonat (pozor po spuštění testu Vám začne běžet zadaný čas a test není možné opakovat).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Průběžné</a:t>
            </a:r>
            <a:r>
              <a:rPr lang="en-US" b="1" dirty="0"/>
              <a:t> </a:t>
            </a:r>
            <a:r>
              <a:rPr lang="en-US" b="1" dirty="0" err="1"/>
              <a:t>písemné</a:t>
            </a:r>
            <a:r>
              <a:rPr lang="en-US" b="1" dirty="0"/>
              <a:t> testy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114718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Písemný test na 30 bodů z celkové látky.</a:t>
            </a:r>
          </a:p>
          <a:p>
            <a:pPr algn="just"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Struktura testu:</a:t>
            </a:r>
          </a:p>
          <a:p>
            <a:pPr lvl="1" algn="just">
              <a:spcBef>
                <a:spcPts val="1200"/>
              </a:spcBef>
              <a:defRPr/>
            </a:pPr>
            <a:r>
              <a:rPr lang="cs-CZ" sz="1800" dirty="0"/>
              <a:t>Teorie a příklady		</a:t>
            </a:r>
            <a:endParaRPr lang="cs-CZ" sz="1400" dirty="0"/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1800" dirty="0"/>
              <a:t>Závěrečná zkouška bude ve zkouškovém období, termíny budou vypsány v is.slu.cz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Závěrečný</a:t>
            </a:r>
            <a:r>
              <a:rPr lang="en-US" b="1" dirty="0"/>
              <a:t> </a:t>
            </a:r>
            <a:r>
              <a:rPr lang="en-US" b="1" dirty="0" err="1"/>
              <a:t>zkouškový</a:t>
            </a:r>
            <a:r>
              <a:rPr lang="en-US" b="1" dirty="0"/>
              <a:t>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FIU/BKFPM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908</Words>
  <Application>Microsoft Office PowerPoint</Application>
  <PresentationFormat>Předvádění na obrazovce (16:9)</PresentationFormat>
  <Paragraphs>105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Enriqueta</vt:lpstr>
      <vt:lpstr>Open Sans</vt:lpstr>
      <vt:lpstr>Roboto</vt:lpstr>
      <vt:lpstr>Times New Roman</vt:lpstr>
      <vt:lpstr>SLU</vt:lpstr>
      <vt:lpstr>Úvodní informace do předmětu  Finanční poradenství</vt:lpstr>
      <vt:lpstr>Kontakt</vt:lpstr>
      <vt:lpstr>Přehled harmonogramu období fakult</vt:lpstr>
      <vt:lpstr>Shrnutí  - Obsah kurzu</vt:lpstr>
      <vt:lpstr>Podmínky absolvování předmětu</vt:lpstr>
      <vt:lpstr>Bodové hodnocení aktivit</vt:lpstr>
      <vt:lpstr>Celkové hodnocení</vt:lpstr>
      <vt:lpstr>Průběžné písemné testy</vt:lpstr>
      <vt:lpstr>Závěrečný zkouškový test</vt:lpstr>
      <vt:lpstr>Literatura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109</cp:revision>
  <cp:lastPrinted>2017-09-19T07:48:06Z</cp:lastPrinted>
  <dcterms:created xsi:type="dcterms:W3CDTF">2016-07-06T15:42:34Z</dcterms:created>
  <dcterms:modified xsi:type="dcterms:W3CDTF">2022-02-27T23:06:07Z</dcterms:modified>
</cp:coreProperties>
</file>