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4"/>
  </p:notesMasterIdLst>
  <p:sldIdLst>
    <p:sldId id="256" r:id="rId2"/>
    <p:sldId id="257" r:id="rId3"/>
    <p:sldId id="311" r:id="rId4"/>
    <p:sldId id="312" r:id="rId5"/>
    <p:sldId id="313" r:id="rId6"/>
    <p:sldId id="314" r:id="rId7"/>
    <p:sldId id="315" r:id="rId8"/>
    <p:sldId id="316" r:id="rId9"/>
    <p:sldId id="340" r:id="rId10"/>
    <p:sldId id="339" r:id="rId11"/>
    <p:sldId id="345" r:id="rId12"/>
    <p:sldId id="319" r:id="rId13"/>
    <p:sldId id="320" r:id="rId14"/>
    <p:sldId id="317" r:id="rId15"/>
    <p:sldId id="321" r:id="rId16"/>
    <p:sldId id="270" r:id="rId17"/>
    <p:sldId id="344" r:id="rId18"/>
    <p:sldId id="271" r:id="rId19"/>
    <p:sldId id="272" r:id="rId20"/>
    <p:sldId id="274" r:id="rId21"/>
    <p:sldId id="322" r:id="rId22"/>
    <p:sldId id="302" r:id="rId23"/>
    <p:sldId id="304" r:id="rId24"/>
    <p:sldId id="323" r:id="rId25"/>
    <p:sldId id="276" r:id="rId26"/>
    <p:sldId id="277" r:id="rId27"/>
    <p:sldId id="285" r:id="rId28"/>
    <p:sldId id="306" r:id="rId29"/>
    <p:sldId id="341" r:id="rId30"/>
    <p:sldId id="342" r:id="rId31"/>
    <p:sldId id="343" r:id="rId32"/>
    <p:sldId id="269" r:id="rId33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666633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>
      <p:cViewPr varScale="1">
        <p:scale>
          <a:sx n="86" d="100"/>
          <a:sy n="86" d="100"/>
        </p:scale>
        <p:origin x="1200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930" y="4861441"/>
            <a:ext cx="5679440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880D9613-994E-4556-A999-C5D61A185A4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09800" y="381000"/>
            <a:ext cx="6629400" cy="2686050"/>
          </a:xfrm>
        </p:spPr>
        <p:txBody>
          <a:bodyPr/>
          <a:lstStyle>
            <a:lvl1pPr algn="r">
              <a:defRPr sz="5400"/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209800" y="3276600"/>
            <a:ext cx="6629400" cy="2362200"/>
          </a:xfrm>
        </p:spPr>
        <p:txBody>
          <a:bodyPr/>
          <a:lstStyle>
            <a:lvl1pPr marL="0" indent="0" algn="r">
              <a:buFontTx/>
              <a:buNone/>
              <a:defRPr sz="3600">
                <a:solidFill>
                  <a:srgbClr val="666633"/>
                </a:solidFill>
              </a:defRPr>
            </a:lvl1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pic>
        <p:nvPicPr>
          <p:cNvPr id="3083" name="Picture 11" descr="j038471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2779713" cy="6858000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FF64A9-13FB-4D9A-ACD9-38B33FA52C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10350" y="274638"/>
            <a:ext cx="2076450" cy="59277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81000" y="274638"/>
            <a:ext cx="6076950" cy="59277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895AF4-CA81-4C54-B051-1505422C77C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B3BC93-1204-40E8-9005-0CB29BFE0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F82B74-CA7A-4E5C-9F16-6AF25DA2D2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114800" y="16764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DA375E-D715-484E-8A31-7055EBD9190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038D-E304-4525-A7F5-692CFDFF70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ACA0DC-822A-4BA9-A426-2FB1E59E3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0F765B-D5B5-4EA8-9F58-0852708636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AD7B6B-90A3-44AA-81D0-801914DEA2C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Klepnutím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EE6F1E-241F-4F7F-BBF2-5AAE3FB3E7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j0384715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239000" y="1905000"/>
            <a:ext cx="1905000" cy="4953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74638"/>
            <a:ext cx="8305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14600" y="6553200"/>
            <a:ext cx="4343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r>
              <a:rPr lang="en-US"/>
              <a:t>Free template from www.brainybetty.com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C32BDD3B-BFD5-4B28-89A6-C7A224012FA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6633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6633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data.worldbank.org/indicator/IC.CRD.PRVT.ZS/countries/1W?display=map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psv.cz/web/cz/zivotni-a-existencni-minimum1" TargetMode="External"/><Relationship Id="rId2" Type="http://schemas.openxmlformats.org/officeDocument/2006/relationships/hyperlink" Target="https://www.mpsv.cz/web/cz/zivotni-a-existencni-minimum-od-1.-dubna-2020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000" dirty="0"/>
              <a:t>Úvěrové analýzy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Pavla Klepková Vodová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10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(2)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ukazatele využívané pro posouzení bonity u hypotečních úvěrů:</a:t>
            </a:r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  <a:p>
            <a:pPr lvl="1"/>
            <a:endParaRPr lang="cs-CZ" sz="2400" dirty="0"/>
          </a:p>
          <a:p>
            <a:pPr lvl="1"/>
            <a:endParaRPr lang="cs-CZ" sz="2400" dirty="0"/>
          </a:p>
          <a:p>
            <a:pPr lvl="1"/>
            <a:r>
              <a:rPr lang="cs-CZ" sz="2400" dirty="0" err="1"/>
              <a:t>debt</a:t>
            </a:r>
            <a:r>
              <a:rPr lang="cs-CZ" sz="2400" dirty="0"/>
              <a:t> </a:t>
            </a:r>
            <a:r>
              <a:rPr lang="cs-CZ" sz="2400" dirty="0" err="1"/>
              <a:t>service</a:t>
            </a:r>
            <a:r>
              <a:rPr lang="cs-CZ" sz="2400" dirty="0"/>
              <a:t> to </a:t>
            </a:r>
            <a:r>
              <a:rPr lang="cs-CZ" sz="2400" dirty="0" err="1"/>
              <a:t>income</a:t>
            </a: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3717032"/>
            <a:ext cx="3394623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331640" y="5013176"/>
            <a:ext cx="3268045" cy="56385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sp>
        <p:nvSpPr>
          <p:cNvPr id="9" name="Řečová bublina: oválný bublinový popisek 8">
            <a:extLst>
              <a:ext uri="{FF2B5EF4-FFF2-40B4-BE49-F238E27FC236}">
                <a16:creationId xmlns:a16="http://schemas.microsoft.com/office/drawing/2014/main" id="{3C355B0A-5C9B-42DD-8A2B-87CD72AD2D1B}"/>
              </a:ext>
            </a:extLst>
          </p:cNvPr>
          <p:cNvSpPr/>
          <p:nvPr/>
        </p:nvSpPr>
        <p:spPr>
          <a:xfrm>
            <a:off x="4945360" y="3194104"/>
            <a:ext cx="3515072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1. dubna </a:t>
            </a:r>
            <a:r>
              <a:rPr lang="cs-CZ" sz="1400" b="1" dirty="0">
                <a:solidFill>
                  <a:schemeClr val="tx1"/>
                </a:solidFill>
              </a:rPr>
              <a:t>2022 DTI max. 8,5 (9,5)</a:t>
            </a:r>
          </a:p>
        </p:txBody>
      </p:sp>
      <p:sp>
        <p:nvSpPr>
          <p:cNvPr id="10" name="Řečová bublina: oválný bublinový popisek 9">
            <a:extLst>
              <a:ext uri="{FF2B5EF4-FFF2-40B4-BE49-F238E27FC236}">
                <a16:creationId xmlns:a16="http://schemas.microsoft.com/office/drawing/2014/main" id="{91485EA3-43F9-462F-B03F-8BDE6E2E64B7}"/>
              </a:ext>
            </a:extLst>
          </p:cNvPr>
          <p:cNvSpPr/>
          <p:nvPr/>
        </p:nvSpPr>
        <p:spPr>
          <a:xfrm>
            <a:off x="4945360" y="4779061"/>
            <a:ext cx="3701480" cy="122995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1. dubna 2022 </a:t>
            </a:r>
            <a:r>
              <a:rPr lang="cs-CZ" sz="1400" b="1" dirty="0">
                <a:solidFill>
                  <a:schemeClr val="tx1"/>
                </a:solidFill>
              </a:rPr>
              <a:t>DSTI max. 45 % (50 %)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1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1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11</a:t>
            </a:fld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Jaký je rozdíl mezi ukazatelem maximálního zatížení příjmů a ukazatelem </a:t>
            </a:r>
            <a:r>
              <a:rPr lang="cs-CZ" dirty="0" err="1"/>
              <a:t>debt</a:t>
            </a:r>
            <a:r>
              <a:rPr lang="cs-CZ" dirty="0"/>
              <a:t> </a:t>
            </a:r>
            <a:r>
              <a:rPr lang="cs-CZ" dirty="0" err="1"/>
              <a:t>service</a:t>
            </a:r>
            <a:r>
              <a:rPr lang="cs-CZ" dirty="0"/>
              <a:t> to </a:t>
            </a:r>
            <a:r>
              <a:rPr lang="cs-CZ" dirty="0" err="1"/>
              <a:t>income</a:t>
            </a:r>
            <a:r>
              <a:rPr lang="cs-CZ" dirty="0"/>
              <a:t>? </a:t>
            </a:r>
          </a:p>
          <a:p>
            <a:pPr marL="457200" lvl="1" indent="0">
              <a:buNone/>
            </a:pPr>
            <a:endParaRPr lang="cs-CZ" sz="2400" dirty="0"/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3" name="Picture 3">
            <a:extLst>
              <a:ext uri="{FF2B5EF4-FFF2-40B4-BE49-F238E27FC236}">
                <a16:creationId xmlns:a16="http://schemas.microsoft.com/office/drawing/2014/main" id="{537B78BE-CD8F-4C2C-80F2-F7089D2820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07036" y="5339781"/>
            <a:ext cx="4999459" cy="86258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</p:pic>
      <p:pic>
        <p:nvPicPr>
          <p:cNvPr id="14" name="Picture 1">
            <a:extLst>
              <a:ext uri="{FF2B5EF4-FFF2-40B4-BE49-F238E27FC236}">
                <a16:creationId xmlns:a16="http://schemas.microsoft.com/office/drawing/2014/main" id="{7BE334F8-0ABB-4A93-9696-48F743940A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59632" y="4038479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  <p:extLst>
      <p:ext uri="{BB962C8B-B14F-4D97-AF65-F5344CB8AC3E}">
        <p14:creationId xmlns:p14="http://schemas.microsoft.com/office/powerpoint/2010/main" val="2640592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Empirické 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credit </a:t>
            </a:r>
            <a:r>
              <a:rPr lang="cs-CZ" dirty="0" err="1"/>
              <a:t>scoring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ohodnocení žadatele o úvěr jedním číslem (faktory a jejich váhy)</a:t>
            </a:r>
          </a:p>
          <a:p>
            <a:pPr lvl="1"/>
            <a:r>
              <a:rPr lang="cs-CZ" dirty="0"/>
              <a:t>výhody:</a:t>
            </a:r>
          </a:p>
          <a:p>
            <a:pPr lvl="2"/>
            <a:r>
              <a:rPr lang="cs-CZ" dirty="0"/>
              <a:t>o úvěrech může kvalifikovaně rozhodovat i méně zkušený personál</a:t>
            </a:r>
          </a:p>
          <a:p>
            <a:pPr lvl="2"/>
            <a:r>
              <a:rPr lang="cs-CZ" dirty="0"/>
              <a:t>nízké náklady na hodnocení</a:t>
            </a:r>
          </a:p>
          <a:p>
            <a:pPr lvl="2"/>
            <a:r>
              <a:rPr lang="cs-CZ" dirty="0"/>
              <a:t>žádosti se na všech pobočkách posuzují konzistentně</a:t>
            </a:r>
          </a:p>
          <a:p>
            <a:pPr lvl="2"/>
            <a:r>
              <a:rPr lang="cs-CZ" dirty="0"/>
              <a:t>systémy vychází ze zkušeností s tisíci klienty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Rozdělení klientů dle dosažených bodů při credit </a:t>
            </a:r>
            <a:r>
              <a:rPr lang="cs-CZ" sz="3600" dirty="0" err="1"/>
              <a:t>scoringu</a:t>
            </a:r>
            <a:endParaRPr lang="cs-CZ" sz="3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700808"/>
            <a:ext cx="8222182" cy="437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Hvězda: šesticípá 1">
            <a:extLst>
              <a:ext uri="{FF2B5EF4-FFF2-40B4-BE49-F238E27FC236}">
                <a16:creationId xmlns:a16="http://schemas.microsoft.com/office/drawing/2014/main" id="{2BA28A33-CBE5-41A2-9CDF-F3A800F6AB10}"/>
              </a:ext>
            </a:extLst>
          </p:cNvPr>
          <p:cNvSpPr/>
          <p:nvPr/>
        </p:nvSpPr>
        <p:spPr>
          <a:xfrm>
            <a:off x="4475702" y="4739444"/>
            <a:ext cx="672361" cy="777788"/>
          </a:xfrm>
          <a:prstGeom prst="star6">
            <a:avLst>
              <a:gd name="adj" fmla="val 29839"/>
              <a:gd name="hf" fmla="val 115470"/>
            </a:avLst>
          </a:prstGeom>
          <a:solidFill>
            <a:srgbClr val="FF6600"/>
          </a:solidFill>
          <a:ln>
            <a:solidFill>
              <a:schemeClr val="accent1">
                <a:shade val="50000"/>
                <a:alpha val="96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Hvězda: šesticípá 2">
            <a:extLst>
              <a:ext uri="{FF2B5EF4-FFF2-40B4-BE49-F238E27FC236}">
                <a16:creationId xmlns:a16="http://schemas.microsoft.com/office/drawing/2014/main" id="{F62D6979-A320-4A60-8807-0A075B322FDE}"/>
              </a:ext>
            </a:extLst>
          </p:cNvPr>
          <p:cNvSpPr/>
          <p:nvPr/>
        </p:nvSpPr>
        <p:spPr>
          <a:xfrm>
            <a:off x="2979174" y="3969200"/>
            <a:ext cx="914400" cy="914400"/>
          </a:xfrm>
          <a:prstGeom prst="star6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Hvězda: šesticípá 11">
            <a:extLst>
              <a:ext uri="{FF2B5EF4-FFF2-40B4-BE49-F238E27FC236}">
                <a16:creationId xmlns:a16="http://schemas.microsoft.com/office/drawing/2014/main" id="{F168B590-039B-4A38-A178-B33164D5ED25}"/>
              </a:ext>
            </a:extLst>
          </p:cNvPr>
          <p:cNvSpPr/>
          <p:nvPr/>
        </p:nvSpPr>
        <p:spPr>
          <a:xfrm>
            <a:off x="6389552" y="4077072"/>
            <a:ext cx="914400" cy="914400"/>
          </a:xfrm>
          <a:prstGeom prst="star6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 animBg="1"/>
      <p:bldP spid="3" grpId="0" animBg="1"/>
      <p:bldP spid="1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podnikatelů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600" dirty="0"/>
              <a:t>banka hodnotí míru:</a:t>
            </a:r>
          </a:p>
          <a:p>
            <a:pPr lvl="1"/>
            <a:r>
              <a:rPr lang="cs-CZ" sz="2400" dirty="0"/>
              <a:t>obchodního rizika</a:t>
            </a:r>
          </a:p>
          <a:p>
            <a:pPr lvl="2"/>
            <a:r>
              <a:rPr lang="cs-CZ" dirty="0"/>
              <a:t>vztah mezi bankou a klientem</a:t>
            </a:r>
          </a:p>
          <a:p>
            <a:pPr lvl="2"/>
            <a:r>
              <a:rPr lang="cs-CZ" dirty="0"/>
              <a:t>vnější prostředí</a:t>
            </a:r>
          </a:p>
          <a:p>
            <a:pPr lvl="2"/>
            <a:r>
              <a:rPr lang="cs-CZ" dirty="0"/>
              <a:t>kvalita managementu</a:t>
            </a:r>
          </a:p>
          <a:p>
            <a:pPr lvl="2"/>
            <a:r>
              <a:rPr lang="cs-CZ" dirty="0"/>
              <a:t>úvěrový návrh</a:t>
            </a:r>
          </a:p>
          <a:p>
            <a:pPr lvl="1"/>
            <a:r>
              <a:rPr lang="cs-CZ" sz="2400" dirty="0"/>
              <a:t>finančního rizika</a:t>
            </a:r>
          </a:p>
          <a:p>
            <a:pPr lvl="2"/>
            <a:r>
              <a:rPr lang="cs-CZ" dirty="0"/>
              <a:t>finanční analýza</a:t>
            </a:r>
          </a:p>
          <a:p>
            <a:pPr>
              <a:buNone/>
            </a:pPr>
            <a:r>
              <a:rPr lang="cs-CZ" sz="2600" dirty="0">
                <a:latin typeface="Times New Roman"/>
                <a:cs typeface="Times New Roman"/>
              </a:rPr>
              <a:t>→ </a:t>
            </a:r>
            <a:r>
              <a:rPr lang="cs-CZ" sz="2600" dirty="0"/>
              <a:t>výstup: interní ratingové hodnocení</a:t>
            </a:r>
          </a:p>
          <a:p>
            <a:r>
              <a:rPr lang="cs-CZ" sz="2600" dirty="0"/>
              <a:t>alternativní přístup – 5C: </a:t>
            </a:r>
            <a:r>
              <a:rPr lang="cs-CZ" sz="2600" dirty="0" err="1"/>
              <a:t>Character</a:t>
            </a:r>
            <a:r>
              <a:rPr lang="cs-CZ" sz="2600" dirty="0"/>
              <a:t>, </a:t>
            </a:r>
            <a:r>
              <a:rPr lang="cs-CZ" sz="2600" dirty="0" err="1"/>
              <a:t>Capacity</a:t>
            </a:r>
            <a:r>
              <a:rPr lang="cs-CZ" sz="2600" dirty="0"/>
              <a:t>, </a:t>
            </a:r>
            <a:r>
              <a:rPr lang="cs-CZ" sz="2600" dirty="0" err="1"/>
              <a:t>Capital</a:t>
            </a:r>
            <a:r>
              <a:rPr lang="cs-CZ" sz="2600" dirty="0"/>
              <a:t>, </a:t>
            </a:r>
            <a:r>
              <a:rPr lang="cs-CZ" sz="2600" dirty="0" err="1"/>
              <a:t>Conditions</a:t>
            </a:r>
            <a:r>
              <a:rPr lang="cs-CZ" sz="2600" dirty="0"/>
              <a:t>, </a:t>
            </a:r>
            <a:r>
              <a:rPr lang="cs-CZ" sz="2600" dirty="0" err="1"/>
              <a:t>Collateral</a:t>
            </a:r>
            <a:endParaRPr lang="cs-CZ" sz="2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0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409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15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Úvěrový registr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300" dirty="0"/>
              <a:t>smyslem je zabránit tomu, aby se klient nadměrně zadlužil u více bank najednou a aby se banky vyvarovaly poskytování úvěrů těm klientům, s kterými již jiná banka měla v minulosti negativní zkušenosti </a:t>
            </a:r>
            <a:r>
              <a:rPr lang="cs-CZ" sz="2300" dirty="0">
                <a:latin typeface="Times New Roman"/>
                <a:cs typeface="Times New Roman"/>
              </a:rPr>
              <a:t>→ </a:t>
            </a:r>
            <a:r>
              <a:rPr lang="cs-CZ" sz="2300" dirty="0"/>
              <a:t>shromažďuje informace o úvěrové historii dlužníků</a:t>
            </a:r>
          </a:p>
          <a:p>
            <a:r>
              <a:rPr lang="cs-CZ" sz="2300" dirty="0"/>
              <a:t>podstatné je:</a:t>
            </a:r>
          </a:p>
          <a:p>
            <a:pPr lvl="1"/>
            <a:r>
              <a:rPr lang="cs-CZ" sz="2000" dirty="0"/>
              <a:t>jaké informace obsahuje:</a:t>
            </a:r>
          </a:p>
          <a:p>
            <a:pPr lvl="2"/>
            <a:r>
              <a:rPr lang="cs-CZ" sz="1800" dirty="0"/>
              <a:t>negativní informace</a:t>
            </a:r>
          </a:p>
          <a:p>
            <a:pPr lvl="2"/>
            <a:r>
              <a:rPr lang="cs-CZ" sz="1800" dirty="0"/>
              <a:t>pozitivní i negativní informace</a:t>
            </a:r>
          </a:p>
          <a:p>
            <a:pPr lvl="1"/>
            <a:r>
              <a:rPr lang="cs-CZ" sz="2000" dirty="0"/>
              <a:t>kdo vše poskytuje informace</a:t>
            </a:r>
          </a:p>
          <a:p>
            <a:pPr lvl="2"/>
            <a:r>
              <a:rPr lang="cs-CZ" sz="1800" dirty="0"/>
              <a:t>pouze banky</a:t>
            </a:r>
          </a:p>
          <a:p>
            <a:pPr lvl="2"/>
            <a:r>
              <a:rPr lang="cs-CZ" sz="1800" dirty="0"/>
              <a:t>ostatní subjekty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40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40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Typologie úvěrových registrů dle Světové banky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395536" y="1916832"/>
          <a:ext cx="8280921" cy="2572602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804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 dirty="0">
                          <a:latin typeface="+mj-lt"/>
                          <a:ea typeface="Calibri"/>
                        </a:rPr>
                        <a:t>Zdroje informací</a:t>
                      </a:r>
                      <a:endParaRPr lang="cs-CZ" sz="24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spc="-30">
                          <a:latin typeface="+mj-lt"/>
                          <a:ea typeface="Calibri"/>
                        </a:rPr>
                        <a:t>Typy informací</a:t>
                      </a:r>
                      <a:endParaRPr lang="cs-CZ" sz="2400" spc="-3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804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pozitivní i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pouze negativní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plné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vysoká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80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fragmentované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>
                          <a:latin typeface="+mj-lt"/>
                          <a:ea typeface="Calibri"/>
                        </a:rPr>
                        <a:t>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spc="-30" dirty="0">
                          <a:latin typeface="+mj-lt"/>
                          <a:ea typeface="Calibri"/>
                        </a:rPr>
                        <a:t>nejnižší míra predikce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1259632" y="6309320"/>
            <a:ext cx="5904656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9.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0"/>
            <a:ext cx="8038490" cy="63300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Přínosy úvěrových registrů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484784"/>
            <a:ext cx="7387208" cy="471757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snižují informační asymetrii mezi dlužníky a věřiteli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pomáhají věřitelům přesněji ocenit riziko a zlepšit kvalitu portfolia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dobrým dlužníkům snižují náklady úvěru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zvyšují objem poskytnutých úvěrů (zlepšují dostupnost úvěrů) 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podporou credit </a:t>
            </a:r>
            <a:r>
              <a:rPr lang="cs-CZ" sz="2800" dirty="0" err="1"/>
              <a:t>scoringu</a:t>
            </a:r>
            <a:r>
              <a:rPr lang="cs-CZ" sz="2800" dirty="0"/>
              <a:t> snižují náklady věřitelů → roste jejich rentabilita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260649"/>
            <a:ext cx="7315200" cy="129614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000" dirty="0">
                <a:hlinkClick r:id="rId2"/>
              </a:rPr>
              <a:t>http://data.</a:t>
            </a:r>
            <a:r>
              <a:rPr lang="cs-CZ" sz="2000" dirty="0" err="1">
                <a:hlinkClick r:id="rId2"/>
              </a:rPr>
              <a:t>worldbank.org</a:t>
            </a:r>
            <a:r>
              <a:rPr lang="cs-CZ" sz="2000" dirty="0">
                <a:hlinkClick r:id="rId2"/>
              </a:rPr>
              <a:t>/</a:t>
            </a:r>
            <a:r>
              <a:rPr lang="cs-CZ" sz="2000" dirty="0" err="1">
                <a:hlinkClick r:id="rId2"/>
              </a:rPr>
              <a:t>indicator</a:t>
            </a:r>
            <a:r>
              <a:rPr lang="cs-CZ" sz="2000" dirty="0">
                <a:hlinkClick r:id="rId2"/>
              </a:rPr>
              <a:t>/IC.CRD.PRVT.ZS/</a:t>
            </a:r>
            <a:r>
              <a:rPr lang="cs-CZ" sz="2000" dirty="0" err="1">
                <a:hlinkClick r:id="rId2"/>
              </a:rPr>
              <a:t>countries</a:t>
            </a:r>
            <a:r>
              <a:rPr lang="cs-CZ" sz="2000" dirty="0">
                <a:hlinkClick r:id="rId2"/>
              </a:rPr>
              <a:t>/1W?display=map</a:t>
            </a: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6D855934-C99B-4069-A385-FB7112E56D3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334" t="7260" r="34251" b="5949"/>
          <a:stretch/>
        </p:blipFill>
        <p:spPr>
          <a:xfrm>
            <a:off x="809422" y="856681"/>
            <a:ext cx="7525155" cy="59818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2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cíl: co nejspolehlivěji odlišit klienty, kteří budou schopni úvěr splácet, od těch, kteří splácet nebudou schopni či ochotni</a:t>
            </a:r>
          </a:p>
          <a:p>
            <a:endParaRPr lang="cs-CZ" sz="2800" dirty="0"/>
          </a:p>
          <a:p>
            <a:pPr>
              <a:buFont typeface="Wingdings" pitchFamily="2" charset="2"/>
              <a:buNone/>
            </a:pPr>
            <a:r>
              <a:rPr lang="cs-CZ" sz="2800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→</a:t>
            </a:r>
            <a:r>
              <a:rPr lang="cs-CZ" sz="2800" dirty="0">
                <a:sym typeface="Wingdings" pitchFamily="2" charset="2"/>
              </a:rPr>
              <a:t> co nejvíce omezit možné chyby banky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706090"/>
          </a:xfrm>
        </p:spPr>
        <p:txBody>
          <a:bodyPr/>
          <a:lstStyle/>
          <a:p>
            <a:r>
              <a:rPr lang="cs-CZ" sz="4000" dirty="0"/>
              <a:t>Vývoj počtu úvěrových registrů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Zástupný symbol pro obsah 5"/>
          <p:cNvSpPr txBox="1">
            <a:spLocks/>
          </p:cNvSpPr>
          <p:nvPr/>
        </p:nvSpPr>
        <p:spPr bwMode="auto">
          <a:xfrm>
            <a:off x="827584" y="6237312"/>
            <a:ext cx="6192688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666633"/>
              </a:buClr>
              <a:buSzTx/>
              <a:buFontTx/>
              <a:buNone/>
              <a:tabLst/>
              <a:defRPr/>
            </a:pPr>
            <a:r>
              <a:rPr kumimoji="0" lang="cs-CZ" sz="32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Zdroj: 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IFC: Credit Reporting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Knowledge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2800" b="0" i="0" u="none" strike="noStrike" kern="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Guide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pt-BR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</a:t>
            </a:r>
            <a:r>
              <a:rPr kumimoji="0" lang="cs-CZ" sz="2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9, s. 32.</a:t>
            </a:r>
            <a:endParaRPr kumimoji="0" lang="pt-BR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r="1143"/>
          <a:stretch>
            <a:fillRect/>
          </a:stretch>
        </p:blipFill>
        <p:spPr bwMode="auto">
          <a:xfrm>
            <a:off x="-9984" y="1628800"/>
            <a:ext cx="9153984" cy="40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registry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BRKI - bankovní registr klientských informací</a:t>
            </a:r>
          </a:p>
          <a:p>
            <a:r>
              <a:rPr lang="cs-CZ" sz="2800" dirty="0"/>
              <a:t>NRKI - nebankovní registr klientských informací</a:t>
            </a:r>
          </a:p>
          <a:p>
            <a:r>
              <a:rPr lang="cs-CZ" sz="2800" dirty="0"/>
              <a:t>SOLUS - sdružení na ochranu leasingu a úvěrů spotřebitelům</a:t>
            </a:r>
          </a:p>
          <a:p>
            <a:r>
              <a:rPr lang="cs-CZ" sz="2800" dirty="0"/>
              <a:t>CRÚ - Centrální registr úvěrů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BRKI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8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3152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800" dirty="0"/>
              <a:t>provozovatel: Czech Banking Credit </a:t>
            </a:r>
            <a:r>
              <a:rPr lang="cs-CZ" sz="2800" dirty="0" err="1"/>
              <a:t>Bureau</a:t>
            </a:r>
            <a:r>
              <a:rPr lang="cs-CZ" sz="2800" dirty="0"/>
              <a:t>, a.s. (CBCB)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uživatelé: banky, pobočky zahraničních bank</a:t>
            </a:r>
          </a:p>
          <a:p>
            <a:pPr>
              <a:lnSpc>
                <a:spcPct val="80000"/>
              </a:lnSpc>
            </a:pPr>
            <a:r>
              <a:rPr lang="cs-CZ" sz="2800" dirty="0"/>
              <a:t>databáze údajů o úvěrových vztazích mezi bankami a klienty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400" dirty="0"/>
              <a:t>data uchovávána 4 roky po ukončení smluvního vztahu mezi bankou a klientem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NRKI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7632848" cy="4717579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provozovatel: Czech Non-Banking Credit </a:t>
            </a:r>
            <a:r>
              <a:rPr lang="cs-CZ" sz="2400" dirty="0" err="1"/>
              <a:t>Bureau</a:t>
            </a:r>
            <a:r>
              <a:rPr lang="cs-CZ" sz="2400" dirty="0"/>
              <a:t>, z.s.</a:t>
            </a:r>
            <a:r>
              <a:rPr lang="cs-CZ" sz="2400" dirty="0" err="1"/>
              <a:t>p.o</a:t>
            </a:r>
            <a:r>
              <a:rPr lang="cs-CZ" sz="2400" dirty="0"/>
              <a:t>.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uživatelé: věřitelské subjekty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databáze údajů o smluvních vztazích mezi věřitelskými subjekty a jejich klienty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identifikační údaje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finančních závazcích klienta a o včasnosti jejich plnění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údaje o zajištění závazků klienta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případné další údaje o bonitě</a:t>
            </a:r>
          </a:p>
          <a:p>
            <a:pPr lvl="1">
              <a:lnSpc>
                <a:spcPct val="80000"/>
              </a:lnSpc>
            </a:pPr>
            <a:r>
              <a:rPr lang="cs-CZ" sz="2000" dirty="0"/>
              <a:t>data uchovávána 4 roky po ukončení smluvního vztahu mezi věřitelským subjektem a klientem</a:t>
            </a:r>
          </a:p>
          <a:p>
            <a:r>
              <a:rPr lang="cs-CZ" sz="2400" dirty="0"/>
              <a:t>princip dvojího souhlasu</a:t>
            </a:r>
          </a:p>
          <a:p>
            <a:r>
              <a:rPr lang="cs-CZ" sz="2400" dirty="0"/>
              <a:t>BRKI a NRKI propojeny (informace sdíleny se souhlasem klienta)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/>
              <a:t>SOLUS - Sdružení na ochranu leasingu a úvěrů spotřebitelům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spolupráce, vzájemná pomoc a ochrana společných zájmů členů sdružení a vytváření společných databází:</a:t>
            </a:r>
          </a:p>
          <a:p>
            <a:pPr lvl="1"/>
            <a:r>
              <a:rPr lang="cs-CZ" sz="2400" dirty="0"/>
              <a:t>pozitivní registr: POR</a:t>
            </a:r>
          </a:p>
          <a:p>
            <a:pPr lvl="1"/>
            <a:r>
              <a:rPr lang="cs-CZ" sz="2400" dirty="0"/>
              <a:t>negativní registry:</a:t>
            </a:r>
          </a:p>
          <a:p>
            <a:pPr lvl="2"/>
            <a:r>
              <a:rPr lang="cs-CZ" sz="2200" dirty="0"/>
              <a:t>registr FO (spotřebitelé)</a:t>
            </a:r>
          </a:p>
          <a:p>
            <a:pPr lvl="2"/>
            <a:r>
              <a:rPr lang="cs-CZ" sz="2200" dirty="0"/>
              <a:t>registr IČO (podnikatelé a práv. osoby)</a:t>
            </a:r>
          </a:p>
          <a:p>
            <a:r>
              <a:rPr lang="cs-CZ" sz="2800" dirty="0"/>
              <a:t>uživatelé: členové sdružení SOLUS</a:t>
            </a:r>
          </a:p>
          <a:p>
            <a:r>
              <a:rPr lang="cs-CZ" sz="2800" dirty="0"/>
              <a:t>činnost zahájena v červnu 1999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	Centrální registr úvěrů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sz="2800" dirty="0"/>
              <a:t>provozovatel: ČNB</a:t>
            </a:r>
          </a:p>
          <a:p>
            <a:r>
              <a:rPr lang="cs-CZ" sz="2800" dirty="0"/>
              <a:t>účastníci: VŠECHNY banky a pobočky zahraničních bank, působící na území ČR</a:t>
            </a:r>
          </a:p>
          <a:p>
            <a:r>
              <a:rPr lang="cs-CZ" sz="2800" dirty="0"/>
              <a:t>měsíčně musí aktualizovat údaje - současné a potenciální závazky FO-podnikatelů a PO:</a:t>
            </a:r>
          </a:p>
          <a:p>
            <a:pPr lvl="1"/>
            <a:r>
              <a:rPr lang="cs-CZ" sz="2400" dirty="0"/>
              <a:t>identifikační údaje o klientovi, o pohledávce a její hodnotě, zajištění, klasifikaci,…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podnikatelského záměru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772816"/>
            <a:ext cx="7315200" cy="4429547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zkoumá účel použití úvěru – zda je: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jasně definovaný a srozumitelný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legální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v souladu s etickými principy, běžnou činností klienta i politikou banky 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podnikatelský plán – je obsah reálný?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800" dirty="0"/>
              <a:t>současně se dokládá i účelovost úvěru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zajištění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800" dirty="0"/>
              <a:t>prokázat, že zajištění je dostatečné co do výše, a minimalizovat rizika spojená se zajištěním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ručitel = analýza bonity ručitele</a:t>
            </a:r>
          </a:p>
          <a:p>
            <a:pPr>
              <a:lnSpc>
                <a:spcPct val="90000"/>
              </a:lnSpc>
            </a:pPr>
            <a:r>
              <a:rPr lang="cs-CZ" sz="2800" dirty="0"/>
              <a:t>nemovitost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odhad – externím znalcem + přecenění bankou</a:t>
            </a:r>
          </a:p>
          <a:p>
            <a:pPr lvl="2">
              <a:lnSpc>
                <a:spcPct val="90000"/>
              </a:lnSpc>
            </a:pPr>
            <a:r>
              <a:rPr lang="cs-CZ" dirty="0"/>
              <a:t>součástí je výpis z katastru, snímek katastrální mapy, fotky nemovitosti, výpočet hodnoty dle tabulek, …</a:t>
            </a:r>
          </a:p>
          <a:p>
            <a:pPr lvl="1">
              <a:lnSpc>
                <a:spcPct val="90000"/>
              </a:lnSpc>
            </a:pPr>
            <a:r>
              <a:rPr lang="cs-CZ" sz="2400" dirty="0"/>
              <a:t>informace uváděné v listu vlastnictví – výpisu z katastru nemovitosti</a:t>
            </a:r>
          </a:p>
        </p:txBody>
      </p:sp>
      <p:sp>
        <p:nvSpPr>
          <p:cNvPr id="7" name="Řečová bublina: oválný bublinový popisek 6">
            <a:extLst>
              <a:ext uri="{FF2B5EF4-FFF2-40B4-BE49-F238E27FC236}">
                <a16:creationId xmlns:a16="http://schemas.microsoft.com/office/drawing/2014/main" id="{4248C796-F1FB-44BC-A16F-556C0AD91839}"/>
              </a:ext>
            </a:extLst>
          </p:cNvPr>
          <p:cNvSpPr/>
          <p:nvPr/>
        </p:nvSpPr>
        <p:spPr>
          <a:xfrm>
            <a:off x="7001535" y="2751438"/>
            <a:ext cx="2133600" cy="1355124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>
                <a:solidFill>
                  <a:schemeClr val="tx1"/>
                </a:solidFill>
              </a:rPr>
              <a:t>Od 1. dubna 2022 </a:t>
            </a:r>
            <a:r>
              <a:rPr lang="cs-CZ" sz="1400" b="1" dirty="0">
                <a:solidFill>
                  <a:schemeClr val="tx1"/>
                </a:solidFill>
              </a:rPr>
              <a:t>LTV max. 80 % (90 %)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 build="p"/>
      <p:bldP spid="7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(1)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A</a:t>
            </a:r>
          </a:p>
          <a:p>
            <a:pPr lvl="1"/>
            <a:r>
              <a:rPr lang="cs-CZ" sz="2200" dirty="0"/>
              <a:t>kdo nemovitost vlastní a jaké vlastnické vztahy a práva jsou s nemovitostí spojeny</a:t>
            </a:r>
          </a:p>
          <a:p>
            <a:r>
              <a:rPr lang="cs-CZ" sz="2600" dirty="0"/>
              <a:t>část B – 2 části:</a:t>
            </a:r>
          </a:p>
          <a:p>
            <a:pPr lvl="1"/>
            <a:r>
              <a:rPr lang="cs-CZ" sz="2200" dirty="0"/>
              <a:t>o budovách </a:t>
            </a:r>
          </a:p>
          <a:p>
            <a:pPr lvl="2"/>
            <a:r>
              <a:rPr lang="cs-CZ" sz="2200" dirty="0"/>
              <a:t>číslo popisné/evidenční, způsob využití nemovitosti a parcelní číslo pozemku</a:t>
            </a:r>
          </a:p>
          <a:p>
            <a:pPr lvl="1"/>
            <a:r>
              <a:rPr lang="cs-CZ" sz="2200" dirty="0"/>
              <a:t>o pozemcích</a:t>
            </a:r>
          </a:p>
          <a:p>
            <a:pPr lvl="2"/>
            <a:r>
              <a:rPr lang="cs-CZ" sz="2200" dirty="0"/>
              <a:t>parcelní číslo, výměra, druh pozemku nebo způsob jeho využití, údaj o tom, zda jde o pozemek v zemědělském půdním fondu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FDAD67E2-8561-4B74-B26F-EAE651383D38}"/>
              </a:ext>
            </a:extLst>
          </p:cNvPr>
          <p:cNvSpPr/>
          <p:nvPr/>
        </p:nvSpPr>
        <p:spPr>
          <a:xfrm>
            <a:off x="5628928" y="1325563"/>
            <a:ext cx="1679376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SJM</a:t>
            </a:r>
            <a:r>
              <a:rPr lang="cs-CZ" sz="1400" dirty="0">
                <a:solidFill>
                  <a:schemeClr val="tx1"/>
                </a:solidFill>
              </a:rPr>
              <a:t> nebo </a:t>
            </a:r>
            <a:r>
              <a:rPr lang="cs-CZ" sz="1400" b="1" dirty="0">
                <a:solidFill>
                  <a:schemeClr val="tx1"/>
                </a:solidFill>
              </a:rPr>
              <a:t>% podíl</a:t>
            </a:r>
          </a:p>
        </p:txBody>
      </p:sp>
      <p:sp>
        <p:nvSpPr>
          <p:cNvPr id="7" name="Řečová bublina: oválný bublinový popisek 6">
            <a:extLst>
              <a:ext uri="{FF2B5EF4-FFF2-40B4-BE49-F238E27FC236}">
                <a16:creationId xmlns:a16="http://schemas.microsoft.com/office/drawing/2014/main" id="{F72884C1-F6E7-4478-9946-BEC70BCE55DD}"/>
              </a:ext>
            </a:extLst>
          </p:cNvPr>
          <p:cNvSpPr/>
          <p:nvPr/>
        </p:nvSpPr>
        <p:spPr>
          <a:xfrm>
            <a:off x="7136657" y="3499726"/>
            <a:ext cx="1881085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Duplicitní záznam vlastnictví</a:t>
            </a:r>
          </a:p>
        </p:txBody>
      </p:sp>
      <p:sp>
        <p:nvSpPr>
          <p:cNvPr id="8" name="Řečová bublina: oválný bublinový popisek 7">
            <a:extLst>
              <a:ext uri="{FF2B5EF4-FFF2-40B4-BE49-F238E27FC236}">
                <a16:creationId xmlns:a16="http://schemas.microsoft.com/office/drawing/2014/main" id="{FFD9774E-EC77-4FB0-A4C0-6DF74CC4D494}"/>
              </a:ext>
            </a:extLst>
          </p:cNvPr>
          <p:cNvSpPr/>
          <p:nvPr/>
        </p:nvSpPr>
        <p:spPr>
          <a:xfrm>
            <a:off x="7353798" y="4540583"/>
            <a:ext cx="1679376" cy="707052"/>
          </a:xfrm>
          <a:prstGeom prst="wedgeEllipseCallou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b="1" dirty="0">
                <a:solidFill>
                  <a:schemeClr val="tx1"/>
                </a:solidFill>
              </a:rPr>
              <a:t>P </a:t>
            </a:r>
            <a:r>
              <a:rPr lang="cs-CZ" sz="1400" dirty="0">
                <a:solidFill>
                  <a:schemeClr val="tx1"/>
                </a:solidFill>
              </a:rPr>
              <a:t>(plomba)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 animBg="1"/>
      <p:bldP spid="7" grpId="0" animBg="1"/>
      <p:bldP spid="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(2)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600" dirty="0"/>
              <a:t>část C</a:t>
            </a:r>
          </a:p>
          <a:p>
            <a:pPr lvl="1"/>
            <a:r>
              <a:rPr lang="cs-CZ" sz="2400" dirty="0"/>
              <a:t>omezení vlastnického práva:</a:t>
            </a:r>
          </a:p>
          <a:p>
            <a:pPr lvl="2"/>
            <a:r>
              <a:rPr lang="cs-CZ" sz="2200" dirty="0"/>
              <a:t>poznámky o skutečnostech, které znamenají nemožnost s nemovitostí nakládat </a:t>
            </a:r>
          </a:p>
          <a:p>
            <a:pPr lvl="3"/>
            <a:r>
              <a:rPr lang="cs-CZ" dirty="0"/>
              <a:t>informace o soupisu nemovitosti do konkurzní podstaty</a:t>
            </a:r>
          </a:p>
          <a:p>
            <a:pPr lvl="3"/>
            <a:r>
              <a:rPr lang="cs-CZ" dirty="0"/>
              <a:t>informace o rozhodnutí soudu o vydání předběžného oprávnění, kterým se omezuje oprávnění majitele nemovitosti s ní nakládat</a:t>
            </a:r>
          </a:p>
          <a:p>
            <a:pPr lvl="3"/>
            <a:r>
              <a:rPr lang="cs-CZ" dirty="0"/>
              <a:t>oznámení o uzavření smlouvy o provedení nedobrovolné dražby</a:t>
            </a:r>
          </a:p>
          <a:p>
            <a:pPr lvl="2"/>
            <a:r>
              <a:rPr lang="cs-CZ" sz="2200" dirty="0"/>
              <a:t>věcná práva zřízená k nemovitosti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29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3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74638"/>
            <a:ext cx="8367464" cy="1143000"/>
          </a:xfrm>
        </p:spPr>
        <p:txBody>
          <a:bodyPr/>
          <a:lstStyle/>
          <a:p>
            <a:r>
              <a:rPr lang="cs-CZ" dirty="0"/>
              <a:t>Rozhodování banky o poskytnutí úvěru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539552" y="1816224"/>
          <a:ext cx="8280921" cy="3124944"/>
        </p:xfrm>
        <a:graphic>
          <a:graphicData uri="http://schemas.openxmlformats.org/drawingml/2006/table">
            <a:tbl>
              <a:tblPr/>
              <a:tblGrid>
                <a:gridCol w="276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6030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Předpovídaná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b="1" spc="-30" dirty="0">
                          <a:latin typeface="+mj-lt"/>
                          <a:ea typeface="Calibri"/>
                        </a:rPr>
                        <a:t>Skutečná kvalita klienta</a:t>
                      </a:r>
                      <a:endParaRPr lang="cs-CZ" sz="2000" spc="-30" dirty="0">
                        <a:latin typeface="+mj-lt"/>
                        <a:ea typeface="Calibri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dobrá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1.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zisk (úrokový výnos)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ztráta (nesplacení)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0824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špatná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chyba 2. druhu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-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20824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>
                          <a:latin typeface="+mj-lt"/>
                          <a:ea typeface="Calibri"/>
                        </a:rPr>
                        <a:t>ztráta (náklady)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spc="-30" dirty="0">
                          <a:latin typeface="+mj-lt"/>
                          <a:ea typeface="Calibri"/>
                        </a:rPr>
                        <a:t>zisk (užitek)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D714AA57-CBBF-435D-9096-C357EDAE9EA4}"/>
              </a:ext>
            </a:extLst>
          </p:cNvPr>
          <p:cNvSpPr/>
          <p:nvPr/>
        </p:nvSpPr>
        <p:spPr>
          <a:xfrm>
            <a:off x="3347864" y="2924944"/>
            <a:ext cx="2664296" cy="936104"/>
          </a:xfrm>
          <a:prstGeom prst="roundRect">
            <a:avLst/>
          </a:prstGeom>
          <a:noFill/>
          <a:ln w="3492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: se zakulacenými rohy 5">
            <a:extLst>
              <a:ext uri="{FF2B5EF4-FFF2-40B4-BE49-F238E27FC236}">
                <a16:creationId xmlns:a16="http://schemas.microsoft.com/office/drawing/2014/main" id="{B1DB4201-8FA1-46B5-B5C5-544697AD8157}"/>
              </a:ext>
            </a:extLst>
          </p:cNvPr>
          <p:cNvSpPr/>
          <p:nvPr/>
        </p:nvSpPr>
        <p:spPr>
          <a:xfrm>
            <a:off x="6086143" y="2910644"/>
            <a:ext cx="2664296" cy="936104"/>
          </a:xfrm>
          <a:prstGeom prst="roundRect">
            <a:avLst/>
          </a:prstGeom>
          <a:noFill/>
          <a:ln w="349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: se zakulacenými rohy 6">
            <a:extLst>
              <a:ext uri="{FF2B5EF4-FFF2-40B4-BE49-F238E27FC236}">
                <a16:creationId xmlns:a16="http://schemas.microsoft.com/office/drawing/2014/main" id="{EBA45A11-436B-4666-A71A-03EBEAA2ED76}"/>
              </a:ext>
            </a:extLst>
          </p:cNvPr>
          <p:cNvSpPr/>
          <p:nvPr/>
        </p:nvSpPr>
        <p:spPr>
          <a:xfrm>
            <a:off x="3360690" y="3933056"/>
            <a:ext cx="2664296" cy="936104"/>
          </a:xfrm>
          <a:prstGeom prst="roundRect">
            <a:avLst/>
          </a:prstGeom>
          <a:noFill/>
          <a:ln w="349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8624E1AF-9EBB-4498-B6A7-669AAD451B7F}"/>
              </a:ext>
            </a:extLst>
          </p:cNvPr>
          <p:cNvSpPr/>
          <p:nvPr/>
        </p:nvSpPr>
        <p:spPr>
          <a:xfrm>
            <a:off x="6086143" y="3933056"/>
            <a:ext cx="2664296" cy="936104"/>
          </a:xfrm>
          <a:prstGeom prst="roundRect">
            <a:avLst/>
          </a:prstGeom>
          <a:noFill/>
          <a:ln w="34925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2" grpId="0" animBg="1"/>
      <p:bldP spid="6" grpId="0" animBg="1"/>
      <p:bldP spid="7" grpId="0" animBg="1"/>
      <p:bldP spid="9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(3)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část C</a:t>
            </a:r>
          </a:p>
          <a:p>
            <a:pPr lvl="1"/>
            <a:r>
              <a:rPr lang="cs-CZ" sz="2600" dirty="0"/>
              <a:t>omezení vlastnického práva:</a:t>
            </a:r>
          </a:p>
          <a:p>
            <a:pPr lvl="2"/>
            <a:r>
              <a:rPr lang="cs-CZ" dirty="0"/>
              <a:t>poznámky o skutečnostech, které znamenají nemožnost s nemovitostí nakládat </a:t>
            </a:r>
          </a:p>
          <a:p>
            <a:pPr lvl="2"/>
            <a:r>
              <a:rPr lang="cs-CZ" dirty="0"/>
              <a:t>věcná práva zřízená k nemovitosti</a:t>
            </a:r>
          </a:p>
          <a:p>
            <a:pPr lvl="3"/>
            <a:r>
              <a:rPr lang="cs-CZ" sz="2200" dirty="0"/>
              <a:t>předkupní právo s věcnými účinky</a:t>
            </a:r>
          </a:p>
          <a:p>
            <a:pPr lvl="3"/>
            <a:r>
              <a:rPr lang="cs-CZ" sz="2200" dirty="0"/>
              <a:t>věcná břemena</a:t>
            </a:r>
          </a:p>
          <a:p>
            <a:pPr lvl="4"/>
            <a:r>
              <a:rPr lang="cs-CZ" sz="2200" dirty="0"/>
              <a:t>spojena s vlastnictvím nemovitosti</a:t>
            </a:r>
          </a:p>
          <a:p>
            <a:pPr lvl="4"/>
            <a:r>
              <a:rPr lang="cs-CZ" sz="2200" dirty="0"/>
              <a:t>spojena s určitou osobou</a:t>
            </a:r>
          </a:p>
          <a:p>
            <a:pPr lvl="3"/>
            <a:r>
              <a:rPr lang="cs-CZ" sz="2200" dirty="0"/>
              <a:t>zástavní právo</a:t>
            </a:r>
            <a:endParaRPr lang="cs-CZ" sz="19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 vlastnictví (4)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část D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poznámky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možné budoucí vady nemovitosti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duplicitní záznam vlastnictví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věřitel majitele nemovitosti podal u soudu návrh na zřízení soudcovského zástavního práva k nemovitosti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E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jak byla nemovitost nabyta</a:t>
            </a:r>
          </a:p>
          <a:p>
            <a:pPr lvl="2">
              <a:lnSpc>
                <a:spcPct val="90000"/>
              </a:lnSpc>
            </a:pPr>
            <a:r>
              <a:rPr lang="cs-CZ" sz="2000" dirty="0"/>
              <a:t>nabyvatelské tituly s názvem a číslem (kupní smlouva, darovací smlouva, kolaudační rozhodnutí, rozhodnutí soudu o vypořádání dědictví,…)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část F</a:t>
            </a:r>
          </a:p>
          <a:p>
            <a:pPr lvl="1">
              <a:lnSpc>
                <a:spcPct val="90000"/>
              </a:lnSpc>
            </a:pPr>
            <a:r>
              <a:rPr lang="cs-CZ" sz="2200" dirty="0"/>
              <a:t>údaje o bonitě zemědělského pozemku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2420888"/>
            <a:ext cx="7315200" cy="3781475"/>
          </a:xfrm>
        </p:spPr>
        <p:txBody>
          <a:bodyPr/>
          <a:lstStyle/>
          <a:p>
            <a:pPr algn="ctr">
              <a:buNone/>
            </a:pPr>
            <a:r>
              <a:rPr lang="cs-CZ" sz="4000" dirty="0"/>
              <a:t>DĚKUJI ZA POZORNOST </a:t>
            </a:r>
          </a:p>
          <a:p>
            <a:pPr algn="ctr">
              <a:buNone/>
            </a:pPr>
            <a:r>
              <a:rPr lang="cs-CZ" sz="4000" dirty="0">
                <a:sym typeface="Wingdings" pitchFamily="2" charset="2"/>
              </a:rPr>
              <a:t></a:t>
            </a:r>
            <a:endParaRPr lang="cs-CZ" sz="4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4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Úvěrové analýzy zahrnují: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pPr lvl="0"/>
            <a:r>
              <a:rPr lang="cs-CZ" sz="2800" dirty="0"/>
              <a:t>analýzu právních poměrů klienta</a:t>
            </a:r>
          </a:p>
          <a:p>
            <a:pPr lvl="0"/>
            <a:r>
              <a:rPr lang="cs-CZ" sz="2800" dirty="0"/>
              <a:t>analýzu bonity klienta</a:t>
            </a:r>
          </a:p>
          <a:p>
            <a:pPr lvl="0"/>
            <a:r>
              <a:rPr lang="cs-CZ" sz="2800" dirty="0"/>
              <a:t>analýzu podnikatelského záměru</a:t>
            </a:r>
          </a:p>
          <a:p>
            <a:r>
              <a:rPr lang="cs-CZ" sz="2800" dirty="0"/>
              <a:t>analýzu zajištění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5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právních poměrů klienta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28800"/>
            <a:ext cx="7315200" cy="4573563"/>
          </a:xfrm>
        </p:spPr>
        <p:txBody>
          <a:bodyPr/>
          <a:lstStyle/>
          <a:p>
            <a:r>
              <a:rPr lang="cs-CZ" dirty="0"/>
              <a:t>cílem prověřit:</a:t>
            </a:r>
          </a:p>
          <a:p>
            <a:pPr lvl="1"/>
            <a:r>
              <a:rPr lang="cs-CZ" dirty="0"/>
              <a:t>faktickou a právní existenci klienta</a:t>
            </a:r>
          </a:p>
          <a:p>
            <a:pPr lvl="1"/>
            <a:r>
              <a:rPr lang="cs-CZ" dirty="0"/>
              <a:t>oprávněnost dané osoby zastupovat podnik</a:t>
            </a:r>
          </a:p>
          <a:p>
            <a:pPr lvl="1"/>
            <a:r>
              <a:rPr lang="cs-CZ" dirty="0"/>
              <a:t>majetkové poměry klienta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6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Informační zdroje pro analýzu bonity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700808"/>
            <a:ext cx="7315200" cy="4501555"/>
          </a:xfrm>
        </p:spPr>
        <p:txBody>
          <a:bodyPr/>
          <a:lstStyle/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od klienta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interní informace banky</a:t>
            </a:r>
          </a:p>
          <a:p>
            <a:pPr marL="1657350" lvl="4" indent="-342900">
              <a:lnSpc>
                <a:spcPct val="80000"/>
              </a:lnSpc>
              <a:defRPr/>
            </a:pPr>
            <a:endParaRPr lang="cs-CZ" sz="800" dirty="0"/>
          </a:p>
          <a:p>
            <a:pPr marL="342900" lvl="1" indent="-342900">
              <a:lnSpc>
                <a:spcPct val="80000"/>
              </a:lnSpc>
              <a:buFontTx/>
              <a:buChar char="•"/>
              <a:defRPr/>
            </a:pPr>
            <a:r>
              <a:rPr lang="cs-CZ" sz="3200" dirty="0"/>
              <a:t>informace z úvěrového registru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7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bonity občanů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12776"/>
            <a:ext cx="7315200" cy="4789587"/>
          </a:xfrm>
        </p:spPr>
        <p:txBody>
          <a:bodyPr/>
          <a:lstStyle/>
          <a:p>
            <a:r>
              <a:rPr lang="cs-CZ" dirty="0"/>
              <a:t>systémy úvěrových analýz:</a:t>
            </a:r>
          </a:p>
          <a:p>
            <a:pPr lvl="1"/>
            <a:r>
              <a:rPr lang="cs-CZ" dirty="0"/>
              <a:t>posuzovací úvěrové analýzy</a:t>
            </a:r>
          </a:p>
          <a:p>
            <a:pPr lvl="1"/>
            <a:r>
              <a:rPr lang="cs-CZ" dirty="0"/>
              <a:t>empirické úvěrové analýzy</a:t>
            </a:r>
          </a:p>
          <a:p>
            <a:pPr lvl="1">
              <a:lnSpc>
                <a:spcPct val="90000"/>
              </a:lnSpc>
            </a:pPr>
            <a:endParaRPr lang="cs-CZ" sz="23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A4BBB-42DA-4B8B-8A2C-7D73BA7BB7AF}" type="slidenum">
              <a:rPr lang="en-US"/>
              <a:pPr/>
              <a:t>8</a:t>
            </a:fld>
            <a:endParaRPr 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Posuzovací úvěrové analýzy (1)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56792"/>
            <a:ext cx="7315200" cy="4645571"/>
          </a:xfrm>
        </p:spPr>
        <p:txBody>
          <a:bodyPr/>
          <a:lstStyle/>
          <a:p>
            <a:pPr lvl="0"/>
            <a:r>
              <a:rPr lang="cs-CZ" dirty="0"/>
              <a:t>subjektivní vyhodnocení klienta ze strany úvěrového pracovníka banky </a:t>
            </a:r>
            <a:r>
              <a:rPr lang="cs-CZ" dirty="0">
                <a:latin typeface="Times New Roman"/>
                <a:cs typeface="Times New Roman"/>
              </a:rPr>
              <a:t>→ </a:t>
            </a:r>
            <a:r>
              <a:rPr lang="cs-CZ" dirty="0"/>
              <a:t>např. tyto ukazatele:</a:t>
            </a:r>
            <a:endParaRPr lang="cs-CZ" sz="2800" dirty="0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572" y="3212963"/>
            <a:ext cx="5294268" cy="960168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15606" y="4509081"/>
            <a:ext cx="5427624" cy="893491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9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Aktuální výše životního minima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1000" y="1676400"/>
            <a:ext cx="7575376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sz="2200" dirty="0"/>
              <a:t>pro jednotlivce				3.860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1. osobu v domácnosti		3.550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2.a další osobu v domácnosti,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sz="2200" dirty="0"/>
              <a:t>	která není nezaopatřeným dítětem	3.200 Kč</a:t>
            </a:r>
          </a:p>
          <a:p>
            <a:pPr>
              <a:lnSpc>
                <a:spcPct val="80000"/>
              </a:lnSpc>
            </a:pPr>
            <a:r>
              <a:rPr lang="cs-CZ" sz="2200" dirty="0"/>
              <a:t>pro nezaopatřené dítě ve věku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do 6 let					1.970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6 – 15 let				2.420 Kč</a:t>
            </a:r>
          </a:p>
          <a:p>
            <a:pPr lvl="1">
              <a:lnSpc>
                <a:spcPct val="80000"/>
              </a:lnSpc>
            </a:pPr>
            <a:r>
              <a:rPr lang="cs-CZ" sz="2200" dirty="0"/>
              <a:t>15 – 26 let				2.770 Kč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</a:pPr>
            <a:r>
              <a:rPr lang="cs-CZ" sz="2200" dirty="0"/>
              <a:t>životní minimum je součtem všech částek životního minima jednotlivých členů domácnosti</a:t>
            </a:r>
          </a:p>
          <a:p>
            <a:pPr>
              <a:lnSpc>
                <a:spcPct val="80000"/>
              </a:lnSpc>
            </a:pPr>
            <a:endParaRPr lang="cs-CZ" sz="2200" dirty="0"/>
          </a:p>
          <a:p>
            <a:pPr>
              <a:lnSpc>
                <a:spcPct val="80000"/>
              </a:lnSpc>
              <a:buNone/>
            </a:pPr>
            <a:r>
              <a:rPr lang="cs-CZ" sz="2200" dirty="0"/>
              <a:t>Zdroj:</a:t>
            </a:r>
            <a:r>
              <a:rPr lang="cs-CZ" sz="2400" dirty="0">
                <a:hlinkClick r:id="rId2"/>
              </a:rPr>
              <a:t> </a:t>
            </a:r>
            <a:r>
              <a:rPr lang="cs-CZ" sz="2400" dirty="0">
                <a:hlinkClick r:id="rId3"/>
              </a:rPr>
              <a:t>https://www.mpsv.cz/web/cz/zivotni-a-existencni-minimum1</a:t>
            </a:r>
            <a:r>
              <a:rPr lang="cs-CZ" sz="2400" dirty="0"/>
              <a:t> </a:t>
            </a:r>
            <a:endParaRPr lang="cs-CZ" sz="22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B3BC93-1204-40E8-9005-0CB29BFE0B3E}" type="slidenum">
              <a:rPr lang="en-US" smtClean="0"/>
              <a:pPr/>
              <a:t>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02_Regulace a dohled 2019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tiv sady Offic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02_Regulace a dohled 2019</Template>
  <TotalTime>11047</TotalTime>
  <Words>1294</Words>
  <Application>Microsoft Office PowerPoint</Application>
  <PresentationFormat>Předvádění na obrazovce (4:3)</PresentationFormat>
  <Paragraphs>241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8" baseType="lpstr">
      <vt:lpstr>Arial</vt:lpstr>
      <vt:lpstr>Calibri</vt:lpstr>
      <vt:lpstr>Times New Roman</vt:lpstr>
      <vt:lpstr>Verdana</vt:lpstr>
      <vt:lpstr>Wingdings</vt:lpstr>
      <vt:lpstr>02_Regulace a dohled 2019</vt:lpstr>
      <vt:lpstr>Úvěrové analýzy</vt:lpstr>
      <vt:lpstr>Úvěrové analýzy</vt:lpstr>
      <vt:lpstr>Rozhodování banky o poskytnutí úvěru</vt:lpstr>
      <vt:lpstr>Úvěrové analýzy zahrnují:</vt:lpstr>
      <vt:lpstr>Analýza právních poměrů klienta</vt:lpstr>
      <vt:lpstr>Informační zdroje pro analýzu bonity</vt:lpstr>
      <vt:lpstr>Analýza bonity občanů</vt:lpstr>
      <vt:lpstr>Posuzovací úvěrové analýzy (1)</vt:lpstr>
      <vt:lpstr>Aktuální výše životního minima</vt:lpstr>
      <vt:lpstr>Posuzovací úvěrové analýzy (2)</vt:lpstr>
      <vt:lpstr>Prezentace aplikace PowerPoint</vt:lpstr>
      <vt:lpstr>Empirické úvěrové analýzy</vt:lpstr>
      <vt:lpstr>Rozdělení klientů dle dosažených bodů při credit scoringu</vt:lpstr>
      <vt:lpstr>Analýza bonity podnikatelů</vt:lpstr>
      <vt:lpstr>Úvěrový registr</vt:lpstr>
      <vt:lpstr>Typologie úvěrových registrů dle Světové banky</vt:lpstr>
      <vt:lpstr>Prezentace aplikace PowerPoint</vt:lpstr>
      <vt:lpstr>Přínosy úvěrových registrů</vt:lpstr>
      <vt:lpstr>Prezentace aplikace PowerPoint</vt:lpstr>
      <vt:lpstr>Vývoj počtu úvěrových registrů</vt:lpstr>
      <vt:lpstr>Úvěrové registry v ČR</vt:lpstr>
      <vt:lpstr>BRKI</vt:lpstr>
      <vt:lpstr>NRKI</vt:lpstr>
      <vt:lpstr>SOLUS - Sdružení na ochranu leasingu a úvěrů spotřebitelům</vt:lpstr>
      <vt:lpstr> Centrální registr úvěrů</vt:lpstr>
      <vt:lpstr>Analýza podnikatelského záměru</vt:lpstr>
      <vt:lpstr>Analýza zajištění</vt:lpstr>
      <vt:lpstr>List vlastnictví (1)</vt:lpstr>
      <vt:lpstr>List vlastnictví (2)</vt:lpstr>
      <vt:lpstr>List vlastnictví (3)</vt:lpstr>
      <vt:lpstr>List vlastnictví (4)</vt:lpstr>
      <vt:lpstr>Prezentace aplikace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Regulace a dohled nad bankovním sektorem</dc:title>
  <dc:creator>vodova</dc:creator>
  <cp:lastModifiedBy>Pavla Klepková Vodová</cp:lastModifiedBy>
  <cp:revision>42</cp:revision>
  <dcterms:created xsi:type="dcterms:W3CDTF">2019-03-12T20:26:39Z</dcterms:created>
  <dcterms:modified xsi:type="dcterms:W3CDTF">2022-03-13T16:27:57Z</dcterms:modified>
</cp:coreProperties>
</file>