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11" r:id="rId4"/>
    <p:sldId id="312" r:id="rId5"/>
    <p:sldId id="344" r:id="rId6"/>
    <p:sldId id="345" r:id="rId7"/>
    <p:sldId id="313" r:id="rId8"/>
    <p:sldId id="374" r:id="rId9"/>
    <p:sldId id="375" r:id="rId10"/>
    <p:sldId id="314" r:id="rId11"/>
    <p:sldId id="349" r:id="rId12"/>
    <p:sldId id="316" r:id="rId13"/>
    <p:sldId id="339" r:id="rId14"/>
    <p:sldId id="340" r:id="rId15"/>
    <p:sldId id="319" r:id="rId16"/>
    <p:sldId id="376" r:id="rId17"/>
    <p:sldId id="351" r:id="rId18"/>
    <p:sldId id="352" r:id="rId19"/>
    <p:sldId id="353" r:id="rId20"/>
    <p:sldId id="354" r:id="rId21"/>
    <p:sldId id="355" r:id="rId22"/>
    <p:sldId id="317" r:id="rId23"/>
    <p:sldId id="359" r:id="rId24"/>
    <p:sldId id="321" r:id="rId25"/>
    <p:sldId id="271" r:id="rId26"/>
    <p:sldId id="356" r:id="rId27"/>
    <p:sldId id="357" r:id="rId28"/>
    <p:sldId id="358" r:id="rId29"/>
    <p:sldId id="272" r:id="rId30"/>
    <p:sldId id="370" r:id="rId31"/>
    <p:sldId id="369" r:id="rId32"/>
    <p:sldId id="360" r:id="rId33"/>
    <p:sldId id="361" r:id="rId34"/>
    <p:sldId id="371" r:id="rId35"/>
    <p:sldId id="362" r:id="rId36"/>
    <p:sldId id="363" r:id="rId37"/>
    <p:sldId id="364" r:id="rId38"/>
    <p:sldId id="372" r:id="rId39"/>
    <p:sldId id="373" r:id="rId40"/>
    <p:sldId id="302" r:id="rId41"/>
    <p:sldId id="304" r:id="rId42"/>
    <p:sldId id="269" r:id="rId4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cnisystem.cz/probihajici-vyplat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eur-lex.europa.eu/legal-content/CS/TXT/PDF/?uri=CELEX:02013R0575-20201228&amp;qid=1614419000448&amp;from=E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Management pasiv bank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Garanční systém finančního trhu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7315200" cy="450155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r>
              <a:rPr lang="cs-CZ" sz="2400" dirty="0"/>
              <a:t>GSFT zajišťuje výplatu náhrad vkladů v případě, že by některá z bank, stavebních spořitelen či družstevních záložen byla označena Českou národní bankou za insolventní, nebo v případě, že by soud rozhodl o úpadku takové instituce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8067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GSFT – výše příspěvků do fondů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algn="just"/>
            <a:r>
              <a:rPr lang="cs-CZ" sz="1800" dirty="0">
                <a:latin typeface="+mj-lt"/>
              </a:rPr>
              <a:t>příspěvky do Fondu pojištění vkladů:</a:t>
            </a:r>
          </a:p>
          <a:p>
            <a:pPr lvl="1" algn="just"/>
            <a:r>
              <a:rPr lang="cs-CZ" sz="1400" dirty="0">
                <a:latin typeface="+mj-lt"/>
              </a:rPr>
              <a:t>od 1. ledna 2016 výši odvodů vypočítává a stanovuje jednotlivým institucím ČNB na základě vypočtené rizikové váhy </a:t>
            </a:r>
            <a:r>
              <a:rPr lang="cs-CZ" sz="1400" dirty="0">
                <a:latin typeface="+mj-lt"/>
                <a:cs typeface="Times New Roman"/>
              </a:rPr>
              <a:t>→ </a:t>
            </a:r>
            <a:r>
              <a:rPr lang="cs-CZ" sz="1400" dirty="0">
                <a:latin typeface="+mj-lt"/>
              </a:rPr>
              <a:t>výše odvodů se liší v závislosti na objemu vkladů uložených v každé instituci a na míře rizikovosti každé z nich</a:t>
            </a:r>
          </a:p>
          <a:p>
            <a:pPr lvl="1" algn="just"/>
            <a:r>
              <a:rPr lang="cs-CZ" sz="1400" dirty="0"/>
              <a:t>dle směrnice 2014/49/EU, o systémech pojištění vkladů se rizikově vážené příspěvky vybírají alespoň jedenkrát ročně, až do dosažení minimální požadované výše prostředků ve FPV odpovídající 0,8 % krytých pohledávek z vkladů (této výše musí být dosaženo nejpozději do 3. července 2024)</a:t>
            </a:r>
          </a:p>
          <a:p>
            <a:pPr lvl="1" algn="just"/>
            <a:r>
              <a:rPr lang="cs-CZ" sz="1400" dirty="0"/>
              <a:t>pokud prostředky ve FPV již dosáhly 0,8% objemu krytých pohledávek z vkladů všech úvěrových institucí, ČNB stanoví příspěvky tak, aby jejich celková výše v příslušném roce odpovídala hodnotě 0,045 % objemu krytých pohledávek z vkladů všech úvěrových institucí</a:t>
            </a:r>
            <a:endParaRPr lang="cs-CZ" sz="1400" dirty="0">
              <a:latin typeface="+mj-lt"/>
            </a:endParaRPr>
          </a:p>
          <a:p>
            <a:pPr algn="just"/>
            <a:r>
              <a:rPr lang="cs-CZ" sz="1800" dirty="0"/>
              <a:t>příspěvky do Fondu pro řešení krize:</a:t>
            </a:r>
          </a:p>
          <a:p>
            <a:pPr lvl="1" algn="just"/>
            <a:r>
              <a:rPr lang="cs-CZ" sz="1400" dirty="0"/>
              <a:t>výpočet, předpis a případné vymáhání jsou opět v kompetenci ČNB, která ukládá povinnost příspěvku rozhodnutím ve správním řízení</a:t>
            </a:r>
          </a:p>
          <a:p>
            <a:pPr lvl="1" algn="just"/>
            <a:r>
              <a:rPr lang="cs-CZ" sz="1400" dirty="0"/>
              <a:t>příspěvky jsou stanoveny individuálně pro každou instituci jinak a jejich výše závisí na řadě faktorů</a:t>
            </a:r>
          </a:p>
          <a:p>
            <a:pPr lvl="1" algn="just"/>
            <a:r>
              <a:rPr lang="cs-CZ" sz="1400" dirty="0"/>
              <a:t>celková výše prostředků ve fondu by měla do roku 2024 dosáhnout alespoň 1% krytých vkladů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 pojištění vkladů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800" dirty="0"/>
              <a:t>Které vklady jsou pojištěny?</a:t>
            </a:r>
          </a:p>
          <a:p>
            <a:r>
              <a:rPr lang="cs-CZ" sz="2800" dirty="0"/>
              <a:t>Na které vklady se pojištění nevztahuje?</a:t>
            </a:r>
          </a:p>
          <a:p>
            <a:r>
              <a:rPr lang="cs-CZ" sz="2800" dirty="0"/>
              <a:t>V jaké výši jsou vypláceny náhrady?</a:t>
            </a:r>
          </a:p>
          <a:p>
            <a:r>
              <a:rPr lang="cs-CZ" sz="2800" dirty="0"/>
              <a:t>V jaké lhůtě jsou náhrady vypláceny?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Výplata z Fondu pojištění vkladů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lvl="0"/>
            <a:r>
              <a:rPr lang="cs-CZ" sz="2800" dirty="0"/>
              <a:t>jak se určí výše náhrady?</a:t>
            </a:r>
          </a:p>
          <a:p>
            <a:pPr lvl="0"/>
            <a:r>
              <a:rPr lang="cs-CZ" sz="2800" dirty="0"/>
              <a:t>limity pro náhradu v ČR: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dočasně vysoký zůstatek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0301"/>
            <a:ext cx="9122054" cy="30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0D491FA5-1934-4160-A605-DF892D86B2F9}"/>
              </a:ext>
            </a:extLst>
          </p:cNvPr>
          <p:cNvSpPr/>
          <p:nvPr/>
        </p:nvSpPr>
        <p:spPr>
          <a:xfrm>
            <a:off x="4427984" y="6142328"/>
            <a:ext cx="4258816" cy="571202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Limit zvýšen na </a:t>
            </a:r>
            <a:r>
              <a:rPr lang="cs-CZ" sz="1400" b="1" dirty="0">
                <a:solidFill>
                  <a:schemeClr val="tx1"/>
                </a:solidFill>
              </a:rPr>
              <a:t>200 000 EUR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561E836-DACF-43F9-8B0B-03DD45EE2C33}"/>
              </a:ext>
            </a:extLst>
          </p:cNvPr>
          <p:cNvSpPr/>
          <p:nvPr/>
        </p:nvSpPr>
        <p:spPr>
          <a:xfrm>
            <a:off x="4067944" y="5085184"/>
            <a:ext cx="4758851" cy="36004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Probíhající výplaty z FPV: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>
                <a:hlinkClick r:id="rId2"/>
              </a:rPr>
              <a:t>https://www.garancnisystem.cz/probihajici-vyplaty/#text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2020, s. 11.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290AF4-E653-471C-B7DD-96F6B92F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776864" cy="646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2020, s. 12.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5AFF6B-5CD6-4148-97C4-1B76181E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1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2020, s. 14.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5398D4-CE75-4373-BE5D-ECDFF3A9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67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2020, s. 14.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84ED4A-D1DA-48D8-9989-F1712A8B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740"/>
            <a:ext cx="9131407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2020, s. 15.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A10337-E640-4230-A4BB-FFE29A0C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446"/>
            <a:ext cx="9144000" cy="5451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1800" dirty="0"/>
              <a:t>strana pasiv: struktura zdrojů sloužících k financování majetku k určitému časovému okamžiku</a:t>
            </a:r>
          </a:p>
          <a:p>
            <a:r>
              <a:rPr lang="cs-CZ" sz="1800" dirty="0"/>
              <a:t>dle Vyhlášky č. 501/2002 Sb. pasiva bank tvoří:</a:t>
            </a:r>
          </a:p>
          <a:p>
            <a:pPr lvl="1"/>
            <a:r>
              <a:rPr lang="cs-CZ" sz="1400" dirty="0"/>
              <a:t>závazky vůči bankám a družstevním záložnám </a:t>
            </a:r>
          </a:p>
          <a:p>
            <a:pPr lvl="1"/>
            <a:r>
              <a:rPr lang="cs-CZ" sz="1400" dirty="0"/>
              <a:t>závazky vůči klientům – členům družstevních záložen </a:t>
            </a:r>
          </a:p>
          <a:p>
            <a:pPr lvl="1"/>
            <a:r>
              <a:rPr lang="cs-CZ" sz="1400" dirty="0"/>
              <a:t>závazky z dluhových cenných papírů</a:t>
            </a:r>
          </a:p>
          <a:p>
            <a:pPr lvl="1"/>
            <a:r>
              <a:rPr lang="cs-CZ" sz="1400" dirty="0"/>
              <a:t>ostatní pasiva</a:t>
            </a:r>
          </a:p>
          <a:p>
            <a:pPr lvl="1"/>
            <a:r>
              <a:rPr lang="cs-CZ" sz="1400" dirty="0"/>
              <a:t>výnosy a výdaje příštích období</a:t>
            </a:r>
          </a:p>
          <a:p>
            <a:pPr lvl="1"/>
            <a:r>
              <a:rPr lang="cs-CZ" sz="1400" dirty="0"/>
              <a:t>rezervy</a:t>
            </a:r>
          </a:p>
          <a:p>
            <a:pPr lvl="1"/>
            <a:r>
              <a:rPr lang="cs-CZ" sz="1400" dirty="0"/>
              <a:t>podřízené závazky </a:t>
            </a:r>
          </a:p>
          <a:p>
            <a:pPr lvl="1"/>
            <a:r>
              <a:rPr lang="cs-CZ" sz="1400" dirty="0"/>
              <a:t>základní kapitál </a:t>
            </a:r>
          </a:p>
          <a:p>
            <a:pPr lvl="1"/>
            <a:r>
              <a:rPr lang="cs-CZ" sz="1400" dirty="0"/>
              <a:t>emisní ážio</a:t>
            </a:r>
          </a:p>
          <a:p>
            <a:pPr lvl="1"/>
            <a:r>
              <a:rPr lang="cs-CZ" sz="1400" dirty="0"/>
              <a:t>rezervní fondy a ostatní fondy ze zisku</a:t>
            </a:r>
          </a:p>
          <a:p>
            <a:pPr lvl="1"/>
            <a:r>
              <a:rPr lang="cs-CZ" sz="1400" dirty="0"/>
              <a:t>rezervní fond na nové ocenění</a:t>
            </a:r>
          </a:p>
          <a:p>
            <a:pPr lvl="1"/>
            <a:r>
              <a:rPr lang="cs-CZ" sz="1400" dirty="0"/>
              <a:t>kapitálové fondy</a:t>
            </a:r>
          </a:p>
          <a:p>
            <a:pPr lvl="1"/>
            <a:r>
              <a:rPr lang="cs-CZ" sz="1400" dirty="0"/>
              <a:t>oceňovací rozdíly</a:t>
            </a:r>
          </a:p>
          <a:p>
            <a:pPr lvl="1"/>
            <a:r>
              <a:rPr lang="cs-CZ" sz="1400" dirty="0"/>
              <a:t>nerozdělený zisk nebo neuhrazená ztráta z předchozích období</a:t>
            </a:r>
          </a:p>
          <a:p>
            <a:pPr lvl="1"/>
            <a:r>
              <a:rPr lang="cs-CZ" sz="1400" dirty="0"/>
              <a:t>zisk nebo ztráta za účetní období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2020, s. 15-16.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62C3E3-786C-4030-8619-5A53537A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2" y="22935"/>
            <a:ext cx="7452320" cy="21490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2485F30-3066-4224-8434-4AE95D13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4" y="2290722"/>
            <a:ext cx="7596336" cy="4162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21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GSFT: Výroční zpráva 2020, s. 17.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B86B40-C8A9-41E7-B664-4F62C785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89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Firma ABC využívá u banky XYZ následující bankovní produkty: běžný účet (zůstatek 750 tisíc Kč), termínovaný vklad (zůstatek 850 tisíc Kč), spořicí účet (zůstatek 900 tisíc Kč). Vypočítejte, kolik Kč dostane jako náhradu z Fondu pojištění vkladů v případě nesolventnosti banky XYZ (devizový kurz vyhlášený ČNB v rozhodný den: 24,50 </a:t>
            </a:r>
            <a:r>
              <a:rPr lang="cs-CZ" sz="2400" dirty="0" err="1"/>
              <a:t>Kč</a:t>
            </a:r>
            <a:r>
              <a:rPr lang="cs-CZ" sz="2400" dirty="0"/>
              <a:t>/EUR). </a:t>
            </a:r>
          </a:p>
          <a:p>
            <a:r>
              <a:rPr lang="cs-CZ" sz="2400" dirty="0"/>
              <a:t>Změnil by se nějak výsledek, kdyby devizový kurz v rozhodný den činil 26,50 </a:t>
            </a:r>
            <a:r>
              <a:rPr lang="cs-CZ" sz="2400" dirty="0" err="1"/>
              <a:t>Kč</a:t>
            </a:r>
            <a:r>
              <a:rPr lang="cs-CZ" sz="2400" dirty="0"/>
              <a:t>/EUR?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Pan Novák má na svém účtu u banky ABC zůstatek 3,5 mil. Kč. Vypočítejte, kolik Kč dostane jako náhradu z Fondu pojištění vkladů v případě nesolventnosti banky ABC (devizový kurz vyhlášený ČNB v rozhodný den: 25,50 </a:t>
            </a:r>
            <a:r>
              <a:rPr lang="cs-CZ" sz="2400" dirty="0" err="1"/>
              <a:t>Kč</a:t>
            </a:r>
            <a:r>
              <a:rPr lang="cs-CZ" sz="2400" dirty="0"/>
              <a:t>/EUR). </a:t>
            </a:r>
          </a:p>
          <a:p>
            <a:r>
              <a:rPr lang="cs-CZ" sz="2400" dirty="0"/>
              <a:t>Nyní vypočítejte výši náhrady ještě jednou, víte-li, že z uvedené částky 2 mil. Kč představuje náhrada za vypořádání SJM od bývalé manželky; tuto částku mu na účet zaslala šest týdnů před vyhlášením nesolventnosti banky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Skutečné náklady banky na získání depozit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významným způsobem ovlivněny požadavky na PMR a pojištění vkladů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789040"/>
            <a:ext cx="8493181" cy="9510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Vypočtěte skutečné náklady banky na depozita, pokud úroková sazba je 10 % a povinné minimální rezervy 12 %. Propočítejte náklady na depozita i pro aktuální hodnotu PMR.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Vypočtěte skutečné náklady banky na depozita, pokud jsou PMR 2 %, pojištění depozit 1,2 % a banka depozita úročí v průměru 3 %.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Vypočtěte skutečné náklady banky na depozita, pokud PMR činí 2 %, pojištění depozit 1,2 %. Banka termínová depozita úročí v průměru 3 %, depozita na viděnou 0,5 %. Součástí pasiv banky jsou depozita na požádání ve výši 500 mil. Kč, termínová depozita 1500 mil. Kč a vlastní kapitál 750 mil. Kč.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300" dirty="0"/>
              <a:t>odráží zainteresovanost akcionářů v bance</a:t>
            </a:r>
          </a:p>
          <a:p>
            <a:r>
              <a:rPr lang="cs-CZ" sz="2300" dirty="0"/>
              <a:t>kolik by mělo být kapitálu?</a:t>
            </a:r>
          </a:p>
          <a:p>
            <a:pPr lvl="1"/>
            <a:r>
              <a:rPr lang="cs-CZ" sz="1900" dirty="0"/>
              <a:t>akcionáři x regulátor</a:t>
            </a:r>
          </a:p>
          <a:p>
            <a:r>
              <a:rPr lang="cs-CZ" sz="2300" dirty="0"/>
              <a:t>funkce kapitálu:</a:t>
            </a:r>
          </a:p>
          <a:p>
            <a:pPr lvl="1"/>
            <a:r>
              <a:rPr lang="cs-CZ" sz="1900" dirty="0"/>
              <a:t>polštář, který tlumí ztráty vzniklé v důsledku působení nejrůznějších rizik</a:t>
            </a:r>
          </a:p>
          <a:p>
            <a:pPr lvl="1"/>
            <a:r>
              <a:rPr lang="cs-CZ" sz="1900" dirty="0"/>
              <a:t>základ, ke kterému se poměřuje výnosnost do bankovnictví a vztahují se k němu různá regulativní opatření</a:t>
            </a:r>
          </a:p>
          <a:p>
            <a:pPr lvl="1"/>
            <a:r>
              <a:rPr lang="cs-CZ" sz="1900" dirty="0"/>
              <a:t>nástroj konkurence a reprezentace, který vytváří důvěru v to, že v případě výkyvů v hospodaření nebudou případné ztráty přeneseny na věřitele banky</a:t>
            </a:r>
          </a:p>
          <a:p>
            <a:pPr>
              <a:buNone/>
            </a:pPr>
            <a:r>
              <a:rPr lang="cs-CZ" sz="2300" dirty="0">
                <a:cs typeface="Times New Roman"/>
              </a:rPr>
              <a:t>→ </a:t>
            </a:r>
            <a:r>
              <a:rPr lang="cs-CZ" sz="2300" dirty="0">
                <a:sym typeface="Monotype Sorts" charset="2"/>
              </a:rPr>
              <a:t>malý kvantitativní, ale velký kvalitativní význam</a:t>
            </a:r>
            <a:endParaRPr lang="cs-CZ" sz="23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/>
              <a:t>kapitál : aktiva</a:t>
            </a:r>
          </a:p>
          <a:p>
            <a:pPr>
              <a:lnSpc>
                <a:spcPct val="80000"/>
              </a:lnSpc>
            </a:pPr>
            <a:r>
              <a:rPr lang="cs-CZ" sz="2200" dirty="0"/>
              <a:t>kapitál požadovaný regulátory: skutečný kapitál</a:t>
            </a:r>
          </a:p>
          <a:p>
            <a:pPr>
              <a:lnSpc>
                <a:spcPct val="80000"/>
              </a:lnSpc>
            </a:pPr>
            <a:r>
              <a:rPr lang="cs-CZ" sz="2200" dirty="0"/>
              <a:t>kapitálová přiměřenost zahrnující úvěrové riziko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kapitál : rizikově vážená aktiva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kapitálová přiměřenost zahrnující úvěrové a tržní riziko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kapitálová přiměřenost zahrnující úvěrové, tržní a operační riziko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kapitálové rezervy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aktuální právní úprava: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Vyhláška ČNB č. 163/2014 Sb., o výkonu činnosti bank, spořitelních a úvěrních družstev a obchodníků s cennými papíry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Nařízení Evropského parlamentu a rady č. 575/2013 ze dne 26. června 2013 o obezřetnostních požadavcích na úvěrové instituce a investiční podniky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Pravidla kapitálové přiměřenosti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4000" dirty="0"/>
              <a:t>Hlavní položky pasiv českého bankovního sektoru (mil. Kč)</a:t>
            </a: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</a:t>
            </a:r>
            <a:r>
              <a:rPr lang="cs-CZ" u="sng" dirty="0"/>
              <a:t>https://www.cnb.cz/cnb/STAT.ARADY_PKG.VYSTUP?p_period=12&amp;p_sort=2&amp;p_des=50&amp;p_sestuid=53337&amp;p_uka=5&amp;p_strid=AABAB&amp;p_od=201712&amp;p_do=202012&amp;p_lang=CS&amp;p_format=0&amp;p_decsep=%2C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931C4A-9A82-4383-83EE-7791E1B1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7638"/>
            <a:ext cx="8784976" cy="481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100000"/>
              <a:buFont typeface="Arial" pitchFamily="34" charset="0"/>
              <a:buChar char="•"/>
              <a:defRPr/>
            </a:pPr>
            <a:r>
              <a:rPr lang="cs-CZ" sz="2200" dirty="0"/>
              <a:t>kapitál banky = kapitál </a:t>
            </a:r>
            <a:r>
              <a:rPr lang="cs-CZ" sz="2200" dirty="0" err="1"/>
              <a:t>tier</a:t>
            </a:r>
            <a:r>
              <a:rPr lang="cs-CZ" sz="2200" dirty="0"/>
              <a:t> 1 + kapitál </a:t>
            </a:r>
            <a:r>
              <a:rPr lang="cs-CZ" sz="2200" dirty="0" err="1"/>
              <a:t>tier</a:t>
            </a:r>
            <a:r>
              <a:rPr lang="cs-CZ" sz="2200" dirty="0"/>
              <a:t> 2</a:t>
            </a:r>
          </a:p>
          <a:p>
            <a:pPr lvl="0">
              <a:buSzPct val="100000"/>
              <a:buFont typeface="Arial" pitchFamily="34" charset="0"/>
              <a:buChar char="•"/>
              <a:defRPr/>
            </a:pPr>
            <a:r>
              <a:rPr lang="cs-CZ" sz="2200" dirty="0"/>
              <a:t>banka musí splňovat tyto požadavky na kapitál:</a:t>
            </a:r>
          </a:p>
          <a:p>
            <a:pPr lvl="1">
              <a:buFont typeface="Verdana"/>
              <a:buChar char="–"/>
              <a:defRPr/>
            </a:pPr>
            <a:r>
              <a:rPr lang="cs-CZ" sz="2000" dirty="0"/>
              <a:t>poměr kmenového kapitálu </a:t>
            </a:r>
            <a:r>
              <a:rPr lang="cs-CZ" sz="2000" dirty="0" err="1"/>
              <a:t>tier</a:t>
            </a:r>
            <a:r>
              <a:rPr lang="cs-CZ" sz="2000" dirty="0"/>
              <a:t> 1 ve výši 4,5 %</a:t>
            </a:r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r>
              <a:rPr lang="cs-CZ" sz="2000" dirty="0"/>
              <a:t>kapitálový poměr </a:t>
            </a:r>
            <a:r>
              <a:rPr lang="cs-CZ" sz="2000" dirty="0" err="1"/>
              <a:t>tier</a:t>
            </a:r>
            <a:r>
              <a:rPr lang="cs-CZ" sz="2000" dirty="0"/>
              <a:t> 1 ve výši 6 %</a:t>
            </a:r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endParaRPr lang="cs-CZ" sz="2000" dirty="0"/>
          </a:p>
          <a:p>
            <a:pPr lvl="1">
              <a:buFont typeface="Verdana"/>
              <a:buChar char="–"/>
              <a:defRPr/>
            </a:pPr>
            <a:r>
              <a:rPr lang="cs-CZ" sz="2000" dirty="0"/>
              <a:t>celkový kapitálový poměr ve výši 8 %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Kapitálová přiměřenost v ČR (1)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DC7990-E3DA-4A43-85DD-A1001CD6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69"/>
          <a:stretch/>
        </p:blipFill>
        <p:spPr>
          <a:xfrm>
            <a:off x="1331639" y="2910191"/>
            <a:ext cx="5796000" cy="7263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87E59EC-9D4C-4AB6-9CFD-E506B6453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5"/>
          <a:stretch/>
        </p:blipFill>
        <p:spPr>
          <a:xfrm>
            <a:off x="1331639" y="4454228"/>
            <a:ext cx="4716000" cy="7172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2FF4232-4D39-434F-A28F-63D89C554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789"/>
          <a:stretch/>
        </p:blipFill>
        <p:spPr>
          <a:xfrm>
            <a:off x="1365108" y="5878427"/>
            <a:ext cx="5760000" cy="6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Kapitálová přiměřenost v ČR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400" dirty="0"/>
              <a:t>celkový objem rizikové expozice zahrnuje:</a:t>
            </a:r>
          </a:p>
          <a:p>
            <a:pPr lvl="1"/>
            <a:r>
              <a:rPr lang="cs-CZ" sz="2000" dirty="0"/>
              <a:t>rizikově vážené expozice pro úvěrové riziko a riziko rozmělnění</a:t>
            </a:r>
          </a:p>
          <a:p>
            <a:pPr lvl="1"/>
            <a:r>
              <a:rPr lang="cs-CZ" sz="2000" dirty="0"/>
              <a:t>požadavky na kapitál pro poziční riziko obchodního portfolia banky a pro velké expozice přesahující limity</a:t>
            </a:r>
          </a:p>
          <a:p>
            <a:pPr lvl="1"/>
            <a:r>
              <a:rPr lang="cs-CZ" sz="2000" dirty="0"/>
              <a:t>požadavky na kapitál k měnovému, vypořádacímu a komoditnímu riziku</a:t>
            </a:r>
          </a:p>
          <a:p>
            <a:pPr lvl="1"/>
            <a:r>
              <a:rPr lang="cs-CZ" sz="2000" dirty="0"/>
              <a:t>požadavky na kapitál k riziku úvěrových úprav v ocenění nástrojů OTC derivátů</a:t>
            </a:r>
          </a:p>
          <a:p>
            <a:pPr lvl="1"/>
            <a:r>
              <a:rPr lang="cs-CZ" sz="2000" dirty="0"/>
              <a:t>požadavky na kapitál k operačnímu riziku</a:t>
            </a:r>
          </a:p>
          <a:p>
            <a:pPr lvl="1"/>
            <a:r>
              <a:rPr lang="cs-CZ" sz="2000" dirty="0"/>
              <a:t>objemy rizikově vážených expozic pro riziko protistrany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Pravá složená závorka 5"/>
          <p:cNvSpPr/>
          <p:nvPr/>
        </p:nvSpPr>
        <p:spPr>
          <a:xfrm>
            <a:off x="7480176" y="2902174"/>
            <a:ext cx="432048" cy="283108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934731" y="3717550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násobí se číslem 12,5</a:t>
            </a:r>
          </a:p>
        </p:txBody>
      </p:sp>
    </p:spTree>
    <p:extLst>
      <p:ext uri="{BB962C8B-B14F-4D97-AF65-F5344CB8AC3E}">
        <p14:creationId xmlns:p14="http://schemas.microsoft.com/office/powerpoint/2010/main" val="32176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tier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kmenový kapitál tier 1 </a:t>
            </a:r>
          </a:p>
          <a:p>
            <a:pPr lvl="1"/>
            <a:r>
              <a:rPr lang="cs-CZ" sz="2200" dirty="0"/>
              <a:t>kapitálové nástroje + emisní ážio + nerozdělený zisk + kumulovaný ostatní úplný výsledek hospodaření + ostatní fondy + rezervní fond na všeobecná bankovní rizika – ztráta běžného účetního roku – nehmotná aktiva – významné kapitálové investice do jiných finančních institucí</a:t>
            </a:r>
          </a:p>
          <a:p>
            <a:r>
              <a:rPr lang="cs-CZ" sz="2600" dirty="0"/>
              <a:t>vedlejší kapitál tier 1</a:t>
            </a:r>
          </a:p>
          <a:p>
            <a:pPr lvl="1"/>
            <a:r>
              <a:rPr lang="cs-CZ" sz="2200" dirty="0"/>
              <a:t>kapitálové nástroje po splnění podmínek + s nimi související emisní ážio – stanovené odpočty kapitálových investic do vlastních nástrojů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tier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100" dirty="0"/>
              <a:t>kapitálové nástroje a podřízené půjčky po splnění podmínek + s nimi související emisní ážio + některé další položky – kapitálové investice</a:t>
            </a:r>
          </a:p>
          <a:p>
            <a:pPr>
              <a:lnSpc>
                <a:spcPct val="80000"/>
              </a:lnSpc>
              <a:defRPr/>
            </a:pPr>
            <a:r>
              <a:rPr lang="cs-CZ" sz="2100" dirty="0"/>
              <a:t>podmínky pro zahrnutí nástrojů do kapitálu tier 2: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nástroje jsou vydány, podřízené půjčky jsou získány a plně uhrazeny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prostředky neposkytla banka, její dceřiné podniky ani podniky, v nichž má banka nejméně 20 % podíl, a to ani nepřímo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nárok na jistinu je zcela podřízen pohledávkám všech nepodřízených věřitelů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nástroje nebo podřízené půjčky nejsou zajištěny bankou, dceřinými podniky, mateřskou finanční holdingovou společností nebo jejími dceřinými podniky, podnikem s úzkým propojením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mají dobu splatnosti min. 5 let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mohou být vypovězeny či předčasně splaceny nejdříve 5 let po jejich vydání a po splnění podmínek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v posledních pěti letech se zahrnují v klesající výši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700" dirty="0"/>
              <a:t>a další…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Kapitálové rezervy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/>
              <a:t>bezpečnostní kapitálová rezerva (2,5 % CORE = celkového objemu rizikové expozice)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err="1"/>
              <a:t>proticyklická</a:t>
            </a:r>
            <a:r>
              <a:rPr lang="cs-CZ" sz="2400" dirty="0"/>
              <a:t> kapitálová rezerva (0 – 2,5 % CORE)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kapitálová rezerva pro krytí systémového rizika (až 1 % CORE)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kapitálová rezerva pro G-SVI (1 – 3,5 % CORE)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kapitálová rezerva pro J-SVI (až 2 % CORE)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dirty="0"/>
              <a:t>Úkol: povinně prostudovat: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vybrané části Nařízení Evropského parlamentu a rady č. 575/2013 ze dne 26. června 2013 o obezřetnostních požadavcích na úvěrové instituce a investiční podniky:</a:t>
            </a:r>
          </a:p>
          <a:p>
            <a:pPr lvl="1"/>
            <a:r>
              <a:rPr lang="cs-CZ" sz="2600" dirty="0">
                <a:hlinkClick r:id="rId2"/>
              </a:rPr>
              <a:t>https://eur-lex.europa.eu/legal-content/CS/TXT/PDF/?uri=CELEX:02013R0575-20201228&amp;qid=1614419000448&amp;from=EN</a:t>
            </a:r>
            <a:r>
              <a:rPr lang="cs-CZ" sz="2600" dirty="0"/>
              <a:t> </a:t>
            </a:r>
          </a:p>
          <a:p>
            <a:pPr lvl="1"/>
            <a:r>
              <a:rPr lang="cs-CZ" sz="2600" dirty="0"/>
              <a:t>stačí články 25, 26, 28, 36–40, 42-47, 50-52, 56, 61-67, 71-72, 92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4" descr="stu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Základní kapitál banky činí 5 mld., nerozdělený zisk 6 mld., zůstatek v rezervních fondech 1 mld., podřízený dluh 3 mld., významné kapitálové investice vztahující se k tier 1 6 mld., celkový objem rizikově vážené expozice je 85 mld. Vypočítejte kapitálovou přiměřenost banky (kapitálový poměr tier 1 a celkový kapitálový poměr), výsledek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Základní kapitál banky činí 8 mld., nerozdělený zisk 2,5 mld., emisní ážio k základnímu kapitálu 0,5 mld., goodwill 1 mld., podřízený dluh 2 mld., významné kapitálové investice vztahující se k tier 1 1,5 mld., celkový objem rizikově vážené expozice je 55 mld. Vypočítejte kapitálovou přiměřenost banky (kapitálový poměr tier 1 a celkový kapitálový poměr), výsledek komentujte.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2A5520A-5C9F-4458-BD53-D451DF73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Kap. přiměřenost v ČR</a:t>
            </a: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id="{B54AE137-B1D1-4C1F-81C6-205169CE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</a:t>
            </a:r>
            <a:r>
              <a:rPr lang="cs-CZ" u="sng" dirty="0"/>
              <a:t>https://www.cnb.cz/cnb/STAT.ARADY_PKG.PARAMETRY_SESTAVY?p_sestuid=55235&amp;p_strid=BAH&amp;p_lang=CS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FA9D2E-A6BB-4649-9AAB-C96DBE04D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6" y="1268760"/>
            <a:ext cx="8099716" cy="48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2A5520A-5C9F-4458-BD53-D451DF73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Kap. přiměřenost v ČR</a:t>
            </a: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id="{B54AE137-B1D1-4C1F-81C6-205169CEB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34604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/>
              <a:t>Zdroj: ČNB: Zpráva o výkonu dohledu nad finančním trhem za rok 2020, s. 48.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E6D8D70-642C-4CE4-A7CD-B26CECEB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4" y="2767855"/>
            <a:ext cx="9152114" cy="270154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F8EE47F-D0F2-4918-90F8-5EC4AB91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677" y="2738849"/>
            <a:ext cx="4644007" cy="3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položky pasiv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 lvl="0"/>
            <a:r>
              <a:rPr lang="cs-CZ" sz="2800" dirty="0"/>
              <a:t>kapitál</a:t>
            </a:r>
          </a:p>
          <a:p>
            <a:pPr lvl="0"/>
            <a:r>
              <a:rPr lang="cs-CZ" sz="2800" dirty="0"/>
              <a:t>depozita</a:t>
            </a:r>
          </a:p>
          <a:p>
            <a:pPr lvl="0"/>
            <a:r>
              <a:rPr lang="cs-CZ" sz="2800" dirty="0"/>
              <a:t>nedepozitní závazky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/>
              <a:t>Zdroj: ČNB: Zpráva o výkonu dohledu nad finančním trhem 2020, s. 50.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4C157A-8D93-44DC-8B22-BA9459A2A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50636"/>
            <a:ext cx="7920880" cy="605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Nedepozitní závazky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r>
              <a:rPr lang="cs-CZ" sz="2800" dirty="0"/>
              <a:t>použití:</a:t>
            </a:r>
          </a:p>
          <a:p>
            <a:pPr lvl="1"/>
            <a:r>
              <a:rPr lang="cs-CZ" sz="2400" dirty="0"/>
              <a:t>dosažení krátkodobé rovnováhy v bilanci banky </a:t>
            </a:r>
          </a:p>
          <a:p>
            <a:pPr lvl="1"/>
            <a:r>
              <a:rPr lang="cs-CZ" sz="2400" dirty="0"/>
              <a:t>zajištění požadované výše povinných minimálních rezerv</a:t>
            </a:r>
          </a:p>
          <a:p>
            <a:pPr lvl="1"/>
            <a:r>
              <a:rPr lang="cs-CZ" sz="2400" dirty="0"/>
              <a:t>zajištění likvidity banky</a:t>
            </a:r>
          </a:p>
          <a:p>
            <a:r>
              <a:rPr lang="cs-CZ" sz="2800" dirty="0"/>
              <a:t>existují ale i dlouhodobé nedepozitní závazky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M Ě J T E   S E   H E Z K Y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575376" cy="4789587"/>
          </a:xfrm>
        </p:spPr>
        <p:txBody>
          <a:bodyPr/>
          <a:lstStyle/>
          <a:p>
            <a:pPr lvl="0"/>
            <a:r>
              <a:rPr lang="cs-CZ" sz="2300" dirty="0"/>
              <a:t>nepřímý cenný papír, vydávaný bankou</a:t>
            </a:r>
          </a:p>
          <a:p>
            <a:pPr lvl="0"/>
            <a:r>
              <a:rPr lang="cs-CZ" sz="2300" dirty="0"/>
              <a:t>druhy depozit:</a:t>
            </a:r>
          </a:p>
          <a:p>
            <a:pPr lvl="1"/>
            <a:r>
              <a:rPr lang="cs-CZ" sz="2000" dirty="0"/>
              <a:t>depozita na viděnou</a:t>
            </a:r>
          </a:p>
          <a:p>
            <a:pPr lvl="2"/>
            <a:r>
              <a:rPr lang="cs-CZ" sz="1800" dirty="0"/>
              <a:t>pro banku důležitý zdroj financování:</a:t>
            </a:r>
          </a:p>
          <a:p>
            <a:pPr lvl="3"/>
            <a:r>
              <a:rPr lang="cs-CZ" sz="1800" dirty="0"/>
              <a:t>velice levné zdroje</a:t>
            </a:r>
          </a:p>
          <a:p>
            <a:pPr lvl="3"/>
            <a:r>
              <a:rPr lang="cs-CZ" sz="1800" dirty="0"/>
              <a:t>banka může profitovat z pozdějšího připisování peněz</a:t>
            </a:r>
          </a:p>
          <a:p>
            <a:pPr lvl="3"/>
            <a:r>
              <a:rPr lang="cs-CZ" sz="1800" dirty="0"/>
              <a:t>funguje princip sedliny</a:t>
            </a:r>
          </a:p>
          <a:p>
            <a:pPr lvl="1"/>
            <a:r>
              <a:rPr lang="cs-CZ" sz="2000" dirty="0"/>
              <a:t>termínovaná depozita</a:t>
            </a:r>
          </a:p>
          <a:p>
            <a:pPr lvl="2"/>
            <a:r>
              <a:rPr lang="cs-CZ" sz="1800" dirty="0"/>
              <a:t>vklady na pevnou lhůtu či vklady s výpovědní lhůtou</a:t>
            </a:r>
          </a:p>
          <a:p>
            <a:pPr lvl="1"/>
            <a:r>
              <a:rPr lang="cs-CZ" sz="2000" dirty="0"/>
              <a:t>spořicí účty</a:t>
            </a:r>
          </a:p>
          <a:p>
            <a:pPr lvl="1"/>
            <a:r>
              <a:rPr lang="cs-CZ" sz="2000" dirty="0"/>
              <a:t>úsporné vklady</a:t>
            </a:r>
          </a:p>
          <a:p>
            <a:pPr lvl="1"/>
            <a:r>
              <a:rPr lang="cs-CZ" sz="2000" dirty="0"/>
              <a:t>prostředky získané emisí dlužnických cenných papírů</a:t>
            </a:r>
          </a:p>
          <a:p>
            <a:pPr lvl="1"/>
            <a:r>
              <a:rPr lang="cs-CZ" sz="2000" dirty="0"/>
              <a:t>mezibankovní depozita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dirty="0"/>
              <a:t>Sedlina na běžných účtech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rcRect t="4979" b="2987"/>
          <a:stretch>
            <a:fillRect/>
          </a:stretch>
        </p:blipFill>
        <p:spPr bwMode="auto">
          <a:xfrm>
            <a:off x="-1" y="1268758"/>
            <a:ext cx="9144001" cy="50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Depozita v českém bank. sektoru podle doby splatnosti (mil. Kč)</a:t>
            </a:r>
          </a:p>
        </p:txBody>
      </p:sp>
      <p:sp>
        <p:nvSpPr>
          <p:cNvPr id="8" name="Zástupný symbol pro obsah 1">
            <a:extLst>
              <a:ext uri="{FF2B5EF4-FFF2-40B4-BE49-F238E27FC236}">
                <a16:creationId xmlns:a16="http://schemas.microsoft.com/office/drawing/2014/main" id="{D26F1CE3-90FE-488F-A38A-D8F628FB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https://www.cnb.cz/cnb/STAT.ARADY_PKG.VYSTUP?p_period=12&amp;p_sort=2&amp;p_des=50&amp;p_sestuid=13278&amp;p_uka=1%2C2%2C3%2C4%2C5%2C6%2C7%2C8%2C9%2C10%2C11&amp;p_strid=AABCAB&amp;p_od=201912&amp;p_do=202012&amp;p_lang=CS&amp;p_format=0&amp;p_decsep=%2C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B883B2-7EFD-406E-9007-B4488B6D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34" y="2019158"/>
            <a:ext cx="9167934" cy="286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Depozita v českém bank. sektoru podle ekonom. sektorů (mil. Kč)</a:t>
            </a: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3D5E4326-EF35-488A-9575-6A820106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https://www.cnb.cz/cnb/STAT.ARADY_PKG.PARAMETRY_SESTAVY?p_sestuid=44898&amp;p_strid=AABCAA&amp;p_lang=CS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EBC3852-DD94-4BBE-A033-8417E6E5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848"/>
            <a:ext cx="9144000" cy="329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Zajištění depozit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000" dirty="0"/>
              <a:t>funkce 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preventivní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sanační</a:t>
            </a:r>
          </a:p>
          <a:p>
            <a:pPr>
              <a:lnSpc>
                <a:spcPct val="90000"/>
              </a:lnSpc>
            </a:pPr>
            <a:r>
              <a:rPr lang="cs-CZ" sz="3000" dirty="0"/>
              <a:t>spojeno  s morálním hazardem</a:t>
            </a:r>
          </a:p>
          <a:p>
            <a:pPr>
              <a:lnSpc>
                <a:spcPct val="90000"/>
              </a:lnSpc>
            </a:pPr>
            <a:r>
              <a:rPr lang="cs-CZ" sz="3000" dirty="0"/>
              <a:t>formy: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státní garance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pojištění depozit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Všeobecný fond peněžních ústavů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Fond pojištění vkladů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Garanční systém finančního trhu</a:t>
            </a:r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5ED906C8-4F80-4358-A1A8-1A8D58C17315}"/>
              </a:ext>
            </a:extLst>
          </p:cNvPr>
          <p:cNvSpPr/>
          <p:nvPr/>
        </p:nvSpPr>
        <p:spPr>
          <a:xfrm>
            <a:off x="3347864" y="1674838"/>
            <a:ext cx="3515072" cy="571202"/>
          </a:xfrm>
          <a:prstGeom prst="wedgeEllipse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Run na banky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11761</TotalTime>
  <Words>2103</Words>
  <Application>Microsoft Office PowerPoint</Application>
  <PresentationFormat>Předvádění na obrazovce (4:3)</PresentationFormat>
  <Paragraphs>232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Monotype Sorts</vt:lpstr>
      <vt:lpstr>Times New Roman</vt:lpstr>
      <vt:lpstr>Verdana</vt:lpstr>
      <vt:lpstr>Wingdings</vt:lpstr>
      <vt:lpstr>02_Regulace a dohled 2019</vt:lpstr>
      <vt:lpstr>Management pasiv bank</vt:lpstr>
      <vt:lpstr>Bilance banky</vt:lpstr>
      <vt:lpstr>Hlavní položky pasiv českého bankovního sektoru (mil. Kč)</vt:lpstr>
      <vt:lpstr>Hlavní položky pasiv</vt:lpstr>
      <vt:lpstr>Depozita</vt:lpstr>
      <vt:lpstr>Sedlina na běžných účtech</vt:lpstr>
      <vt:lpstr>Depozita v českém bank. sektoru podle doby splatnosti (mil. Kč)</vt:lpstr>
      <vt:lpstr>Depozita v českém bank. sektoru podle ekonom. sektorů (mil. Kč)</vt:lpstr>
      <vt:lpstr>Zajištění depozit</vt:lpstr>
      <vt:lpstr>Garanční systém finančního trhu</vt:lpstr>
      <vt:lpstr>GSFT – výše příspěvků do fondů</vt:lpstr>
      <vt:lpstr>Fond pojištění vkladů</vt:lpstr>
      <vt:lpstr>Výplata z Fondu pojištění vkladů</vt:lpstr>
      <vt:lpstr>Probíhající výplaty z FPV: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Příklad</vt:lpstr>
      <vt:lpstr>Skutečné náklady banky na získání depozit</vt:lpstr>
      <vt:lpstr>Příklad</vt:lpstr>
      <vt:lpstr>Příklad</vt:lpstr>
      <vt:lpstr>Příklad</vt:lpstr>
      <vt:lpstr>Kapitál</vt:lpstr>
      <vt:lpstr>Pravidla kapitálové přiměřenosti</vt:lpstr>
      <vt:lpstr>Kapitálová přiměřenost v ČR (1)</vt:lpstr>
      <vt:lpstr>Kapitálová přiměřenost v ČR (2)</vt:lpstr>
      <vt:lpstr>Kapitál tier 1</vt:lpstr>
      <vt:lpstr>Kapitál tier 2</vt:lpstr>
      <vt:lpstr>Kapitálové rezervy</vt:lpstr>
      <vt:lpstr>Úkol: povinně prostudovat:</vt:lpstr>
      <vt:lpstr>Příklad</vt:lpstr>
      <vt:lpstr>Příklad</vt:lpstr>
      <vt:lpstr>Kap. přiměřenost v ČR</vt:lpstr>
      <vt:lpstr>Kap. přiměřenost v ČR</vt:lpstr>
      <vt:lpstr>Prezentace aplikace PowerPoint</vt:lpstr>
      <vt:lpstr>Nedepozitní závazky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Pavla Klepková Vodová</cp:lastModifiedBy>
  <cp:revision>83</cp:revision>
  <dcterms:created xsi:type="dcterms:W3CDTF">2019-03-12T20:26:39Z</dcterms:created>
  <dcterms:modified xsi:type="dcterms:W3CDTF">2022-03-13T19:23:39Z</dcterms:modified>
</cp:coreProperties>
</file>