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0" r:id="rId4"/>
    <p:sldId id="271" r:id="rId5"/>
    <p:sldId id="272" r:id="rId6"/>
    <p:sldId id="274" r:id="rId7"/>
    <p:sldId id="302" r:id="rId8"/>
    <p:sldId id="303" r:id="rId9"/>
    <p:sldId id="312" r:id="rId10"/>
    <p:sldId id="276" r:id="rId11"/>
    <p:sldId id="305" r:id="rId12"/>
    <p:sldId id="277" r:id="rId13"/>
    <p:sldId id="278" r:id="rId14"/>
    <p:sldId id="306" r:id="rId15"/>
    <p:sldId id="307" r:id="rId16"/>
    <p:sldId id="287" r:id="rId17"/>
    <p:sldId id="313" r:id="rId18"/>
    <p:sldId id="286" r:id="rId19"/>
    <p:sldId id="288" r:id="rId20"/>
    <p:sldId id="289" r:id="rId21"/>
    <p:sldId id="311" r:id="rId22"/>
    <p:sldId id="291" r:id="rId23"/>
    <p:sldId id="293" r:id="rId24"/>
    <p:sldId id="294" r:id="rId25"/>
    <p:sldId id="295" r:id="rId26"/>
    <p:sldId id="269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9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D9613-994E-4556-A999-C5D61A185A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5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Hospodaření bank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1979712" y="5805264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cs-CZ" sz="1600" dirty="0" err="1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2014, s. 14</a:t>
            </a:r>
            <a:endParaRPr lang="pt-BR" sz="16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7874" t="11374" r="19685" b="13123"/>
          <a:stretch>
            <a:fillRect/>
          </a:stretch>
        </p:blipFill>
        <p:spPr bwMode="auto">
          <a:xfrm>
            <a:off x="0" y="332656"/>
            <a:ext cx="9144000" cy="53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1979712" y="5805264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cs-CZ" sz="1600" dirty="0" err="1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2018, s. 11.</a:t>
            </a:r>
            <a:endParaRPr lang="pt-BR" sz="1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21650" r="25000" b="13251"/>
          <a:stretch>
            <a:fillRect/>
          </a:stretch>
        </p:blipFill>
        <p:spPr bwMode="auto">
          <a:xfrm>
            <a:off x="-10" y="188638"/>
            <a:ext cx="9120697" cy="55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úrokové náklady:</a:t>
            </a:r>
          </a:p>
          <a:p>
            <a:pPr lvl="1"/>
            <a:r>
              <a:rPr lang="cs-CZ" sz="2200" dirty="0"/>
              <a:t>úroky z přijatých klientských vkladů</a:t>
            </a:r>
          </a:p>
          <a:p>
            <a:pPr lvl="1"/>
            <a:r>
              <a:rPr lang="cs-CZ" sz="2200" dirty="0"/>
              <a:t>úroky placené ostatním bankám </a:t>
            </a:r>
          </a:p>
          <a:p>
            <a:pPr lvl="1"/>
            <a:r>
              <a:rPr lang="cs-CZ" sz="2200" dirty="0"/>
              <a:t>úroky placené držitelům bankou emitovaných dlužnických cenných papírů</a:t>
            </a:r>
          </a:p>
          <a:p>
            <a:r>
              <a:rPr lang="cs-CZ" sz="2600" dirty="0"/>
              <a:t>správní náklady:</a:t>
            </a:r>
          </a:p>
          <a:p>
            <a:pPr lvl="1"/>
            <a:r>
              <a:rPr lang="cs-CZ" sz="2200" dirty="0"/>
              <a:t>náklady na mzdy a platy zaměstnanců</a:t>
            </a:r>
          </a:p>
          <a:p>
            <a:pPr lvl="1"/>
            <a:r>
              <a:rPr lang="cs-CZ" sz="2200" dirty="0"/>
              <a:t>náklady na zdravotní a sociální pojištění</a:t>
            </a:r>
          </a:p>
          <a:p>
            <a:pPr lvl="1"/>
            <a:r>
              <a:rPr lang="cs-CZ" sz="2200" dirty="0"/>
              <a:t>ostatní náklady na zaměstnance</a:t>
            </a:r>
          </a:p>
          <a:p>
            <a:pPr lvl="1"/>
            <a:r>
              <a:rPr lang="cs-CZ" sz="2200" dirty="0"/>
              <a:t>ostatní správní náklady</a:t>
            </a:r>
          </a:p>
          <a:p>
            <a:r>
              <a:rPr lang="cs-CZ" sz="2600" dirty="0"/>
              <a:t>odpisy </a:t>
            </a:r>
          </a:p>
          <a:p>
            <a:r>
              <a:rPr lang="cs-CZ" sz="2600" dirty="0"/>
              <a:t>tvorba rezerv a opravných položek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Vybrané položky nákladů českého bank. sektoru (mil. Kč)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 databáze ARAD</a:t>
            </a:r>
            <a:r>
              <a:rPr lang="cs-CZ" sz="1200" kern="0" dirty="0">
                <a:latin typeface="+mn-lt"/>
              </a:rPr>
              <a:t>: </a:t>
            </a:r>
            <a:r>
              <a:rPr lang="cs-CZ" sz="1200" dirty="0"/>
              <a:t>https://www.cnb.cz/cnb/STAT.ARADY_PKG.PARAMETRY_SESTAVY?p_sestuid=61127&amp;p_strid=BAE&amp;p_lang=CS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B8E024-86E3-41D7-95B6-9D1ABCF51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57" y="1664206"/>
            <a:ext cx="8680686" cy="4573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Zisk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čistý úrokový výnos (úrokový zisk) </a:t>
            </a:r>
          </a:p>
          <a:p>
            <a:pPr>
              <a:buNone/>
            </a:pPr>
            <a:r>
              <a:rPr lang="cs-CZ" sz="2800" dirty="0"/>
              <a:t>   = úrokové výnosy - úrokové náklady</a:t>
            </a:r>
          </a:p>
          <a:p>
            <a:pPr lvl="1"/>
            <a:r>
              <a:rPr lang="cs-CZ" sz="2400" dirty="0"/>
              <a:t>ukazatele: </a:t>
            </a:r>
          </a:p>
          <a:p>
            <a:pPr lvl="2"/>
            <a:r>
              <a:rPr lang="cs-CZ" dirty="0"/>
              <a:t>čistá úroková marže = NIM</a:t>
            </a:r>
          </a:p>
          <a:p>
            <a:pPr lvl="2"/>
            <a:r>
              <a:rPr lang="cs-CZ" dirty="0"/>
              <a:t>úrokové rozpětí</a:t>
            </a:r>
          </a:p>
          <a:p>
            <a:r>
              <a:rPr lang="cs-CZ" sz="2800" dirty="0"/>
              <a:t>hrubý zisk = celkové výnosy – celkové náklady</a:t>
            </a:r>
          </a:p>
          <a:p>
            <a:r>
              <a:rPr lang="cs-CZ" sz="2800" dirty="0"/>
              <a:t>čistý zisk = hrubý zisk - daň z příjmů</a:t>
            </a:r>
          </a:p>
          <a:p>
            <a:r>
              <a:rPr lang="cs-CZ" sz="2800" dirty="0"/>
              <a:t>nerozdělený zisk = čistý zisk – vyplacené dividendy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Řečová bublina: oválný bublinový popisek 5">
                <a:extLst>
                  <a:ext uri="{FF2B5EF4-FFF2-40B4-BE49-F238E27FC236}">
                    <a16:creationId xmlns:a16="http://schemas.microsoft.com/office/drawing/2014/main" id="{25CA98BC-3F8D-4935-B2EA-0E46D5E4C79E}"/>
                  </a:ext>
                </a:extLst>
              </p:cNvPr>
              <p:cNvSpPr/>
              <p:nvPr/>
            </p:nvSpPr>
            <p:spPr>
              <a:xfrm>
                <a:off x="5292080" y="2636912"/>
                <a:ext cx="4176464" cy="672508"/>
              </a:xfrm>
              <a:prstGeom prst="wedgeEllipseCallou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>
                    <a:solidFill>
                      <a:schemeClr val="tx1"/>
                    </a:solidFill>
                  </a:rPr>
                  <a:t>NIM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𝑖𝑠𝑡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 ú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𝑟𝑜𝑘𝑜𝑣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𝑛𝑜𝑠</m:t>
                        </m:r>
                      </m:num>
                      <m:den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𝑐𝑒𝑙𝑘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𝑎𝑘𝑡𝑖𝑣𝑎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  <m:r>
                      <a:rPr lang="cs-CZ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∗100 (%)</m:t>
                    </m:r>
                  </m:oMath>
                </a14:m>
                <a:r>
                  <a:rPr lang="cs-CZ" sz="1400" dirty="0">
                    <a:solidFill>
                      <a:schemeClr val="tx1"/>
                    </a:solidFill>
                  </a:rPr>
                  <a:t> </a:t>
                </a:r>
                <a:endParaRPr lang="cs-CZ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Řečová bublina: oválný bublinový popisek 5">
                <a:extLst>
                  <a:ext uri="{FF2B5EF4-FFF2-40B4-BE49-F238E27FC236}">
                    <a16:creationId xmlns:a16="http://schemas.microsoft.com/office/drawing/2014/main" id="{25CA98BC-3F8D-4935-B2EA-0E46D5E4C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36912"/>
                <a:ext cx="4176464" cy="672508"/>
              </a:xfrm>
              <a:prstGeom prst="wedgeEllipseCallou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Řečová bublina: oválný bublinový popisek 6">
                <a:extLst>
                  <a:ext uri="{FF2B5EF4-FFF2-40B4-BE49-F238E27FC236}">
                    <a16:creationId xmlns:a16="http://schemas.microsoft.com/office/drawing/2014/main" id="{E151A9BC-1358-47C6-84F6-E2F58BB77EF6}"/>
                  </a:ext>
                </a:extLst>
              </p:cNvPr>
              <p:cNvSpPr/>
              <p:nvPr/>
            </p:nvSpPr>
            <p:spPr>
              <a:xfrm>
                <a:off x="6172026" y="3429000"/>
                <a:ext cx="3048348" cy="753770"/>
              </a:xfrm>
              <a:prstGeom prst="wedgeEllipseCallou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Úrokové rozpětí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ů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ý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nosnost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ú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ě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ů −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ů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kladovost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vklad</m:t>
                    </m:r>
                    <m:r>
                      <a:rPr lang="cs-CZ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ů</m:t>
                    </m:r>
                  </m:oMath>
                </a14:m>
                <a:endPara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Řečová bublina: oválný bublinový popisek 6">
                <a:extLst>
                  <a:ext uri="{FF2B5EF4-FFF2-40B4-BE49-F238E27FC236}">
                    <a16:creationId xmlns:a16="http://schemas.microsoft.com/office/drawing/2014/main" id="{E151A9BC-1358-47C6-84F6-E2F58BB77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26" y="3429000"/>
                <a:ext cx="3048348" cy="753770"/>
              </a:xfrm>
              <a:prstGeom prst="wedgeEllipse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611560" y="6553200"/>
            <a:ext cx="7128792" cy="30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1800" dirty="0"/>
              <a:t>Zdroj: ČNB: </a:t>
            </a:r>
            <a:r>
              <a:rPr lang="pt-BR" sz="1800" dirty="0"/>
              <a:t>Zpráva o </a:t>
            </a:r>
            <a:r>
              <a:rPr lang="cs-CZ" sz="1800" dirty="0"/>
              <a:t>finanční stabilitě </a:t>
            </a:r>
            <a:r>
              <a:rPr lang="pt-BR" sz="1800" dirty="0"/>
              <a:t>20</a:t>
            </a:r>
            <a:r>
              <a:rPr lang="cs-CZ" sz="1800" dirty="0"/>
              <a:t>20/2021, s. 44.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98265A-EACE-4C29-8533-D04DEB299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6984776" cy="6482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67544" y="6237312"/>
            <a:ext cx="7632848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EBA: </a:t>
            </a:r>
            <a:r>
              <a:rPr lang="cs-CZ" sz="1600" dirty="0"/>
              <a:t>Risk </a:t>
            </a:r>
            <a:r>
              <a:rPr lang="cs-CZ" sz="1600" dirty="0" err="1"/>
              <a:t>assessment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European</a:t>
            </a:r>
            <a:r>
              <a:rPr lang="cs-CZ" sz="1600" dirty="0"/>
              <a:t> </a:t>
            </a:r>
            <a:r>
              <a:rPr lang="cs-CZ" sz="1600" dirty="0" err="1"/>
              <a:t>banking</a:t>
            </a:r>
            <a:r>
              <a:rPr lang="cs-CZ" sz="1600" dirty="0"/>
              <a:t> </a:t>
            </a:r>
            <a:r>
              <a:rPr lang="cs-CZ" sz="1600" dirty="0" err="1"/>
              <a:t>system</a:t>
            </a:r>
            <a:r>
              <a:rPr lang="cs-CZ" sz="1600" dirty="0"/>
              <a:t>, </a:t>
            </a:r>
            <a:r>
              <a:rPr lang="cs-CZ" sz="1600" dirty="0" err="1"/>
              <a:t>December</a:t>
            </a:r>
            <a:r>
              <a:rPr lang="cs-CZ" sz="1600" dirty="0"/>
              <a:t> 2000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42123"/>
          </a:xfrm>
        </p:spPr>
        <p:txBody>
          <a:bodyPr/>
          <a:lstStyle/>
          <a:p>
            <a:r>
              <a:rPr lang="cs-CZ" dirty="0"/>
              <a:t>NII a NIM evropských bank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045DB18-555F-4156-853E-6159E9279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33698"/>
            <a:ext cx="8686800" cy="5303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CEB891-E083-4BAC-95FC-1EB2A306F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40" t="10634" r="35804" b="18679"/>
          <a:stretch/>
        </p:blipFill>
        <p:spPr>
          <a:xfrm>
            <a:off x="-5" y="6994"/>
            <a:ext cx="5888853" cy="6835278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B43CBBC-CFC5-4F03-AFFC-F0F2F09E2ADE}"/>
              </a:ext>
            </a:extLst>
          </p:cNvPr>
          <p:cNvSpPr txBox="1">
            <a:spLocks/>
          </p:cNvSpPr>
          <p:nvPr/>
        </p:nvSpPr>
        <p:spPr bwMode="auto">
          <a:xfrm>
            <a:off x="4813567" y="5229200"/>
            <a:ext cx="316835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1600" dirty="0"/>
              <a:t>https://www.statista.com/statistics/1124917/net-interest-margin-for-banks-in-europe-by-country/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ČNB: Zpráva o výkonu dohledu nad finančním trhem 2020, s. 50.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46FD48-1441-44E3-B800-7BD788B99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704856" cy="5703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přehled dividend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369844" y="6093296"/>
            <a:ext cx="67691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</a:t>
            </a:r>
            <a:r>
              <a:rPr lang="cs-CZ" sz="1600" dirty="0"/>
              <a:t>: http://www.</a:t>
            </a:r>
            <a:r>
              <a:rPr lang="cs-CZ" sz="1600" dirty="0" err="1"/>
              <a:t>miras.cz</a:t>
            </a:r>
            <a:r>
              <a:rPr lang="cs-CZ" sz="1600" dirty="0"/>
              <a:t>/akcie/dividendy.</a:t>
            </a:r>
            <a:r>
              <a:rPr lang="cs-CZ" sz="1600" dirty="0" err="1"/>
              <a:t>php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4467B64-4A23-4FD7-B568-488E5AF98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36" t="16234" r="12577" b="29872"/>
          <a:stretch/>
        </p:blipFill>
        <p:spPr>
          <a:xfrm>
            <a:off x="107504" y="1280703"/>
            <a:ext cx="9036496" cy="483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Management banky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800" dirty="0"/>
              <a:t>řízení procesu získávání zdrojů a jejich využívání, sledování krátkodobých i dlouhodobých cílů bankovního podnikání s cílem maximalizovat zisk nebo bohatství vlastníků banky</a:t>
            </a:r>
          </a:p>
          <a:p>
            <a:pPr lvl="1"/>
            <a:r>
              <a:rPr lang="cs-CZ" sz="2400" dirty="0"/>
              <a:t>maximalizovat zisk banky</a:t>
            </a:r>
          </a:p>
          <a:p>
            <a:pPr lvl="1"/>
            <a:r>
              <a:rPr lang="cs-CZ" sz="2400" dirty="0"/>
              <a:t>maximalizovat cenu akcie</a:t>
            </a:r>
          </a:p>
          <a:p>
            <a:pPr lvl="1"/>
            <a:r>
              <a:rPr lang="cs-CZ" sz="2400" dirty="0"/>
              <a:t>dosáhnout dividend, které odpovídají požadavkům vlastníků</a:t>
            </a:r>
            <a:endParaRPr lang="cs-CZ" sz="9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může banka dosáhnout vyššího zisku?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zvýšením výnosové míry u každého typu aktiv</a:t>
            </a:r>
          </a:p>
          <a:p>
            <a:pPr lvl="0"/>
            <a:r>
              <a:rPr lang="cs-CZ" sz="2600" dirty="0"/>
              <a:t>restrukturalizací aktiv ve prospěch aktiv s vyššími výnosy</a:t>
            </a:r>
          </a:p>
          <a:p>
            <a:pPr lvl="0"/>
            <a:r>
              <a:rPr lang="cs-CZ" sz="2600" dirty="0"/>
              <a:t>zvýšením výnosů z poplatků a provizí</a:t>
            </a:r>
          </a:p>
          <a:p>
            <a:pPr lvl="0"/>
            <a:r>
              <a:rPr lang="cs-CZ" sz="2600" dirty="0"/>
              <a:t>snížením úrokových i neúrokových nákladů banky na cizí i vlastní zdroje</a:t>
            </a:r>
          </a:p>
          <a:p>
            <a:pPr lvl="0"/>
            <a:r>
              <a:rPr lang="cs-CZ" sz="2600" dirty="0"/>
              <a:t>větším využíváním levnějších zdrojů</a:t>
            </a:r>
          </a:p>
          <a:p>
            <a:r>
              <a:rPr lang="cs-CZ" sz="2600" dirty="0"/>
              <a:t>zefektivněním provozu banky a snížením personálních a provozních nákladů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2123728" y="6381328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cs-CZ" sz="1600" dirty="0" err="1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2012</a:t>
            </a:r>
            <a:endParaRPr lang="pt-BR" sz="16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172575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působící na zisk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managementem ovlivnitelné</a:t>
            </a:r>
          </a:p>
          <a:p>
            <a:pPr lvl="1"/>
            <a:r>
              <a:rPr lang="cs-CZ" sz="2600" dirty="0"/>
              <a:t>podnikatelský mix</a:t>
            </a:r>
          </a:p>
          <a:p>
            <a:pPr lvl="1"/>
            <a:r>
              <a:rPr lang="cs-CZ" sz="2600" dirty="0"/>
              <a:t>náklady banky </a:t>
            </a:r>
          </a:p>
          <a:p>
            <a:pPr lvl="1"/>
            <a:r>
              <a:rPr lang="cs-CZ" sz="2600" dirty="0"/>
              <a:t>kvalita portfolia</a:t>
            </a:r>
          </a:p>
          <a:p>
            <a:r>
              <a:rPr lang="cs-CZ" sz="3000" dirty="0"/>
              <a:t>managementem neovlivnitelné</a:t>
            </a:r>
          </a:p>
          <a:p>
            <a:pPr lvl="1"/>
            <a:r>
              <a:rPr lang="cs-CZ" sz="2600" dirty="0"/>
              <a:t>vývoj a výše úrokových sazeb</a:t>
            </a:r>
          </a:p>
          <a:p>
            <a:pPr lvl="1"/>
            <a:r>
              <a:rPr lang="cs-CZ" sz="2600" dirty="0"/>
              <a:t>celkové ekonomické podmínky </a:t>
            </a:r>
          </a:p>
          <a:p>
            <a:pPr lvl="1"/>
            <a:r>
              <a:rPr lang="cs-CZ" sz="2600" dirty="0"/>
              <a:t>změna konkurence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15200" cy="46699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200" dirty="0"/>
              <a:t>Znáte následující údaje v mil. CZK: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úrokové výnosy: 2 710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úrokové náklady: 2 050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neúrokové výnosy: 230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neúrokové náklady: 400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opravné položky: 130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daň z příjmů: 50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dividendy vyplacené akcionářům: 110</a:t>
            </a:r>
          </a:p>
          <a:p>
            <a:pPr>
              <a:lnSpc>
                <a:spcPct val="80000"/>
              </a:lnSpc>
            </a:pPr>
            <a:r>
              <a:rPr lang="cs-CZ" sz="2200" dirty="0"/>
              <a:t>Vypočtěte tyto ukazatele: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úrokový zisk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neúrokový zisk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celkové provozní výnosy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celkové provozní náklady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zisk před zdaněním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čistý zisk po zdanění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nerozdělený zisk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/>
            <a:r>
              <a:rPr lang="cs-CZ" sz="2000" dirty="0"/>
              <a:t>Banka má ve svém portfoliu celkem 350 mld. Kč úvěrů, z toho 150 mld. spotřebitelských, 100 mld. hypotečních a 100 mld. podnikatelských. Úvěry poskytuje z přijatých depozit v celkové výši 450 mld. Kč, z toho 250 mld. představují vklady na viděnou a 200 mld. připadá na termínová depozita. Vypočítejte čistý úrokový výnos a čistou úrokovou marži banky, máte k dispozici následující hodnoty průměrných úrokových sazeb:</a:t>
            </a:r>
          </a:p>
          <a:p>
            <a:pPr marL="900000" lvl="1" indent="-360000"/>
            <a:r>
              <a:rPr lang="cs-CZ" sz="2000" dirty="0"/>
              <a:t>pro spotřebitelské úvěry: 12 %</a:t>
            </a:r>
          </a:p>
          <a:p>
            <a:pPr marL="900000" lvl="1" indent="-360000"/>
            <a:r>
              <a:rPr lang="cs-CZ" sz="2000" dirty="0"/>
              <a:t>pro hypoteční úvěry: 5 %</a:t>
            </a:r>
          </a:p>
          <a:p>
            <a:pPr marL="900000" lvl="1" indent="-360000"/>
            <a:r>
              <a:rPr lang="cs-CZ" sz="2000" dirty="0"/>
              <a:t>pro podnikatelské úvěry: 9 %</a:t>
            </a:r>
          </a:p>
          <a:p>
            <a:pPr marL="900000" lvl="1" indent="-360000"/>
            <a:r>
              <a:rPr lang="cs-CZ" sz="2000" dirty="0"/>
              <a:t>pro depozita na viděnou: 0,5 %</a:t>
            </a:r>
          </a:p>
          <a:p>
            <a:pPr marL="900000" lvl="1" indent="-360000"/>
            <a:r>
              <a:rPr lang="cs-CZ" sz="2000" dirty="0"/>
              <a:t>pro termínová depozita: 3,5 %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381947"/>
          </a:xfrm>
        </p:spPr>
        <p:txBody>
          <a:bodyPr/>
          <a:lstStyle/>
          <a:p>
            <a:pPr marL="360000" indent="-360000"/>
            <a:r>
              <a:rPr lang="cs-CZ" sz="2300" dirty="0"/>
              <a:t>Máte k dispozici následující údaje (v mil. Kč):</a:t>
            </a:r>
          </a:p>
          <a:p>
            <a:pPr marL="933450" lvl="1" indent="-476250"/>
            <a:r>
              <a:rPr lang="cs-CZ" sz="2300" dirty="0"/>
              <a:t>úrokové výnosy: 5 210</a:t>
            </a:r>
          </a:p>
          <a:p>
            <a:pPr marL="933450" lvl="1" indent="-476250"/>
            <a:r>
              <a:rPr lang="cs-CZ" sz="2300" dirty="0"/>
              <a:t>neúrokové výnosy: 890</a:t>
            </a:r>
          </a:p>
          <a:p>
            <a:pPr marL="933450" lvl="1" indent="-476250"/>
            <a:r>
              <a:rPr lang="cs-CZ" sz="2300" dirty="0"/>
              <a:t>úrokové náklady: 4 100</a:t>
            </a:r>
          </a:p>
          <a:p>
            <a:pPr marL="933450" lvl="1" indent="-476250"/>
            <a:r>
              <a:rPr lang="cs-CZ" sz="2300" dirty="0"/>
              <a:t>neúrokové náklady: 850</a:t>
            </a:r>
          </a:p>
          <a:p>
            <a:pPr marL="933450" lvl="1" indent="-476250"/>
            <a:r>
              <a:rPr lang="cs-CZ" sz="2300" dirty="0"/>
              <a:t>opravné položky: 400</a:t>
            </a:r>
          </a:p>
          <a:p>
            <a:pPr marL="933450" lvl="1" indent="-476250"/>
            <a:r>
              <a:rPr lang="cs-CZ" sz="2300" dirty="0"/>
              <a:t>daň z příjmů: 150</a:t>
            </a:r>
          </a:p>
          <a:p>
            <a:pPr marL="360000" indent="-360000"/>
            <a:r>
              <a:rPr lang="cs-CZ" sz="2300" dirty="0"/>
              <a:t>Dále víte, že valná hromada rozhodla, že akcionářům vyplatí dividendy ve výši jedné poloviny čistého zisku. Vypočítejte hodnotu nerozděleného zisku.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DĚKUJI ZA POZORNOST 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Tok zdrojů banky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90875" cy="503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 hospodaření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400" dirty="0"/>
              <a:t>podnikání banky realizováno na dvou základních principech: </a:t>
            </a:r>
          </a:p>
          <a:p>
            <a:pPr lvl="1"/>
            <a:r>
              <a:rPr lang="cs-CZ" sz="2000" dirty="0"/>
              <a:t>princip návratnosti </a:t>
            </a:r>
          </a:p>
          <a:p>
            <a:pPr lvl="1"/>
            <a:r>
              <a:rPr lang="cs-CZ" sz="2000" dirty="0"/>
              <a:t>princip ziskovosti</a:t>
            </a:r>
          </a:p>
          <a:p>
            <a:r>
              <a:rPr lang="cs-CZ" sz="2400" dirty="0"/>
              <a:t>banky hospodaří tak, aby dosáhly určité: </a:t>
            </a:r>
          </a:p>
          <a:p>
            <a:pPr lvl="1"/>
            <a:r>
              <a:rPr lang="cs-CZ" sz="2000" dirty="0"/>
              <a:t>rentability </a:t>
            </a:r>
          </a:p>
          <a:p>
            <a:pPr lvl="2"/>
            <a:r>
              <a:rPr lang="cs-CZ" sz="1800" dirty="0"/>
              <a:t>takové hospodaření banky, při kterém výnosy převyšují náklady, a banka dosahuje zisku</a:t>
            </a:r>
          </a:p>
          <a:p>
            <a:pPr lvl="1"/>
            <a:r>
              <a:rPr lang="cs-CZ" sz="2000" dirty="0"/>
              <a:t>likvidity</a:t>
            </a:r>
          </a:p>
          <a:p>
            <a:pPr lvl="2"/>
            <a:r>
              <a:rPr lang="cs-CZ" sz="1800" dirty="0"/>
              <a:t>schopnost banky dostát v každém okamžiku svým splatným závazkům</a:t>
            </a:r>
          </a:p>
          <a:p>
            <a:pPr lvl="1"/>
            <a:r>
              <a:rPr lang="cs-CZ" sz="2000" dirty="0"/>
              <a:t>solventnosti</a:t>
            </a:r>
          </a:p>
          <a:p>
            <a:pPr lvl="2"/>
            <a:r>
              <a:rPr lang="cs-CZ" sz="1800" dirty="0"/>
              <a:t>schopnost banky uhrazovat běžné náklady a závazky v dlouhodobém horizontu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980728"/>
          </a:xfrm>
        </p:spPr>
        <p:txBody>
          <a:bodyPr/>
          <a:lstStyle/>
          <a:p>
            <a:r>
              <a:rPr lang="cs-CZ" dirty="0"/>
              <a:t>Výkaz zisku a ztráty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776864" cy="5293643"/>
          </a:xfrm>
        </p:spPr>
        <p:txBody>
          <a:bodyPr/>
          <a:lstStyle/>
          <a:p>
            <a:pPr lvl="0"/>
            <a:r>
              <a:rPr lang="cs-CZ" sz="1400" dirty="0"/>
              <a:t>účetní výkaz, ve kterém jsou uspořádány položky nákladů a výnosů a výsledku hospodaření</a:t>
            </a:r>
          </a:p>
          <a:p>
            <a:pPr lvl="0"/>
            <a:r>
              <a:rPr lang="cs-CZ" sz="1400" dirty="0"/>
              <a:t>dle Vyhlášky č. 501/2002 Sb. položky výkazu zisku a ztráty tvoří:</a:t>
            </a:r>
          </a:p>
          <a:p>
            <a:pPr lvl="1"/>
            <a:r>
              <a:rPr lang="cs-CZ" sz="1250" dirty="0"/>
              <a:t>výnosy z úroků a podobné výnosy, náklady na úroky a podobné náklady</a:t>
            </a:r>
          </a:p>
          <a:p>
            <a:pPr lvl="1"/>
            <a:r>
              <a:rPr lang="cs-CZ" sz="1250" dirty="0"/>
              <a:t>výnosy z akcií a podílů</a:t>
            </a:r>
          </a:p>
          <a:p>
            <a:pPr lvl="1"/>
            <a:r>
              <a:rPr lang="cs-CZ" sz="1250" dirty="0"/>
              <a:t>výnosy z poplatků a provizí, náklady na poplatky a provize</a:t>
            </a:r>
          </a:p>
          <a:p>
            <a:pPr lvl="1"/>
            <a:r>
              <a:rPr lang="cs-CZ" sz="1250" dirty="0"/>
              <a:t>zisk nebo ztráta z finančních operací</a:t>
            </a:r>
          </a:p>
          <a:p>
            <a:pPr lvl="1"/>
            <a:r>
              <a:rPr lang="cs-CZ" sz="1250" dirty="0"/>
              <a:t>ostatní provozní výnosy, ostatní provozní náklady</a:t>
            </a:r>
          </a:p>
          <a:p>
            <a:pPr lvl="1"/>
            <a:r>
              <a:rPr lang="cs-CZ" sz="1250" dirty="0"/>
              <a:t>správní náklady </a:t>
            </a:r>
          </a:p>
          <a:p>
            <a:pPr lvl="1"/>
            <a:r>
              <a:rPr lang="cs-CZ" sz="1250" dirty="0"/>
              <a:t>rozpuštění rezerv a opravných položek k dlouhodobému hmotnému a nehmotnému majetku</a:t>
            </a:r>
          </a:p>
          <a:p>
            <a:pPr lvl="1"/>
            <a:r>
              <a:rPr lang="cs-CZ" sz="1250" dirty="0"/>
              <a:t>odpisy, tvorba a použití rezerv a opravných položek k dlouhodobému hmotnému a nehmotnému majetku</a:t>
            </a:r>
          </a:p>
          <a:p>
            <a:pPr lvl="1"/>
            <a:r>
              <a:rPr lang="cs-CZ" sz="1250" dirty="0"/>
              <a:t>rozpuštění opravných položek a rezerv k pohledávkám a zárukám, výnosy z dříve odepsaných pohledávek</a:t>
            </a:r>
          </a:p>
          <a:p>
            <a:pPr lvl="1"/>
            <a:r>
              <a:rPr lang="cs-CZ" sz="1250" dirty="0"/>
              <a:t>odpisy, tvorba a použití opravných položek a rezerv k pohledávkám a zárukám</a:t>
            </a:r>
          </a:p>
          <a:p>
            <a:pPr lvl="1"/>
            <a:r>
              <a:rPr lang="cs-CZ" sz="1250" dirty="0"/>
              <a:t>rozpuštění opravných položek k účastem s rozhodujícím a podstatným vlivem</a:t>
            </a:r>
          </a:p>
          <a:p>
            <a:pPr lvl="1"/>
            <a:r>
              <a:rPr lang="cs-CZ" sz="1250" dirty="0"/>
              <a:t>ztráty z převodu účastí s rozhodujícím a podstatným vlivem, tvorba a použití opravných položek k účastem s rozhodujícím a podstatným vlivem</a:t>
            </a:r>
          </a:p>
          <a:p>
            <a:pPr lvl="1"/>
            <a:r>
              <a:rPr lang="cs-CZ" sz="1250" dirty="0"/>
              <a:t>rozpuštění ostatních rezerv, tvorba a použití ostatních rezerv</a:t>
            </a:r>
          </a:p>
          <a:p>
            <a:pPr lvl="1"/>
            <a:r>
              <a:rPr lang="cs-CZ" sz="1250" dirty="0"/>
              <a:t>podíl na ziscích nebo ztrátách účastí s rozhodujícím nebo podstatným vlivem</a:t>
            </a:r>
          </a:p>
          <a:p>
            <a:pPr lvl="1"/>
            <a:r>
              <a:rPr lang="cs-CZ" sz="1250" dirty="0"/>
              <a:t>zisk nebo ztráta za účetní období z běžné činnosti před zdaněním</a:t>
            </a:r>
          </a:p>
          <a:p>
            <a:pPr lvl="1"/>
            <a:r>
              <a:rPr lang="cs-CZ" sz="1250" dirty="0"/>
              <a:t>mimořádné výnosy, mimořádné náklady</a:t>
            </a:r>
          </a:p>
          <a:p>
            <a:pPr lvl="1"/>
            <a:r>
              <a:rPr lang="cs-CZ" sz="1250" dirty="0"/>
              <a:t>zisk nebo ztráta za účetní období z mimořádné činnosti před zdaněním</a:t>
            </a:r>
          </a:p>
          <a:p>
            <a:pPr lvl="1"/>
            <a:r>
              <a:rPr lang="cs-CZ" sz="1250" dirty="0"/>
              <a:t>daň z příjmů</a:t>
            </a:r>
          </a:p>
          <a:p>
            <a:pPr lvl="1"/>
            <a:r>
              <a:rPr lang="cs-CZ" sz="1250" dirty="0"/>
              <a:t>zisk nebo ztráta za účetní období po zdanění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Výnosy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úrokové výnosy</a:t>
            </a:r>
          </a:p>
          <a:p>
            <a:pPr lvl="1"/>
            <a:r>
              <a:rPr lang="cs-CZ" sz="2200" dirty="0"/>
              <a:t>úroky z úvěrů nebankovním klientům</a:t>
            </a:r>
          </a:p>
          <a:p>
            <a:pPr lvl="1"/>
            <a:r>
              <a:rPr lang="cs-CZ" sz="2200" dirty="0"/>
              <a:t>úroky z úvěrů ostatním finančním institucím</a:t>
            </a:r>
          </a:p>
          <a:p>
            <a:pPr lvl="1"/>
            <a:r>
              <a:rPr lang="cs-CZ" sz="2200" dirty="0"/>
              <a:t>úroky z vkladů u jiných bank </a:t>
            </a:r>
          </a:p>
          <a:p>
            <a:pPr lvl="1"/>
            <a:r>
              <a:rPr lang="cs-CZ" sz="2200" dirty="0"/>
              <a:t>úroky z bankou držených dlužnických cenných papírů</a:t>
            </a:r>
          </a:p>
          <a:p>
            <a:r>
              <a:rPr lang="cs-CZ" sz="2600" dirty="0"/>
              <a:t>neúrokové výnosy</a:t>
            </a:r>
          </a:p>
          <a:p>
            <a:pPr lvl="1"/>
            <a:r>
              <a:rPr lang="cs-CZ" sz="2200" dirty="0"/>
              <a:t>výnosy z poplatků a provizí</a:t>
            </a:r>
          </a:p>
          <a:p>
            <a:pPr lvl="1"/>
            <a:r>
              <a:rPr lang="cs-CZ" sz="2200" dirty="0"/>
              <a:t>výnosy z dalších finančních operací</a:t>
            </a:r>
          </a:p>
          <a:p>
            <a:pPr lvl="1"/>
            <a:r>
              <a:rPr lang="cs-CZ" sz="2200" dirty="0"/>
              <a:t>výnosy získané z prodeje majetku a jiných podobných operací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Vybrané položky výnosů českého bank. sektoru (mil. Kč)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375173" y="6378915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 databáze ARAD</a:t>
            </a:r>
            <a:r>
              <a:rPr lang="cs-CZ" sz="1200" kern="0" dirty="0">
                <a:latin typeface="+mn-lt"/>
              </a:rPr>
              <a:t>: </a:t>
            </a:r>
            <a:r>
              <a:rPr lang="cs-CZ" sz="1200" dirty="0"/>
              <a:t>https://www.cnb.cz/cnb/STAT.ARADY_PKG.PARAMETRY_SESTAVY?p_sestuid=61127&amp;p_strid=BAE&amp;p_lang=CS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20A1883-9BB1-4CB6-8450-6A29C5084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72" y="1593560"/>
            <a:ext cx="8180176" cy="478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D45F67-DEDD-446C-8015-62451A4C9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7" t="48842" r="31535" b="11262"/>
          <a:stretch/>
        </p:blipFill>
        <p:spPr>
          <a:xfrm>
            <a:off x="179512" y="1772816"/>
            <a:ext cx="8581201" cy="414514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565AD79-46FC-430B-83C3-2FB5679B445F}"/>
              </a:ext>
            </a:extLst>
          </p:cNvPr>
          <p:cNvSpPr/>
          <p:nvPr/>
        </p:nvSpPr>
        <p:spPr>
          <a:xfrm>
            <a:off x="503548" y="590686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lang="cs-CZ" kern="0" dirty="0"/>
              <a:t>Zdroj: https://think.ing.com/articles/bank-outlook-2021-negative-rates-continue-to-cloud-the-bank-outlook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0F0FCF8-4BFF-4824-B1FB-C3866B7A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Struktura výnosů evropských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565AD79-46FC-430B-83C3-2FB5679B445F}"/>
              </a:ext>
            </a:extLst>
          </p:cNvPr>
          <p:cNvSpPr/>
          <p:nvPr/>
        </p:nvSpPr>
        <p:spPr>
          <a:xfrm>
            <a:off x="503548" y="590686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lang="cs-CZ" kern="0" dirty="0"/>
              <a:t>Zdroj: https://think.ing.com/articles/bank-outlook-2021-negative-rates-continue-to-cloud-the-bank-outlook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0F0FCF8-4BFF-4824-B1FB-C3866B7A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Struktura výnosů evropských bank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376C472-2D0D-4BB7-B3A5-A543AAC71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6" t="46335" r="31503" b="15871"/>
          <a:stretch/>
        </p:blipFill>
        <p:spPr>
          <a:xfrm>
            <a:off x="179502" y="1556773"/>
            <a:ext cx="8844818" cy="40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6742</TotalTime>
  <Words>1146</Words>
  <Application>Microsoft Office PowerPoint</Application>
  <PresentationFormat>Předvádění na obrazovce (4:3)</PresentationFormat>
  <Paragraphs>169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Cambria Math</vt:lpstr>
      <vt:lpstr>Verdana</vt:lpstr>
      <vt:lpstr>Wingdings</vt:lpstr>
      <vt:lpstr>02_Regulace a dohled 2019</vt:lpstr>
      <vt:lpstr>Hospodaření bank</vt:lpstr>
      <vt:lpstr>Management banky</vt:lpstr>
      <vt:lpstr>Tok zdrojů banky</vt:lpstr>
      <vt:lpstr>Základní principy hospodaření bank</vt:lpstr>
      <vt:lpstr>Výkaz zisku a ztráty</vt:lpstr>
      <vt:lpstr>Výnosy bank</vt:lpstr>
      <vt:lpstr>Vybrané položky výnosů českého bank. sektoru (mil. Kč)</vt:lpstr>
      <vt:lpstr>Struktura výnosů evropských bank</vt:lpstr>
      <vt:lpstr>Struktura výnosů evropských bank</vt:lpstr>
      <vt:lpstr>Prezentace aplikace PowerPoint</vt:lpstr>
      <vt:lpstr>Prezentace aplikace PowerPoint</vt:lpstr>
      <vt:lpstr>Náklady bank</vt:lpstr>
      <vt:lpstr>Vybrané položky nákladů českého bank. sektoru (mil. Kč)</vt:lpstr>
      <vt:lpstr>Zisk banky</vt:lpstr>
      <vt:lpstr>Prezentace aplikace PowerPoint</vt:lpstr>
      <vt:lpstr>NII a NIM evropských bank</vt:lpstr>
      <vt:lpstr>Prezentace aplikace PowerPoint</vt:lpstr>
      <vt:lpstr>Prezentace aplikace PowerPoint</vt:lpstr>
      <vt:lpstr>Historický přehled dividend</vt:lpstr>
      <vt:lpstr>Jak může banka dosáhnout vyššího zisku?</vt:lpstr>
      <vt:lpstr>Prezentace aplikace PowerPoint</vt:lpstr>
      <vt:lpstr>Faktory působící na zisk banky</vt:lpstr>
      <vt:lpstr>Příklad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Hospodaření bank</dc:title>
  <dc:creator>vodova</dc:creator>
  <cp:lastModifiedBy>vod0001</cp:lastModifiedBy>
  <cp:revision>26</cp:revision>
  <cp:lastPrinted>2021-04-14T20:51:10Z</cp:lastPrinted>
  <dcterms:created xsi:type="dcterms:W3CDTF">2019-04-09T20:14:28Z</dcterms:created>
  <dcterms:modified xsi:type="dcterms:W3CDTF">2022-03-29T11:21:03Z</dcterms:modified>
</cp:coreProperties>
</file>