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313" r:id="rId4"/>
    <p:sldId id="314" r:id="rId5"/>
    <p:sldId id="315" r:id="rId6"/>
    <p:sldId id="316" r:id="rId7"/>
    <p:sldId id="320" r:id="rId8"/>
    <p:sldId id="317" r:id="rId9"/>
    <p:sldId id="321" r:id="rId10"/>
    <p:sldId id="331" r:id="rId11"/>
    <p:sldId id="271" r:id="rId12"/>
    <p:sldId id="332" r:id="rId13"/>
    <p:sldId id="272" r:id="rId14"/>
    <p:sldId id="274" r:id="rId15"/>
    <p:sldId id="322" r:id="rId16"/>
    <p:sldId id="302" r:id="rId17"/>
    <p:sldId id="304" r:id="rId18"/>
    <p:sldId id="323" r:id="rId19"/>
    <p:sldId id="276" r:id="rId20"/>
    <p:sldId id="277" r:id="rId21"/>
    <p:sldId id="278" r:id="rId22"/>
    <p:sldId id="285" r:id="rId23"/>
    <p:sldId id="329" r:id="rId24"/>
    <p:sldId id="306" r:id="rId25"/>
    <p:sldId id="307" r:id="rId26"/>
    <p:sldId id="286" r:id="rId27"/>
    <p:sldId id="287" r:id="rId28"/>
    <p:sldId id="330" r:id="rId29"/>
    <p:sldId id="289" r:id="rId30"/>
    <p:sldId id="291" r:id="rId31"/>
    <p:sldId id="293" r:id="rId32"/>
    <p:sldId id="294" r:id="rId33"/>
    <p:sldId id="296" r:id="rId34"/>
    <p:sldId id="297" r:id="rId35"/>
    <p:sldId id="298" r:id="rId36"/>
    <p:sldId id="299" r:id="rId37"/>
    <p:sldId id="326" r:id="rId38"/>
    <p:sldId id="325" r:id="rId39"/>
    <p:sldId id="308" r:id="rId40"/>
    <p:sldId id="327" r:id="rId41"/>
    <p:sldId id="324" r:id="rId42"/>
    <p:sldId id="269" r:id="rId4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Finanční analýza bank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ČNB: Zpráva o výkonu dohledu nad finančním trhem 2020, s. 50.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9B1F3F8-2EFC-4DC1-99EB-FC5915BD2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60648"/>
            <a:ext cx="7560840" cy="603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7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1600" dirty="0"/>
              <a:t>EBF: </a:t>
            </a:r>
            <a:r>
              <a:rPr lang="cs-CZ" sz="1600" dirty="0" err="1"/>
              <a:t>Banking</a:t>
            </a:r>
            <a:r>
              <a:rPr lang="cs-CZ" sz="1600" dirty="0"/>
              <a:t> in </a:t>
            </a:r>
            <a:r>
              <a:rPr lang="cs-CZ" sz="1600" dirty="0" err="1"/>
              <a:t>Europe</a:t>
            </a:r>
            <a:r>
              <a:rPr lang="cs-CZ" sz="1600" dirty="0"/>
              <a:t>, EBF </a:t>
            </a:r>
            <a:r>
              <a:rPr lang="cs-CZ" sz="1600" dirty="0" err="1"/>
              <a:t>Facts</a:t>
            </a:r>
            <a:r>
              <a:rPr lang="cs-CZ" sz="1600" dirty="0"/>
              <a:t> &amp; </a:t>
            </a:r>
            <a:r>
              <a:rPr lang="cs-CZ" sz="1600" dirty="0" err="1"/>
              <a:t>Figures</a:t>
            </a:r>
            <a:r>
              <a:rPr lang="cs-CZ" sz="1600" dirty="0"/>
              <a:t> 2021, s. 23 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D537AB8-4F32-49A1-9D70-015F8A545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2041"/>
            <a:ext cx="9144000" cy="4133917"/>
          </a:xfrm>
          <a:prstGeom prst="rect">
            <a:avLst/>
          </a:prstGeom>
        </p:spPr>
      </p:pic>
      <p:sp>
        <p:nvSpPr>
          <p:cNvPr id="7" name="Zástupný symbol pro obsah 1">
            <a:extLst>
              <a:ext uri="{FF2B5EF4-FFF2-40B4-BE49-F238E27FC236}">
                <a16:creationId xmlns:a16="http://schemas.microsoft.com/office/drawing/2014/main" id="{312FB7AA-F924-4D1D-9A0F-6F682DADCA06}"/>
              </a:ext>
            </a:extLst>
          </p:cNvPr>
          <p:cNvSpPr txBox="1">
            <a:spLocks/>
          </p:cNvSpPr>
          <p:nvPr/>
        </p:nvSpPr>
        <p:spPr bwMode="auto">
          <a:xfrm>
            <a:off x="6326324" y="1844824"/>
            <a:ext cx="136815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lang="cs-CZ" sz="1500" kern="0" dirty="0">
                <a:latin typeface="+mn-lt"/>
              </a:rPr>
              <a:t>2020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1600" dirty="0"/>
              <a:t>EBF: </a:t>
            </a:r>
            <a:r>
              <a:rPr lang="cs-CZ" sz="1600" dirty="0" err="1"/>
              <a:t>Banking</a:t>
            </a:r>
            <a:r>
              <a:rPr lang="cs-CZ" sz="1600" dirty="0"/>
              <a:t> in </a:t>
            </a:r>
            <a:r>
              <a:rPr lang="cs-CZ" sz="1600" dirty="0" err="1"/>
              <a:t>Europe</a:t>
            </a:r>
            <a:r>
              <a:rPr lang="cs-CZ" sz="1600" dirty="0"/>
              <a:t>, EBF </a:t>
            </a:r>
            <a:r>
              <a:rPr lang="cs-CZ" sz="1600" dirty="0" err="1"/>
              <a:t>Facts</a:t>
            </a:r>
            <a:r>
              <a:rPr lang="cs-CZ" sz="1600" dirty="0"/>
              <a:t> &amp; </a:t>
            </a:r>
            <a:r>
              <a:rPr lang="cs-CZ" sz="1600" dirty="0" err="1"/>
              <a:t>Figures</a:t>
            </a:r>
            <a:r>
              <a:rPr lang="cs-CZ" sz="1600" dirty="0"/>
              <a:t> 2021, s. 23 </a:t>
            </a:r>
            <a:endParaRPr lang="cs-CZ" sz="1500" kern="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638535C-5531-44EB-A9BD-77CE4C57B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7949"/>
            <a:ext cx="9144000" cy="496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0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Zástupný symbol pro obsah 1"/>
          <p:cNvSpPr>
            <a:spLocks noGrp="1"/>
          </p:cNvSpPr>
          <p:nvPr>
            <p:ph idx="1"/>
          </p:nvPr>
        </p:nvSpPr>
        <p:spPr>
          <a:xfrm>
            <a:off x="251520" y="6309320"/>
            <a:ext cx="8388424" cy="548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/>
              <a:t>Zdroj: ECB: Financial Stability </a:t>
            </a:r>
            <a:r>
              <a:rPr lang="cs-CZ" sz="1800" dirty="0" err="1"/>
              <a:t>Review</a:t>
            </a:r>
            <a:r>
              <a:rPr lang="cs-CZ" sz="1800" dirty="0"/>
              <a:t> </a:t>
            </a:r>
            <a:r>
              <a:rPr lang="cs-CZ" sz="1800" dirty="0" err="1"/>
              <a:t>November</a:t>
            </a:r>
            <a:r>
              <a:rPr lang="cs-CZ" sz="1800" dirty="0"/>
              <a:t> 2021, s. 66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A909109-5125-47C0-894F-57788477C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54077"/>
            <a:ext cx="6775724" cy="6255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ROA a ROE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jak je výnosnost aktiv citlivá na způsob financování aktiv, tj. na poměr vlastních a cizích zdrojů</a:t>
            </a:r>
          </a:p>
          <a:p>
            <a:r>
              <a:rPr lang="cs-CZ" sz="2200" dirty="0"/>
              <a:t>velmi odlišné ROA a LM bank a ostatních podniků</a:t>
            </a:r>
          </a:p>
          <a:p>
            <a:r>
              <a:rPr lang="cs-CZ" sz="2200" dirty="0"/>
              <a:t>rozdíly v ROA a LM i mezi bankami (malé banky obvykle mají nižší LM než velké banky)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340768"/>
            <a:ext cx="595660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492896"/>
            <a:ext cx="2311518" cy="5080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Banka vykázala celkové výnosy 655 mil. USD a celkové náklady včetně daně z příjmů ve výši 507 mil. USD. Celková pasiva jsou 4,96 mld. USD a kapitál banky se rovná 740 mil. USD. Vypočtěte ukazatel ROE a ROA a rozhodněte, zda jejich hodnoty jsou nízké, průměrné nebo vysoké.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Jaký musí být podíl výnosnosti aktiv malé a velké banky, je-li u velké banky pákový multiplikátor 20 a u malé banky 10?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Výnosnost aktiv (ROA) je 0,9%, aktiva banky jsou 33 mld. Kč, úvěry 16 mld. Kč, kapitál 1,2 mld. Kč. Kolik činí výnosnost kapitálu (ROE)?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Vypočítejte výnosnost aktiv, výnosnost kapitálu a pákový multiplikátor pro: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Fio banku,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PPF banku,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Moneta Money bank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k 31.12.2019 a k 31.12.2020,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likvidity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/>
              <a:t>likvidita = schopnost banky dostát svým závazkům v době, kdy se stanou splatnými</a:t>
            </a:r>
          </a:p>
          <a:p>
            <a:r>
              <a:rPr lang="cs-CZ" sz="2400" dirty="0"/>
              <a:t>likvidní aktiva </a:t>
            </a:r>
            <a:r>
              <a:rPr lang="cs-CZ" sz="2400" b="1" dirty="0"/>
              <a:t>= </a:t>
            </a:r>
            <a:r>
              <a:rPr lang="cs-CZ" sz="2400" dirty="0"/>
              <a:t>pokladní hotovost + pohledávky vůči centrální bance + pohledávky vůči úvěrovým institucím splatné na požádání + dluhopisy emitované centrálními bankami a vládními institucemi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221088"/>
            <a:ext cx="4064208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229200"/>
            <a:ext cx="4064208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banky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3000" dirty="0"/>
              <a:t>cílem je zhodnotit finanční hospodaření banky a využít zjištěné závěry pro budoucí finanční plánování</a:t>
            </a:r>
          </a:p>
          <a:p>
            <a:r>
              <a:rPr lang="cs-CZ" sz="3000" dirty="0"/>
              <a:t>informační zdroje pro finanční analýzu banky:</a:t>
            </a:r>
          </a:p>
          <a:p>
            <a:pPr lvl="1"/>
            <a:r>
              <a:rPr lang="cs-CZ" sz="2600" dirty="0"/>
              <a:t>rozvaha</a:t>
            </a:r>
          </a:p>
          <a:p>
            <a:pPr lvl="1"/>
            <a:r>
              <a:rPr lang="cs-CZ" sz="2600" dirty="0"/>
              <a:t>výkaz zisku a ztráty</a:t>
            </a:r>
          </a:p>
          <a:p>
            <a:pPr lvl="1"/>
            <a:r>
              <a:rPr lang="cs-CZ" sz="2600" dirty="0"/>
              <a:t>výkaznictví banky</a:t>
            </a:r>
          </a:p>
          <a:p>
            <a:pPr lvl="1"/>
            <a:r>
              <a:rPr lang="cs-CZ" sz="2600" dirty="0"/>
              <a:t>příloha k účetní závěrce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1143000"/>
          </a:xfrm>
        </p:spPr>
        <p:txBody>
          <a:bodyPr/>
          <a:lstStyle/>
          <a:p>
            <a:r>
              <a:rPr lang="cs-CZ" dirty="0"/>
              <a:t>Ukazatele likvidity (2)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412776"/>
            <a:ext cx="4457930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2780928"/>
            <a:ext cx="4457930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149080"/>
            <a:ext cx="8572940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Likvidita českého bankovního sektoru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0" y="4437112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>
                <a:latin typeface="+mn-lt"/>
              </a:rPr>
              <a:t>e Zpráv o výkonu dohledu nad finančním trhem a dat z </a:t>
            </a:r>
            <a:r>
              <a:rPr lang="cs-CZ" sz="3200" kern="0" dirty="0" err="1">
                <a:latin typeface="+mn-lt"/>
              </a:rPr>
              <a:t>ARADu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47F0380-4F84-44F8-B8EE-48D83B3DD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060848"/>
            <a:ext cx="8882954" cy="180020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1500" kern="0" dirty="0">
                <a:latin typeface="+mn-lt"/>
              </a:rPr>
              <a:t>https://sdw.ecb.europa.eu/reports.do?node=1000003329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D360024-FF22-4C5F-8FAF-DC57230AF7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41" t="33031" r="21232" b="5375"/>
          <a:stretch/>
        </p:blipFill>
        <p:spPr>
          <a:xfrm>
            <a:off x="71105" y="24191"/>
            <a:ext cx="9001790" cy="6388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Ohodnoťte likviditu Fio banky k 31.12.2019 a k 31.12.2020, výsledky komentujte.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 kvality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banky jsou povinny členit úvěry do skupin na:</a:t>
            </a:r>
          </a:p>
          <a:p>
            <a:pPr lvl="1"/>
            <a:r>
              <a:rPr lang="cs-CZ" sz="1800" dirty="0"/>
              <a:t>výkonné expozice (klient v prodlení se splácením není buď vůbec, nebo max. do 90 dní)</a:t>
            </a:r>
          </a:p>
          <a:p>
            <a:pPr lvl="1"/>
            <a:r>
              <a:rPr lang="cs-CZ" sz="1800" dirty="0"/>
              <a:t>nevýkonné expozice (klient je v prodlení se splácením, a to více než 90 dní)</a:t>
            </a:r>
          </a:p>
          <a:p>
            <a:r>
              <a:rPr lang="cs-CZ" sz="2200" dirty="0"/>
              <a:t>opravné položky se vytváří k nevýkonným úvěrům a k části výkonných úvěrů, kde je klient v prodlení se splácením déle než 30 dní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509120"/>
            <a:ext cx="5143509" cy="792088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5517232"/>
            <a:ext cx="5112568" cy="777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aktiv v českém bankovním sektoru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179512" y="5661248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>
                <a:latin typeface="+mn-lt"/>
              </a:rPr>
              <a:t>e Zpráv o výkonu dohledu nad finančním trhem a statistiky ARAD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756AB8-43DF-4DEF-A715-BA3B24561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92896"/>
            <a:ext cx="8856984" cy="114300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0" y="6441216"/>
            <a:ext cx="8640960" cy="40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2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EBA: Risk </a:t>
            </a:r>
            <a:r>
              <a:rPr kumimoji="0" lang="cs-CZ" sz="29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</a:t>
            </a:r>
            <a:r>
              <a:rPr kumimoji="0" lang="cs-CZ" sz="29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9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cs-CZ" sz="29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9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cs-CZ" sz="29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9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European</a:t>
            </a:r>
            <a:r>
              <a:rPr kumimoji="0" lang="cs-CZ" sz="29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900" b="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Banking</a:t>
            </a:r>
            <a:r>
              <a:rPr kumimoji="0" lang="cs-CZ" sz="29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Systems</a:t>
            </a:r>
            <a:r>
              <a:rPr kumimoji="0" lang="cs-CZ" sz="2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9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December</a:t>
            </a:r>
            <a:r>
              <a:rPr kumimoji="0" lang="cs-CZ" sz="29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2021, s. 21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A0BD715-3902-44BD-9342-3A4FC6FF5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6632"/>
            <a:ext cx="6624736" cy="6154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3200" kern="0" dirty="0"/>
              <a:t>EBA: Risk </a:t>
            </a:r>
            <a:r>
              <a:rPr lang="cs-CZ" sz="3200" kern="0" dirty="0" err="1"/>
              <a:t>Assessment</a:t>
            </a:r>
            <a:r>
              <a:rPr lang="cs-CZ" sz="3200" kern="0" dirty="0"/>
              <a:t> Report </a:t>
            </a:r>
            <a:r>
              <a:rPr lang="cs-CZ" sz="3200" kern="0" dirty="0" err="1"/>
              <a:t>December</a:t>
            </a:r>
            <a:r>
              <a:rPr lang="cs-CZ" sz="3200" kern="0" dirty="0"/>
              <a:t> 2020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s. 38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B956A7E-EDE7-4C8E-A291-9CB7BF6C6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" y="575848"/>
            <a:ext cx="9144009" cy="5503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525344"/>
            <a:ext cx="8640960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3200" kern="0" dirty="0"/>
              <a:t>EBA: </a:t>
            </a:r>
            <a:r>
              <a:rPr lang="cs-CZ" sz="3200" kern="0" dirty="0" err="1"/>
              <a:t>Final</a:t>
            </a:r>
            <a:r>
              <a:rPr lang="cs-CZ" sz="3200" kern="0" dirty="0"/>
              <a:t> Report on NPL 2019, s. 25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2CE80E3-C810-44F7-9360-4F1C74B79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84" y="7764"/>
            <a:ext cx="8432056" cy="6346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Ohodnoťte kvalitu aktiv Fio banky k 31.12.2019 a k 31.12.2020,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finanční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/>
              <a:t>ukazatele jsou tvořeny na základě účetních údajů, které se vždy vztahují k minulosti</a:t>
            </a:r>
          </a:p>
          <a:p>
            <a:r>
              <a:rPr lang="cs-CZ" sz="2400" dirty="0"/>
              <a:t>bilanční údaje vyjadřují hodnotu aktiv i pasiv v účetních cenách</a:t>
            </a:r>
          </a:p>
          <a:p>
            <a:r>
              <a:rPr lang="cs-CZ" sz="2400" dirty="0"/>
              <a:t>v účetnictví nejsou zachyceny některé zdroje, které mají výrazný vliv na efektivní podnikání banky</a:t>
            </a:r>
          </a:p>
          <a:p>
            <a:r>
              <a:rPr lang="cs-CZ" sz="2400" dirty="0"/>
              <a:t>finanční analýza nepodchycuje mimobilanční položky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>
                <a:cs typeface="Times New Roman"/>
              </a:rPr>
              <a:t>→ </a:t>
            </a:r>
            <a:r>
              <a:rPr lang="cs-CZ" sz="2400" dirty="0"/>
              <a:t>pracovat s časovou řadou hodnot ukazatelů a s hodnotami ostatních bank, příp. s průměrem za bankovní sektor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 produktivity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způsob zjišťování průměrného ročního přepočteného počtu zaměstnanců upraven ve vyhlášce č. 518/2004 Sb., kterou se provádí zákon č. 435/2004 Sb., o zaměstnanosti</a:t>
            </a:r>
          </a:p>
          <a:p>
            <a:r>
              <a:rPr lang="cs-CZ" sz="2400" dirty="0"/>
              <a:t>nelze na základě veřejně dostupných dat → budeme místo toho využívat počet zaměstnanců banky</a:t>
            </a:r>
          </a:p>
          <a:p>
            <a:r>
              <a:rPr lang="cs-CZ" sz="2400" dirty="0"/>
              <a:t>poměrové ukazatele produktivity zahrnují:</a:t>
            </a:r>
          </a:p>
          <a:p>
            <a:pPr lvl="1"/>
            <a:r>
              <a:rPr lang="cs-CZ" sz="2000" dirty="0"/>
              <a:t>ukazatele celkové produktivity</a:t>
            </a:r>
          </a:p>
          <a:p>
            <a:pPr lvl="1"/>
            <a:r>
              <a:rPr lang="cs-CZ" sz="2000" dirty="0"/>
              <a:t>objemové ukazatele produktivity </a:t>
            </a:r>
          </a:p>
          <a:p>
            <a:pPr lvl="1"/>
            <a:r>
              <a:rPr lang="cs-CZ" sz="2000" dirty="0"/>
              <a:t>ukazatele nákladové intenzity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celkové produktivity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204864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861048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Objemové ukazatele produktivity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132856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717032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nákladové intenzity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132856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645024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Produktivita českého bankovního sektoru (v tis. Kč)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0" y="5085184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>
                <a:latin typeface="+mn-lt"/>
              </a:rPr>
              <a:t>e Zpráv o výkonu dohledu nad finančním trhem a z databáze ARAD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A2B028-8E49-463E-BEE0-AC4311899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26" y="2465084"/>
            <a:ext cx="8908948" cy="1927831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Ohodnoťte produktivitu Fio banky k 31.12.2019 a k 31.12.2020,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kapitálové přiměřenosti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429000"/>
            <a:ext cx="7353678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725144"/>
            <a:ext cx="7671194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060848"/>
            <a:ext cx="8623744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Kapit</a:t>
            </a:r>
            <a:r>
              <a:rPr lang="cs-CZ" dirty="0"/>
              <a:t>. přiměřenost českého bankovního sektoru (%)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0" y="5085184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</a:t>
            </a:r>
            <a:r>
              <a:rPr lang="cs-CZ" sz="3200" kern="0" dirty="0">
                <a:latin typeface="+mn-lt"/>
              </a:rPr>
              <a:t>z databáze ARAD: </a:t>
            </a:r>
            <a:r>
              <a:rPr lang="cs-CZ" sz="3200" dirty="0">
                <a:latin typeface="+mj-lt"/>
              </a:rPr>
              <a:t>https://www.cnb.cz/cnb/STAT.ARADY_PKG.PARAMETRY_SESTAVY?p_sestuid=55235&amp;p_strid=BAH&amp;p_lang=CS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CCAF85-04AB-4EE2-ACCF-C07D076AE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470944"/>
            <a:ext cx="8640961" cy="144016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569968"/>
            <a:ext cx="78488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lang="cs-CZ" sz="3200" kern="0" dirty="0"/>
              <a:t>Zdroj: EBA: Risk </a:t>
            </a:r>
            <a:r>
              <a:rPr lang="cs-CZ" sz="3200" kern="0" dirty="0" err="1"/>
              <a:t>Assessment</a:t>
            </a:r>
            <a:r>
              <a:rPr lang="cs-CZ" sz="3200" kern="0" dirty="0"/>
              <a:t> Report </a:t>
            </a:r>
            <a:r>
              <a:rPr lang="cs-CZ" sz="3200" kern="0" dirty="0" err="1"/>
              <a:t>December</a:t>
            </a:r>
            <a:r>
              <a:rPr lang="cs-CZ" sz="3200" kern="0" dirty="0"/>
              <a:t> 2020, s. 58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8D6BC81-2B63-4E4A-A034-8ACA16188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33" y="404664"/>
            <a:ext cx="9167665" cy="576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Ohodnoťte kapitálovou přiměřenost Fio banky k 31.12.2019 a k 31.12.2020,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sz="2800" dirty="0"/>
              <a:t>akcionáři banky</a:t>
            </a:r>
          </a:p>
          <a:p>
            <a:pPr lvl="0"/>
            <a:r>
              <a:rPr lang="cs-CZ" sz="2800" dirty="0"/>
              <a:t>management banky </a:t>
            </a:r>
          </a:p>
          <a:p>
            <a:pPr lvl="0"/>
            <a:r>
              <a:rPr lang="cs-CZ" sz="2800" dirty="0"/>
              <a:t>orgán regulace a dohledu</a:t>
            </a:r>
          </a:p>
          <a:p>
            <a:pPr lvl="0"/>
            <a:r>
              <a:rPr lang="cs-CZ" sz="2800" dirty="0"/>
              <a:t>klienti banky</a:t>
            </a:r>
          </a:p>
          <a:p>
            <a:pPr lvl="0"/>
            <a:r>
              <a:rPr lang="cs-CZ" sz="2800" dirty="0"/>
              <a:t>zaměstnanci banky</a:t>
            </a:r>
          </a:p>
          <a:p>
            <a:pPr lvl="0"/>
            <a:r>
              <a:rPr lang="cs-CZ" sz="2800" dirty="0"/>
              <a:t>věřitelé banky</a:t>
            </a:r>
          </a:p>
          <a:p>
            <a:r>
              <a:rPr lang="cs-CZ" sz="2800" dirty="0"/>
              <a:t>konkurenti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Vypočítejte také růst aktiv, úvěrů a vkladů Fio banky k 31.12.2020,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Vyhodnoťte finanční situaci Fio banky jako celek – s ohledem na výsledky veškerých ukazatelů.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DĚKUJI ZA POZORNOST 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trendů ve vývoji bilance banky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r>
              <a:rPr lang="cs-CZ" sz="2600" dirty="0"/>
              <a:t>růst aktiv</a:t>
            </a:r>
          </a:p>
          <a:p>
            <a:r>
              <a:rPr lang="cs-CZ" sz="2600" dirty="0"/>
              <a:t>růst hodnoty poskytnutých úvěrů</a:t>
            </a:r>
          </a:p>
          <a:p>
            <a:r>
              <a:rPr lang="cs-CZ" sz="2600" dirty="0"/>
              <a:t>růst hodnoty klientských vkladů</a:t>
            </a:r>
          </a:p>
          <a:p>
            <a:endParaRPr lang="cs-CZ" sz="2600" dirty="0"/>
          </a:p>
          <a:p>
            <a:r>
              <a:rPr lang="cs-CZ" sz="2600" dirty="0"/>
              <a:t>obecně kladná hodnota ukazatele = pozitivní signál vývoje banky, záporná hodnota ukazatele = negativní signál</a:t>
            </a:r>
          </a:p>
          <a:p>
            <a:r>
              <a:rPr lang="cs-CZ" sz="2600" dirty="0"/>
              <a:t>ale je třeba hodnotit v kontextu kvality aktiv, kapitálové přiměřenosti banky a úrokových sazeb, jaké banka slibuje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pro hodnocení:</a:t>
            </a:r>
          </a:p>
          <a:p>
            <a:pPr lvl="1"/>
            <a:r>
              <a:rPr lang="cs-CZ" dirty="0"/>
              <a:t>rentability</a:t>
            </a:r>
          </a:p>
          <a:p>
            <a:pPr lvl="1"/>
            <a:r>
              <a:rPr lang="cs-CZ" dirty="0"/>
              <a:t>likvidity</a:t>
            </a:r>
          </a:p>
          <a:p>
            <a:pPr lvl="1"/>
            <a:r>
              <a:rPr lang="cs-CZ" dirty="0"/>
              <a:t>kvality aktiv</a:t>
            </a:r>
          </a:p>
          <a:p>
            <a:pPr lvl="1"/>
            <a:r>
              <a:rPr lang="cs-CZ" dirty="0"/>
              <a:t>produktivity</a:t>
            </a:r>
          </a:p>
          <a:p>
            <a:pPr lvl="1"/>
            <a:r>
              <a:rPr lang="cs-CZ" dirty="0"/>
              <a:t>kapitálové přiměřenosti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 rentability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500" dirty="0"/>
              <a:t>rentabilita = schopnost banky hospodařit tak, aby výnosy převyšovaly náklady a banka dosahovala zisku</a:t>
            </a:r>
          </a:p>
          <a:p>
            <a:r>
              <a:rPr lang="cs-CZ" sz="2500" dirty="0"/>
              <a:t>základní ukazatele:</a:t>
            </a:r>
          </a:p>
          <a:p>
            <a:pPr lvl="1"/>
            <a:r>
              <a:rPr lang="cs-CZ" sz="2100" dirty="0"/>
              <a:t>výnosnost aktiv – ROA:</a:t>
            </a:r>
          </a:p>
          <a:p>
            <a:pPr lvl="1"/>
            <a:endParaRPr lang="cs-CZ" sz="2100" dirty="0"/>
          </a:p>
          <a:p>
            <a:pPr lvl="1"/>
            <a:endParaRPr lang="cs-CZ" sz="2100" dirty="0"/>
          </a:p>
          <a:p>
            <a:pPr lvl="1"/>
            <a:endParaRPr lang="cs-CZ" sz="2100" dirty="0"/>
          </a:p>
          <a:p>
            <a:pPr lvl="1"/>
            <a:r>
              <a:rPr lang="cs-CZ" sz="2100" dirty="0"/>
              <a:t>výnosnost kapitálu – ROE:</a:t>
            </a:r>
          </a:p>
          <a:p>
            <a:pPr lvl="1"/>
            <a:endParaRPr lang="cs-CZ" sz="2100" dirty="0"/>
          </a:p>
          <a:p>
            <a:pPr lvl="1"/>
            <a:endParaRPr lang="cs-CZ" sz="2100" dirty="0"/>
          </a:p>
          <a:p>
            <a:pPr lvl="1"/>
            <a:endParaRPr lang="cs-CZ" sz="2100" dirty="0"/>
          </a:p>
          <a:p>
            <a:pPr lvl="1"/>
            <a:r>
              <a:rPr lang="cs-CZ" sz="2100" dirty="0"/>
              <a:t>modifikace: ROAA, ROAE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501008"/>
            <a:ext cx="4305522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10130" y="5113443"/>
            <a:ext cx="3581584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hodnotou ROA a návratností aktiv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323528" y="5661248"/>
            <a:ext cx="8229600" cy="41805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Zdroj: Hrdý (2015), s. 35.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1700808"/>
          <a:ext cx="669674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bg1"/>
                          </a:solidFill>
                        </a:rPr>
                        <a:t>Hodnoty ROA (%)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bg1"/>
                          </a:solidFill>
                        </a:rPr>
                        <a:t>Návratnost aktiv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&lt; 0,75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slabá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0,75 – 1,00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pod standardem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 – 1,25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dobrá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1,25 – 1,75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velmi dobrá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&gt; 1,75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excelentní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Rentabilita českého bankovního sektoru (%)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189004" y="4333205"/>
            <a:ext cx="8208912" cy="93610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1400" dirty="0"/>
              <a:t>Zdroj: http://www.</a:t>
            </a:r>
            <a:r>
              <a:rPr lang="cs-CZ" sz="1400" dirty="0" err="1"/>
              <a:t>cnb.cz</a:t>
            </a:r>
            <a:r>
              <a:rPr lang="cs-CZ" sz="1400" dirty="0"/>
              <a:t>/</a:t>
            </a:r>
            <a:r>
              <a:rPr lang="cs-CZ" sz="1400" dirty="0" err="1"/>
              <a:t>cnb</a:t>
            </a:r>
            <a:r>
              <a:rPr lang="cs-CZ" sz="1400" dirty="0"/>
              <a:t>/STAT.ARADY_PKG.PARAMETRY_SESTAVY?p_</a:t>
            </a:r>
            <a:r>
              <a:rPr lang="cs-CZ" sz="1400" dirty="0" err="1"/>
              <a:t>sestuid</a:t>
            </a:r>
            <a:r>
              <a:rPr lang="cs-CZ" sz="1400" dirty="0"/>
              <a:t>=55246&amp;p_</a:t>
            </a:r>
            <a:r>
              <a:rPr lang="cs-CZ" sz="1400" dirty="0" err="1"/>
              <a:t>strid</a:t>
            </a:r>
            <a:r>
              <a:rPr lang="cs-CZ" sz="1400" dirty="0"/>
              <a:t>=BAK&amp;p_</a:t>
            </a:r>
            <a:r>
              <a:rPr lang="cs-CZ" sz="1400" dirty="0" err="1"/>
              <a:t>lang</a:t>
            </a:r>
            <a:r>
              <a:rPr lang="cs-CZ" sz="1400" dirty="0"/>
              <a:t>=CS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D1C3383-4F61-4621-93F8-230A2ACCD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04" y="2544367"/>
            <a:ext cx="8927487" cy="1441051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24582</TotalTime>
  <Words>1110</Words>
  <Application>Microsoft Office PowerPoint</Application>
  <PresentationFormat>Předvádění na obrazovce (4:3)</PresentationFormat>
  <Paragraphs>179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Times New Roman</vt:lpstr>
      <vt:lpstr>Verdana</vt:lpstr>
      <vt:lpstr>Wingdings</vt:lpstr>
      <vt:lpstr>02_Regulace a dohled 2019</vt:lpstr>
      <vt:lpstr>Finanční analýza bank</vt:lpstr>
      <vt:lpstr>Finanční analýza banky</vt:lpstr>
      <vt:lpstr>Omezení finanční analýzy</vt:lpstr>
      <vt:lpstr>Uživatelé finanční analýzy</vt:lpstr>
      <vt:lpstr>Hodnocení trendů ve vývoji bilance banky</vt:lpstr>
      <vt:lpstr>Poměrové ukazatele</vt:lpstr>
      <vt:lpstr>Poměrové ukazatele rentability</vt:lpstr>
      <vt:lpstr>Vztah mezi hodnotou ROA a návratností aktiv</vt:lpstr>
      <vt:lpstr>Rentabilita českého bankovního sektoru (%)</vt:lpstr>
      <vt:lpstr>Prezentace aplikace PowerPoint</vt:lpstr>
      <vt:lpstr>Prezentace aplikace PowerPoint</vt:lpstr>
      <vt:lpstr>Prezentace aplikace PowerPoint</vt:lpstr>
      <vt:lpstr>Prezentace aplikace PowerPoint</vt:lpstr>
      <vt:lpstr>Vztah mezi ROA a ROE</vt:lpstr>
      <vt:lpstr>Příklad</vt:lpstr>
      <vt:lpstr>Příklad</vt:lpstr>
      <vt:lpstr>Příklad</vt:lpstr>
      <vt:lpstr>Příklad</vt:lpstr>
      <vt:lpstr>Ukazatele likvidity (1)</vt:lpstr>
      <vt:lpstr>Ukazatele likvidity (2)</vt:lpstr>
      <vt:lpstr>Likvidita českého bankovního sektoru</vt:lpstr>
      <vt:lpstr>Prezentace aplikace PowerPoint</vt:lpstr>
      <vt:lpstr>Příklad</vt:lpstr>
      <vt:lpstr>Poměrové ukazatele kvality aktiv</vt:lpstr>
      <vt:lpstr>Kvalita aktiv v českém bankovním sektoru</vt:lpstr>
      <vt:lpstr>Prezentace aplikace PowerPoint</vt:lpstr>
      <vt:lpstr>Prezentace aplikace PowerPoint</vt:lpstr>
      <vt:lpstr>Prezentace aplikace PowerPoint</vt:lpstr>
      <vt:lpstr>Příklad</vt:lpstr>
      <vt:lpstr>Poměrové ukazatele produktivity</vt:lpstr>
      <vt:lpstr>Ukazatele celkové produktivity</vt:lpstr>
      <vt:lpstr>Objemové ukazatele produktivity</vt:lpstr>
      <vt:lpstr>Ukazatele nákladové intenzity</vt:lpstr>
      <vt:lpstr>Produktivita českého bankovního sektoru (v tis. Kč)</vt:lpstr>
      <vt:lpstr>Příklad</vt:lpstr>
      <vt:lpstr>Ukazatele kapitálové přiměřenosti</vt:lpstr>
      <vt:lpstr>Kapit. přiměřenost českého bankovního sektoru (%)</vt:lpstr>
      <vt:lpstr>Prezentace aplikace PowerPoint</vt:lpstr>
      <vt:lpstr>Příklad</vt:lpstr>
      <vt:lpstr>Příklad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vod0001</cp:lastModifiedBy>
  <cp:revision>92</cp:revision>
  <cp:lastPrinted>2021-04-27T20:44:59Z</cp:lastPrinted>
  <dcterms:created xsi:type="dcterms:W3CDTF">2019-03-12T20:26:39Z</dcterms:created>
  <dcterms:modified xsi:type="dcterms:W3CDTF">2022-04-12T11:24:30Z</dcterms:modified>
</cp:coreProperties>
</file>