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  <p:sldMasterId id="2147484027" r:id="rId5"/>
  </p:sldMasterIdLst>
  <p:notesMasterIdLst>
    <p:notesMasterId r:id="rId31"/>
  </p:notesMasterIdLst>
  <p:handoutMasterIdLst>
    <p:handoutMasterId r:id="rId32"/>
  </p:handoutMasterIdLst>
  <p:sldIdLst>
    <p:sldId id="894" r:id="rId6"/>
    <p:sldId id="959" r:id="rId7"/>
    <p:sldId id="1031" r:id="rId8"/>
    <p:sldId id="1036" r:id="rId9"/>
    <p:sldId id="431" r:id="rId10"/>
    <p:sldId id="432" r:id="rId11"/>
    <p:sldId id="412" r:id="rId12"/>
    <p:sldId id="274" r:id="rId13"/>
    <p:sldId id="440" r:id="rId14"/>
    <p:sldId id="441" r:id="rId15"/>
    <p:sldId id="464" r:id="rId16"/>
    <p:sldId id="460" r:id="rId17"/>
    <p:sldId id="915" r:id="rId18"/>
    <p:sldId id="289" r:id="rId19"/>
    <p:sldId id="290" r:id="rId20"/>
    <p:sldId id="448" r:id="rId21"/>
    <p:sldId id="449" r:id="rId22"/>
    <p:sldId id="418" r:id="rId23"/>
    <p:sldId id="419" r:id="rId24"/>
    <p:sldId id="353" r:id="rId25"/>
    <p:sldId id="369" r:id="rId26"/>
    <p:sldId id="1037" r:id="rId27"/>
    <p:sldId id="391" r:id="rId28"/>
    <p:sldId id="1005" r:id="rId29"/>
    <p:sldId id="299" r:id="rId30"/>
  </p:sldIdLst>
  <p:sldSz cx="9906000" cy="6858000" type="A4"/>
  <p:notesSz cx="6797675" cy="9982200"/>
  <p:defaultTextStyle>
    <a:defPPr>
      <a:defRPr lang="en-US"/>
    </a:defPPr>
    <a:lvl1pPr marL="0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1pPr>
    <a:lvl2pPr marL="536311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2pPr>
    <a:lvl3pPr marL="1072621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3pPr>
    <a:lvl4pPr marL="1608932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4pPr>
    <a:lvl5pPr marL="2145243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5259" userDrawn="1">
          <p15:clr>
            <a:srgbClr val="A4A3A4"/>
          </p15:clr>
        </p15:guide>
        <p15:guide id="13" orient="horz" pos="2160" userDrawn="1">
          <p15:clr>
            <a:srgbClr val="A4A3A4"/>
          </p15:clr>
        </p15:guide>
        <p15:guide id="26" orient="horz" pos="3634" userDrawn="1">
          <p15:clr>
            <a:srgbClr val="A4A3A4"/>
          </p15:clr>
        </p15:guide>
        <p15:guide id="28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4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" initials="P" lastIdx="5" clrIdx="0">
    <p:extLst>
      <p:ext uri="{19B8F6BF-5375-455C-9EA6-DF929625EA0E}">
        <p15:presenceInfo xmlns:p15="http://schemas.microsoft.com/office/powerpoint/2012/main" userId="S::PZADRAPA@DS.KB.CZ::ebfa5040-4803-4ed2-9ae9-fabb369c7f0f" providerId="AD"/>
      </p:ext>
    </p:extLst>
  </p:cmAuthor>
  <p:cmAuthor id="2" name="Krizoscak Lukas" initials="KL" lastIdx="1" clrIdx="1">
    <p:extLst>
      <p:ext uri="{19B8F6BF-5375-455C-9EA6-DF929625EA0E}">
        <p15:presenceInfo xmlns:p15="http://schemas.microsoft.com/office/powerpoint/2012/main" userId="S::LKRIZOSC@DS.KB.CZ::daf71638-b3af-4cd0-90c7-c31b4dac80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EBEBEB"/>
    <a:srgbClr val="E8E8E8"/>
    <a:srgbClr val="FBE4E1"/>
    <a:srgbClr val="FCECEA"/>
    <a:srgbClr val="F2F2F2"/>
    <a:srgbClr val="E2E2E2"/>
    <a:srgbClr val="FCEEEE"/>
    <a:srgbClr val="422259"/>
    <a:srgbClr val="C54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96000" autoAdjust="0"/>
  </p:normalViewPr>
  <p:slideViewPr>
    <p:cSldViewPr snapToGrid="0">
      <p:cViewPr varScale="1">
        <p:scale>
          <a:sx n="86" d="100"/>
          <a:sy n="86" d="100"/>
        </p:scale>
        <p:origin x="1181" y="72"/>
      </p:cViewPr>
      <p:guideLst>
        <p:guide orient="horz" pos="5259"/>
        <p:guide orient="horz" pos="2160"/>
        <p:guide orient="horz" pos="3634"/>
        <p:guide pos="3120"/>
      </p:guideLst>
    </p:cSldViewPr>
  </p:slideViewPr>
  <p:outlineViewPr>
    <p:cViewPr>
      <p:scale>
        <a:sx n="33" d="100"/>
        <a:sy n="33" d="100"/>
      </p:scale>
      <p:origin x="0" y="-293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208" d="100"/>
          <a:sy n="208" d="100"/>
        </p:scale>
        <p:origin x="-378" y="-4992"/>
      </p:cViewPr>
      <p:guideLst>
        <p:guide orient="horz" pos="314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r>
              <a:rPr lang="cs-CZ"/>
              <a:t>30/03/2021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81358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6" y="9481358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3820602F-4F05-45D9-805B-E85885946F2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19957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r>
              <a:rPr lang="cs-CZ"/>
              <a:t>30/03/2021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50888"/>
            <a:ext cx="5400675" cy="3740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41546"/>
            <a:ext cx="5438140" cy="4491990"/>
          </a:xfrm>
          <a:prstGeom prst="rect">
            <a:avLst/>
          </a:prstGeom>
        </p:spPr>
        <p:txBody>
          <a:bodyPr vert="horz" lIns="95571" tIns="47786" rIns="95571" bIns="477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81358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481358"/>
            <a:ext cx="2945659" cy="49911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B849F58B-522D-43AE-9196-6FF1A84B55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646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1pPr>
    <a:lvl2pPr marL="536311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2pPr>
    <a:lvl3pPr marL="1072621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3pPr>
    <a:lvl4pPr marL="1608932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4pPr>
    <a:lvl5pPr marL="2145243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98500" y="750888"/>
            <a:ext cx="5400675" cy="3740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buFont typeface="Arial" pitchFamily="34" charset="0"/>
              <a:buNone/>
            </a:pPr>
            <a:endParaRPr lang="fr-F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30/03/2021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78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cs-CZ"/>
              <a:t>30/03/2021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252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cs-CZ"/>
              <a:t>30/03/2021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534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cs-CZ"/>
              <a:t>30/03/2021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917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cs-CZ"/>
              <a:t>30/03/2021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621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cs-CZ"/>
              <a:t>30/03/2021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89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5EA31-1F26-44D6-99A8-702D0F52951F}"/>
              </a:ext>
            </a:extLst>
          </p:cNvPr>
          <p:cNvSpPr/>
          <p:nvPr userDrawn="1"/>
        </p:nvSpPr>
        <p:spPr>
          <a:xfrm>
            <a:off x="0" y="0"/>
            <a:ext cx="390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Calibri" panose="020F0502020204030204" pitchFamily="34" charset="0"/>
            </a:endParaRPr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1" y="4074344"/>
            <a:ext cx="542288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1" y="2702346"/>
            <a:ext cx="5422883" cy="8894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cs-CZ" noProof="0" dirty="0"/>
              <a:t>Kliknutím vložíte název prezentace</a:t>
            </a:r>
            <a:endParaRPr lang="fr-FR" noProof="0" dirty="0"/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7771972" y="226058"/>
            <a:ext cx="1784912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/>
              <a:t>ÚROVEŇ ZABEZPEČENÍ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4134004" y="236316"/>
            <a:ext cx="579967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/>
              <a:t>DATUM</a:t>
            </a:r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C103AA-93E6-4C23-9DA4-9FEBE6A55434}"/>
              </a:ext>
            </a:extLst>
          </p:cNvPr>
          <p:cNvSpPr/>
          <p:nvPr userDrawn="1"/>
        </p:nvSpPr>
        <p:spPr>
          <a:xfrm>
            <a:off x="2302935" y="3728741"/>
            <a:ext cx="3978000" cy="108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D235DA2-D18A-4263-AA30-CB4091165E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001" y="6016025"/>
            <a:ext cx="3129686" cy="45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81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Righ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atin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6043348" cy="250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4"/>
            <a:ext cx="6044904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60450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  <a:defRPr lang="fr-FR" sz="1517" b="1" i="0" kern="1200" baseline="0" noProof="0" dirty="0">
                <a:solidFill>
                  <a:schemeClr val="bg2"/>
                </a:solidFill>
                <a:latin typeface="Calibri" panose="020F0502020204030204" pitchFamily="34" charset="0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D5E082-19E9-4D8D-9F6C-D1503B0154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000" y="1414800"/>
            <a:ext cx="6045000" cy="150400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lang="en-US" sz="1400" dirty="0"/>
            </a:lvl1pPr>
            <a:lvl2pPr marL="341725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lang="en-US" sz="1400" dirty="0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12831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Lef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atin typeface="Calibri" panose="020F0502020204030204" pitchFamily="34" charset="0"/>
            </a:endParaRP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49002" y="6050784"/>
            <a:ext cx="5709600" cy="141317"/>
          </a:xfrm>
          <a:prstGeom prst="rect">
            <a:avLst/>
          </a:prstGeom>
        </p:spPr>
        <p:txBody>
          <a:bodyPr tIns="0" rIns="0" bIns="36000" anchor="b" anchorCtr="0"/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758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B620084-3877-4EDA-8E7A-9F6B0576B8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47283" y="1414800"/>
            <a:ext cx="5709600" cy="150400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400"/>
            </a:lvl1pPr>
            <a:lvl2pPr marL="341725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sz="1400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362205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atin typeface="Calibri" panose="020F0502020204030204" pitchFamily="34" charset="0"/>
            </a:endParaRPr>
          </a:p>
        </p:txBody>
      </p:sp>
      <p:sp>
        <p:nvSpPr>
          <p:cNvPr id="2" name="ToC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000" cy="25013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5" name="ToC Content"/>
          <p:cNvSpPr>
            <a:spLocks noGrp="1"/>
          </p:cNvSpPr>
          <p:nvPr>
            <p:ph idx="1" hasCustomPrompt="1"/>
          </p:nvPr>
        </p:nvSpPr>
        <p:spPr>
          <a:xfrm>
            <a:off x="324000" y="1414800"/>
            <a:ext cx="9234605" cy="54989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389986" indent="-389986">
              <a:spcBef>
                <a:spcPts val="1083"/>
              </a:spcBef>
              <a:spcAft>
                <a:spcPts val="217"/>
              </a:spcAft>
              <a:buClr>
                <a:srgbClr val="E60028"/>
              </a:buClr>
              <a:buSzPct val="100000"/>
              <a:buFont typeface="+mj-lt"/>
              <a:buNone/>
              <a:tabLst>
                <a:tab pos="9131761" algn="r"/>
              </a:tabLst>
              <a:defRPr sz="2000" b="1" cap="all" baseline="0">
                <a:solidFill>
                  <a:srgbClr val="E60028"/>
                </a:solidFill>
                <a:latin typeface="Calibri" panose="020F0502020204030204" pitchFamily="34" charset="0"/>
              </a:defRPr>
            </a:lvl1pPr>
            <a:lvl2pPr marL="779972" indent="-389986">
              <a:spcBef>
                <a:spcPts val="217"/>
              </a:spcBef>
              <a:buClrTx/>
              <a:buSzPct val="100000"/>
              <a:buFont typeface="+mj-lt"/>
              <a:buAutoNum type="alphaUcPeriod"/>
              <a:tabLst>
                <a:tab pos="9131761" algn="r"/>
              </a:tabLst>
              <a:defRPr sz="1600" cap="none" baseline="0">
                <a:latin typeface="Calibri" panose="020F0502020204030204" pitchFamily="34" charset="0"/>
              </a:defRPr>
            </a:lvl2pPr>
            <a:lvl3pPr marL="389986" indent="0">
              <a:spcBef>
                <a:spcPts val="3033"/>
              </a:spcBef>
              <a:buNone/>
              <a:tabLst>
                <a:tab pos="9131761" algn="r"/>
              </a:tabLst>
              <a:defRPr sz="1517" b="0" cap="all" baseline="0">
                <a:solidFill>
                  <a:srgbClr val="E60028"/>
                </a:solidFill>
              </a:defRPr>
            </a:lvl3pPr>
            <a:lvl4pPr marL="779972" indent="-389986">
              <a:spcBef>
                <a:spcPts val="217"/>
              </a:spcBef>
              <a:buClrTx/>
              <a:buFont typeface="+mj-lt"/>
              <a:buAutoNum type="alphaUcPeriod"/>
              <a:tabLst>
                <a:tab pos="9131761" algn="r"/>
              </a:tabLst>
              <a:defRPr sz="1300" cap="none" baseline="0"/>
            </a:lvl4pPr>
            <a:lvl5pPr marL="584979" indent="0">
              <a:buNone/>
              <a:tabLst>
                <a:tab pos="8653676" algn="r"/>
              </a:tabLst>
              <a:defRPr sz="867" cap="all" baseline="0"/>
            </a:lvl5pPr>
          </a:lstStyle>
          <a:p>
            <a:pPr lvl="0"/>
            <a:r>
              <a:rPr lang="cs-CZ" noProof="0" dirty="0"/>
              <a:t>KLIKNUTÍM VLOŽÍTE NÁZEV ODDÍLU</a:t>
            </a:r>
            <a:endParaRPr lang="en-US" noProof="0" dirty="0"/>
          </a:p>
          <a:p>
            <a:pPr lvl="1"/>
            <a:r>
              <a:rPr lang="cs-CZ" noProof="0" dirty="0"/>
              <a:t>Přidat další sekci</a:t>
            </a:r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2E0767-2C7B-4A8B-88C1-F85FEC17A762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atin typeface="Calibri" panose="020F0502020204030204" pitchFamily="34" charset="0"/>
            </a:endParaRPr>
          </a:p>
        </p:txBody>
      </p:sp>
      <p:sp>
        <p:nvSpPr>
          <p:cNvPr id="7" name="Disclaimer Text"/>
          <p:cNvSpPr>
            <a:spLocks noGrp="1"/>
          </p:cNvSpPr>
          <p:nvPr>
            <p:ph type="body" sz="quarter" idx="14" hasCustomPrompt="1"/>
          </p:nvPr>
        </p:nvSpPr>
        <p:spPr>
          <a:xfrm>
            <a:off x="324000" y="1414800"/>
            <a:ext cx="9234605" cy="160813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>
              <a:lnSpc>
                <a:spcPct val="95000"/>
              </a:lnSpc>
              <a:spcBef>
                <a:spcPts val="650"/>
              </a:spcBef>
              <a:spcAft>
                <a:spcPts val="0"/>
              </a:spcAft>
              <a:buFontTx/>
              <a:buNone/>
              <a:defRPr sz="1100" b="0" i="0">
                <a:solidFill>
                  <a:schemeClr val="tx1"/>
                </a:solidFill>
                <a:latin typeface="Calibri" panose="020F0502020204030204" pitchFamily="34" charset="0"/>
                <a:ea typeface="Source Sans Pro" pitchFamily="34" charset="0"/>
              </a:defRPr>
            </a:lvl1pPr>
            <a:lvl2pPr marL="194993" indent="-194993">
              <a:spcBef>
                <a:spcPts val="65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92" b="0" i="1">
                <a:solidFill>
                  <a:schemeClr val="tx1"/>
                </a:solidFill>
              </a:defRPr>
            </a:lvl2pPr>
            <a:lvl3pPr marL="389986" indent="-194993">
              <a:spcBef>
                <a:spcPts val="217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92" i="1"/>
            </a:lvl3pPr>
            <a:lvl4pPr marL="272991" indent="-116995">
              <a:spcBef>
                <a:spcPts val="108"/>
              </a:spcBef>
              <a:buClr>
                <a:schemeClr val="tx2"/>
              </a:buClr>
              <a:buSzPct val="90000"/>
              <a:buFont typeface="Arial" pitchFamily="34" charset="0"/>
              <a:buChar char="●"/>
              <a:defRPr sz="1192" i="1"/>
            </a:lvl4pPr>
            <a:lvl5pPr marL="389986" indent="-116995">
              <a:spcBef>
                <a:spcPts val="108"/>
              </a:spcBef>
              <a:buClr>
                <a:schemeClr val="tx2"/>
              </a:buClr>
              <a:buSzPct val="90000"/>
              <a:buFont typeface="Wingdings 3" pitchFamily="18" charset="2"/>
              <a:buChar char=""/>
              <a:defRPr sz="1192" i="1"/>
            </a:lvl5pPr>
          </a:lstStyle>
          <a:p>
            <a:pPr lvl="0"/>
            <a:r>
              <a:rPr lang="cs-CZ" noProof="0" dirty="0"/>
              <a:t>Kliknutím upravte hlavní styl textu</a:t>
            </a:r>
            <a:endParaRPr lang="en-US" noProof="0" dirty="0"/>
          </a:p>
        </p:txBody>
      </p:sp>
      <p:sp>
        <p:nvSpPr>
          <p:cNvPr id="5" name="Disclaimer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000" cy="25013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9" name="Sources">
            <a:extLst>
              <a:ext uri="{FF2B5EF4-FFF2-40B4-BE49-F238E27FC236}">
                <a16:creationId xmlns:a16="http://schemas.microsoft.com/office/drawing/2014/main" id="{66CDEB1D-B8F5-47BA-8571-0C6D5BB9DF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4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C1BBD5-C468-4B07-AEDC-B9D783237610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4D491D1-9E81-4531-9057-BF23DEC97C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18" y="2946867"/>
            <a:ext cx="6570365" cy="96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2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E19F63D-C144-44DC-8DB5-313143938D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17" y="2946867"/>
            <a:ext cx="6570362" cy="96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1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Re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5BB9C70-BD26-4683-9809-91974221B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17" y="2946867"/>
            <a:ext cx="6570362" cy="96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714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000" y="1412875"/>
            <a:ext cx="9258150" cy="1705595"/>
          </a:xfrm>
        </p:spPr>
        <p:txBody>
          <a:bodyPr/>
          <a:lstStyle>
            <a:lvl1pPr>
              <a:lnSpc>
                <a:spcPts val="2358"/>
              </a:lnSpc>
              <a:defRPr/>
            </a:lvl1pPr>
            <a:lvl2pPr>
              <a:lnSpc>
                <a:spcPts val="1905"/>
              </a:lnSpc>
              <a:defRPr/>
            </a:lvl2pPr>
            <a:lvl3pPr>
              <a:lnSpc>
                <a:spcPts val="1905"/>
              </a:lnSpc>
              <a:defRPr/>
            </a:lvl3pPr>
            <a:lvl4pPr>
              <a:lnSpc>
                <a:spcPts val="1633"/>
              </a:lnSpc>
              <a:defRPr/>
            </a:lvl4pPr>
            <a:lvl5pPr>
              <a:lnSpc>
                <a:spcPts val="1451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EE3FC9-8FEB-4946-AA3A-D08770A4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618D4-00C6-42F6-AA40-C02391BE7671}" type="datetime1">
              <a:rPr lang="cs-CZ"/>
              <a:pPr>
                <a:defRPr/>
              </a:pPr>
              <a:t>26.04.2022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F60C12-1D07-4D8D-86B6-C8575EAB9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ADC6CA-E999-46D5-9D99-3C84B2F88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DC69B-91AA-4532-A6D0-F07E49224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2540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46AB1A5D-6BBC-4B7D-B63B-ED6729386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3291-6729-440A-93D5-CB729F2A65C2}" type="datetime1">
              <a:rPr lang="cs-CZ"/>
              <a:pPr>
                <a:defRPr/>
              </a:pPr>
              <a:t>26.04.2022</a:t>
            </a:fld>
            <a:endParaRPr lang="cs-CZ" dirty="0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6D8B0AF1-FB32-421E-95B2-084C351E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5806FD08-61BF-4B5D-8620-684CC58BC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71ADE-463E-4903-B550-9A3C8229DB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625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">
            <a:extLst>
              <a:ext uri="{FF2B5EF4-FFF2-40B4-BE49-F238E27FC236}">
                <a16:creationId xmlns:a16="http://schemas.microsoft.com/office/drawing/2014/main" id="{2EF15FF5-02DC-489F-B615-26E24897311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90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cs-CZ" dirty="0"/>
              <a:t>Kliknutím vložíte obrázek</a:t>
            </a:r>
            <a:endParaRPr lang="en-US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1" y="4075200"/>
            <a:ext cx="542288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1" y="2703600"/>
            <a:ext cx="5422883" cy="8894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bg2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cs-CZ" noProof="0" dirty="0"/>
              <a:t>Kliknutím vložíte název prezentace</a:t>
            </a:r>
            <a:endParaRPr lang="en-US" noProof="0" dirty="0"/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7771972" y="226058"/>
            <a:ext cx="1784912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 err="1"/>
              <a:t>ÚRoVEŇ</a:t>
            </a:r>
            <a:r>
              <a:rPr lang="cs-CZ" noProof="0" dirty="0"/>
              <a:t> ZABEZPEČENÍ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4134004" y="236316"/>
            <a:ext cx="579967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/>
              <a:t>datum</a:t>
            </a:r>
            <a:endParaRPr lang="en-US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209F1C1-7BED-4241-8F50-7A71B35039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001" y="6016025"/>
            <a:ext cx="3129686" cy="4593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3872" y="2665303"/>
            <a:ext cx="6669834" cy="489775"/>
          </a:xfrm>
        </p:spPr>
        <p:txBody>
          <a:bodyPr anchor="b">
            <a:normAutofit/>
          </a:bodyPr>
          <a:lstStyle>
            <a:lvl1pPr algn="l">
              <a:defRPr sz="3084" cap="all" baseline="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33872" y="3173609"/>
            <a:ext cx="6669834" cy="489775"/>
          </a:xfrm>
        </p:spPr>
        <p:txBody>
          <a:bodyPr>
            <a:normAutofit/>
          </a:bodyPr>
          <a:lstStyle>
            <a:lvl1pPr marL="0" indent="0" algn="l">
              <a:buNone/>
              <a:defRPr sz="3084" b="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7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6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9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2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4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CD18A0-7B11-476A-AFDE-B027C1D9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59B6F-D758-443A-9F4D-00C3471C557B}" type="datetime1">
              <a:rPr lang="cs-CZ"/>
              <a:pPr>
                <a:defRPr/>
              </a:pPr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AE6E4F-6081-4043-B9E3-EE3F47416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133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5EA31-1F26-44D6-99A8-702D0F52951F}"/>
              </a:ext>
            </a:extLst>
          </p:cNvPr>
          <p:cNvSpPr/>
          <p:nvPr userDrawn="1"/>
        </p:nvSpPr>
        <p:spPr>
          <a:xfrm>
            <a:off x="0" y="0"/>
            <a:ext cx="390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2" y="4074346"/>
            <a:ext cx="5422883" cy="22506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804833" rtl="0" eaLnBrk="1" latinLnBrk="0" hangingPunct="1">
              <a:spcBef>
                <a:spcPts val="792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1625" b="0" kern="1200" cap="none" spc="0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02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4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9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2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1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19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2" y="2866044"/>
            <a:ext cx="5422883" cy="72577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804833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2763" b="1" kern="1200" spc="0" baseline="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cs-CZ" noProof="0" dirty="0"/>
              <a:t>Kliknutím vložíte název prezentace</a:t>
            </a:r>
            <a:endParaRPr lang="fr-FR" noProof="0" dirty="0"/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8110270" y="240102"/>
            <a:ext cx="1446614" cy="12189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804833" rtl="0" eaLnBrk="1" latinLnBrk="0" hangingPunct="1">
              <a:spcBef>
                <a:spcPts val="0"/>
              </a:spcBef>
              <a:buNone/>
              <a:defRPr lang="en-US" sz="880" b="0" kern="1200" cap="all" spc="176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/>
              <a:t>ÚROVEŇ ZABEZPEČENÍ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4134005" y="250360"/>
            <a:ext cx="470322" cy="12189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804833" rtl="0" eaLnBrk="1" latinLnBrk="0" hangingPunct="1">
              <a:spcBef>
                <a:spcPts val="0"/>
              </a:spcBef>
              <a:buNone/>
              <a:defRPr lang="en-US" sz="880" b="0" kern="1200" cap="all" spc="176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/>
              <a:t>DATUM</a:t>
            </a:r>
            <a:endParaRPr lang="en-US" noProof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C103AA-93E6-4C23-9DA4-9FEBE6A55434}"/>
              </a:ext>
            </a:extLst>
          </p:cNvPr>
          <p:cNvSpPr/>
          <p:nvPr userDrawn="1"/>
        </p:nvSpPr>
        <p:spPr>
          <a:xfrm>
            <a:off x="2302935" y="3728741"/>
            <a:ext cx="3978000" cy="108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Quicksand Light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D235DA2-D18A-4263-AA30-CB4091165E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001" y="6016025"/>
            <a:ext cx="3129686" cy="45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38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">
            <a:extLst>
              <a:ext uri="{FF2B5EF4-FFF2-40B4-BE49-F238E27FC236}">
                <a16:creationId xmlns:a16="http://schemas.microsoft.com/office/drawing/2014/main" id="{2EF15FF5-02DC-489F-B615-26E24897311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90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cs-CZ" dirty="0"/>
              <a:t>Kliknutím vložíte obrázek</a:t>
            </a:r>
            <a:endParaRPr lang="en-US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2" y="4075202"/>
            <a:ext cx="5422883" cy="22506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804833" rtl="0" eaLnBrk="1" latinLnBrk="0" hangingPunct="1">
              <a:spcBef>
                <a:spcPts val="792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1625" b="0" kern="1200" cap="none" spc="0" baseline="0" dirty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02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4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9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2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1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19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2" y="2867298"/>
            <a:ext cx="5422883" cy="72577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804833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2763" b="1" kern="1200" spc="0" baseline="0" dirty="0">
                <a:solidFill>
                  <a:schemeClr val="bg2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cs-CZ" noProof="0" dirty="0"/>
              <a:t>Kliknutím vložíte název prezentace</a:t>
            </a:r>
            <a:endParaRPr lang="en-US" noProof="0" dirty="0"/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8110270" y="240102"/>
            <a:ext cx="1446614" cy="12189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804833" rtl="0" eaLnBrk="1" latinLnBrk="0" hangingPunct="1">
              <a:spcBef>
                <a:spcPts val="0"/>
              </a:spcBef>
              <a:buNone/>
              <a:defRPr lang="en-US" sz="880" b="0" kern="1200" cap="all" spc="176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 err="1"/>
              <a:t>ÚRoVEŇ</a:t>
            </a:r>
            <a:r>
              <a:rPr lang="cs-CZ" noProof="0" dirty="0"/>
              <a:t> ZABEZPEČENÍ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4134005" y="250360"/>
            <a:ext cx="470322" cy="12189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804833" rtl="0" eaLnBrk="1" latinLnBrk="0" hangingPunct="1">
              <a:spcBef>
                <a:spcPts val="0"/>
              </a:spcBef>
              <a:buNone/>
              <a:defRPr lang="en-US" sz="880" b="0" kern="1200" cap="all" spc="176" baseline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cs-CZ" noProof="0" dirty="0"/>
              <a:t>datum</a:t>
            </a:r>
            <a:endParaRPr lang="en-US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209F1C1-7BED-4241-8F50-7A71B35039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001" y="6016025"/>
            <a:ext cx="3129686" cy="45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952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0637"/>
            <a:ext cx="4290000" cy="651589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2763" b="1" spc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</a:t>
            </a:r>
            <a:br>
              <a:rPr lang="cs-CZ" noProof="0" dirty="0"/>
            </a:br>
            <a:r>
              <a:rPr lang="cs-CZ" noProof="0" dirty="0"/>
              <a:t>VLOŽÍTE </a:t>
            </a:r>
            <a:r>
              <a:rPr lang="cs-CZ" noProof="0" dirty="0" err="1"/>
              <a:t>NadPIS</a:t>
            </a:r>
            <a:endParaRPr lang="en-US" noProof="0" dirty="0"/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5" y="2314249"/>
            <a:ext cx="492122" cy="766235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5809" cap="all" spc="0" noProof="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445193" lvl="0" indent="-603625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0950"/>
            <a:ext cx="4290000" cy="21941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804833" rtl="0" eaLnBrk="1" latinLnBrk="0" hangingPunct="1">
              <a:spcBef>
                <a:spcPts val="352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584" b="0" kern="1200" cap="none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352"/>
              </a:spcBef>
              <a:buNone/>
              <a:defRPr lang="en-GB" sz="1584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804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9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2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1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19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419960" y="3090812"/>
            <a:ext cx="5653138" cy="108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Quicksand Light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2961573-E9F2-4A61-BD61-3B4DC6BCDD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00" y="6095545"/>
            <a:ext cx="1161082" cy="4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2743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1602"/>
            <a:ext cx="4290000" cy="651589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2763" b="1" spc="0" noProof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 </a:t>
            </a:r>
            <a:br>
              <a:rPr lang="cs-CZ" noProof="0" dirty="0"/>
            </a:br>
            <a:r>
              <a:rPr lang="cs-CZ" noProof="0" dirty="0"/>
              <a:t>VLOŽÍTE NADPIS</a:t>
            </a:r>
            <a:endParaRPr lang="en-US" noProof="0" dirty="0"/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5" y="2314623"/>
            <a:ext cx="492122" cy="766235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5809" cap="all" spc="0" noProof="0" dirty="0">
                <a:solidFill>
                  <a:schemeClr val="bg2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445193" lvl="0" indent="-603625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2000"/>
            <a:ext cx="4290000" cy="21941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804833" rtl="0" eaLnBrk="1" latinLnBrk="0" hangingPunct="1">
              <a:spcBef>
                <a:spcPts val="352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584" b="0" kern="1200" cap="none" baseline="0" dirty="0" smtClean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352"/>
              </a:spcBef>
              <a:buNone/>
              <a:defRPr lang="en-GB" sz="1584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804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9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2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1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19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92FE1E90-E065-4F26-BC40-02F0B35BAEC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cs-CZ" dirty="0"/>
              <a:t>Kliknutím vložíte obrázek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3868EE-F0FE-479A-828A-05F361CE148B}"/>
              </a:ext>
            </a:extLst>
          </p:cNvPr>
          <p:cNvSpPr/>
          <p:nvPr userDrawn="1"/>
        </p:nvSpPr>
        <p:spPr>
          <a:xfrm>
            <a:off x="419961" y="3092400"/>
            <a:ext cx="4104000" cy="108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Quicksand Light" pitchFamily="2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F1E72F7-02DF-4E64-AD01-D09DCBF72D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00" y="6095545"/>
            <a:ext cx="1161082" cy="4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053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246541"/>
            <a:ext cx="4290000" cy="970266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fr-FR" sz="2763" b="1" spc="0" noProof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 </a:t>
            </a:r>
            <a:br>
              <a:rPr lang="cs-CZ" noProof="0" dirty="0"/>
            </a:br>
            <a:r>
              <a:rPr lang="cs-CZ" noProof="0" dirty="0"/>
              <a:t>vložíte</a:t>
            </a:r>
            <a:br>
              <a:rPr lang="cs-CZ" noProof="0" dirty="0"/>
            </a:br>
            <a:r>
              <a:rPr lang="cs-CZ" noProof="0" dirty="0"/>
              <a:t>nadpis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7357"/>
            <a:ext cx="4290000" cy="21941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804833" rtl="0" eaLnBrk="1" latinLnBrk="0" hangingPunct="1">
              <a:spcBef>
                <a:spcPts val="352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584" b="0" kern="1200" cap="none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352"/>
              </a:spcBef>
              <a:buNone/>
              <a:defRPr lang="en-GB" sz="1584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804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9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2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1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19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419960" y="3322651"/>
            <a:ext cx="5653138" cy="120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Quicksand Light" pitchFamily="2" charset="0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E255A8A5-7DF8-431A-9ECD-D2B08C5750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00" y="6108772"/>
            <a:ext cx="1161082" cy="4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769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567208"/>
            <a:ext cx="4485000" cy="65139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2763" b="1" spc="0" noProof="0" dirty="0">
                <a:solidFill>
                  <a:schemeClr val="bg2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8403"/>
            <a:ext cx="4485000" cy="219419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804833" rtl="0" eaLnBrk="1" latinLnBrk="0" hangingPunct="1">
              <a:spcBef>
                <a:spcPts val="352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584" b="0" kern="1200" cap="none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352"/>
              </a:spcBef>
              <a:buNone/>
              <a:defRPr lang="en-GB" sz="1584" b="1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804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9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2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16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19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8" name="Picture Placeholder">
            <a:extLst>
              <a:ext uri="{FF2B5EF4-FFF2-40B4-BE49-F238E27FC236}">
                <a16:creationId xmlns:a16="http://schemas.microsoft.com/office/drawing/2014/main" id="{F5A6D089-4F00-427C-9F3B-72C8307ECF3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cs-CZ" dirty="0"/>
              <a:t>Kliknutím vložíte obrázek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A53446-BE42-40AA-9726-5B120C69D709}"/>
              </a:ext>
            </a:extLst>
          </p:cNvPr>
          <p:cNvSpPr/>
          <p:nvPr userDrawn="1"/>
        </p:nvSpPr>
        <p:spPr>
          <a:xfrm>
            <a:off x="419961" y="3342591"/>
            <a:ext cx="4104000" cy="975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 dirty="0">
              <a:solidFill>
                <a:prstClr val="white"/>
              </a:solidFill>
              <a:latin typeface="Quicksand Light" pitchFamily="2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0AA4F69-9E51-4F58-B084-1017A89DC8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00" y="6108772"/>
            <a:ext cx="1161082" cy="4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02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1056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86568"/>
            <a:ext cx="9259200" cy="195566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sz="1625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6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398" indent="-1398">
              <a:spcBef>
                <a:spcPts val="0"/>
              </a:spcBef>
              <a:buNone/>
              <a:defRPr sz="616" b="0" i="1" baseline="0">
                <a:solidFill>
                  <a:schemeClr val="tx1"/>
                </a:solidFill>
              </a:defRPr>
            </a:lvl1pPr>
            <a:lvl2pPr marL="158432" indent="-158432">
              <a:spcBef>
                <a:spcPts val="0"/>
              </a:spcBef>
              <a:buNone/>
              <a:defRPr sz="65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8E765-7214-4A36-B32A-D18CCEC2BFC9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>
              <a:solidFill>
                <a:prstClr val="white"/>
              </a:solidFill>
              <a:latin typeface="Quicksan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5154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1056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86568"/>
            <a:ext cx="9258150" cy="19556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defRPr lang="en-US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6" name="Sources">
            <a:extLst>
              <a:ext uri="{FF2B5EF4-FFF2-40B4-BE49-F238E27FC236}">
                <a16:creationId xmlns:a16="http://schemas.microsoft.com/office/drawing/2014/main" id="{44691C9B-787E-48C1-BDA5-A310AD5E3E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6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398" indent="-1398">
              <a:spcBef>
                <a:spcPts val="0"/>
              </a:spcBef>
              <a:buNone/>
              <a:defRPr sz="616" b="0" i="1" baseline="0">
                <a:solidFill>
                  <a:schemeClr val="tx1"/>
                </a:solidFill>
              </a:defRPr>
            </a:lvl1pPr>
            <a:lvl2pPr marL="158432" indent="-158432">
              <a:spcBef>
                <a:spcPts val="0"/>
              </a:spcBef>
              <a:buNone/>
              <a:defRPr sz="65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C0168931-F605-4E53-922E-B5DE7077265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75370"/>
            <a:ext cx="9259200" cy="17075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  <a:defRPr lang="fr-FR" sz="1233" b="1" kern="1200" baseline="0" noProof="0" dirty="0">
                <a:solidFill>
                  <a:schemeClr val="bg2"/>
                </a:solidFill>
                <a:latin typeface="Calibri" panose="020F0502020204030204" pitchFamily="34" charset="0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788D0F-DDF7-4033-A15A-D24B8AE8FA21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>
              <a:solidFill>
                <a:prstClr val="white"/>
              </a:solidFill>
              <a:latin typeface="Quicksand Light" pitchFamily="2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BAF0065-3D22-49D7-BC76-C12278469DB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4000" y="1414802"/>
            <a:ext cx="9259200" cy="121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138"/>
            </a:lvl1pPr>
            <a:lvl2pPr marL="277652" indent="-150906">
              <a:buFont typeface="Wingdings" panose="05000000000000000000" pitchFamily="2" charset="2"/>
              <a:buChar char=""/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04397" indent="-150906">
              <a:buFont typeface="Source Sans Pro" panose="020B0503030403020204" pitchFamily="34" charset="0"/>
              <a:buChar char="–"/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531142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sz="1138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0768463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1056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86568"/>
            <a:ext cx="9204327" cy="19556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6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398" indent="-1398">
              <a:spcBef>
                <a:spcPts val="0"/>
              </a:spcBef>
              <a:buNone/>
              <a:defRPr sz="616" b="0" i="1" baseline="0">
                <a:solidFill>
                  <a:schemeClr val="tx1"/>
                </a:solidFill>
              </a:defRPr>
            </a:lvl1pPr>
            <a:lvl2pPr marL="158432" indent="-158432">
              <a:spcBef>
                <a:spcPts val="0"/>
              </a:spcBef>
              <a:buNone/>
              <a:defRPr sz="65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>
              <a:solidFill>
                <a:prstClr val="white"/>
              </a:solidFill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75370"/>
            <a:ext cx="9204000" cy="17075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  <a:defRPr lang="fr-FR" sz="1233" b="1" kern="1200" baseline="0" noProof="0" dirty="0">
                <a:solidFill>
                  <a:schemeClr val="bg2"/>
                </a:solidFill>
                <a:latin typeface="Calibri" panose="020F0502020204030204" pitchFamily="34" charset="0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463BCE-CCCF-4B8F-8FB1-E4FA8101B55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188558" y="1414800"/>
            <a:ext cx="4393592" cy="423027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vert="horz" wrap="square" lIns="36000" tIns="36000" rIns="36000" bIns="36000" rtlCol="0">
            <a:noAutofit/>
          </a:bodyPr>
          <a:lstStyle>
            <a:lvl1pPr marL="63373" indent="-63373" algn="l" defTabSz="804833" rtl="0" eaLnBrk="1" latinLnBrk="0" hangingPunct="1">
              <a:spcBef>
                <a:spcPts val="352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ource Sans Pro" panose="020B0503030403020204" pitchFamily="34" charset="0"/>
              <a:buChar char="_"/>
              <a:defRPr lang="en-US" sz="969" b="1" kern="1200" baseline="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>
              <a:defRPr lang="en-US" sz="969" dirty="0" smtClean="0"/>
            </a:lvl2pPr>
            <a:lvl3pPr>
              <a:defRPr lang="en-US" sz="969" dirty="0" smtClean="0"/>
            </a:lvl3pPr>
            <a:lvl4pPr>
              <a:defRPr lang="en-US" sz="969" dirty="0" smtClean="0"/>
            </a:lvl4pPr>
            <a:lvl5pPr>
              <a:defRPr lang="en-US" sz="1233" dirty="0"/>
            </a:lvl5pPr>
          </a:lstStyle>
          <a:p>
            <a:pPr marL="126745" lvl="0" indent="-126745">
              <a:lnSpc>
                <a:spcPct val="90000"/>
              </a:lnSpc>
              <a:buClrTx/>
              <a:buSzPct val="100000"/>
              <a:buFont typeface="Wingdings" panose="05000000000000000000" pitchFamily="2" charset="2"/>
              <a:buChar char=""/>
            </a:pPr>
            <a:r>
              <a:rPr lang="cs-CZ" dirty="0"/>
              <a:t>Kliknutím změníte styl masky textu</a:t>
            </a:r>
            <a:endParaRPr lang="fr-FR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008761F-CD57-48A0-B67A-B7F82D1E66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3851" y="1414802"/>
            <a:ext cx="4512150" cy="1215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138"/>
            </a:lvl1pPr>
            <a:lvl2pPr marL="277652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04397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531142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sz="1138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73528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0635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400" b="1" spc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</a:t>
            </a:r>
            <a:br>
              <a:rPr lang="cs-CZ" noProof="0" dirty="0"/>
            </a:br>
            <a:r>
              <a:rPr lang="cs-CZ" noProof="0" dirty="0"/>
              <a:t>VLOŽÍTE </a:t>
            </a:r>
            <a:r>
              <a:rPr lang="cs-CZ" noProof="0" dirty="0" err="1"/>
              <a:t>NadPIS</a:t>
            </a:r>
            <a:endParaRPr lang="en-US" noProof="0" dirty="0"/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4" y="2137467"/>
            <a:ext cx="605935" cy="943015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7150" cap="all" spc="0" noProof="0" dirty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547930" lvl="0" indent="-74292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0950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419960" y="3090812"/>
            <a:ext cx="5653138" cy="108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2961573-E9F2-4A61-BD61-3B4DC6BCDD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00" y="6095543"/>
            <a:ext cx="1161082" cy="4137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Righ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1056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86568"/>
            <a:ext cx="6043348" cy="19556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6"/>
            <a:ext cx="6044904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398" indent="-1398">
              <a:spcBef>
                <a:spcPts val="0"/>
              </a:spcBef>
              <a:buNone/>
              <a:defRPr sz="616" b="0" i="1" baseline="0">
                <a:solidFill>
                  <a:schemeClr val="tx1"/>
                </a:solidFill>
              </a:defRPr>
            </a:lvl1pPr>
            <a:lvl2pPr marL="158432" indent="-158432">
              <a:spcBef>
                <a:spcPts val="0"/>
              </a:spcBef>
              <a:buNone/>
              <a:defRPr sz="65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>
              <a:solidFill>
                <a:prstClr val="white"/>
              </a:solidFill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75370"/>
            <a:ext cx="6045000" cy="17075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  <a:defRPr lang="fr-FR" sz="1233" b="1" i="0" kern="1200" baseline="0" noProof="0" dirty="0">
                <a:solidFill>
                  <a:schemeClr val="bg2"/>
                </a:solidFill>
                <a:latin typeface="Calibri" panose="020F0502020204030204" pitchFamily="34" charset="0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74295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D5E082-19E9-4D8D-9F6C-D1503B0154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000" y="1414802"/>
            <a:ext cx="6045000" cy="121591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lang="en-US" sz="1138" dirty="0"/>
            </a:lvl1pPr>
            <a:lvl2pPr marL="277652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04397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531142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lang="en-US" sz="1138" dirty="0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814267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Lef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1056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49002" y="6070472"/>
            <a:ext cx="5709600" cy="121631"/>
          </a:xfrm>
          <a:prstGeom prst="rect">
            <a:avLst/>
          </a:prstGeom>
        </p:spPr>
        <p:txBody>
          <a:bodyPr tIns="0" rIns="0" bIns="36000" anchor="b" anchorCtr="0"/>
          <a:lstStyle>
            <a:lvl1pPr marL="1398" indent="-1398">
              <a:spcBef>
                <a:spcPts val="0"/>
              </a:spcBef>
              <a:buNone/>
              <a:defRPr sz="616" b="0" i="1" baseline="0">
                <a:solidFill>
                  <a:schemeClr val="tx1"/>
                </a:solidFill>
              </a:defRPr>
            </a:lvl1pPr>
            <a:lvl2pPr marL="158432" indent="-158432">
              <a:spcBef>
                <a:spcPts val="0"/>
              </a:spcBef>
              <a:buNone/>
              <a:defRPr sz="616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B620084-3877-4EDA-8E7A-9F6B0576B8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47283" y="1414802"/>
            <a:ext cx="5709600" cy="121591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138"/>
            </a:lvl1pPr>
            <a:lvl2pPr marL="277652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04397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531142" indent="-150906">
              <a:defRPr lang="en-US" sz="1138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sz="1138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582186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1056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oC Title"/>
          <p:cNvSpPr>
            <a:spLocks noGrp="1"/>
          </p:cNvSpPr>
          <p:nvPr>
            <p:ph type="title" hasCustomPrompt="1"/>
          </p:nvPr>
        </p:nvSpPr>
        <p:spPr>
          <a:xfrm>
            <a:off x="324000" y="486568"/>
            <a:ext cx="9204000" cy="195566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5" name="ToC Content"/>
          <p:cNvSpPr>
            <a:spLocks noGrp="1"/>
          </p:cNvSpPr>
          <p:nvPr>
            <p:ph idx="1" hasCustomPrompt="1"/>
          </p:nvPr>
        </p:nvSpPr>
        <p:spPr>
          <a:xfrm>
            <a:off x="324001" y="1414800"/>
            <a:ext cx="9234605" cy="456407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316864" indent="-316864">
              <a:spcBef>
                <a:spcPts val="880"/>
              </a:spcBef>
              <a:spcAft>
                <a:spcPts val="176"/>
              </a:spcAft>
              <a:buClr>
                <a:srgbClr val="E60028"/>
              </a:buClr>
              <a:buSzPct val="100000"/>
              <a:buFont typeface="+mj-lt"/>
              <a:buNone/>
              <a:tabLst>
                <a:tab pos="7419556" algn="r"/>
              </a:tabLst>
              <a:defRPr sz="1625" b="1" cap="all" baseline="0">
                <a:solidFill>
                  <a:srgbClr val="E60028"/>
                </a:solidFill>
                <a:latin typeface="Calibri" panose="020F0502020204030204" pitchFamily="34" charset="0"/>
              </a:defRPr>
            </a:lvl1pPr>
            <a:lvl2pPr marL="633727" indent="-316864">
              <a:spcBef>
                <a:spcPts val="176"/>
              </a:spcBef>
              <a:buClrTx/>
              <a:buSzPct val="100000"/>
              <a:buFont typeface="+mj-lt"/>
              <a:buAutoNum type="alphaUcPeriod"/>
              <a:tabLst>
                <a:tab pos="7419556" algn="r"/>
              </a:tabLst>
              <a:defRPr sz="1300" cap="none" baseline="0">
                <a:latin typeface="Calibri" panose="020F0502020204030204" pitchFamily="34" charset="0"/>
              </a:defRPr>
            </a:lvl2pPr>
            <a:lvl3pPr marL="316864" indent="0">
              <a:spcBef>
                <a:spcPts val="2464"/>
              </a:spcBef>
              <a:buNone/>
              <a:tabLst>
                <a:tab pos="7419556" algn="r"/>
              </a:tabLst>
              <a:defRPr sz="1233" b="0" cap="all" baseline="0">
                <a:solidFill>
                  <a:srgbClr val="E60028"/>
                </a:solidFill>
              </a:defRPr>
            </a:lvl3pPr>
            <a:lvl4pPr marL="633727" indent="-316864">
              <a:spcBef>
                <a:spcPts val="176"/>
              </a:spcBef>
              <a:buClrTx/>
              <a:buFont typeface="+mj-lt"/>
              <a:buAutoNum type="alphaUcPeriod"/>
              <a:tabLst>
                <a:tab pos="7419556" algn="r"/>
              </a:tabLst>
              <a:defRPr sz="1056" cap="none" baseline="0"/>
            </a:lvl4pPr>
            <a:lvl5pPr marL="475295" indent="0">
              <a:buNone/>
              <a:tabLst>
                <a:tab pos="7031112" algn="r"/>
              </a:tabLst>
              <a:defRPr sz="704" cap="all" baseline="0"/>
            </a:lvl5pPr>
          </a:lstStyle>
          <a:p>
            <a:pPr lvl="0"/>
            <a:r>
              <a:rPr lang="cs-CZ" noProof="0" dirty="0"/>
              <a:t>KLIKNUTÍM VLOŽÍTE NÁZEV ODDÍLU</a:t>
            </a:r>
            <a:endParaRPr lang="en-US" noProof="0" dirty="0"/>
          </a:p>
          <a:p>
            <a:pPr lvl="1"/>
            <a:r>
              <a:rPr lang="cs-CZ" noProof="0" dirty="0"/>
              <a:t>Přidat další sekci</a:t>
            </a:r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2E0767-2C7B-4A8B-88C1-F85FEC17A762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>
              <a:solidFill>
                <a:prstClr val="white"/>
              </a:solidFill>
              <a:latin typeface="Quicksan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746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1056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7" name="Disclaimer Text"/>
          <p:cNvSpPr>
            <a:spLocks noGrp="1"/>
          </p:cNvSpPr>
          <p:nvPr>
            <p:ph type="body" sz="quarter" idx="14" hasCustomPrompt="1"/>
          </p:nvPr>
        </p:nvSpPr>
        <p:spPr>
          <a:xfrm>
            <a:off x="324001" y="1414802"/>
            <a:ext cx="9234605" cy="130741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>
              <a:lnSpc>
                <a:spcPct val="95000"/>
              </a:lnSpc>
              <a:spcBef>
                <a:spcPts val="528"/>
              </a:spcBef>
              <a:spcAft>
                <a:spcPts val="0"/>
              </a:spcAft>
              <a:buFontTx/>
              <a:buNone/>
              <a:defRPr sz="894" b="0" i="0">
                <a:solidFill>
                  <a:schemeClr val="tx1"/>
                </a:solidFill>
                <a:latin typeface="Calibri" panose="020F0502020204030204" pitchFamily="34" charset="0"/>
                <a:ea typeface="Source Sans Pro" pitchFamily="34" charset="0"/>
              </a:defRPr>
            </a:lvl1pPr>
            <a:lvl2pPr marL="158432" indent="-158432">
              <a:spcBef>
                <a:spcPts val="528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969" b="0" i="1">
                <a:solidFill>
                  <a:schemeClr val="tx1"/>
                </a:solidFill>
              </a:defRPr>
            </a:lvl2pPr>
            <a:lvl3pPr marL="316864" indent="-158432">
              <a:spcBef>
                <a:spcPts val="176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969" i="1"/>
            </a:lvl3pPr>
            <a:lvl4pPr marL="221805" indent="-95058">
              <a:spcBef>
                <a:spcPts val="88"/>
              </a:spcBef>
              <a:buClr>
                <a:schemeClr val="tx2"/>
              </a:buClr>
              <a:buSzPct val="90000"/>
              <a:buFont typeface="Arial" pitchFamily="34" charset="0"/>
              <a:buChar char="●"/>
              <a:defRPr sz="969" i="1"/>
            </a:lvl4pPr>
            <a:lvl5pPr marL="316864" indent="-95058">
              <a:spcBef>
                <a:spcPts val="88"/>
              </a:spcBef>
              <a:buClr>
                <a:schemeClr val="tx2"/>
              </a:buClr>
              <a:buSzPct val="90000"/>
              <a:buFont typeface="Wingdings 3" pitchFamily="18" charset="2"/>
              <a:buChar char=""/>
              <a:defRPr sz="969" i="1"/>
            </a:lvl5pPr>
          </a:lstStyle>
          <a:p>
            <a:pPr lvl="0"/>
            <a:r>
              <a:rPr lang="cs-CZ" noProof="0" dirty="0"/>
              <a:t>Kliknutím upravte hlavní styl textu</a:t>
            </a:r>
            <a:endParaRPr lang="en-US" noProof="0" dirty="0"/>
          </a:p>
        </p:txBody>
      </p:sp>
      <p:sp>
        <p:nvSpPr>
          <p:cNvPr id="5" name="Disclaimer Title"/>
          <p:cNvSpPr>
            <a:spLocks noGrp="1"/>
          </p:cNvSpPr>
          <p:nvPr>
            <p:ph type="title" hasCustomPrompt="1"/>
          </p:nvPr>
        </p:nvSpPr>
        <p:spPr>
          <a:xfrm>
            <a:off x="324000" y="486568"/>
            <a:ext cx="9204000" cy="195566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9" name="Sources">
            <a:extLst>
              <a:ext uri="{FF2B5EF4-FFF2-40B4-BE49-F238E27FC236}">
                <a16:creationId xmlns:a16="http://schemas.microsoft.com/office/drawing/2014/main" id="{66CDEB1D-B8F5-47BA-8571-0C6D5BB9DF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6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398" indent="-1398">
              <a:spcBef>
                <a:spcPts val="0"/>
              </a:spcBef>
              <a:buNone/>
              <a:defRPr sz="616" b="0" i="1" baseline="0">
                <a:solidFill>
                  <a:schemeClr val="tx1"/>
                </a:solidFill>
              </a:defRPr>
            </a:lvl1pPr>
            <a:lvl2pPr marL="158432" indent="-158432">
              <a:spcBef>
                <a:spcPts val="0"/>
              </a:spcBef>
              <a:buNone/>
              <a:defRPr sz="65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C1BBD5-C468-4B07-AEDC-B9D783237610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1505"/>
            <a:endParaRPr lang="en-US" sz="792">
              <a:solidFill>
                <a:prstClr val="white"/>
              </a:solidFill>
              <a:latin typeface="Quicksand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9523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88983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4D491D1-9E81-4531-9057-BF23DEC97C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19" y="2946869"/>
            <a:ext cx="6570365" cy="96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0705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EE19F63D-C144-44DC-8DB5-313143938D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17" y="2946867"/>
            <a:ext cx="6570362" cy="96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0161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_Re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5BB9C70-BD26-4683-9809-91974221B2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17" y="2946867"/>
            <a:ext cx="6570362" cy="96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2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1600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400" b="1" spc="0" noProof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 </a:t>
            </a:r>
            <a:br>
              <a:rPr lang="cs-CZ" noProof="0" dirty="0"/>
            </a:br>
            <a:r>
              <a:rPr lang="cs-CZ" noProof="0" dirty="0"/>
              <a:t>VLOŽÍTE NADPIS</a:t>
            </a:r>
            <a:endParaRPr lang="en-US" noProof="0" dirty="0"/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4" y="2137841"/>
            <a:ext cx="605935" cy="943015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7150" cap="all" spc="0" noProof="0" dirty="0">
                <a:solidFill>
                  <a:schemeClr val="bg2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547930" lvl="0" indent="-74292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2000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bg2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92FE1E90-E065-4F26-BC40-02F0B35BAEC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cs-CZ" dirty="0"/>
              <a:t>Kliknutím vložíte obrázek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3868EE-F0FE-479A-828A-05F361CE148B}"/>
              </a:ext>
            </a:extLst>
          </p:cNvPr>
          <p:cNvSpPr/>
          <p:nvPr userDrawn="1"/>
        </p:nvSpPr>
        <p:spPr>
          <a:xfrm>
            <a:off x="419961" y="3092400"/>
            <a:ext cx="4104000" cy="108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FF1E72F7-02DF-4E64-AD01-D09DCBF72D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00" y="6095543"/>
            <a:ext cx="1161082" cy="4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3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022825"/>
            <a:ext cx="4290000" cy="1193981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fr-FR" sz="3400" b="1" spc="0" noProof="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 </a:t>
            </a:r>
            <a:br>
              <a:rPr lang="cs-CZ" noProof="0" dirty="0"/>
            </a:br>
            <a:r>
              <a:rPr lang="cs-CZ" noProof="0" dirty="0"/>
              <a:t>vložíte</a:t>
            </a:r>
            <a:br>
              <a:rPr lang="cs-CZ" noProof="0" dirty="0"/>
            </a:br>
            <a:r>
              <a:rPr lang="cs-CZ" noProof="0" dirty="0"/>
              <a:t>nadpis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7357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419960" y="3322651"/>
            <a:ext cx="5653138" cy="120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E255A8A5-7DF8-431A-9ECD-D2B08C5750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00" y="6108770"/>
            <a:ext cx="1161082" cy="4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1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418256"/>
            <a:ext cx="4485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3400" b="1" spc="0" noProof="0" dirty="0">
                <a:solidFill>
                  <a:schemeClr val="bg2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8403"/>
            <a:ext cx="4485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b="1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8" name="Picture Placeholder">
            <a:extLst>
              <a:ext uri="{FF2B5EF4-FFF2-40B4-BE49-F238E27FC236}">
                <a16:creationId xmlns:a16="http://schemas.microsoft.com/office/drawing/2014/main" id="{F5A6D089-4F00-427C-9F3B-72C8307ECF3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cs-CZ" dirty="0"/>
              <a:t>Kliknutím vložíte obrázek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A53446-BE42-40AA-9726-5B120C69D709}"/>
              </a:ext>
            </a:extLst>
          </p:cNvPr>
          <p:cNvSpPr/>
          <p:nvPr userDrawn="1"/>
        </p:nvSpPr>
        <p:spPr>
          <a:xfrm>
            <a:off x="419961" y="3342591"/>
            <a:ext cx="4104000" cy="975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0AA4F69-9E51-4F58-B084-1017A89DC8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00" y="6108770"/>
            <a:ext cx="1161082" cy="4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70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atin typeface="Calibri" panose="020F0502020204030204" pitchFamily="34" charset="0"/>
            </a:endParaRP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4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8E765-7214-4A36-B32A-D18CCEC2BFC9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ACC01FC-4EE2-4B20-9220-0E2E2C13D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atin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41426"/>
            <a:ext cx="9258150" cy="24070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defRPr lang="en-US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6" name="Sources">
            <a:extLst>
              <a:ext uri="{FF2B5EF4-FFF2-40B4-BE49-F238E27FC236}">
                <a16:creationId xmlns:a16="http://schemas.microsoft.com/office/drawing/2014/main" id="{44691C9B-787E-48C1-BDA5-A310AD5E3E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4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C0168931-F605-4E53-922E-B5DE7077265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92592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  <a:defRPr lang="fr-FR" sz="1517" b="1" kern="1200" baseline="0" noProof="0" dirty="0">
                <a:solidFill>
                  <a:schemeClr val="bg2"/>
                </a:solidFill>
                <a:latin typeface="Calibri" panose="020F0502020204030204" pitchFamily="34" charset="0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788D0F-DDF7-4033-A15A-D24B8AE8FA21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BAF0065-3D22-49D7-BC76-C12278469DB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4000" y="1414800"/>
            <a:ext cx="9259200" cy="1504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341725" indent="-185731"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sz="1400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>
              <a:latin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327" cy="250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cs-CZ" noProof="0" dirty="0"/>
              <a:t>Kliknutím vložíte nadpis</a:t>
            </a:r>
            <a:endParaRPr lang="en-US" noProof="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00004"/>
            <a:ext cx="9259200" cy="192097"/>
          </a:xfrm>
          <a:prstGeom prst="rect">
            <a:avLst/>
          </a:prstGeom>
        </p:spPr>
        <p:txBody>
          <a:bodyPr tIns="0" rIns="0" bIns="36000" anchor="b" anchorCtr="0">
            <a:norm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cs-CZ" noProof="0" dirty="0"/>
              <a:t>Klikněte pro přidání zdrojů</a:t>
            </a:r>
            <a:endParaRPr lang="en-GB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92040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  <a:defRPr lang="fr-FR" sz="1517" b="1" kern="1200" baseline="0" noProof="0" dirty="0">
                <a:solidFill>
                  <a:schemeClr val="bg2"/>
                </a:solidFill>
                <a:latin typeface="Calibri" panose="020F0502020204030204" pitchFamily="34" charset="0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cs-CZ" noProof="0" dirty="0"/>
              <a:t>Kliknutím vložíte podnadpis</a:t>
            </a:r>
            <a:endParaRPr lang="en-US" noProof="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463BCE-CCCF-4B8F-8FB1-E4FA8101B55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188558" y="1414800"/>
            <a:ext cx="4393592" cy="423027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vert="horz" wrap="square" lIns="36000" tIns="36000" rIns="36000" bIns="36000" rtlCol="0">
            <a:noAutofit/>
          </a:bodyPr>
          <a:lstStyle>
            <a:lvl1pPr marL="77998" indent="-77998" algn="l" defTabSz="990564" rtl="0" eaLnBrk="1" latinLnBrk="0" hangingPunct="1">
              <a:spcBef>
                <a:spcPts val="433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ource Sans Pro" panose="020B0503030403020204" pitchFamily="34" charset="0"/>
              <a:buChar char="_"/>
              <a:defRPr lang="en-US" sz="1192" b="1" kern="1200" baseline="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>
              <a:defRPr lang="en-US" sz="1192" dirty="0" smtClean="0"/>
            </a:lvl2pPr>
            <a:lvl3pPr>
              <a:defRPr lang="en-US" sz="1192" dirty="0" smtClean="0"/>
            </a:lvl3pPr>
            <a:lvl4pPr>
              <a:defRPr lang="en-US" sz="1192" dirty="0" smtClean="0"/>
            </a:lvl4pPr>
            <a:lvl5pPr>
              <a:defRPr lang="en-US" sz="1517" dirty="0"/>
            </a:lvl5pPr>
          </a:lstStyle>
          <a:p>
            <a:pPr marL="155994" lvl="0" indent="-155994">
              <a:lnSpc>
                <a:spcPct val="90000"/>
              </a:lnSpc>
              <a:buClrTx/>
              <a:buSzPct val="100000"/>
              <a:buFont typeface="Wingdings" panose="05000000000000000000" pitchFamily="2" charset="2"/>
              <a:buChar char=""/>
            </a:pPr>
            <a:r>
              <a:rPr lang="cs-CZ" dirty="0"/>
              <a:t>Kliknutím změníte styl masky textu</a:t>
            </a:r>
            <a:endParaRPr lang="fr-FR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008761F-CD57-48A0-B67A-B7F82D1E66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3850" y="1414800"/>
            <a:ext cx="4512150" cy="1504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341725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>
              <a:defRPr sz="1400"/>
            </a:lvl5pPr>
          </a:lstStyle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22794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"/>
          <p:cNvSpPr txBox="1"/>
          <p:nvPr userDrawn="1"/>
        </p:nvSpPr>
        <p:spPr>
          <a:xfrm>
            <a:off x="4613162" y="6506187"/>
            <a:ext cx="679673" cy="123111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marL="0" algn="ctr" defTabSz="914400" rtl="0" eaLnBrk="1" latinLnBrk="0" hangingPunct="1"/>
            <a:r>
              <a:rPr lang="fr-FR" sz="800" b="0" cap="all" normalizeH="0" dirty="0">
                <a:solidFill>
                  <a:schemeClr val="bg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│</a:t>
            </a:r>
            <a:r>
              <a:rPr lang="cs-CZ" sz="800" b="0" cap="all" normalizeH="0" dirty="0">
                <a:solidFill>
                  <a:schemeClr val="bg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4.11.2020</a:t>
            </a:r>
            <a:r>
              <a:rPr lang="fr-FR" sz="800" b="0" cap="all" normalizeH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 </a:t>
            </a:r>
            <a:r>
              <a:rPr lang="fr-FR" sz="800" b="0" cap="all" normalizeH="0" dirty="0">
                <a:solidFill>
                  <a:schemeClr val="bg1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│</a:t>
            </a:r>
            <a:r>
              <a:rPr lang="fr-FR" sz="800" b="0" cap="all" normalizeH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 </a:t>
            </a:r>
            <a:fld id="{C6CC3D56-96BB-45E4-94D9-DF781FE65A81}" type="slidenum">
              <a:rPr kumimoji="0" lang="fr-FR" sz="800" b="1" i="0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uLnTx/>
                <a:uFillTx/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pPr marL="0" algn="ctr" defTabSz="914400" rtl="0" eaLnBrk="1" latinLnBrk="0" hangingPunct="1"/>
              <a:t>‹#›</a:t>
            </a:fld>
            <a:endParaRPr lang="fr-FR" sz="800" b="1" kern="1200" cap="all" normalizeH="0" baseline="0" noProof="0" dirty="0"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alibri" panose="020F0502020204030204" pitchFamily="34" charset="0"/>
              <a:ea typeface="Source Sans Pro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24000" y="441426"/>
            <a:ext cx="9258150" cy="24070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r>
              <a:rPr lang="cs-CZ" noProof="0" dirty="0"/>
              <a:t>Kliknutím vložíte nadpis</a:t>
            </a:r>
            <a:endParaRPr lang="fr-FR" noProof="0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9F76B3-F79E-4FEA-864E-A44B5ACD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412875"/>
            <a:ext cx="9258150" cy="1504001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818924F-71FB-4089-AA01-65C5DFD0E19B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6349088"/>
            <a:ext cx="725654" cy="2585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869" r:id="rId2"/>
    <p:sldLayoutId id="2147483875" r:id="rId3"/>
    <p:sldLayoutId id="2147484025" r:id="rId4"/>
    <p:sldLayoutId id="2147484024" r:id="rId5"/>
    <p:sldLayoutId id="2147483967" r:id="rId6"/>
    <p:sldLayoutId id="2147483856" r:id="rId7"/>
    <p:sldLayoutId id="2147483855" r:id="rId8"/>
    <p:sldLayoutId id="2147484020" r:id="rId9"/>
    <p:sldLayoutId id="2147484012" r:id="rId10"/>
    <p:sldLayoutId id="2147484013" r:id="rId11"/>
    <p:sldLayoutId id="2147483867" r:id="rId12"/>
    <p:sldLayoutId id="2147483830" r:id="rId13"/>
    <p:sldLayoutId id="2147483878" r:id="rId14"/>
    <p:sldLayoutId id="2147484021" r:id="rId15"/>
    <p:sldLayoutId id="2147484026" r:id="rId16"/>
    <p:sldLayoutId id="2147484023" r:id="rId17"/>
    <p:sldLayoutId id="2147484045" r:id="rId18"/>
    <p:sldLayoutId id="2147484046" r:id="rId19"/>
    <p:sldLayoutId id="2147484047" r:id="rId20"/>
  </p:sldLayoutIdLst>
  <p:hf sldNum="0" hdr="0" ftr="0"/>
  <p:txStyles>
    <p:titleStyle>
      <a:lvl1pPr algn="l" defTabSz="990564" rtl="0" eaLnBrk="1" fontAlgn="base" latinLnBrk="0" hangingPunct="1">
        <a:lnSpc>
          <a:spcPct val="75000"/>
        </a:lnSpc>
        <a:spcBef>
          <a:spcPct val="0"/>
        </a:spcBef>
        <a:spcAft>
          <a:spcPct val="0"/>
        </a:spcAft>
        <a:buNone/>
        <a:defRPr lang="fr-FR" sz="2000" b="0" kern="1200" cap="all" baseline="0" noProof="0" dirty="0">
          <a:solidFill>
            <a:schemeClr val="bg2"/>
          </a:solidFill>
          <a:latin typeface="Arial Black" panose="020B0A04020102020204" pitchFamily="34" charset="0"/>
          <a:ea typeface="+mj-ea"/>
          <a:cs typeface="Arial" pitchFamily="34" charset="0"/>
        </a:defRPr>
      </a:lvl1pPr>
    </p:titleStyle>
    <p:bodyStyle>
      <a:lvl1pPr marL="0" indent="0" algn="l" defTabSz="990564" rtl="0" eaLnBrk="1" latinLnBrk="0" hangingPunct="1">
        <a:lnSpc>
          <a:spcPct val="90000"/>
        </a:lnSpc>
        <a:spcBef>
          <a:spcPts val="867"/>
        </a:spcBef>
        <a:buClr>
          <a:schemeClr val="tx1">
            <a:lumMod val="75000"/>
            <a:lumOff val="25000"/>
          </a:schemeClr>
        </a:buClr>
        <a:buSzPct val="90000"/>
        <a:buFont typeface="Arial" pitchFamily="34" charset="0"/>
        <a:buNone/>
        <a:defRPr lang="en-US" sz="1400" b="1" kern="1200" baseline="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1pPr>
      <a:lvl2pPr marL="311988" indent="-155994" algn="l" defTabSz="990564" rtl="0" eaLnBrk="1" latinLnBrk="0" hangingPunct="1">
        <a:lnSpc>
          <a:spcPct val="90000"/>
        </a:lnSpc>
        <a:spcBef>
          <a:spcPts val="650"/>
        </a:spcBef>
        <a:buClrTx/>
        <a:buSzPct val="100000"/>
        <a:buFont typeface="Wingdings" panose="05000000000000000000" pitchFamily="2" charset="2"/>
        <a:buChar char=""/>
        <a:defRPr lang="en-US" sz="1400" kern="120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2pPr>
      <a:lvl3pPr marL="467983" indent="-155994" algn="l" defTabSz="990564" rtl="0" eaLnBrk="1" latinLnBrk="0" hangingPunct="1">
        <a:lnSpc>
          <a:spcPct val="90000"/>
        </a:lnSpc>
        <a:spcBef>
          <a:spcPts val="650"/>
        </a:spcBef>
        <a:buClr>
          <a:schemeClr val="tx1"/>
        </a:buClr>
        <a:buSzPct val="100000"/>
        <a:buFont typeface="Source Sans Pro" panose="020B0503030403020204" pitchFamily="34" charset="0"/>
        <a:buChar char="–"/>
        <a:defRPr lang="en-US" sz="1400" kern="120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3pPr>
      <a:lvl4pPr marL="623978" indent="-155994" algn="l" defTabSz="990564" rtl="0" eaLnBrk="1" latinLnBrk="0" hangingPunct="1">
        <a:lnSpc>
          <a:spcPct val="90000"/>
        </a:lnSpc>
        <a:spcBef>
          <a:spcPts val="433"/>
        </a:spcBef>
        <a:buClrTx/>
        <a:buFont typeface="Source Sans Pro" panose="020B0503030403020204" pitchFamily="34" charset="0"/>
        <a:buChar char="-"/>
        <a:defRPr lang="en-US" sz="1400" kern="120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4pPr>
      <a:lvl5pPr marL="0" indent="0" algn="l" defTabSz="990564" rtl="0" eaLnBrk="1" latinLnBrk="0" hangingPunct="1">
        <a:spcBef>
          <a:spcPts val="2167"/>
        </a:spcBef>
        <a:buClr>
          <a:schemeClr val="tx2"/>
        </a:buClr>
        <a:buFontTx/>
        <a:buNone/>
        <a:defRPr lang="en-US" sz="1400" b="1" kern="1200" cap="all" baseline="0" noProof="0" dirty="0">
          <a:solidFill>
            <a:schemeClr val="bg2"/>
          </a:solidFill>
          <a:latin typeface="Calibri" panose="020F0502020204030204" pitchFamily="34" charset="0"/>
          <a:ea typeface="Source Sans Pro Black" panose="020B0803030403020204" pitchFamily="34" charset="0"/>
          <a:cs typeface="Arial" pitchFamily="34" charset="0"/>
        </a:defRPr>
      </a:lvl5pPr>
      <a:lvl6pPr marL="2724050" indent="-247640" algn="l" defTabSz="990564" rtl="0" eaLnBrk="1" latinLnBrk="0" hangingPunct="1">
        <a:spcBef>
          <a:spcPct val="20000"/>
        </a:spcBef>
        <a:buFont typeface="Arial" pitchFamily="34" charset="0"/>
        <a:buNone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33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1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6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80" userDrawn="1">
          <p15:clr>
            <a:srgbClr val="000000"/>
          </p15:clr>
        </p15:guide>
        <p15:guide id="2" pos="204" userDrawn="1">
          <p15:clr>
            <a:srgbClr val="000000"/>
          </p15:clr>
        </p15:guide>
        <p15:guide id="3" pos="6036" userDrawn="1">
          <p15:clr>
            <a:srgbClr val="000000"/>
          </p15:clr>
        </p15:guide>
        <p15:guide id="4" orient="horz" pos="890" userDrawn="1">
          <p15:clr>
            <a:srgbClr val="000000"/>
          </p15:clr>
        </p15:guide>
        <p15:guide id="5" pos="3120" userDrawn="1">
          <p15:clr>
            <a:srgbClr val="5ACBF0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"/>
          <p:cNvSpPr txBox="1"/>
          <p:nvPr userDrawn="1"/>
        </p:nvSpPr>
        <p:spPr>
          <a:xfrm>
            <a:off x="3873380" y="6517731"/>
            <a:ext cx="2159245" cy="100027"/>
          </a:xfrm>
          <a:prstGeom prst="rect">
            <a:avLst/>
          </a:prstGeom>
          <a:noFill/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cs-CZ" sz="650" cap="all" dirty="0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NÁZEV PREZENTACE</a:t>
            </a:r>
            <a:r>
              <a:rPr lang="fr-FR" sz="650" cap="all" dirty="0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 </a:t>
            </a:r>
            <a:r>
              <a:rPr lang="fr-FR" sz="650" cap="all" dirty="0">
                <a:solidFill>
                  <a:prstClr val="white">
                    <a:lumMod val="50000"/>
                  </a:prstClr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│</a:t>
            </a:r>
            <a:r>
              <a:rPr lang="cs-CZ" sz="650" cap="all" dirty="0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ÚROVEŇ ZABEZPEČENÍ</a:t>
            </a:r>
            <a:r>
              <a:rPr lang="fr-FR" sz="650" cap="all" dirty="0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 </a:t>
            </a:r>
            <a:r>
              <a:rPr lang="fr-FR" sz="650" cap="all" dirty="0">
                <a:solidFill>
                  <a:prstClr val="white">
                    <a:lumMod val="50000"/>
                  </a:prstClr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│</a:t>
            </a:r>
            <a:r>
              <a:rPr lang="fr-FR" sz="650" cap="all" dirty="0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 </a:t>
            </a:r>
            <a:r>
              <a:rPr lang="fr-FR" sz="650" cap="all" dirty="0" err="1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xx.xx.xxxx</a:t>
            </a:r>
            <a:r>
              <a:rPr lang="fr-FR" sz="650" cap="all" dirty="0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 </a:t>
            </a:r>
            <a:r>
              <a:rPr lang="fr-FR" sz="650" cap="all" dirty="0">
                <a:solidFill>
                  <a:prstClr val="white">
                    <a:lumMod val="50000"/>
                  </a:prstClr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│</a:t>
            </a:r>
            <a:r>
              <a:rPr lang="fr-FR" sz="650" cap="all" dirty="0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t> </a:t>
            </a:r>
            <a:fld id="{C6CC3D56-96BB-45E4-94D9-DF781FE65A81}" type="slidenum">
              <a:rPr lang="fr-FR" sz="650" b="1" cap="all">
                <a:solidFill>
                  <a:srgbClr val="010101"/>
                </a:solidFill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Calibri" panose="020F0502020204030204" pitchFamily="34" charset="0"/>
                <a:ea typeface="Source Sans Pro" pitchFamily="34" charset="0"/>
                <a:cs typeface="Calibri" panose="020F0502020204030204" pitchFamily="34" charset="0"/>
              </a:rPr>
              <a:pPr algn="ctr"/>
              <a:t>‹#›</a:t>
            </a:fld>
            <a:endParaRPr lang="fr-FR" sz="650" b="1" cap="all" dirty="0">
              <a:solidFill>
                <a:srgbClr val="010101"/>
              </a:solidFill>
              <a:effectLst>
                <a:glow rad="101600">
                  <a:prstClr val="white">
                    <a:alpha val="60000"/>
                  </a:prstClr>
                </a:glow>
              </a:effectLst>
              <a:latin typeface="Calibri" panose="020F0502020204030204" pitchFamily="34" charset="0"/>
              <a:ea typeface="Source Sans Pro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24000" y="486568"/>
            <a:ext cx="9258150" cy="19556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r>
              <a:rPr lang="cs-CZ" noProof="0" dirty="0"/>
              <a:t>Kliknutím vložíte nadpis</a:t>
            </a:r>
            <a:endParaRPr lang="fr-FR" noProof="0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9F76B3-F79E-4FEA-864E-A44B5ACD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412877"/>
            <a:ext cx="9258150" cy="121591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cs-CZ" noProof="0" dirty="0"/>
              <a:t>Kliknutím změníte styl masky textu</a:t>
            </a:r>
            <a:endParaRPr lang="fr-FR" noProof="0" dirty="0"/>
          </a:p>
          <a:p>
            <a:pPr lvl="1"/>
            <a:r>
              <a:rPr lang="cs-CZ" noProof="0" dirty="0"/>
              <a:t>Druhá úroveň</a:t>
            </a:r>
            <a:endParaRPr lang="fr-FR" noProof="0" dirty="0"/>
          </a:p>
          <a:p>
            <a:pPr lvl="2"/>
            <a:r>
              <a:rPr lang="cs-CZ" noProof="0" dirty="0"/>
              <a:t>Třetí úroveň</a:t>
            </a:r>
            <a:endParaRPr lang="fr-FR" noProof="0" dirty="0"/>
          </a:p>
          <a:p>
            <a:pPr lvl="3"/>
            <a:r>
              <a:rPr lang="cs-CZ" noProof="0" dirty="0"/>
              <a:t>Čtvrtá úroveň</a:t>
            </a:r>
            <a:endParaRPr lang="fr-FR" noProof="0" dirty="0"/>
          </a:p>
          <a:p>
            <a:pPr lvl="4"/>
            <a:r>
              <a:rPr lang="cs-CZ" noProof="0" dirty="0"/>
              <a:t>PÁTÁ ÚROVEŇ</a:t>
            </a:r>
            <a:endParaRPr lang="fr-FR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818924F-71FB-4089-AA01-65C5DFD0E19B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6349088"/>
            <a:ext cx="725654" cy="25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761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  <p:sldLayoutId id="2147484040" r:id="rId13"/>
    <p:sldLayoutId id="2147484041" r:id="rId14"/>
    <p:sldLayoutId id="2147484042" r:id="rId15"/>
    <p:sldLayoutId id="2147484043" r:id="rId16"/>
    <p:sldLayoutId id="2147484044" r:id="rId17"/>
  </p:sldLayoutIdLst>
  <p:hf sldNum="0" hdr="0" ftr="0"/>
  <p:txStyles>
    <p:titleStyle>
      <a:lvl1pPr algn="l" defTabSz="804833" rtl="0" eaLnBrk="1" fontAlgn="base" latinLnBrk="0" hangingPunct="1">
        <a:lnSpc>
          <a:spcPct val="75000"/>
        </a:lnSpc>
        <a:spcBef>
          <a:spcPct val="0"/>
        </a:spcBef>
        <a:spcAft>
          <a:spcPct val="0"/>
        </a:spcAft>
        <a:buNone/>
        <a:defRPr lang="fr-FR" sz="1625" b="0" kern="1200" cap="all" baseline="0" noProof="0" dirty="0">
          <a:solidFill>
            <a:schemeClr val="bg2"/>
          </a:solidFill>
          <a:latin typeface="Arial Black" panose="020B0A04020102020204" pitchFamily="34" charset="0"/>
          <a:ea typeface="+mj-ea"/>
          <a:cs typeface="Arial" pitchFamily="34" charset="0"/>
        </a:defRPr>
      </a:lvl1pPr>
    </p:titleStyle>
    <p:bodyStyle>
      <a:lvl1pPr marL="0" indent="0" algn="l" defTabSz="804833" rtl="0" eaLnBrk="1" latinLnBrk="0" hangingPunct="1">
        <a:lnSpc>
          <a:spcPct val="90000"/>
        </a:lnSpc>
        <a:spcBef>
          <a:spcPts val="704"/>
        </a:spcBef>
        <a:buClr>
          <a:schemeClr val="tx1">
            <a:lumMod val="75000"/>
            <a:lumOff val="25000"/>
          </a:schemeClr>
        </a:buClr>
        <a:buSzPct val="90000"/>
        <a:buFont typeface="Arial" pitchFamily="34" charset="0"/>
        <a:buNone/>
        <a:defRPr lang="en-US" sz="1138" b="1" kern="1200" baseline="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1pPr>
      <a:lvl2pPr marL="253490" indent="-126745" algn="l" defTabSz="804833" rtl="0" eaLnBrk="1" latinLnBrk="0" hangingPunct="1">
        <a:lnSpc>
          <a:spcPct val="90000"/>
        </a:lnSpc>
        <a:spcBef>
          <a:spcPts val="528"/>
        </a:spcBef>
        <a:buClrTx/>
        <a:buSzPct val="100000"/>
        <a:buFont typeface="Wingdings" panose="05000000000000000000" pitchFamily="2" charset="2"/>
        <a:buChar char=""/>
        <a:defRPr lang="en-US" sz="1138" kern="120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2pPr>
      <a:lvl3pPr marL="380236" indent="-126745" algn="l" defTabSz="804833" rtl="0" eaLnBrk="1" latinLnBrk="0" hangingPunct="1">
        <a:lnSpc>
          <a:spcPct val="90000"/>
        </a:lnSpc>
        <a:spcBef>
          <a:spcPts val="528"/>
        </a:spcBef>
        <a:buClr>
          <a:schemeClr val="tx1"/>
        </a:buClr>
        <a:buSzPct val="100000"/>
        <a:buFont typeface="Source Sans Pro" panose="020B0503030403020204" pitchFamily="34" charset="0"/>
        <a:buChar char="–"/>
        <a:defRPr lang="en-US" sz="1138" kern="120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3pPr>
      <a:lvl4pPr marL="506982" indent="-126745" algn="l" defTabSz="804833" rtl="0" eaLnBrk="1" latinLnBrk="0" hangingPunct="1">
        <a:lnSpc>
          <a:spcPct val="90000"/>
        </a:lnSpc>
        <a:spcBef>
          <a:spcPts val="352"/>
        </a:spcBef>
        <a:buClrTx/>
        <a:buFont typeface="Source Sans Pro" panose="020B0503030403020204" pitchFamily="34" charset="0"/>
        <a:buChar char="-"/>
        <a:defRPr lang="en-US" sz="1138" kern="1200" noProof="0" dirty="0" smtClean="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4pPr>
      <a:lvl5pPr marL="0" indent="0" algn="l" defTabSz="804833" rtl="0" eaLnBrk="1" latinLnBrk="0" hangingPunct="1">
        <a:spcBef>
          <a:spcPts val="1761"/>
        </a:spcBef>
        <a:buClr>
          <a:schemeClr val="tx2"/>
        </a:buClr>
        <a:buFontTx/>
        <a:buNone/>
        <a:defRPr lang="en-US" sz="1138" b="1" kern="1200" cap="all" baseline="0" noProof="0" dirty="0">
          <a:solidFill>
            <a:schemeClr val="bg2"/>
          </a:solidFill>
          <a:latin typeface="Calibri" panose="020F0502020204030204" pitchFamily="34" charset="0"/>
          <a:ea typeface="Source Sans Pro Black" panose="020B0803030403020204" pitchFamily="34" charset="0"/>
          <a:cs typeface="Arial" pitchFamily="34" charset="0"/>
        </a:defRPr>
      </a:lvl5pPr>
      <a:lvl6pPr marL="2213291" indent="-201208" algn="l" defTabSz="804833" rtl="0" eaLnBrk="1" latinLnBrk="0" hangingPunct="1">
        <a:spcBef>
          <a:spcPct val="20000"/>
        </a:spcBef>
        <a:buFont typeface="Arial" pitchFamily="34" charset="0"/>
        <a:buNone/>
        <a:defRPr sz="1761" kern="1200">
          <a:solidFill>
            <a:schemeClr val="tx1"/>
          </a:solidFill>
          <a:latin typeface="+mn-lt"/>
          <a:ea typeface="+mn-ea"/>
          <a:cs typeface="+mn-cs"/>
        </a:defRPr>
      </a:lvl6pPr>
      <a:lvl7pPr marL="2615708" indent="-201208" algn="l" defTabSz="804833" rtl="0" eaLnBrk="1" latinLnBrk="0" hangingPunct="1">
        <a:spcBef>
          <a:spcPct val="20000"/>
        </a:spcBef>
        <a:buFont typeface="Arial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7pPr>
      <a:lvl8pPr marL="3018124" indent="-201208" algn="l" defTabSz="804833" rtl="0" eaLnBrk="1" latinLnBrk="0" hangingPunct="1">
        <a:spcBef>
          <a:spcPct val="20000"/>
        </a:spcBef>
        <a:buFont typeface="Arial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8pPr>
      <a:lvl9pPr marL="3420541" indent="-201208" algn="l" defTabSz="804833" rtl="0" eaLnBrk="1" latinLnBrk="0" hangingPunct="1">
        <a:spcBef>
          <a:spcPct val="20000"/>
        </a:spcBef>
        <a:buFont typeface="Arial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1pPr>
      <a:lvl2pPr marL="402417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2pPr>
      <a:lvl3pPr marL="804833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3pPr>
      <a:lvl4pPr marL="1207250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4pPr>
      <a:lvl5pPr marL="1609666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5pPr>
      <a:lvl6pPr marL="2012083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6pPr>
      <a:lvl7pPr marL="2414500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7pPr>
      <a:lvl8pPr marL="2816916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8pPr>
      <a:lvl9pPr marL="3219332" algn="l" defTabSz="804833" rtl="0" eaLnBrk="1" latinLnBrk="0" hangingPunct="1">
        <a:defRPr sz="15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780">
          <p15:clr>
            <a:srgbClr val="000000"/>
          </p15:clr>
        </p15:guide>
        <p15:guide id="2" pos="204">
          <p15:clr>
            <a:srgbClr val="000000"/>
          </p15:clr>
        </p15:guide>
        <p15:guide id="3" pos="6036">
          <p15:clr>
            <a:srgbClr val="000000"/>
          </p15:clr>
        </p15:guide>
        <p15:guide id="4" orient="horz" pos="890">
          <p15:clr>
            <a:srgbClr val="000000"/>
          </p15:clr>
        </p15:guide>
        <p15:guide id="5" pos="3120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b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C:\Users\LKRIZOSC\AppData\Roaming\Microsoft\Signatures\QRC.GI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google.cz/imgres?q=obr%C3%A1zek+znak+procenta&amp;hl=cs&amp;sa=X&amp;biw=937&amp;bih=638&amp;tbm=isch&amp;prmd=imvns&amp;tbnid=HX4wga9dKOCrQM:&amp;imgrefurl=http://cz.123rf.com/photo_572619_znak-procenta-ma-ra-procent-sta-a-brna-zkosena-symbol.html&amp;imgurl=http://us.cdn4.123rf.com/168nwm/paulpaladin/paulpaladin0610/paulpaladin061000017/572618-znak-procenta-ma-ra-procent-sta-a-brna-zkosena-symbol.jpg&amp;w=168&amp;h=168&amp;ei=Fb1IUJnWA8HKhAffo4GYCA&amp;zoom=1&amp;iact=rc&amp;dur=0&amp;sig=103441476127190532937&amp;page=1&amp;tbnh=134&amp;tbnw=129&amp;start=0&amp;ndsp=14&amp;ved=1t:429,r:12,s:0,i:111&amp;tx=55&amp;ty=52" TargetMode="Externa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google.cz/imgres?q=obr%C3%A1zek+znak+procenta&amp;hl=cs&amp;sa=X&amp;biw=937&amp;bih=638&amp;tbm=isch&amp;prmd=imvns&amp;tbnid=HX4wga9dKOCrQM:&amp;imgrefurl=http://cz.123rf.com/photo_572619_znak-procenta-ma-ra-procent-sta-a-brna-zkosena-symbol.html&amp;imgurl=http://us.cdn4.123rf.com/168nwm/paulpaladin/paulpaladin0610/paulpaladin061000017/572618-znak-procenta-ma-ra-procent-sta-a-brna-zkosena-symbol.jpg&amp;w=168&amp;h=168&amp;ei=Fb1IUJnWA8HKhAffo4GYCA&amp;zoom=1&amp;iact=rc&amp;dur=0&amp;sig=103441476127190532937&amp;page=1&amp;tbnh=134&amp;tbnw=129&amp;start=0&amp;ndsp=14&amp;ved=1t:429,r:12,s:0,i:111&amp;tx=55&amp;ty=52" TargetMode="Externa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bozi.cz/clickthru?id=172014362&amp;pos=1&amp;ver=b&amp;url=http%3A//www.rock-shop.cz/index.php%3Faction%3Ddetail%26art%3DLND144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www.zbozi.cz/clickthru?id=54380834&amp;pos=1&amp;ver=b&amp;url=http%3A//www.armyprodej.cz/index.php%3Fpage%3DproduktDetail%26idProduktu%3DAR_F35103%26idOblast%3D39%26actionForm%3DnahledProduktu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zbozi.cz/clickthru?id=54380829&amp;pos=1&amp;ver=b&amp;url=http%3A//www.armyprodej.cz/index.php%3Fpage%3DproduktDetail%26idProduktu%3DAR_F351033%26idOblast%3D39%26actionForm%3DnahledProduktu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image" Target="../media/image4.png"/><Relationship Id="rId4" Type="http://schemas.openxmlformats.org/officeDocument/2006/relationships/hyperlink" Target="http://www.zbozi.cz/clickthru?id=54380833&amp;pos=1&amp;ver=b&amp;url=http%3A//www.armyprodej.cz/index.php%3Fpage%3DproduktDetail%26idProduktu%3DAR_F351031%26idOblast%3D39%26actionForm%3DnahledProduktu" TargetMode="Externa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939C08A-1407-411B-9061-E1D21D92B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4001" y="2253953"/>
            <a:ext cx="5422883" cy="1337867"/>
          </a:xfrm>
        </p:spPr>
        <p:txBody>
          <a:bodyPr/>
          <a:lstStyle/>
          <a:p>
            <a:r>
              <a:rPr lang="cs-CZ" dirty="0"/>
              <a:t>FINANCOVÁNÍ fyzických osob      v Komerční bance</a:t>
            </a:r>
            <a:endParaRPr lang="en-US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sz="quarter" idx="15"/>
          </p:nvPr>
        </p:nvSpPr>
        <p:spPr>
          <a:xfrm>
            <a:off x="9496996" y="226058"/>
            <a:ext cx="59888" cy="149977"/>
          </a:xfrm>
        </p:spPr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2FAC52-68CF-43AD-9490-9F6129EA82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04" y="236316"/>
            <a:ext cx="814710" cy="149977"/>
          </a:xfrm>
        </p:spPr>
        <p:txBody>
          <a:bodyPr/>
          <a:lstStyle/>
          <a:p>
            <a:r>
              <a:rPr lang="cs-CZ" dirty="0"/>
              <a:t>26.4.2022</a:t>
            </a:r>
          </a:p>
        </p:txBody>
      </p:sp>
    </p:spTree>
    <p:extLst>
      <p:ext uri="{BB962C8B-B14F-4D97-AF65-F5344CB8AC3E}">
        <p14:creationId xmlns:p14="http://schemas.microsoft.com/office/powerpoint/2010/main" val="81910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8B1ACA09-3244-4015-B5BB-DD44B141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Výstavba / rekonstrukce				2/2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C23E7C-0392-4ED1-B248-AA9DB11EC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893" y="1470087"/>
            <a:ext cx="7868774" cy="4231223"/>
          </a:xfrm>
        </p:spPr>
        <p:txBody>
          <a:bodyPr/>
          <a:lstStyle/>
          <a:p>
            <a:pPr>
              <a:defRPr/>
            </a:pPr>
            <a:r>
              <a:rPr lang="cs-CZ" sz="1451" dirty="0"/>
              <a:t>Čerpání</a:t>
            </a:r>
            <a:r>
              <a:rPr lang="cs-CZ" sz="1451" b="0" dirty="0"/>
              <a:t> dle nižšího z limitu</a:t>
            </a:r>
          </a:p>
          <a:p>
            <a:pPr marL="410361" lvl="1">
              <a:buClr>
                <a:srgbClr val="C00000"/>
              </a:buClr>
              <a:defRPr/>
            </a:pPr>
            <a:r>
              <a:rPr lang="cs-CZ" b="0" dirty="0"/>
              <a:t>max. </a:t>
            </a:r>
            <a:r>
              <a:rPr lang="cs-CZ" dirty="0"/>
              <a:t>1 500 000 Kč </a:t>
            </a:r>
            <a:r>
              <a:rPr lang="cs-CZ" b="0" dirty="0"/>
              <a:t>nebo</a:t>
            </a:r>
          </a:p>
          <a:p>
            <a:pPr marL="410361" lvl="1">
              <a:buClr>
                <a:srgbClr val="C00000"/>
              </a:buClr>
              <a:defRPr/>
            </a:pPr>
            <a:r>
              <a:rPr lang="cs-CZ" b="0" dirty="0"/>
              <a:t>max. </a:t>
            </a:r>
            <a:r>
              <a:rPr lang="cs-CZ" dirty="0"/>
              <a:t>150 %</a:t>
            </a:r>
            <a:r>
              <a:rPr lang="cs-CZ" b="0" dirty="0"/>
              <a:t> </a:t>
            </a:r>
            <a:r>
              <a:rPr lang="cs-CZ" b="0" dirty="0">
                <a:solidFill>
                  <a:srgbClr val="C00000"/>
                </a:solidFill>
              </a:rPr>
              <a:t>volné</a:t>
            </a:r>
            <a:r>
              <a:rPr lang="cs-CZ" b="0" dirty="0"/>
              <a:t> hodnoty zastavených nemovitostí </a:t>
            </a:r>
          </a:p>
          <a:p>
            <a:pPr marL="115189" lvl="1" indent="0">
              <a:buClr>
                <a:srgbClr val="C00000"/>
              </a:buClr>
              <a:buNone/>
              <a:defRPr/>
            </a:pPr>
            <a:r>
              <a:rPr lang="cs-CZ" b="0" dirty="0"/>
              <a:t>V případě 100% dokončenosti je možné dočerpat i více než 1 mil. Kč</a:t>
            </a:r>
          </a:p>
          <a:p>
            <a:pPr marL="115189" lvl="1" indent="0">
              <a:buClr>
                <a:srgbClr val="C00000"/>
              </a:buClr>
              <a:buNone/>
              <a:defRPr/>
            </a:pPr>
            <a:r>
              <a:rPr lang="cs-CZ" b="0" dirty="0"/>
              <a:t>  </a:t>
            </a:r>
          </a:p>
          <a:p>
            <a:pPr>
              <a:buClr>
                <a:srgbClr val="C00000"/>
              </a:buClr>
              <a:defRPr/>
            </a:pPr>
            <a:r>
              <a:rPr lang="cs-CZ" sz="1451" b="0" dirty="0"/>
              <a:t>Každé další nadlimitní čerpání podmíněno zpracováním Zprávy o stavu výstavby</a:t>
            </a:r>
          </a:p>
          <a:p>
            <a:pPr lvl="1">
              <a:buClr>
                <a:srgbClr val="C00000"/>
              </a:buClr>
              <a:defRPr/>
            </a:pPr>
            <a:r>
              <a:rPr lang="cs-CZ" b="0" dirty="0"/>
              <a:t>1 000 Kč první až třetí, 2 900 Kč čtvrtá a každá další</a:t>
            </a:r>
          </a:p>
          <a:p>
            <a:pPr>
              <a:buClr>
                <a:srgbClr val="C00000"/>
              </a:buClr>
              <a:defRPr/>
            </a:pPr>
            <a:r>
              <a:rPr lang="cs-CZ" sz="1451" b="0" dirty="0"/>
              <a:t>Možnost vyčerpání v plné výši před kolaudací / dokončením stavby</a:t>
            </a:r>
          </a:p>
          <a:p>
            <a:pPr>
              <a:buClr>
                <a:srgbClr val="C00000"/>
              </a:buClr>
              <a:defRPr/>
            </a:pPr>
            <a:r>
              <a:rPr lang="cs-CZ" sz="1451" b="0" dirty="0"/>
              <a:t>Doklad prokazující dokončení stavby je klient povinen předložit nejpozději do:</a:t>
            </a:r>
          </a:p>
          <a:p>
            <a:pPr lvl="1">
              <a:buClr>
                <a:srgbClr val="C00000"/>
              </a:buClr>
              <a:defRPr/>
            </a:pPr>
            <a:r>
              <a:rPr lang="cs-CZ" dirty="0"/>
              <a:t>36 měsíců </a:t>
            </a:r>
            <a:r>
              <a:rPr lang="cs-CZ" b="0" dirty="0"/>
              <a:t>od data podpisu smlouvy nebo do</a:t>
            </a:r>
          </a:p>
          <a:p>
            <a:pPr lvl="1">
              <a:buClr>
                <a:srgbClr val="C00000"/>
              </a:buClr>
              <a:defRPr/>
            </a:pPr>
            <a:r>
              <a:rPr lang="cs-CZ" dirty="0"/>
              <a:t>6 měsíců </a:t>
            </a:r>
            <a:r>
              <a:rPr lang="cs-CZ" b="0" dirty="0"/>
              <a:t>od vyčerpání úvěru / od uplynutí termínu čerpání sjednané ve smlouvě</a:t>
            </a:r>
          </a:p>
          <a:p>
            <a:pPr marL="472275" lvl="1" indent="0">
              <a:buClr>
                <a:srgbClr val="C00000"/>
              </a:buClr>
              <a:buNone/>
              <a:defRPr/>
            </a:pPr>
            <a:r>
              <a:rPr lang="cs-CZ" b="0" dirty="0"/>
              <a:t>podle toho, která z těchto skutečností </a:t>
            </a:r>
            <a:r>
              <a:rPr lang="cs-CZ" dirty="0"/>
              <a:t>nastane dříve</a:t>
            </a:r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FC8D0EBB-4E82-4193-A7F3-156E74AC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72D54FE-EF00-46FD-93E0-293D05203460}" type="slidenum">
              <a:rPr lang="cs-CZ" altLang="cs-CZ" smtClean="0"/>
              <a:pPr/>
              <a:t>10</a:t>
            </a:fld>
            <a:endParaRPr lang="cs-CZ" altLang="cs-CZ"/>
          </a:p>
        </p:txBody>
      </p:sp>
      <p:pic>
        <p:nvPicPr>
          <p:cNvPr id="33797" name="Obrázek 5">
            <a:extLst>
              <a:ext uri="{FF2B5EF4-FFF2-40B4-BE49-F238E27FC236}">
                <a16:creationId xmlns:a16="http://schemas.microsoft.com/office/drawing/2014/main" id="{2809428B-A38D-4E02-A4DB-445AD0C9A8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650" y="4996276"/>
            <a:ext cx="2118017" cy="158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DC36FEB-04FA-4950-BCD0-1FC8179CD5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938AAD1-9F9A-4E05-94E7-B8243592B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47E39A9-7BCA-4461-A9BD-2AA62B3F2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100" y="682133"/>
            <a:ext cx="2305050" cy="32385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043BBA9-618E-4213-990C-8982883E5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604" y="6489264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CD128954-ED5B-4B83-8AD2-3EC69A916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Příklady z praxe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4A439C62-8953-4A6D-98C2-7D94F34C7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112742"/>
            <a:ext cx="9258150" cy="552580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dirty="0">
                <a:solidFill>
                  <a:srgbClr val="C00000"/>
                </a:solidFill>
              </a:rPr>
              <a:t>Příklad 1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145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Účelem úvěru je koupě pozemku (1 mil. Kč) a výstavba RD (rozpočet 2 mil. Kč)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Cena obvyklá budoucí je 3 000 000 Kč, HÚ 80% ve výši </a:t>
            </a:r>
            <a:r>
              <a:rPr lang="cs-CZ" altLang="cs-CZ" sz="1450" dirty="0"/>
              <a:t>2 400 000 Kč</a:t>
            </a:r>
            <a:r>
              <a:rPr lang="cs-CZ" altLang="cs-CZ" sz="1450" b="0" dirty="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1450" b="0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Čerpání na koupi pozemku                   </a:t>
            </a:r>
            <a:r>
              <a:rPr lang="cs-CZ" altLang="cs-CZ" sz="1450" dirty="0"/>
              <a:t>800 000 Kč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1.zálohové čerpání na výstavbu         </a:t>
            </a:r>
            <a:r>
              <a:rPr lang="cs-CZ" altLang="cs-CZ" sz="1450" dirty="0"/>
              <a:t>  700 000 Kč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i="1" dirty="0"/>
              <a:t>Výpočet: Hodnota pozemku 1 000 000 x 150 % = 1 500 000 – 800 000 = 700 000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2.zálohové čerpání                                  </a:t>
            </a:r>
            <a:r>
              <a:rPr lang="cs-CZ" altLang="cs-CZ" sz="1450" dirty="0"/>
              <a:t>900 000 Kč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i="1" dirty="0"/>
              <a:t>Výpočet: Aktuální hodnota </a:t>
            </a:r>
            <a:r>
              <a:rPr lang="cs-CZ" altLang="cs-CZ" sz="1450" b="0" i="1" dirty="0" err="1"/>
              <a:t>nem</a:t>
            </a:r>
            <a:r>
              <a:rPr lang="cs-CZ" altLang="cs-CZ" sz="1450" b="0" i="1" dirty="0"/>
              <a:t>. 1 700 000 x 150% = 2 550 000 – 800 000 – 700 000 = 1 050 000 &gt; </a:t>
            </a:r>
            <a:r>
              <a:rPr lang="cs-CZ" altLang="cs-CZ" sz="1450" b="0" i="1" dirty="0" err="1"/>
              <a:t>Zů</a:t>
            </a:r>
            <a:endParaRPr lang="cs-CZ" altLang="cs-CZ" sz="1450" b="0" i="1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 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dirty="0">
                <a:solidFill>
                  <a:srgbClr val="C00000"/>
                </a:solidFill>
              </a:rPr>
              <a:t>Příklad 2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145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První HÚ 80 % ve výši 800 000 Kč byl poskytnut za koupi pozemku (cena obvyklá 1 mil. Kč), již vyčerpán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Druhý HÚ 80% ve výši 1 600 000 Kč byl poskytnut na výstavbu RD (cena obvyklá budoucí včetně pozemku 3 mil. Kč)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1450" b="0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1.zálohové čerpání na výstavbu          </a:t>
            </a:r>
            <a:r>
              <a:rPr lang="cs-CZ" altLang="cs-CZ" sz="1450" dirty="0"/>
              <a:t>500 000 Kč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i="1" dirty="0"/>
              <a:t>Výpočet: Hodnota pozemku 1 000 000 x 150 % = 1 500 000 – (800 000 x 125 %) = 500 000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2.zálohové čerpání                                </a:t>
            </a:r>
            <a:r>
              <a:rPr lang="cs-CZ" altLang="cs-CZ" sz="1450" dirty="0"/>
              <a:t>750 000 Kč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i="1" dirty="0"/>
              <a:t>Výpočet: Aktuální hodnota </a:t>
            </a:r>
            <a:r>
              <a:rPr lang="cs-CZ" altLang="cs-CZ" sz="1450" b="0" i="1" dirty="0" err="1"/>
              <a:t>nem</a:t>
            </a:r>
            <a:r>
              <a:rPr lang="cs-CZ" altLang="cs-CZ" sz="1450" b="0" i="1" dirty="0"/>
              <a:t>. 1 500 000 x 150 % = 2 250 000 – (800 000 x 125 %) – 500 000 = 750 000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dirty="0"/>
              <a:t>3.zálohové čerpání                                </a:t>
            </a:r>
            <a:r>
              <a:rPr lang="cs-CZ" altLang="cs-CZ" sz="1450" dirty="0"/>
              <a:t>350 000 Kč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1450" b="0" i="1" dirty="0"/>
              <a:t>Výpočet: Aktuální hodnota </a:t>
            </a:r>
            <a:r>
              <a:rPr lang="cs-CZ" altLang="cs-CZ" sz="1450" b="0" i="1" dirty="0" err="1"/>
              <a:t>nem</a:t>
            </a:r>
            <a:r>
              <a:rPr lang="cs-CZ" altLang="cs-CZ" sz="1450" b="0" i="1" dirty="0"/>
              <a:t>. 2 250 000 x 150 % = 3 375 000 – (800 000 x 125 %) – 500 000 – 750 000 = 1 125 000 &gt; </a:t>
            </a:r>
            <a:r>
              <a:rPr lang="cs-CZ" altLang="cs-CZ" sz="1450" b="0" i="1" dirty="0" err="1"/>
              <a:t>Zů</a:t>
            </a:r>
            <a:endParaRPr lang="cs-CZ" altLang="cs-CZ" sz="1450" b="0" i="1" dirty="0"/>
          </a:p>
          <a:p>
            <a:endParaRPr lang="cs-CZ" altLang="cs-CZ" dirty="0"/>
          </a:p>
        </p:txBody>
      </p:sp>
      <p:sp>
        <p:nvSpPr>
          <p:cNvPr id="34820" name="Zástupný symbol pro číslo snímku 3">
            <a:extLst>
              <a:ext uri="{FF2B5EF4-FFF2-40B4-BE49-F238E27FC236}">
                <a16:creationId xmlns:a16="http://schemas.microsoft.com/office/drawing/2014/main" id="{0934CAF5-D2B8-4A58-A23F-83A452EA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525DCB7-EF3C-4777-891E-AE3B89BE73A6}" type="slidenum">
              <a:rPr lang="cs-CZ" altLang="cs-CZ" smtClean="0"/>
              <a:pPr/>
              <a:t>11</a:t>
            </a:fld>
            <a:endParaRPr lang="cs-CZ" altLang="cs-CZ"/>
          </a:p>
        </p:txBody>
      </p:sp>
      <p:pic>
        <p:nvPicPr>
          <p:cNvPr id="34821" name="Picture 3" descr="j0078711">
            <a:extLst>
              <a:ext uri="{FF2B5EF4-FFF2-40B4-BE49-F238E27FC236}">
                <a16:creationId xmlns:a16="http://schemas.microsoft.com/office/drawing/2014/main" id="{75EC66F7-1DE8-43E8-8B3A-936E141F5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578" y="326847"/>
            <a:ext cx="1091405" cy="2646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33D2FA0-89B5-4245-8E00-D3D6B4943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88682AB-CCFE-43D5-AE58-60D804FA6B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16" y="754459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5CA4802-8015-4CBD-B85C-987256BB8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9639" y="6490083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BEFD98D0-D308-4EB6-9256-B5F28E87B30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09255" y="593909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Hypotéka na refinancování</a:t>
            </a:r>
          </a:p>
        </p:txBody>
      </p:sp>
      <p:sp>
        <p:nvSpPr>
          <p:cNvPr id="35843" name="Zástupný symbol pro číslo snímku 3">
            <a:extLst>
              <a:ext uri="{FF2B5EF4-FFF2-40B4-BE49-F238E27FC236}">
                <a16:creationId xmlns:a16="http://schemas.microsoft.com/office/drawing/2014/main" id="{45061F08-59DF-427D-9606-0990CCA32F2E}"/>
              </a:ext>
            </a:extLst>
          </p:cNvPr>
          <p:cNvSpPr txBox="1">
            <a:spLocks noGrp="1"/>
          </p:cNvSpPr>
          <p:nvPr/>
        </p:nvSpPr>
        <p:spPr bwMode="auto">
          <a:xfrm>
            <a:off x="430435" y="6356934"/>
            <a:ext cx="472270" cy="22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2" tIns="0" rIns="0" bIns="0" anchor="ctr"/>
          <a:lstStyle>
            <a:lvl1pPr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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5F79F93-0B92-4F58-B937-A3D5AE0A6CB8}" type="slidenum">
              <a:rPr lang="cs-CZ" altLang="cs-CZ" sz="907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907"/>
          </a:p>
        </p:txBody>
      </p:sp>
      <p:sp>
        <p:nvSpPr>
          <p:cNvPr id="40964" name="Zástupný symbol pro obsah 5">
            <a:extLst>
              <a:ext uri="{FF2B5EF4-FFF2-40B4-BE49-F238E27FC236}">
                <a16:creationId xmlns:a16="http://schemas.microsoft.com/office/drawing/2014/main" id="{862B2510-F02A-4141-8BB0-C3441A0DEFE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09255" y="1179237"/>
            <a:ext cx="8211457" cy="5084854"/>
          </a:xfrm>
        </p:spPr>
        <p:txBody>
          <a:bodyPr/>
          <a:lstStyle/>
          <a:p>
            <a:pPr>
              <a:lnSpc>
                <a:spcPts val="2358"/>
              </a:lnSpc>
              <a:spcBef>
                <a:spcPts val="0"/>
              </a:spcBef>
              <a:buClr>
                <a:srgbClr val="CC0033"/>
              </a:buClr>
              <a:defRPr/>
            </a:pPr>
            <a:r>
              <a:rPr lang="cs-CZ" altLang="cs-CZ" sz="1451" b="0" dirty="0"/>
              <a:t>Umožňuje klientům za zvýhodněných podmínek </a:t>
            </a:r>
            <a:r>
              <a:rPr lang="cs-CZ" altLang="cs-CZ" sz="1451" b="0" u="sng" dirty="0">
                <a:solidFill>
                  <a:srgbClr val="C00000"/>
                </a:solidFill>
              </a:rPr>
              <a:t>refinancovat / konsolidovat</a:t>
            </a:r>
            <a:r>
              <a:rPr lang="cs-CZ" altLang="cs-CZ" sz="1451" b="0" dirty="0">
                <a:solidFill>
                  <a:srgbClr val="C00000"/>
                </a:solidFill>
              </a:rPr>
              <a:t> </a:t>
            </a:r>
            <a:r>
              <a:rPr lang="cs-CZ" altLang="cs-CZ" sz="1451" b="0" dirty="0"/>
              <a:t>hypotéku z jiného peněžního ústavu</a:t>
            </a:r>
          </a:p>
          <a:p>
            <a:pPr>
              <a:lnSpc>
                <a:spcPts val="2358"/>
              </a:lnSpc>
              <a:spcBef>
                <a:spcPts val="0"/>
              </a:spcBef>
              <a:buClr>
                <a:srgbClr val="CC0033"/>
              </a:buClr>
              <a:defRPr/>
            </a:pPr>
            <a:r>
              <a:rPr lang="cs-CZ" altLang="cs-CZ" sz="1451" b="0" dirty="0"/>
              <a:t>Účelem je investice do </a:t>
            </a:r>
            <a:r>
              <a:rPr lang="cs-CZ" altLang="cs-CZ" sz="1451" dirty="0"/>
              <a:t>vlastního bydlení </a:t>
            </a:r>
            <a:r>
              <a:rPr lang="cs-CZ" altLang="cs-CZ" sz="1451" b="0" dirty="0"/>
              <a:t>nebo k </a:t>
            </a:r>
            <a:r>
              <a:rPr lang="cs-CZ" altLang="cs-CZ" sz="1451" dirty="0"/>
              <a:t>rekreaci</a:t>
            </a:r>
            <a:endParaRPr lang="cs-CZ" altLang="cs-CZ" sz="1451" b="0" dirty="0"/>
          </a:p>
          <a:p>
            <a:pPr>
              <a:lnSpc>
                <a:spcPts val="2358"/>
              </a:lnSpc>
              <a:buClr>
                <a:srgbClr val="CC0033"/>
              </a:buClr>
              <a:defRPr/>
            </a:pPr>
            <a:r>
              <a:rPr lang="cs-CZ" altLang="cs-CZ" sz="1451" dirty="0">
                <a:solidFill>
                  <a:srgbClr val="C00000"/>
                </a:solidFill>
              </a:rPr>
              <a:t>Klient nehradí žádné poplatky spojené s refinancováním původního úvěru</a:t>
            </a:r>
          </a:p>
          <a:p>
            <a:pPr>
              <a:lnSpc>
                <a:spcPts val="2358"/>
              </a:lnSpc>
              <a:buClr>
                <a:srgbClr val="CC0033"/>
              </a:buClr>
              <a:defRPr/>
            </a:pPr>
            <a:r>
              <a:rPr lang="cs-CZ" altLang="cs-CZ" sz="1451" dirty="0"/>
              <a:t>Zdarma zpracování úvěru</a:t>
            </a:r>
          </a:p>
          <a:p>
            <a:pPr>
              <a:lnSpc>
                <a:spcPts val="2358"/>
              </a:lnSpc>
              <a:buClr>
                <a:srgbClr val="CC0033"/>
              </a:buClr>
              <a:defRPr/>
            </a:pPr>
            <a:r>
              <a:rPr lang="cs-CZ" altLang="cs-CZ" sz="1451" dirty="0"/>
              <a:t>Zdarma zpracování ocenění</a:t>
            </a:r>
          </a:p>
          <a:p>
            <a:pPr>
              <a:lnSpc>
                <a:spcPts val="2358"/>
              </a:lnSpc>
              <a:buClr>
                <a:srgbClr val="CC0033"/>
              </a:buClr>
              <a:defRPr/>
            </a:pPr>
            <a:r>
              <a:rPr lang="cs-CZ" altLang="cs-CZ" sz="1451" dirty="0"/>
              <a:t>Zdarma čerpání na návrh na vklad zástavního práva</a:t>
            </a:r>
          </a:p>
          <a:p>
            <a:pPr fontAlgn="auto" hangingPunct="1">
              <a:defRPr/>
            </a:pPr>
            <a:endParaRPr lang="cs-CZ" altLang="cs-CZ" sz="1451" u="sng" dirty="0">
              <a:solidFill>
                <a:srgbClr val="A00C25"/>
              </a:solidFill>
            </a:endParaRPr>
          </a:p>
          <a:p>
            <a:pPr>
              <a:lnSpc>
                <a:spcPts val="2358"/>
              </a:lnSpc>
              <a:spcBef>
                <a:spcPts val="0"/>
              </a:spcBef>
              <a:defRPr/>
            </a:pPr>
            <a:r>
              <a:rPr lang="cs-CZ" altLang="cs-CZ" sz="1451" dirty="0"/>
              <a:t>Klient nemusí dokládat potvrzení o výši příjmu, pouze čestné prohlášení + výpisy za poslední ukončené 3 měsíce pokud:</a:t>
            </a:r>
          </a:p>
          <a:p>
            <a:pPr>
              <a:lnSpc>
                <a:spcPts val="2358"/>
              </a:lnSpc>
              <a:spcBef>
                <a:spcPts val="0"/>
              </a:spcBef>
              <a:buClr>
                <a:srgbClr val="CC0000"/>
              </a:buClr>
              <a:defRPr/>
            </a:pPr>
            <a:r>
              <a:rPr lang="cs-CZ" altLang="cs-CZ" sz="1451" b="0" dirty="0"/>
              <a:t>Nová splátka bude stejná nebo nižší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cs-CZ" altLang="cs-CZ" sz="1451" b="0" dirty="0"/>
              <a:t>Smlouva uzavřena min. před 34 měsíci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cs-CZ" altLang="cs-CZ" sz="1451" b="0" dirty="0"/>
              <a:t>Anuitní splácení min. 12 měsíců</a:t>
            </a:r>
          </a:p>
          <a:p>
            <a:pPr eaLnBrk="1" hangingPunct="1">
              <a:buClr>
                <a:srgbClr val="CC0000"/>
              </a:buClr>
              <a:defRPr/>
            </a:pPr>
            <a:r>
              <a:rPr lang="cs-CZ" altLang="cs-CZ" sz="1451" b="0" dirty="0"/>
              <a:t>Pozitivní splátková historie </a:t>
            </a:r>
          </a:p>
          <a:p>
            <a:pPr>
              <a:lnSpc>
                <a:spcPts val="2358"/>
              </a:lnSpc>
              <a:spcBef>
                <a:spcPts val="0"/>
              </a:spcBef>
              <a:buClr>
                <a:srgbClr val="CC0000"/>
              </a:buClr>
              <a:defRPr/>
            </a:pPr>
            <a:endParaRPr lang="cs-CZ" altLang="cs-CZ" sz="1451" b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C56D9F7-A0BF-47C6-A258-6EE37A425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05" y="823399"/>
            <a:ext cx="2305050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BAF2415-0AE1-4961-B673-59A1FAFCB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2942" y="6356934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D45FEC40-848F-42B6-AF05-44769F981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25" y="323850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Hypotéka bez nemovitosti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FAA24C60-8124-46D9-A19B-FC0443233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20" y="775893"/>
            <a:ext cx="9904164" cy="5742982"/>
          </a:xfrm>
        </p:spPr>
        <p:txBody>
          <a:bodyPr/>
          <a:lstStyle/>
          <a:p>
            <a:pPr>
              <a:buSzPct val="150000"/>
              <a:defRPr/>
            </a:pPr>
            <a:r>
              <a:rPr lang="cs-CZ" sz="1450" dirty="0"/>
              <a:t>Výhodou je možnost sjednání a podpisu úvěrové smlouvy ještě předtím, </a:t>
            </a:r>
          </a:p>
          <a:p>
            <a:pPr>
              <a:buSzPct val="150000"/>
              <a:defRPr/>
            </a:pPr>
            <a:r>
              <a:rPr lang="cs-CZ" sz="1450" dirty="0"/>
              <a:t>než si klient vybere financovanou nemovitost nebo upřesní účel úvěru. Čerpání je podmíněno uzavřením dodatku s identifikací nemovitosti.</a:t>
            </a:r>
          </a:p>
          <a:p>
            <a:pPr>
              <a:buSzPct val="150000"/>
              <a:buFont typeface="Wingdings" panose="05000000000000000000" pitchFamily="2" charset="2"/>
              <a:buChar char="§"/>
              <a:defRPr/>
            </a:pPr>
            <a:r>
              <a:rPr lang="cs-CZ" sz="1450" b="0" dirty="0"/>
              <a:t>všechny účely (i pro bydlení třetích osob nebo ostatní nemovitosti)</a:t>
            </a:r>
          </a:p>
          <a:p>
            <a:pPr>
              <a:buSzPct val="150000"/>
              <a:buFont typeface="Wingdings" panose="05000000000000000000" pitchFamily="2" charset="2"/>
              <a:buChar char="§"/>
              <a:defRPr/>
            </a:pPr>
            <a:r>
              <a:rPr lang="cs-CZ" sz="1450" b="0" dirty="0"/>
              <a:t>doba čerpání: </a:t>
            </a:r>
            <a:r>
              <a:rPr lang="cs-CZ" sz="1450" dirty="0"/>
              <a:t>až 36 měsíců </a:t>
            </a:r>
            <a:r>
              <a:rPr lang="cs-CZ" sz="1450" b="0" dirty="0"/>
              <a:t>od data podpisu smlouvy o úvěru</a:t>
            </a:r>
          </a:p>
          <a:p>
            <a:pPr>
              <a:buSzPct val="150000"/>
              <a:buFont typeface="Wingdings" panose="05000000000000000000" pitchFamily="2" charset="2"/>
              <a:buChar char="§"/>
              <a:defRPr/>
            </a:pPr>
            <a:r>
              <a:rPr lang="cs-CZ" sz="1450" b="0" dirty="0"/>
              <a:t>délka fixace: </a:t>
            </a:r>
            <a:r>
              <a:rPr lang="cs-CZ" sz="1450" dirty="0"/>
              <a:t>3-10 let, 15 let</a:t>
            </a:r>
            <a:r>
              <a:rPr lang="cs-CZ" sz="1450" b="0" dirty="0"/>
              <a:t>, zároveň musí být délka fixace min</a:t>
            </a:r>
            <a:r>
              <a:rPr lang="cs-CZ" sz="1450" dirty="0"/>
              <a:t>. o 1 rok delší </a:t>
            </a:r>
            <a:r>
              <a:rPr lang="cs-CZ" sz="1450" b="0" dirty="0"/>
              <a:t>než dohodnutá lhůta čerpání </a:t>
            </a:r>
            <a:r>
              <a:rPr lang="cs-CZ" sz="1450" b="0" dirty="0">
                <a:sym typeface="Wingdings" panose="05000000000000000000" pitchFamily="2" charset="2"/>
              </a:rPr>
              <a:t></a:t>
            </a:r>
            <a:r>
              <a:rPr lang="cs-CZ" sz="1450" b="0" dirty="0"/>
              <a:t> nová podmínka, nezaznělo na </a:t>
            </a:r>
            <a:r>
              <a:rPr lang="cs-CZ" sz="1450" b="0" dirty="0" err="1"/>
              <a:t>skypce</a:t>
            </a:r>
            <a:endParaRPr lang="cs-CZ" sz="1450" b="0" dirty="0"/>
          </a:p>
          <a:p>
            <a:pPr>
              <a:buSzPct val="150000"/>
              <a:buFont typeface="Wingdings" panose="05000000000000000000" pitchFamily="2" charset="2"/>
              <a:buChar char="§"/>
              <a:defRPr/>
            </a:pPr>
            <a:r>
              <a:rPr lang="cs-CZ" sz="1450" dirty="0"/>
              <a:t>nespecifikuje se zajištění</a:t>
            </a:r>
            <a:r>
              <a:rPr lang="cs-CZ" sz="1450" b="0" dirty="0"/>
              <a:t>, a to ani v situaci, kdy by klient do zajištění dával jinou nemovitost</a:t>
            </a:r>
          </a:p>
          <a:p>
            <a:pPr>
              <a:buSzPct val="150000"/>
              <a:buFont typeface="Wingdings" panose="05000000000000000000" pitchFamily="2" charset="2"/>
              <a:buChar char="§"/>
              <a:defRPr/>
            </a:pPr>
            <a:r>
              <a:rPr lang="cs-CZ" sz="1450" b="0" dirty="0"/>
              <a:t>klient je povinen </a:t>
            </a:r>
            <a:r>
              <a:rPr lang="cs-CZ" sz="1450" dirty="0"/>
              <a:t>nejpozději 1 měsíc </a:t>
            </a:r>
            <a:r>
              <a:rPr lang="cs-CZ" sz="1450" b="0" dirty="0"/>
              <a:t>před koncem doby čerpání uzavřít dodatek, kde se  specifikuje </a:t>
            </a:r>
            <a:r>
              <a:rPr lang="cs-CZ" sz="1450" dirty="0"/>
              <a:t>účel a způsob čerpání, </a:t>
            </a:r>
          </a:p>
          <a:p>
            <a:pPr>
              <a:buSzPct val="150000"/>
              <a:defRPr/>
            </a:pPr>
            <a:r>
              <a:rPr lang="cs-CZ" sz="1450" dirty="0"/>
              <a:t>   objekt úvěru, zajištění</a:t>
            </a:r>
            <a:r>
              <a:rPr lang="cs-CZ" sz="1450" b="0" dirty="0"/>
              <a:t> a další podmínky úvěru</a:t>
            </a:r>
          </a:p>
          <a:p>
            <a:pPr>
              <a:buSzPct val="150000"/>
              <a:buFont typeface="Wingdings" panose="05000000000000000000" pitchFamily="2" charset="2"/>
              <a:buChar char="§"/>
              <a:defRPr/>
            </a:pPr>
            <a:r>
              <a:rPr lang="cs-CZ" sz="1450" b="0" dirty="0"/>
              <a:t>klient proto musí </a:t>
            </a:r>
            <a:r>
              <a:rPr lang="cs-CZ" sz="1450" dirty="0"/>
              <a:t>nejpozději 3 měsíce </a:t>
            </a:r>
            <a:r>
              <a:rPr lang="cs-CZ" sz="1450" b="0" dirty="0"/>
              <a:t>před koncem doby čerpání doložit podklady pro uzavření dodatku (pozor při výstavbě!)</a:t>
            </a:r>
          </a:p>
          <a:p>
            <a:pPr>
              <a:buSzPct val="150000"/>
              <a:buFont typeface="Wingdings" panose="05000000000000000000" pitchFamily="2" charset="2"/>
              <a:buChar char="§"/>
              <a:defRPr/>
            </a:pPr>
            <a:r>
              <a:rPr lang="cs-CZ" sz="1450" b="0" dirty="0"/>
              <a:t>k </a:t>
            </a:r>
            <a:r>
              <a:rPr lang="cs-CZ" sz="1450" b="0" dirty="0" err="1"/>
              <a:t>HUbN</a:t>
            </a:r>
            <a:r>
              <a:rPr lang="cs-CZ" sz="1450" b="0" dirty="0"/>
              <a:t> lze </a:t>
            </a:r>
            <a:r>
              <a:rPr lang="cs-CZ" sz="1450" dirty="0"/>
              <a:t>zpětně</a:t>
            </a:r>
            <a:r>
              <a:rPr lang="cs-CZ" sz="1450" b="0" dirty="0"/>
              <a:t> poskytnout </a:t>
            </a:r>
            <a:r>
              <a:rPr lang="cs-CZ" sz="1450" dirty="0"/>
              <a:t>i předhypoteční úvěr, nelze</a:t>
            </a:r>
            <a:r>
              <a:rPr lang="cs-CZ" sz="1450" b="0" dirty="0"/>
              <a:t> sjednat jako Flexi hypotéku</a:t>
            </a:r>
            <a:endParaRPr lang="cs-CZ" sz="1450" dirty="0"/>
          </a:p>
          <a:p>
            <a:pPr marL="259175" indent="-259175">
              <a:buFont typeface="Courier New" panose="02070309020205020404" pitchFamily="49" charset="0"/>
              <a:buChar char="o"/>
              <a:defRPr/>
            </a:pPr>
            <a:r>
              <a:rPr lang="cs-CZ" sz="1450" dirty="0"/>
              <a:t>Žádným typem dodatku  NELZE navýšit nasmlouvaný objem úvěru.</a:t>
            </a:r>
          </a:p>
          <a:p>
            <a:pPr marL="259175" indent="-259175">
              <a:buFont typeface="Courier New" panose="02070309020205020404" pitchFamily="49" charset="0"/>
              <a:buChar char="o"/>
              <a:defRPr/>
            </a:pPr>
            <a:r>
              <a:rPr lang="cs-CZ" sz="1450" dirty="0">
                <a:solidFill>
                  <a:srgbClr val="C00000"/>
                </a:solidFill>
              </a:rPr>
              <a:t>Poplatek 4 900 Kč</a:t>
            </a:r>
            <a:r>
              <a:rPr lang="cs-CZ" sz="1450" dirty="0"/>
              <a:t>, následný dodatek je zdarma</a:t>
            </a:r>
          </a:p>
        </p:txBody>
      </p:sp>
      <p:sp>
        <p:nvSpPr>
          <p:cNvPr id="29700" name="Zástupný symbol pro číslo snímku 3">
            <a:extLst>
              <a:ext uri="{FF2B5EF4-FFF2-40B4-BE49-F238E27FC236}">
                <a16:creationId xmlns:a16="http://schemas.microsoft.com/office/drawing/2014/main" id="{FE141C34-FB30-407A-B30C-F030FAF1D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73856" indent="-259175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70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138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062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0742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542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010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2478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33DAA9-BCC2-4A0D-9EEE-8A7FF9DBBC51}" type="slidenum">
              <a:rPr lang="cs-CZ" altLang="cs-CZ" sz="907"/>
              <a:pPr/>
              <a:t>13</a:t>
            </a:fld>
            <a:endParaRPr lang="cs-CZ" altLang="cs-CZ" sz="907"/>
          </a:p>
        </p:txBody>
      </p:sp>
      <p:pic>
        <p:nvPicPr>
          <p:cNvPr id="29701" name="Obrázek 6">
            <a:extLst>
              <a:ext uri="{FF2B5EF4-FFF2-40B4-BE49-F238E27FC236}">
                <a16:creationId xmlns:a16="http://schemas.microsoft.com/office/drawing/2014/main" id="{564A28EE-5747-43B7-AB14-73ADEC9FE4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977" y="4999372"/>
            <a:ext cx="2297999" cy="1641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47CCC11-F2AB-490C-AC0F-CBD39C800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37F4974-6F2F-43B0-8F5D-09566FC93D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796" y="564557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94FB64D-172C-49F0-9518-545CE0A05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1672" y="6411046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20409287-0DE1-4368-829A-385C7CB13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894" y="742244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Flexibilní hypotéka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CE69E962-0F8C-49D7-BFF7-B2E76390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894" y="1262748"/>
            <a:ext cx="8261853" cy="5385385"/>
          </a:xfrm>
        </p:spPr>
        <p:txBody>
          <a:bodyPr/>
          <a:lstStyle/>
          <a:p>
            <a:pPr marL="152625" indent="-253416">
              <a:buClr>
                <a:srgbClr val="C00000"/>
              </a:buClr>
              <a:defRPr/>
            </a:pPr>
            <a:r>
              <a:rPr lang="cs-CZ" altLang="cs-CZ" sz="1450" dirty="0">
                <a:solidFill>
                  <a:srgbClr val="C00000"/>
                </a:solidFill>
              </a:rPr>
              <a:t>Snížení splátky</a:t>
            </a:r>
          </a:p>
          <a:p>
            <a:pPr marL="647938" lvl="2" indent="-253416">
              <a:buClr>
                <a:srgbClr val="C00000"/>
              </a:buClr>
              <a:tabLst>
                <a:tab pos="323970" algn="l"/>
              </a:tabLst>
              <a:defRPr/>
            </a:pPr>
            <a:r>
              <a:rPr lang="cs-CZ" altLang="cs-CZ" sz="1450" dirty="0"/>
              <a:t>Max. o 50 % ze splátky sjednané při uzavření smlouvy o úvěru</a:t>
            </a:r>
          </a:p>
          <a:p>
            <a:pPr marL="647938" lvl="2" indent="-237578">
              <a:buClr>
                <a:srgbClr val="C00000"/>
              </a:buClr>
              <a:tabLst>
                <a:tab pos="323970" algn="l"/>
              </a:tabLst>
              <a:defRPr/>
            </a:pPr>
            <a:r>
              <a:rPr lang="cs-CZ" altLang="cs-CZ" sz="1450" dirty="0"/>
              <a:t>Celková splatnost  úvěru po snížení splátky nesmí překročit 30 let                                  od podpisu ÚS</a:t>
            </a:r>
          </a:p>
          <a:p>
            <a:pPr marL="647938" lvl="2" indent="-253416">
              <a:buClr>
                <a:srgbClr val="C00000"/>
              </a:buClr>
              <a:tabLst>
                <a:tab pos="323970" algn="l"/>
              </a:tabLst>
              <a:defRPr/>
            </a:pPr>
            <a:r>
              <a:rPr lang="cs-CZ" altLang="cs-CZ" sz="1450" dirty="0"/>
              <a:t>Získání volných zdrojů pro rodinný rozpočet (odchod na MD, méně placená práce)</a:t>
            </a:r>
          </a:p>
          <a:p>
            <a:pPr marL="565866" lvl="1" indent="-253416">
              <a:buClr>
                <a:srgbClr val="C00000"/>
              </a:buClr>
              <a:tabLst>
                <a:tab pos="323970" algn="l"/>
              </a:tabLst>
              <a:defRPr/>
            </a:pPr>
            <a:endParaRPr lang="cs-CZ" altLang="cs-CZ" sz="1450" dirty="0"/>
          </a:p>
          <a:p>
            <a:pPr marL="152625" indent="-253416">
              <a:buClr>
                <a:srgbClr val="C00000"/>
              </a:buClr>
              <a:defRPr/>
            </a:pPr>
            <a:r>
              <a:rPr lang="cs-CZ" altLang="cs-CZ" sz="1450" dirty="0">
                <a:solidFill>
                  <a:srgbClr val="C00000"/>
                </a:solidFill>
              </a:rPr>
              <a:t>Odklad splátky	</a:t>
            </a:r>
          </a:p>
          <a:p>
            <a:pPr marL="565866" lvl="1" indent="-253416">
              <a:buClr>
                <a:srgbClr val="C00000"/>
              </a:buClr>
              <a:defRPr/>
            </a:pPr>
            <a:r>
              <a:rPr lang="cs-CZ" altLang="cs-CZ" sz="1450" b="0" dirty="0"/>
              <a:t>Umožňuje klientům odklad splátek celých anuit – neplatí jistinu ani úroky </a:t>
            </a:r>
          </a:p>
          <a:p>
            <a:pPr marL="312451" lvl="1" indent="0">
              <a:buClr>
                <a:srgbClr val="C00000"/>
              </a:buClr>
              <a:buNone/>
              <a:defRPr/>
            </a:pPr>
            <a:r>
              <a:rPr lang="cs-CZ" altLang="cs-CZ" sz="1450" b="0" dirty="0"/>
              <a:t>     (dlouhodobá nemoc, úraz, změna zaměstnání, dovolená, vánoce atd.)</a:t>
            </a:r>
          </a:p>
          <a:p>
            <a:pPr marL="565866" lvl="1" indent="-253416">
              <a:buClr>
                <a:srgbClr val="C00000"/>
              </a:buClr>
              <a:defRPr/>
            </a:pPr>
            <a:r>
              <a:rPr lang="cs-CZ" altLang="cs-CZ" sz="1450" dirty="0"/>
              <a:t>Odklad o 1 – 3 měsíce po sobě jdoucí</a:t>
            </a:r>
          </a:p>
          <a:p>
            <a:pPr marL="565866" lvl="1" indent="-253416">
              <a:buClr>
                <a:srgbClr val="C00000"/>
              </a:buClr>
              <a:defRPr/>
            </a:pPr>
            <a:r>
              <a:rPr lang="cs-CZ" altLang="cs-CZ" sz="1450" b="0" dirty="0"/>
              <a:t>Celková splatnost úvěru po odkladu splátek nesmí překročit 30 let od podpisu smlouvy o úvěru</a:t>
            </a:r>
          </a:p>
          <a:p>
            <a:pPr marL="565866" lvl="1" indent="-253416">
              <a:buClr>
                <a:srgbClr val="C00000"/>
              </a:buClr>
              <a:defRPr/>
            </a:pPr>
            <a:endParaRPr lang="cs-CZ" altLang="cs-CZ" sz="1450" b="0" dirty="0"/>
          </a:p>
          <a:p>
            <a:pPr marL="565866" lvl="1" indent="-253416">
              <a:buClr>
                <a:srgbClr val="C00000"/>
              </a:buClr>
              <a:defRPr/>
            </a:pPr>
            <a:endParaRPr lang="cs-CZ" altLang="cs-CZ" sz="1450" b="0" dirty="0"/>
          </a:p>
          <a:p>
            <a:pPr marL="152625" indent="-253416">
              <a:buClr>
                <a:srgbClr val="C00000"/>
              </a:buClr>
              <a:defRPr/>
            </a:pPr>
            <a:r>
              <a:rPr lang="cs-CZ" altLang="cs-CZ" sz="1450" dirty="0">
                <a:solidFill>
                  <a:srgbClr val="C00000"/>
                </a:solidFill>
              </a:rPr>
              <a:t>Možnost předčasné splátky ze zákona</a:t>
            </a:r>
          </a:p>
          <a:p>
            <a:pPr marL="565866" lvl="1" indent="-253416">
              <a:buClr>
                <a:srgbClr val="C00000"/>
              </a:buClr>
              <a:defRPr/>
            </a:pPr>
            <a:r>
              <a:rPr lang="cs-CZ" sz="1450" dirty="0"/>
              <a:t>Do 25 % celkové výše spotřebitelského úvěru během 1 měsíce přede dnem výročí uzavření smlouvy </a:t>
            </a:r>
            <a:r>
              <a:rPr lang="pl-PL" sz="1450" dirty="0"/>
              <a:t>o spotřebitelském úvěru na bydlení</a:t>
            </a:r>
          </a:p>
          <a:p>
            <a:pPr marL="565866" lvl="1" indent="-253416">
              <a:buClr>
                <a:srgbClr val="C00000"/>
              </a:buClr>
              <a:defRPr/>
            </a:pPr>
            <a:endParaRPr lang="cs-CZ" altLang="cs-CZ" dirty="0">
              <a:solidFill>
                <a:srgbClr val="C00000"/>
              </a:solidFill>
            </a:endParaRPr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CC41E8B9-8FC0-4A1B-9AEA-EFFD2C8D4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73856" indent="-259175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70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138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062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0742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542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010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2478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6AFD7B3-3635-4435-92B9-44F285F67FAF}" type="slidenum">
              <a:rPr lang="cs-CZ" altLang="cs-CZ" sz="907"/>
              <a:pPr/>
              <a:t>14</a:t>
            </a:fld>
            <a:endParaRPr lang="cs-CZ" altLang="cs-CZ" sz="907"/>
          </a:p>
        </p:txBody>
      </p:sp>
      <p:pic>
        <p:nvPicPr>
          <p:cNvPr id="30725" name="Picture 6">
            <a:extLst>
              <a:ext uri="{FF2B5EF4-FFF2-40B4-BE49-F238E27FC236}">
                <a16:creationId xmlns:a16="http://schemas.microsoft.com/office/drawing/2014/main" id="{90F8DA51-517B-4883-9E75-6C0F0E55B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391"/>
          <a:stretch>
            <a:fillRect/>
          </a:stretch>
        </p:blipFill>
        <p:spPr bwMode="auto">
          <a:xfrm>
            <a:off x="8414397" y="93591"/>
            <a:ext cx="1128841" cy="2465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Obdélník 1">
            <a:extLst>
              <a:ext uri="{FF2B5EF4-FFF2-40B4-BE49-F238E27FC236}">
                <a16:creationId xmlns:a16="http://schemas.microsoft.com/office/drawing/2014/main" id="{86748540-C9BA-4DA1-B8F4-1F0B50AA6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0093" y="4669431"/>
            <a:ext cx="2371162" cy="387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altLang="cs-CZ" sz="1916">
                <a:solidFill>
                  <a:srgbClr val="C00000"/>
                </a:solidFill>
                <a:cs typeface="Arial" panose="020B0604020202020204" pitchFamily="34" charset="0"/>
              </a:rPr>
              <a:t>Pouze 19 Kč měsíčně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9F4B6BA-030E-4C48-9036-C42CC899B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4F716194-D6FF-44D7-8442-483D17DFB2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163" y="982951"/>
            <a:ext cx="2305050" cy="32385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14C3FF9-6E42-465A-95A7-DE9EDAE774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745" y="6484522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0ECC3A9C-0523-4251-8035-5D01E0337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613" y="623144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Hypotéka „2 v 1“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D83570CF-6E45-4F35-8603-5249E26D5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691" y="1403854"/>
            <a:ext cx="8423116" cy="454111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cs-CZ" altLang="cs-CZ" sz="1451" dirty="0">
                <a:solidFill>
                  <a:srgbClr val="C00000"/>
                </a:solidFill>
              </a:rPr>
              <a:t>Neúčelovou část lze použít dle potřeb klienta </a:t>
            </a:r>
            <a:r>
              <a:rPr lang="cs-CZ" altLang="cs-CZ" sz="1451" b="0" dirty="0"/>
              <a:t>(např. zařízení bytu)</a:t>
            </a:r>
          </a:p>
          <a:p>
            <a:pPr marL="312451" lvl="1" indent="0">
              <a:lnSpc>
                <a:spcPct val="90000"/>
              </a:lnSpc>
              <a:buClr>
                <a:srgbClr val="CC0033"/>
              </a:buClr>
              <a:buNone/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>
                <a:srgbClr val="CC0033"/>
              </a:buClr>
              <a:defRPr/>
            </a:pPr>
            <a:r>
              <a:rPr lang="cs-CZ" altLang="cs-CZ" sz="1451" dirty="0"/>
              <a:t>Maximální výše	</a:t>
            </a:r>
          </a:p>
          <a:p>
            <a:pPr marL="565866" lvl="1">
              <a:lnSpc>
                <a:spcPct val="90000"/>
              </a:lnSpc>
              <a:buClr>
                <a:srgbClr val="CC0033"/>
              </a:buClr>
              <a:defRPr/>
            </a:pPr>
            <a:r>
              <a:rPr lang="cs-CZ" altLang="cs-CZ" b="0" dirty="0"/>
              <a:t>max.</a:t>
            </a:r>
            <a:r>
              <a:rPr lang="cs-CZ" altLang="cs-CZ" dirty="0"/>
              <a:t> 90 % LTV </a:t>
            </a:r>
          </a:p>
          <a:p>
            <a:pPr marL="571626" lvl="1" indent="-259175">
              <a:lnSpc>
                <a:spcPct val="90000"/>
              </a:lnSpc>
              <a:buClr>
                <a:srgbClr val="CC0033"/>
              </a:buClr>
              <a:defRPr/>
            </a:pPr>
            <a:r>
              <a:rPr lang="cs-CZ" altLang="cs-CZ" dirty="0">
                <a:solidFill>
                  <a:srgbClr val="C00000"/>
                </a:solidFill>
              </a:rPr>
              <a:t>30% z účelové části, max. 800 000 Kč</a:t>
            </a:r>
          </a:p>
          <a:p>
            <a:pPr marL="312451" lvl="1" indent="0">
              <a:lnSpc>
                <a:spcPct val="90000"/>
              </a:lnSpc>
              <a:buClr>
                <a:srgbClr val="CC0033"/>
              </a:buClr>
              <a:buNone/>
              <a:defRPr/>
            </a:pPr>
            <a:r>
              <a:rPr lang="cs-CZ" altLang="cs-CZ" b="0" i="1" dirty="0">
                <a:solidFill>
                  <a:srgbClr val="C00000"/>
                </a:solidFill>
              </a:rPr>
              <a:t>     </a:t>
            </a:r>
            <a:r>
              <a:rPr lang="cs-CZ" altLang="cs-CZ" b="0" i="1" dirty="0"/>
              <a:t>Příklad: Účelová HÚ na 2 mil. Kč, neúčelová část až 600 000 Kč</a:t>
            </a:r>
          </a:p>
          <a:p>
            <a:pPr marL="312451" lvl="1" indent="0">
              <a:lnSpc>
                <a:spcPct val="90000"/>
              </a:lnSpc>
              <a:buClr>
                <a:srgbClr val="CC0033"/>
              </a:buClr>
              <a:buNone/>
              <a:defRPr/>
            </a:pPr>
            <a:endParaRPr lang="cs-CZ" altLang="cs-CZ" b="0" dirty="0"/>
          </a:p>
          <a:p>
            <a:pPr>
              <a:lnSpc>
                <a:spcPct val="90000"/>
              </a:lnSpc>
              <a:spcBef>
                <a:spcPts val="544"/>
              </a:spcBef>
              <a:buClr>
                <a:srgbClr val="CC0033"/>
              </a:buClr>
              <a:defRPr/>
            </a:pPr>
            <a:r>
              <a:rPr lang="cs-CZ" altLang="cs-CZ" sz="1451" b="0" dirty="0"/>
              <a:t>Úroková sazba standardní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CC0033"/>
              </a:buClr>
              <a:defRPr/>
            </a:pPr>
            <a:r>
              <a:rPr lang="cs-CZ" altLang="cs-CZ" sz="1451" b="0" dirty="0"/>
              <a:t>Financování investice do nemovitosti pro vlastní bytové potřeby, vč. rekreačních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CC0033"/>
              </a:buClr>
              <a:defRPr/>
            </a:pPr>
            <a:r>
              <a:rPr lang="cs-CZ" altLang="cs-CZ" sz="1451" b="0" dirty="0"/>
              <a:t>Lze poskytnout jako Flexibilní hypotéku i v kombinaci se zálohovým čerpáním</a:t>
            </a:r>
          </a:p>
          <a:p>
            <a:pPr>
              <a:defRPr/>
            </a:pPr>
            <a:r>
              <a:rPr lang="cs-CZ" sz="1451" b="0" dirty="0"/>
              <a:t>Čerpání neúčelové části je podmíněno dostatečnou aktuální volnou hodnotou zajištění a dále:</a:t>
            </a:r>
          </a:p>
          <a:p>
            <a:pPr lvl="1">
              <a:defRPr/>
            </a:pPr>
            <a:r>
              <a:rPr lang="cs-CZ" b="0" dirty="0"/>
              <a:t>vyčerpáním min. 50% účelové části nebo</a:t>
            </a:r>
          </a:p>
          <a:p>
            <a:pPr lvl="1">
              <a:defRPr/>
            </a:pPr>
            <a:r>
              <a:rPr lang="cs-CZ" b="0" dirty="0"/>
              <a:t>úplným vyčerpáním účelové části u HÚ se zálohovým čerpáním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CC0033"/>
              </a:buClr>
              <a:defRPr/>
            </a:pPr>
            <a:endParaRPr lang="cs-CZ" altLang="cs-CZ" sz="1451" b="0" u="sng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rgbClr val="CC0033"/>
              </a:buClr>
              <a:defRPr/>
            </a:pPr>
            <a:r>
              <a:rPr lang="cs-CZ" altLang="cs-CZ" sz="1451" b="0" u="sng" dirty="0"/>
              <a:t>Nově od 1.10.2020 poskytujeme v jedné úvěrové smlouvě!</a:t>
            </a:r>
          </a:p>
        </p:txBody>
      </p:sp>
      <p:sp>
        <p:nvSpPr>
          <p:cNvPr id="31748" name="Zástupný symbol pro číslo snímku 3">
            <a:extLst>
              <a:ext uri="{FF2B5EF4-FFF2-40B4-BE49-F238E27FC236}">
                <a16:creationId xmlns:a16="http://schemas.microsoft.com/office/drawing/2014/main" id="{8E5BF709-FFB5-4C28-9FBA-F985B787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73856" indent="-259175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70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138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062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0742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542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010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2478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FB8234-5025-43CA-AA58-D55ECD078664}" type="slidenum">
              <a:rPr lang="cs-CZ" altLang="cs-CZ" sz="907"/>
              <a:pPr/>
              <a:t>15</a:t>
            </a:fld>
            <a:endParaRPr lang="cs-CZ" altLang="cs-CZ" sz="907"/>
          </a:p>
        </p:txBody>
      </p:sp>
      <p:pic>
        <p:nvPicPr>
          <p:cNvPr id="31749" name="Picture 6">
            <a:extLst>
              <a:ext uri="{FF2B5EF4-FFF2-40B4-BE49-F238E27FC236}">
                <a16:creationId xmlns:a16="http://schemas.microsoft.com/office/drawing/2014/main" id="{899472D5-58B4-42CA-973C-3AD7B247A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79" t="-1070" b="53476"/>
          <a:stretch>
            <a:fillRect/>
          </a:stretch>
        </p:blipFill>
        <p:spPr bwMode="auto">
          <a:xfrm>
            <a:off x="7567766" y="141106"/>
            <a:ext cx="2220247" cy="223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45F29D3-3443-40E2-92BE-414A47729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B6FFBBC-DDA9-47E8-BE32-3F5A577A38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654" y="903276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DBC8351-3EC1-4886-B17A-C17F947D2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622" y="6482859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A4D46C88-1FBC-4510-AD67-5EDF68651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212" y="369926"/>
            <a:ext cx="7861575" cy="471539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Americká hypotéka                                                      1/2</a:t>
            </a:r>
          </a:p>
        </p:txBody>
      </p:sp>
      <p:sp>
        <p:nvSpPr>
          <p:cNvPr id="37891" name="Zástupný symbol pro číslo snímku 3">
            <a:extLst>
              <a:ext uri="{FF2B5EF4-FFF2-40B4-BE49-F238E27FC236}">
                <a16:creationId xmlns:a16="http://schemas.microsoft.com/office/drawing/2014/main" id="{0AD43507-5329-43F5-B993-5FBD4632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5629" indent="-205901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23601" indent="-164144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53330" indent="-164144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84499" indent="-164144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99179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13859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728540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143220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D87F54-E436-4DED-8ABF-ADF75D385C79}" type="slidenum">
              <a:rPr lang="cs-CZ" altLang="cs-CZ" sz="635"/>
              <a:pPr/>
              <a:t>16</a:t>
            </a:fld>
            <a:endParaRPr lang="cs-CZ" altLang="cs-CZ" sz="635"/>
          </a:p>
        </p:txBody>
      </p:sp>
      <p:sp>
        <p:nvSpPr>
          <p:cNvPr id="38916" name="Obdélník 7">
            <a:extLst>
              <a:ext uri="{FF2B5EF4-FFF2-40B4-BE49-F238E27FC236}">
                <a16:creationId xmlns:a16="http://schemas.microsoft.com/office/drawing/2014/main" id="{37B7784D-81C7-42EB-9BC4-6408227C0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46" y="1331861"/>
            <a:ext cx="7991161" cy="40275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90525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1225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33513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Účel úvěru</a:t>
            </a:r>
          </a:p>
          <a:p>
            <a:pPr lvl="1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konsolidaci neúčelových i účelových úvěrů (</a:t>
            </a:r>
            <a:r>
              <a:rPr lang="cs-CZ" altLang="cs-CZ" sz="1450" b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+ 30 % navýšení v případě konsolidace jednoho úvěru KB)</a:t>
            </a:r>
            <a:endParaRPr lang="cs-CZ" sz="145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poskytnutí neúčelového úvěru</a:t>
            </a:r>
          </a:p>
          <a:p>
            <a:pPr lvl="1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kombinace konsolidace a neúčelového úvěru</a:t>
            </a:r>
          </a:p>
          <a:p>
            <a:pPr lvl="1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altLang="cs-CZ" sz="145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Výše úvěru</a:t>
            </a:r>
          </a:p>
          <a:p>
            <a:pPr lvl="1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Min. 200 000,- Kč </a:t>
            </a:r>
          </a:p>
          <a:p>
            <a:pPr lvl="1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Maximální výše je limitována:</a:t>
            </a:r>
          </a:p>
          <a:p>
            <a:pPr lvl="2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70 %</a:t>
            </a: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 zastavené nemovitosti, max. však </a:t>
            </a: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2 000 000 Kč</a:t>
            </a:r>
          </a:p>
          <a:p>
            <a:pPr lvl="2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pro klienty s příjmem nad 70 tis. Kč měsíčně až do výše </a:t>
            </a: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10 000 000 Kč</a:t>
            </a:r>
          </a:p>
          <a:p>
            <a:pPr lvl="2">
              <a:lnSpc>
                <a:spcPts val="1876"/>
              </a:lnSpc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Schopností klienta splácet anuitu, tj. jistinu a úroky</a:t>
            </a:r>
          </a:p>
          <a:p>
            <a:pPr lvl="2" eaLnBrk="1" hangingPunct="1"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altLang="cs-CZ" sz="145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Zajištění</a:t>
            </a:r>
          </a:p>
          <a:p>
            <a:pPr lvl="1" eaLnBrk="1" hangingPunct="1"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Zástavním právem k dokončené nemovitosti, která neslouží k podnikání</a:t>
            </a:r>
          </a:p>
          <a:p>
            <a:pPr lvl="1" eaLnBrk="1" hangingPunct="1"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Nemovitost musí být pojištěna</a:t>
            </a:r>
          </a:p>
          <a:p>
            <a:pPr marL="0" indent="0">
              <a:buClr>
                <a:srgbClr val="CC3300"/>
              </a:buClr>
              <a:buSzPct val="106000"/>
              <a:defRPr/>
            </a:pPr>
            <a:endParaRPr lang="cs-CZ" altLang="cs-CZ" sz="1155" dirty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F3AA9A3-2170-4688-9329-0D1143ABA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146" y="841465"/>
            <a:ext cx="2305050" cy="3238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8A6D52B-2C03-4BE5-B6AF-ED7997A6F3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7C4E53C-7515-46C7-B515-5059407F7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1672" y="6488074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36E19DC2-5807-49C9-B577-71A5A0749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732" y="580991"/>
            <a:ext cx="7844296" cy="471539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Americká hypotéka                                                     2/2</a:t>
            </a:r>
          </a:p>
        </p:txBody>
      </p:sp>
      <p:sp>
        <p:nvSpPr>
          <p:cNvPr id="38915" name="Zástupný symbol pro číslo snímku 3">
            <a:extLst>
              <a:ext uri="{FF2B5EF4-FFF2-40B4-BE49-F238E27FC236}">
                <a16:creationId xmlns:a16="http://schemas.microsoft.com/office/drawing/2014/main" id="{D4011C6D-0FA3-4F35-BBB8-227C84320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5629" indent="-205901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23601" indent="-164144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53330" indent="-164144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484499" indent="-164144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99179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313859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728540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143220" indent="-164144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A654BC-30AC-4EDB-823D-E8FCF282CCEB}" type="slidenum">
              <a:rPr lang="cs-CZ" altLang="cs-CZ" sz="635">
                <a:solidFill>
                  <a:srgbClr val="000000"/>
                </a:solidFill>
              </a:rPr>
              <a:pPr/>
              <a:t>17</a:t>
            </a:fld>
            <a:endParaRPr lang="cs-CZ" altLang="cs-CZ" sz="635">
              <a:solidFill>
                <a:srgbClr val="000000"/>
              </a:solidFill>
            </a:endParaRPr>
          </a:p>
        </p:txBody>
      </p:sp>
      <p:sp>
        <p:nvSpPr>
          <p:cNvPr id="38916" name="Obdélník 7">
            <a:extLst>
              <a:ext uri="{FF2B5EF4-FFF2-40B4-BE49-F238E27FC236}">
                <a16:creationId xmlns:a16="http://schemas.microsoft.com/office/drawing/2014/main" id="{B5E47BCF-6F45-4873-9DBA-B16A6C90D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213" y="1339060"/>
            <a:ext cx="7731988" cy="419730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90525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1225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33513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Úroková sazba</a:t>
            </a:r>
          </a:p>
          <a:p>
            <a:pPr lvl="1"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Platná po dobu fixace </a:t>
            </a: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1 – 15 let</a:t>
            </a:r>
          </a:p>
          <a:p>
            <a:pPr marL="414232" lvl="1" indent="0" defTabSz="752563">
              <a:spcBef>
                <a:spcPct val="20000"/>
              </a:spcBef>
              <a:buClr>
                <a:srgbClr val="CC0033"/>
              </a:buClr>
              <a:buSzPct val="80000"/>
              <a:defRPr/>
            </a:pPr>
            <a:endParaRPr lang="cs-CZ" altLang="cs-CZ" sz="145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Splatnost</a:t>
            </a:r>
          </a:p>
          <a:p>
            <a:pPr lvl="1"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Max. 20 let</a:t>
            </a:r>
            <a:r>
              <a:rPr lang="cs-CZ" altLang="cs-CZ" sz="1450" b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(240 měsíců) od data podpisu smlouvy</a:t>
            </a:r>
          </a:p>
          <a:p>
            <a:pPr lvl="1"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Splácení probíhá výhradně z běžného účtu u KB </a:t>
            </a:r>
          </a:p>
          <a:p>
            <a:pPr lvl="1"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altLang="cs-CZ" sz="1450" b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latin typeface="Calibri" panose="020F0502020204030204" pitchFamily="34" charset="0"/>
                <a:cs typeface="Calibri" panose="020F0502020204030204" pitchFamily="34" charset="0"/>
              </a:rPr>
              <a:t>Poplatky</a:t>
            </a:r>
          </a:p>
          <a:p>
            <a:pPr lvl="1"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b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Stejné jako u hypotečních úvěrů</a:t>
            </a:r>
          </a:p>
          <a:p>
            <a:pPr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altLang="cs-CZ" sz="145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Čerpání</a:t>
            </a:r>
          </a:p>
          <a:p>
            <a:pPr lvl="1"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Ukončení čerpání: max. do 24 měsíců od data podpisu smlouvy </a:t>
            </a:r>
          </a:p>
          <a:p>
            <a:pPr lvl="1"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sz="145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52563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Možnosti předčasného splacení zdarma dle zákona, v ostatních případech je banka oprávněna účtovat ÚVN</a:t>
            </a:r>
            <a:endParaRPr lang="cs-CZ" altLang="cs-CZ" sz="145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752563">
              <a:buClr>
                <a:srgbClr val="CC3300"/>
              </a:buClr>
              <a:buSzPct val="106000"/>
              <a:buFont typeface="Wingdings" panose="05000000000000000000" pitchFamily="2" charset="2"/>
              <a:buChar char="§"/>
              <a:defRPr/>
            </a:pPr>
            <a:endParaRPr lang="cs-CZ" altLang="cs-CZ" sz="1155" b="0" dirty="0">
              <a:solidFill>
                <a:srgbClr val="CC3300"/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CB05837-7CC2-44BA-866A-CF80DBE34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60" y="1015210"/>
            <a:ext cx="2305050" cy="3238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C0B9FA4-3098-4585-9996-8A8D99EDC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71426EC-FFA8-4DEE-A1F2-95FC0E3B0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656" y="6355798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FBAB3A1D-1AB6-4794-A677-8478AC825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894" y="927011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C0000"/>
                </a:solidFill>
              </a:rPr>
              <a:t>Předhypoteční úvěr</a:t>
            </a:r>
          </a:p>
        </p:txBody>
      </p:sp>
      <p:sp>
        <p:nvSpPr>
          <p:cNvPr id="39939" name="Obdélník 7">
            <a:extLst>
              <a:ext uri="{FF2B5EF4-FFF2-40B4-BE49-F238E27FC236}">
                <a16:creationId xmlns:a16="http://schemas.microsoft.com/office/drawing/2014/main" id="{E917BB93-D562-428C-8DBE-78C100C9A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45" y="1403853"/>
            <a:ext cx="7969564" cy="380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90525" indent="-390525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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1225" indent="-390525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358"/>
              </a:lnSpc>
              <a:buClr>
                <a:srgbClr val="CC0033"/>
              </a:buClr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Umožňuje realizovat investiční záměr klientům, kteří po přechodnou dobu </a:t>
            </a:r>
            <a:r>
              <a:rPr lang="cs-CZ" altLang="cs-CZ" sz="1450" b="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nemají nemovitost vhodnou k zajištění</a:t>
            </a:r>
            <a:r>
              <a:rPr lang="cs-CZ" altLang="cs-CZ" sz="1450" b="0" dirty="0">
                <a:solidFill>
                  <a:srgbClr val="CC00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dočasně není zajištěn zástavním právem k nemovitosti</a:t>
            </a:r>
          </a:p>
          <a:p>
            <a:pPr>
              <a:lnSpc>
                <a:spcPts val="2358"/>
              </a:lnSpc>
              <a:buClr>
                <a:srgbClr val="CC0033"/>
              </a:buClr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Klient platí pouze úroky ze skutečně vyčerpané částky, úroková sazba pevná po celou dobu splácení</a:t>
            </a:r>
          </a:p>
          <a:p>
            <a:pPr>
              <a:lnSpc>
                <a:spcPts val="2358"/>
              </a:lnSpc>
              <a:buClr>
                <a:srgbClr val="CC0033"/>
              </a:buClr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Splatnost do 12 měsíců (bez zajištění), do 24 měsíců (v případě svépomocí)</a:t>
            </a:r>
          </a:p>
          <a:p>
            <a:pPr>
              <a:lnSpc>
                <a:spcPts val="2358"/>
              </a:lnSpc>
              <a:buClr>
                <a:srgbClr val="CC0033"/>
              </a:buClr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Předhypoteční úvěr je vždy splacen hypotečním úvěrem</a:t>
            </a:r>
          </a:p>
          <a:p>
            <a:pPr>
              <a:lnSpc>
                <a:spcPts val="2358"/>
              </a:lnSpc>
              <a:buClr>
                <a:srgbClr val="CC0033"/>
              </a:buClr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Možno zajistit:</a:t>
            </a:r>
          </a:p>
          <a:p>
            <a:pPr lvl="1">
              <a:lnSpc>
                <a:spcPts val="2358"/>
              </a:lnSpc>
              <a:buClr>
                <a:srgbClr val="CC0033"/>
              </a:buClr>
              <a:buFont typeface="Wingdings" panose="05000000000000000000" pitchFamily="2" charset="2"/>
              <a:buChar char=""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Zástavním právem k nemovitosti (např. pozemkem)</a:t>
            </a:r>
          </a:p>
          <a:p>
            <a:pPr lvl="1">
              <a:lnSpc>
                <a:spcPts val="2358"/>
              </a:lnSpc>
              <a:buClr>
                <a:srgbClr val="CC0033"/>
              </a:buClr>
              <a:buFont typeface="Wingdings" panose="05000000000000000000" pitchFamily="2" charset="2"/>
              <a:buChar char=""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Ručením třetí osoby</a:t>
            </a:r>
          </a:p>
          <a:p>
            <a:pPr lvl="1">
              <a:lnSpc>
                <a:spcPts val="2358"/>
              </a:lnSpc>
              <a:buClr>
                <a:srgbClr val="CC0033"/>
              </a:buClr>
              <a:buFont typeface="Wingdings" panose="05000000000000000000" pitchFamily="2" charset="2"/>
              <a:buChar char=""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Zástavním právem k pohledávce TV u KB</a:t>
            </a:r>
          </a:p>
          <a:p>
            <a:pPr lvl="1">
              <a:lnSpc>
                <a:spcPts val="2358"/>
              </a:lnSpc>
              <a:buClr>
                <a:srgbClr val="CC0033"/>
              </a:buClr>
              <a:buFont typeface="Wingdings" panose="05000000000000000000" pitchFamily="2" charset="2"/>
              <a:buChar char=""/>
            </a:pPr>
            <a:r>
              <a:rPr lang="cs-CZ" altLang="cs-CZ" sz="1450" b="0" dirty="0">
                <a:latin typeface="Calibri" panose="020F0502020204030204" pitchFamily="34" charset="0"/>
                <a:cs typeface="Calibri" panose="020F0502020204030204" pitchFamily="34" charset="0"/>
              </a:rPr>
              <a:t>Bez zajištění</a:t>
            </a:r>
          </a:p>
          <a:p>
            <a:pPr eaLnBrk="1" hangingPunct="1">
              <a:spcBef>
                <a:spcPct val="0"/>
              </a:spcBef>
              <a:buClr>
                <a:srgbClr val="CC3300"/>
              </a:buClr>
              <a:buSzPct val="106000"/>
              <a:buFont typeface="Wingdings" panose="05000000000000000000" pitchFamily="2" charset="2"/>
              <a:buChar char="§"/>
            </a:pPr>
            <a:endParaRPr lang="cs-CZ" altLang="cs-CZ" sz="1905" b="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D494E9-39BE-4FA4-8896-A681F6632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145" y="1156631"/>
            <a:ext cx="2305050" cy="32385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A54572C-73E7-4D08-8563-6E3262AC5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1673" y="6367749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C1E073CE-A094-4EF1-B075-1FFA64E47DD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95507" y="589713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C0000"/>
                </a:solidFill>
              </a:rPr>
              <a:t>Předhypoteční úvěr bez zajištění, max. 5 mil. Kč</a:t>
            </a:r>
          </a:p>
        </p:txBody>
      </p:sp>
      <p:sp>
        <p:nvSpPr>
          <p:cNvPr id="48131" name="Zástupný symbol pro obsah 2">
            <a:extLst>
              <a:ext uri="{FF2B5EF4-FFF2-40B4-BE49-F238E27FC236}">
                <a16:creationId xmlns:a16="http://schemas.microsoft.com/office/drawing/2014/main" id="{349B40B0-B09E-4DA0-A061-E220F990621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7300" y="1208034"/>
            <a:ext cx="9013454" cy="5048754"/>
          </a:xfrm>
        </p:spPr>
        <p:txBody>
          <a:bodyPr/>
          <a:lstStyle/>
          <a:p>
            <a:pPr marL="247656" lvl="2" indent="0">
              <a:lnSpc>
                <a:spcPts val="1905"/>
              </a:lnSpc>
              <a:buClr>
                <a:srgbClr val="CC0000"/>
              </a:buClr>
              <a:buNone/>
              <a:defRPr/>
            </a:pPr>
            <a:r>
              <a:rPr lang="cs-CZ" sz="1450" dirty="0"/>
              <a:t>Pouze v případech financování </a:t>
            </a:r>
            <a:r>
              <a:rPr lang="cs-CZ" sz="1450" b="1" dirty="0"/>
              <a:t>vlastního bydlení</a:t>
            </a:r>
            <a:r>
              <a:rPr lang="cs-CZ" sz="1450" dirty="0"/>
              <a:t> (příp. nemovitostí sloužících k vlastní rekreaci)</a:t>
            </a:r>
            <a:endParaRPr lang="cs-CZ" altLang="cs-CZ" sz="1450" b="1" dirty="0">
              <a:solidFill>
                <a:srgbClr val="CC0000"/>
              </a:solidFill>
            </a:endParaRPr>
          </a:p>
          <a:p>
            <a:pPr marL="980547" lvl="2" indent="-253416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>
                <a:solidFill>
                  <a:srgbClr val="CC0000"/>
                </a:solidFill>
              </a:rPr>
              <a:t>Max. 50% budoucí ceny obvyklé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dirty="0"/>
              <a:t>Koupě BJ nebo RD v rámci </a:t>
            </a:r>
            <a:r>
              <a:rPr lang="cs-CZ" altLang="cs-CZ" sz="1450" b="1" dirty="0"/>
              <a:t>vybraných developerského projektů</a:t>
            </a:r>
          </a:p>
          <a:p>
            <a:pPr marL="980547" lvl="2" indent="-253416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>
                <a:solidFill>
                  <a:srgbClr val="CC0000"/>
                </a:solidFill>
              </a:rPr>
              <a:t>Max. 90% LTV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dirty="0"/>
              <a:t>Financování </a:t>
            </a:r>
            <a:r>
              <a:rPr lang="cs-CZ" altLang="cs-CZ" sz="1450" b="1" dirty="0"/>
              <a:t>privatizace </a:t>
            </a:r>
            <a:r>
              <a:rPr lang="cs-CZ" altLang="cs-CZ" sz="1450" dirty="0"/>
              <a:t>bytového fondu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dirty="0"/>
              <a:t>Koupě </a:t>
            </a:r>
            <a:r>
              <a:rPr lang="cs-CZ" altLang="cs-CZ" sz="1450" b="1" dirty="0"/>
              <a:t>družstevního</a:t>
            </a:r>
            <a:r>
              <a:rPr lang="cs-CZ" altLang="cs-CZ" sz="1450" dirty="0"/>
              <a:t> bytu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dirty="0"/>
              <a:t>Koupě v rámci </a:t>
            </a:r>
            <a:r>
              <a:rPr lang="cs-CZ" altLang="cs-CZ" sz="1450" b="1" dirty="0"/>
              <a:t>konkursu, dražby, exekuce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dirty="0"/>
              <a:t>Prodávající </a:t>
            </a:r>
            <a:r>
              <a:rPr lang="cs-CZ" altLang="cs-CZ" sz="1450" b="1" dirty="0"/>
              <a:t>není </a:t>
            </a:r>
            <a:r>
              <a:rPr lang="cs-CZ" altLang="cs-CZ" sz="1450" dirty="0"/>
              <a:t>ochoten zřídit </a:t>
            </a:r>
            <a:r>
              <a:rPr lang="cs-CZ" altLang="cs-CZ" sz="1450" b="1" dirty="0"/>
              <a:t>zástavní právo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/>
              <a:t>Zhodnocení pozemku</a:t>
            </a:r>
            <a:r>
              <a:rPr lang="cs-CZ" altLang="cs-CZ" sz="1450" dirty="0"/>
              <a:t> (úhrada ceny zasíťovaného pozemku před dokončením výstavby inženýrských sítí)</a:t>
            </a:r>
            <a:endParaRPr lang="cs-CZ" altLang="cs-CZ" sz="1450" b="1" dirty="0"/>
          </a:p>
          <a:p>
            <a:pPr marL="980547" lvl="2" indent="-253416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>
                <a:solidFill>
                  <a:srgbClr val="CC0000"/>
                </a:solidFill>
              </a:rPr>
              <a:t>Max. 50% ceny obvyklé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/>
              <a:t>Výstavba na pozemcích obce, </a:t>
            </a:r>
            <a:r>
              <a:rPr lang="cs-CZ" altLang="cs-CZ" sz="1450" dirty="0"/>
              <a:t>města nebo státu</a:t>
            </a: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/>
              <a:t>Výstavba </a:t>
            </a:r>
            <a:r>
              <a:rPr lang="cs-CZ" altLang="cs-CZ" sz="1450" dirty="0"/>
              <a:t>dodavatelským způsobem nebo svépomocí</a:t>
            </a:r>
          </a:p>
          <a:p>
            <a:pPr marL="980547" lvl="2" indent="-253416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>
                <a:solidFill>
                  <a:srgbClr val="CC0000"/>
                </a:solidFill>
              </a:rPr>
              <a:t>Až 90% budoucí ceny obvyklé</a:t>
            </a:r>
            <a:endParaRPr lang="cs-CZ" altLang="cs-CZ" sz="1450" dirty="0">
              <a:solidFill>
                <a:srgbClr val="CC0000"/>
              </a:solidFill>
            </a:endParaRPr>
          </a:p>
          <a:p>
            <a:pPr marL="1451381" lvl="3" indent="-207340">
              <a:lnSpc>
                <a:spcPts val="1905"/>
              </a:lnSpc>
              <a:buClr>
                <a:srgbClr val="CC0000"/>
              </a:buClr>
              <a:defRPr/>
            </a:pPr>
            <a:r>
              <a:rPr lang="cs-CZ" altLang="cs-CZ" sz="1450" b="1" dirty="0"/>
              <a:t>„Rychlá“ výstavba</a:t>
            </a:r>
            <a:r>
              <a:rPr lang="cs-CZ" altLang="cs-CZ" sz="1450" dirty="0"/>
              <a:t> montovaných RD (dokončení do 1 roku)</a:t>
            </a:r>
          </a:p>
          <a:p>
            <a:pPr marL="1244041" lvl="3" indent="0">
              <a:lnSpc>
                <a:spcPts val="1905"/>
              </a:lnSpc>
              <a:buClr>
                <a:srgbClr val="CC0033"/>
              </a:buClr>
              <a:buNone/>
              <a:defRPr/>
            </a:pPr>
            <a:endParaRPr lang="cs-CZ" altLang="cs-CZ" sz="1361" b="1" dirty="0"/>
          </a:p>
          <a:p>
            <a:pPr marL="980547" lvl="2" indent="-253416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endParaRPr lang="fr-FR" altLang="cs-CZ" sz="1361" dirty="0"/>
          </a:p>
        </p:txBody>
      </p:sp>
      <p:sp>
        <p:nvSpPr>
          <p:cNvPr id="40964" name="Zástupný symbol pro číslo snímku 3">
            <a:extLst>
              <a:ext uri="{FF2B5EF4-FFF2-40B4-BE49-F238E27FC236}">
                <a16:creationId xmlns:a16="http://schemas.microsoft.com/office/drawing/2014/main" id="{F72FD828-8AD6-4106-800B-D6D8A40DA272}"/>
              </a:ext>
            </a:extLst>
          </p:cNvPr>
          <p:cNvSpPr txBox="1">
            <a:spLocks noGrp="1"/>
          </p:cNvSpPr>
          <p:nvPr/>
        </p:nvSpPr>
        <p:spPr bwMode="auto">
          <a:xfrm>
            <a:off x="430435" y="6356934"/>
            <a:ext cx="472270" cy="22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2" tIns="0" rIns="0" bIns="0" anchor="ctr"/>
          <a:lstStyle>
            <a:lvl1pPr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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FD6F856-A64A-46D6-8AF9-0D9FC1C34B94}" type="slidenum">
              <a:rPr lang="cs-CZ" altLang="cs-CZ" sz="907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907"/>
          </a:p>
        </p:txBody>
      </p:sp>
      <p:pic>
        <p:nvPicPr>
          <p:cNvPr id="40965" name="Obrázek 4">
            <a:extLst>
              <a:ext uri="{FF2B5EF4-FFF2-40B4-BE49-F238E27FC236}">
                <a16:creationId xmlns:a16="http://schemas.microsoft.com/office/drawing/2014/main" id="{96F91826-B6DB-428E-A2AE-52EAC0B93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5" t="52351" r="29053" b="33208"/>
          <a:stretch>
            <a:fillRect/>
          </a:stretch>
        </p:blipFill>
        <p:spPr bwMode="auto">
          <a:xfrm>
            <a:off x="7891732" y="5258328"/>
            <a:ext cx="1745097" cy="1599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E5C4B22-33FB-43DA-8A8D-F85619401D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658" y="830420"/>
            <a:ext cx="2305050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CD2A291-8E79-401F-81DE-56FA9BBC9F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8708" y="6390746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16014" y="535588"/>
            <a:ext cx="5422883" cy="555793"/>
          </a:xfrm>
        </p:spPr>
        <p:txBody>
          <a:bodyPr wrap="square" anchor="t">
            <a:normAutofit fontScale="92500" lnSpcReduction="20000"/>
          </a:bodyPr>
          <a:lstStyle/>
          <a:p>
            <a:r>
              <a:rPr lang="cs-CZ" sz="2200" b="1" dirty="0">
                <a:solidFill>
                  <a:schemeClr val="tx1"/>
                </a:solidFill>
              </a:rPr>
              <a:t>Ing. Lukáš </a:t>
            </a:r>
            <a:r>
              <a:rPr lang="cs-CZ" sz="2200" b="1" dirty="0" err="1">
                <a:solidFill>
                  <a:schemeClr val="tx1"/>
                </a:solidFill>
              </a:rPr>
              <a:t>Křižoščak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</a:rPr>
              <a:t>ředitel občanského segmentu Frýdek-Místek</a:t>
            </a:r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421330B-C951-4E73-BBC0-29C28D8EC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18158"/>
              </p:ext>
            </p:extLst>
          </p:nvPr>
        </p:nvGraphicFramePr>
        <p:xfrm>
          <a:off x="176027" y="1255922"/>
          <a:ext cx="3261505" cy="469318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261505">
                  <a:extLst>
                    <a:ext uri="{9D8B030D-6E8A-4147-A177-3AD203B41FA5}">
                      <a16:colId xmlns:a16="http://schemas.microsoft.com/office/drawing/2014/main" val="1448137624"/>
                    </a:ext>
                  </a:extLst>
                </a:gridCol>
              </a:tblGrid>
              <a:tr h="4693185">
                <a:tc>
                  <a:txBody>
                    <a:bodyPr/>
                    <a:lstStyle/>
                    <a:p>
                      <a:br>
                        <a:rPr lang="cs-CZ" sz="1000" dirty="0">
                          <a:effectLst/>
                        </a:rPr>
                      </a:b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Segment </a:t>
                      </a:r>
                      <a:r>
                        <a:rPr lang="cs-CZ" sz="145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Individuals</a:t>
                      </a: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5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Head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Parent</a:t>
                      </a: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5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Branch</a:t>
                      </a: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Frýdek-Místek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Retail </a:t>
                      </a:r>
                      <a:r>
                        <a:rPr lang="cs-CZ" sz="145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Division</a:t>
                      </a: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East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Komerční banka, a. s.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Nádražní 1087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738 01 Frýdek-Místek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tel:        +420 955 558 120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gsm</a:t>
                      </a: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     +420 602 604 849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    lukas_krizoscak@kb.cz</a:t>
                      </a:r>
                      <a:br>
                        <a:rPr lang="cs-CZ" sz="145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cs-CZ" sz="145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www.kb.cz</a:t>
                      </a:r>
                      <a:endParaRPr lang="cs-CZ" sz="145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67" marR="9467" marT="9467" marB="9467" anchor="ctr"/>
                </a:tc>
                <a:extLst>
                  <a:ext uri="{0D108BD9-81ED-4DB2-BD59-A6C34878D82A}">
                    <a16:rowId xmlns:a16="http://schemas.microsoft.com/office/drawing/2014/main" val="1561740663"/>
                  </a:ext>
                </a:extLst>
              </a:tr>
            </a:tbl>
          </a:graphicData>
        </a:graphic>
      </p:graphicFrame>
      <p:pic>
        <p:nvPicPr>
          <p:cNvPr id="8" name="obrázek 1">
            <a:extLst>
              <a:ext uri="{FF2B5EF4-FFF2-40B4-BE49-F238E27FC236}">
                <a16:creationId xmlns:a16="http://schemas.microsoft.com/office/drawing/2014/main" id="{7ACBDCE9-2260-441F-8301-91D97FC62415}"/>
              </a:ext>
            </a:extLst>
          </p:cNvPr>
          <p:cNvPicPr/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779" y="4446796"/>
            <a:ext cx="1381125" cy="1381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1093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267A8470-8DFD-4E50-ACD7-F58D914E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894" y="646631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Ocenění</a:t>
            </a:r>
          </a:p>
        </p:txBody>
      </p:sp>
      <p:sp>
        <p:nvSpPr>
          <p:cNvPr id="41987" name="Zástupný symbol pro číslo snímku 3">
            <a:extLst>
              <a:ext uri="{FF2B5EF4-FFF2-40B4-BE49-F238E27FC236}">
                <a16:creationId xmlns:a16="http://schemas.microsoft.com/office/drawing/2014/main" id="{83F143E7-E0CC-4501-8B0E-B8D53492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73856" indent="-259175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70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138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062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0742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542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010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2478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DC8851-D2C8-4210-9E3A-EC8BBC809142}" type="slidenum">
              <a:rPr lang="cs-CZ" altLang="cs-CZ" sz="907"/>
              <a:pPr/>
              <a:t>20</a:t>
            </a:fld>
            <a:endParaRPr lang="cs-CZ" altLang="cs-CZ" sz="907"/>
          </a:p>
        </p:txBody>
      </p:sp>
      <p:sp>
        <p:nvSpPr>
          <p:cNvPr id="35844" name="Obdélník 7">
            <a:extLst>
              <a:ext uri="{FF2B5EF4-FFF2-40B4-BE49-F238E27FC236}">
                <a16:creationId xmlns:a16="http://schemas.microsoft.com/office/drawing/2014/main" id="{07EC2DC3-5053-4A33-AB62-1AA1D8D40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499" y="1143241"/>
            <a:ext cx="7969564" cy="594194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90525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1225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33513" indent="-390525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ts val="2358"/>
              </a:lnSpc>
              <a:spcBef>
                <a:spcPct val="20000"/>
              </a:spcBef>
              <a:buClr>
                <a:srgbClr val="CC0033"/>
              </a:buClr>
              <a:buSzPct val="80000"/>
              <a:defRPr/>
            </a:pPr>
            <a:r>
              <a:rPr lang="cs-CZ" altLang="cs-CZ" sz="145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Ocenit lze</a:t>
            </a:r>
          </a:p>
          <a:p>
            <a:pPr marL="354206" lvl="1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Pozemek</a:t>
            </a:r>
          </a:p>
          <a:p>
            <a:pPr marL="354206" lvl="1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Rozestavěná / projektovaná nemovitost </a:t>
            </a:r>
          </a:p>
          <a:p>
            <a:pPr marL="354206" lvl="1">
              <a:spcBef>
                <a:spcPct val="20000"/>
              </a:spcBef>
              <a:buClr>
                <a:srgbClr val="CC0033"/>
              </a:buClr>
              <a:buSzPct val="80000"/>
              <a:defRPr/>
            </a:pP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       (stanoví se cena obvyklá stávající + cena obvyklá budoucí)</a:t>
            </a:r>
          </a:p>
          <a:p>
            <a:pPr marL="354206" lvl="1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Dokončená nemovitost</a:t>
            </a:r>
          </a:p>
          <a:p>
            <a:pPr lvl="1" eaLnBrk="1" hangingPunct="1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altLang="cs-CZ" sz="145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  <a:buClr>
                <a:srgbClr val="CC0033"/>
              </a:buClr>
              <a:buSzPct val="80000"/>
              <a:defRPr/>
            </a:pPr>
            <a:r>
              <a:rPr lang="cs-CZ" altLang="cs-CZ" sz="145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Typy ocenění</a:t>
            </a:r>
          </a:p>
          <a:p>
            <a:pPr marL="338368" lvl="1" indent="-338368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altLang="cs-CZ" sz="145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8368" lvl="1" indent="-338368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Standardní ocenění (s místním šetřením)       	4 500 Kč</a:t>
            </a:r>
          </a:p>
          <a:p>
            <a:pPr marL="338368" lvl="1" indent="-338368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Online ocenění				zdarma</a:t>
            </a:r>
          </a:p>
          <a:p>
            <a:pPr marL="338368" lvl="1" indent="-338368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Zrychlené ocenění (DTS - </a:t>
            </a:r>
            <a:r>
              <a:rPr lang="cs-CZ" altLang="cs-CZ" sz="1451" dirty="0" err="1">
                <a:latin typeface="Calibri" panose="020F0502020204030204" pitchFamily="34" charset="0"/>
                <a:cs typeface="Calibri" panose="020F0502020204030204" pitchFamily="34" charset="0"/>
              </a:rPr>
              <a:t>Desk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 Top </a:t>
            </a:r>
            <a:r>
              <a:rPr lang="cs-CZ" altLang="cs-CZ" sz="1451" dirty="0" err="1">
                <a:latin typeface="Calibri" panose="020F0502020204030204" pitchFamily="34" charset="0"/>
                <a:cs typeface="Calibri" panose="020F0502020204030204" pitchFamily="34" charset="0"/>
              </a:rPr>
              <a:t>System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)	1 000 Kč</a:t>
            </a:r>
          </a:p>
          <a:p>
            <a:pPr marL="647938" lvl="2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Ocenění zpracováno týž den, nejpozději následující</a:t>
            </a:r>
          </a:p>
          <a:p>
            <a:pPr marL="647938" lvl="2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HÚ 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do 7 mil. Kč</a:t>
            </a: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 zajištěná dokončenou, dokončenou BJ nebo RD, které jsou situovány na území hl. m. Prahy, Prahy - západ, Prahy – východ, Brna a Brna-venkov</a:t>
            </a:r>
          </a:p>
          <a:p>
            <a:pPr marL="647938" lvl="2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HÚ 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do 5 mil. Kč</a:t>
            </a: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 v ostatních regionech</a:t>
            </a:r>
          </a:p>
          <a:p>
            <a:pPr marL="647938" lvl="2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Nemovitost musí být situována 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v obci nad 2 000 obyvatel </a:t>
            </a: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(neplatí pro obce Praha-východ, Praha-západ, Brno venkov, Plzeň sever a Plzeň jih)</a:t>
            </a:r>
          </a:p>
          <a:p>
            <a:pPr marL="647938" lvl="2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Nemovitost 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nesmí být pronajata a nesmí na ní váznout zástavní právo</a:t>
            </a: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ani věcné</a:t>
            </a: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břemeno</a:t>
            </a:r>
          </a:p>
          <a:p>
            <a:pPr marL="647938" lvl="2"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Místní šetření nejpozději </a:t>
            </a:r>
            <a:r>
              <a:rPr lang="cs-CZ" altLang="cs-CZ" sz="1451" dirty="0">
                <a:latin typeface="Calibri" panose="020F0502020204030204" pitchFamily="34" charset="0"/>
                <a:cs typeface="Calibri" panose="020F0502020204030204" pitchFamily="34" charset="0"/>
              </a:rPr>
              <a:t>do 30 dnů </a:t>
            </a: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1451" b="0" u="sng" dirty="0">
                <a:latin typeface="Calibri" panose="020F0502020204030204" pitchFamily="34" charset="0"/>
                <a:cs typeface="Calibri" panose="020F0502020204030204" pitchFamily="34" charset="0"/>
              </a:rPr>
              <a:t>nutno informovat klienta</a:t>
            </a:r>
            <a:r>
              <a:rPr lang="cs-CZ" altLang="cs-CZ" sz="1451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945990" lvl="2" indent="0">
              <a:spcBef>
                <a:spcPct val="20000"/>
              </a:spcBef>
              <a:buClr>
                <a:srgbClr val="CC0033"/>
              </a:buClr>
              <a:buSzPct val="80000"/>
              <a:defRPr/>
            </a:pPr>
            <a:endParaRPr lang="cs-CZ" altLang="cs-CZ" sz="1451" b="0" dirty="0">
              <a:cs typeface="Arial" panose="020B0604020202020204" pitchFamily="34" charset="0"/>
            </a:endParaRPr>
          </a:p>
          <a:p>
            <a:pPr>
              <a:lnSpc>
                <a:spcPts val="2358"/>
              </a:lnSpc>
              <a:spcBef>
                <a:spcPct val="20000"/>
              </a:spcBef>
              <a:buClr>
                <a:srgbClr val="CC0033"/>
              </a:buClr>
              <a:buSzPct val="80000"/>
              <a:buFont typeface="Wingdings" panose="05000000000000000000" pitchFamily="2" charset="2"/>
              <a:buChar char=""/>
              <a:defRPr/>
            </a:pPr>
            <a:endParaRPr lang="cs-CZ" altLang="cs-CZ" sz="1451" b="0" dirty="0">
              <a:cs typeface="Arial" panose="020B0604020202020204" pitchFamily="34" charset="0"/>
            </a:endParaRPr>
          </a:p>
        </p:txBody>
      </p:sp>
      <p:pic>
        <p:nvPicPr>
          <p:cNvPr id="41989" name="Obrázek 1">
            <a:extLst>
              <a:ext uri="{FF2B5EF4-FFF2-40B4-BE49-F238E27FC236}">
                <a16:creationId xmlns:a16="http://schemas.microsoft.com/office/drawing/2014/main" id="{D6DAA1AE-CCAE-4A35-8340-AF0B1CD2A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435" y="1143240"/>
            <a:ext cx="2489499" cy="249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9675DCC-683B-4110-A8F7-B5CCB8BA8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628" y="887338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2A269774-AED3-4F7E-A324-88A8240286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C71A500-5F92-46F7-982C-7CE35AD10D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1673" y="6534150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0AE3A6F6-8FB5-4AD7-8B9D-9B1FA3279E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2705" y="318674"/>
            <a:ext cx="7868773" cy="240707"/>
          </a:xfrm>
        </p:spPr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Co ovlivňuje výši úrokové sazby? </a:t>
            </a:r>
            <a:endParaRPr lang="cs-CZ" altLang="cs-CZ" dirty="0">
              <a:solidFill>
                <a:srgbClr val="C00000"/>
              </a:solidFill>
              <a:hlinkClick r:id="rId2"/>
            </a:endParaRPr>
          </a:p>
        </p:txBody>
      </p:sp>
      <p:sp>
        <p:nvSpPr>
          <p:cNvPr id="172035" name="Zástupný symbol pro obsah 2">
            <a:extLst>
              <a:ext uri="{FF2B5EF4-FFF2-40B4-BE49-F238E27FC236}">
                <a16:creationId xmlns:a16="http://schemas.microsoft.com/office/drawing/2014/main" id="{665B7869-FAFF-4AEE-8FD1-175D823FBD7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27183" y="947421"/>
            <a:ext cx="8050195" cy="4962449"/>
          </a:xfrm>
        </p:spPr>
        <p:txBody>
          <a:bodyPr/>
          <a:lstStyle/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Fixace úrokové sazby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Poměr výše úvěru k hodnotě zajištění nemovitosti</a:t>
            </a:r>
            <a:endParaRPr lang="cs-CZ" altLang="cs-CZ" sz="1451" b="0" dirty="0">
              <a:solidFill>
                <a:srgbClr val="CC0000"/>
              </a:solidFill>
              <a:sym typeface="Wingdings" panose="05000000000000000000" pitchFamily="2" charset="2"/>
            </a:endParaRP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C0000"/>
                </a:solidFill>
                <a:sym typeface="Wingdings" panose="05000000000000000000" pitchFamily="2" charset="2"/>
              </a:rPr>
              <a:t>Životní pojištění u KP, a.s. (sleva 0,1%)</a:t>
            </a:r>
            <a:endParaRPr lang="cs-CZ" altLang="cs-CZ" sz="1451" b="0" dirty="0">
              <a:sym typeface="Wingdings" panose="05000000000000000000" pitchFamily="2" charset="2"/>
            </a:endParaRP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00000"/>
                </a:solidFill>
                <a:sym typeface="Wingdings" panose="05000000000000000000" pitchFamily="2" charset="2"/>
              </a:rPr>
              <a:t>Závazek domicilace </a:t>
            </a:r>
            <a:r>
              <a:rPr lang="cs-CZ" altLang="cs-CZ" sz="1451" b="0" dirty="0">
                <a:solidFill>
                  <a:srgbClr val="C00000"/>
                </a:solidFill>
              </a:rPr>
              <a:t>(sleva 0,5%) </a:t>
            </a:r>
            <a:endParaRPr lang="cs-CZ" altLang="cs-CZ" sz="1451" b="0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lvl="1"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b="0" dirty="0">
                <a:sym typeface="Wingdings" panose="05000000000000000000" pitchFamily="2" charset="2"/>
              </a:rPr>
              <a:t>závazek klienta připsat měsíčně na svůj účet v KB takovou částku, aby zaplatil splátky všech úvěrů a půjček v KB, konkrétní částka ve výši 1,5 násobku (min. 10 tis. Kč) bude určena v úvěrové smlouvě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00000"/>
                </a:solidFill>
                <a:sym typeface="Wingdings" panose="05000000000000000000" pitchFamily="2" charset="2"/>
              </a:rPr>
              <a:t>Pojištění nemovitosti od KP, a.s. (sleva 0,1%)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00000"/>
                </a:solidFill>
                <a:sym typeface="Wingdings" panose="05000000000000000000" pitchFamily="2" charset="2"/>
              </a:rPr>
              <a:t>Výše HU nebo měsíční příjem domácnosti </a:t>
            </a:r>
            <a:r>
              <a:rPr lang="cs-CZ" altLang="cs-CZ" sz="1451" b="0" dirty="0">
                <a:solidFill>
                  <a:srgbClr val="C00000"/>
                </a:solidFill>
              </a:rPr>
              <a:t>(sleva až 0,2%) 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00000"/>
                </a:solidFill>
                <a:sym typeface="Wingdings" panose="05000000000000000000" pitchFamily="2" charset="2"/>
              </a:rPr>
              <a:t>V případě individuální úrokové sazby, podmínky i výši sazby určuje schvalovatel.</a:t>
            </a:r>
            <a:endParaRPr lang="cs-CZ" altLang="cs-CZ" b="0" dirty="0">
              <a:sym typeface="Wingdings" panose="05000000000000000000" pitchFamily="2" charset="2"/>
            </a:endParaRPr>
          </a:p>
          <a:p>
            <a:pPr>
              <a:defRPr/>
            </a:pPr>
            <a:r>
              <a:rPr lang="cs-CZ" sz="1451" b="0" dirty="0">
                <a:solidFill>
                  <a:srgbClr val="C00000"/>
                </a:solidFill>
              </a:rPr>
              <a:t>Pro fixace 1 rok a delší je banka povinna zaslat klientovi nabídku ÚS nejpozději 3 měsíce před koncem fixačního období</a:t>
            </a:r>
          </a:p>
          <a:p>
            <a:pPr>
              <a:defRPr/>
            </a:pPr>
            <a:r>
              <a:rPr lang="cs-CZ" sz="1451" b="0" dirty="0">
                <a:solidFill>
                  <a:srgbClr val="C00000"/>
                </a:solidFill>
              </a:rPr>
              <a:t>Věřitel nesmí požadovat náhradu nákladů za předčasné splacení, pokud bylo provedeno</a:t>
            </a:r>
            <a:r>
              <a:rPr lang="pl-PL" sz="1451" b="0" dirty="0">
                <a:solidFill>
                  <a:srgbClr val="C00000"/>
                </a:solidFill>
              </a:rPr>
              <a:t> do 3 měsíců </a:t>
            </a:r>
            <a:r>
              <a:rPr lang="cs-CZ" sz="1451" b="0" dirty="0">
                <a:solidFill>
                  <a:srgbClr val="C00000"/>
                </a:solidFill>
              </a:rPr>
              <a:t>poté, co poskytovatel spotřebiteli sdělil novou výši zápůjční úrokové sazby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Ä"/>
              <a:defRPr/>
            </a:pPr>
            <a:r>
              <a:rPr lang="cs-CZ" sz="1451" b="0" dirty="0"/>
              <a:t> KB bude nabídky zasílat cca 4 měsíce před koncem fixačního období</a:t>
            </a:r>
          </a:p>
          <a:p>
            <a:pPr>
              <a:buClr>
                <a:srgbClr val="C00000"/>
              </a:buClr>
              <a:buSzPct val="110000"/>
              <a:buFont typeface="Wingdings" panose="05000000000000000000" pitchFamily="2" charset="2"/>
              <a:buChar char="Ä"/>
              <a:defRPr/>
            </a:pPr>
            <a:r>
              <a:rPr lang="cs-CZ" sz="1451" b="0" dirty="0"/>
              <a:t> Pro fixace kratší než 1 rok zašleme nabídku ÚS nejpozději 1 měsíc před koncem fixačního období </a:t>
            </a:r>
          </a:p>
          <a:p>
            <a:pPr marL="472275" lvl="1" indent="0">
              <a:lnSpc>
                <a:spcPts val="1905"/>
              </a:lnSpc>
              <a:buClr>
                <a:srgbClr val="C8102F"/>
              </a:buClr>
              <a:buNone/>
              <a:defRPr/>
            </a:pPr>
            <a:endParaRPr lang="cs-CZ" altLang="cs-CZ" b="0" dirty="0">
              <a:sym typeface="Wingdings" panose="05000000000000000000" pitchFamily="2" charset="2"/>
            </a:endParaRPr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1D44F547-5547-44F3-95C9-BA146EC67F33}"/>
              </a:ext>
            </a:extLst>
          </p:cNvPr>
          <p:cNvSpPr txBox="1">
            <a:spLocks noGrp="1"/>
          </p:cNvSpPr>
          <p:nvPr/>
        </p:nvSpPr>
        <p:spPr bwMode="auto">
          <a:xfrm>
            <a:off x="430435" y="6356934"/>
            <a:ext cx="472270" cy="22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2" tIns="0" rIns="0" bIns="0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C29D1F92-8D19-4E30-A32D-064E9F1F7470}" type="slidenum">
              <a:rPr lang="cs-CZ" altLang="cs-CZ" sz="907">
                <a:cs typeface="Arial" panose="020B0604020202020204" pitchFamily="34" charset="0"/>
              </a:rPr>
              <a:pPr algn="ctr" eaLnBrk="1" hangingPunct="1"/>
              <a:t>21</a:t>
            </a:fld>
            <a:endParaRPr lang="cs-CZ" altLang="cs-CZ" sz="907">
              <a:cs typeface="Arial" panose="020B0604020202020204" pitchFamily="34" charset="0"/>
            </a:endParaRPr>
          </a:p>
        </p:txBody>
      </p:sp>
      <p:sp>
        <p:nvSpPr>
          <p:cNvPr id="45061" name="AutoShape 5" descr="9k=">
            <a:extLst>
              <a:ext uri="{FF2B5EF4-FFF2-40B4-BE49-F238E27FC236}">
                <a16:creationId xmlns:a16="http://schemas.microsoft.com/office/drawing/2014/main" id="{82BC7039-2FDE-4987-A6CB-532BA9805D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3589" y="-20158"/>
            <a:ext cx="1159079" cy="115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1451">
              <a:cs typeface="Arial" panose="020B0604020202020204" pitchFamily="34" charset="0"/>
            </a:endParaRPr>
          </a:p>
        </p:txBody>
      </p:sp>
      <p:pic>
        <p:nvPicPr>
          <p:cNvPr id="45062" name="Picture 6">
            <a:extLst>
              <a:ext uri="{FF2B5EF4-FFF2-40B4-BE49-F238E27FC236}">
                <a16:creationId xmlns:a16="http://schemas.microsoft.com/office/drawing/2014/main" id="{F82B69BC-0BAB-4A16-A44D-E01AB9C0D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093" y="129587"/>
            <a:ext cx="2031626" cy="1864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F14374-1F4F-47D1-AE5E-744E28689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063" y="574363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708587D-FDCF-4E22-A766-2B844EB7C8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1113" y="6479083"/>
            <a:ext cx="2124075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0AE3A6F6-8FB5-4AD7-8B9D-9B1FA3279E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2705" y="318674"/>
            <a:ext cx="7868773" cy="240707"/>
          </a:xfrm>
        </p:spPr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REGULACE</a:t>
            </a:r>
            <a:endParaRPr lang="cs-CZ" altLang="cs-CZ" dirty="0">
              <a:solidFill>
                <a:srgbClr val="C00000"/>
              </a:solidFill>
              <a:hlinkClick r:id="rId2"/>
            </a:endParaRPr>
          </a:p>
        </p:txBody>
      </p:sp>
      <p:sp>
        <p:nvSpPr>
          <p:cNvPr id="172035" name="Zástupný symbol pro obsah 2">
            <a:extLst>
              <a:ext uri="{FF2B5EF4-FFF2-40B4-BE49-F238E27FC236}">
                <a16:creationId xmlns:a16="http://schemas.microsoft.com/office/drawing/2014/main" id="{665B7869-FAFF-4AEE-8FD1-175D823FBD7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27183" y="947421"/>
            <a:ext cx="8050195" cy="4705712"/>
          </a:xfrm>
        </p:spPr>
        <p:txBody>
          <a:bodyPr/>
          <a:lstStyle/>
          <a:p>
            <a:pPr>
              <a:lnSpc>
                <a:spcPts val="1905"/>
              </a:lnSpc>
              <a:buClr>
                <a:srgbClr val="C8102F"/>
              </a:buClr>
              <a:defRPr/>
            </a:pPr>
            <a:endParaRPr lang="cs-CZ" altLang="cs-CZ" sz="1451" b="0" dirty="0">
              <a:solidFill>
                <a:srgbClr val="C8102F"/>
              </a:solidFill>
              <a:sym typeface="Wingdings" panose="05000000000000000000" pitchFamily="2" charset="2"/>
            </a:endParaRP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endParaRPr lang="cs-CZ" altLang="cs-CZ" sz="1451" b="0" dirty="0">
              <a:solidFill>
                <a:srgbClr val="C8102F"/>
              </a:solidFill>
              <a:sym typeface="Wingdings" panose="05000000000000000000" pitchFamily="2" charset="2"/>
            </a:endParaRP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LTV 	</a:t>
            </a:r>
            <a:r>
              <a:rPr lang="cs-CZ" altLang="cs-CZ" sz="1451" b="0" dirty="0">
                <a:sym typeface="Wingdings" panose="05000000000000000000" pitchFamily="2" charset="2"/>
              </a:rPr>
              <a:t>80 %</a:t>
            </a:r>
            <a:endParaRPr lang="cs-CZ" altLang="cs-CZ" sz="1451" b="0" dirty="0">
              <a:solidFill>
                <a:srgbClr val="C8102F"/>
              </a:solidFill>
              <a:sym typeface="Wingdings" panose="05000000000000000000" pitchFamily="2" charset="2"/>
            </a:endParaRP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DSTI	</a:t>
            </a:r>
            <a:r>
              <a:rPr lang="cs-CZ" sz="1451" b="0" dirty="0">
                <a:sym typeface="Wingdings" panose="05000000000000000000" pitchFamily="2" charset="2"/>
              </a:rPr>
              <a:t>50 %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DTI	</a:t>
            </a:r>
            <a:r>
              <a:rPr lang="cs-CZ" sz="1451" b="0" dirty="0">
                <a:sym typeface="Wingdings" panose="05000000000000000000" pitchFamily="2" charset="2"/>
              </a:rPr>
              <a:t>8,5 %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endParaRPr lang="cs-CZ" sz="1451" b="0" dirty="0"/>
          </a:p>
          <a:p>
            <a:pPr marL="472275" lvl="1" indent="0">
              <a:lnSpc>
                <a:spcPts val="1905"/>
              </a:lnSpc>
              <a:buClr>
                <a:srgbClr val="C8102F"/>
              </a:buClr>
              <a:buNone/>
              <a:defRPr/>
            </a:pPr>
            <a:r>
              <a:rPr lang="cs-CZ" altLang="cs-CZ" b="1" dirty="0">
                <a:sym typeface="Wingdings" panose="05000000000000000000" pitchFamily="2" charset="2"/>
              </a:rPr>
              <a:t>Výjimky </a:t>
            </a:r>
            <a:r>
              <a:rPr lang="cs-CZ" altLang="cs-CZ" b="0" dirty="0">
                <a:sym typeface="Wingdings" panose="05000000000000000000" pitchFamily="2" charset="2"/>
              </a:rPr>
              <a:t>= je žadatel mladší 36 let a pořizuje nemovitost k (spolu)vlastnímu bydlení a stává se vlastníkem nemovitosti.</a:t>
            </a:r>
          </a:p>
          <a:p>
            <a:pPr marL="472275" lvl="1" indent="0">
              <a:lnSpc>
                <a:spcPts val="1905"/>
              </a:lnSpc>
              <a:buClr>
                <a:srgbClr val="C8102F"/>
              </a:buClr>
              <a:buNone/>
              <a:defRPr/>
            </a:pPr>
            <a:endParaRPr lang="cs-CZ" altLang="cs-CZ" dirty="0">
              <a:sym typeface="Wingdings" panose="05000000000000000000" pitchFamily="2" charset="2"/>
            </a:endParaRP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alt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LTV 	</a:t>
            </a:r>
            <a:r>
              <a:rPr lang="cs-CZ" altLang="cs-CZ" sz="1451" b="0" dirty="0">
                <a:sym typeface="Wingdings" panose="05000000000000000000" pitchFamily="2" charset="2"/>
              </a:rPr>
              <a:t>90 %</a:t>
            </a:r>
            <a:endParaRPr lang="cs-CZ" altLang="cs-CZ" sz="1451" b="0" dirty="0">
              <a:solidFill>
                <a:srgbClr val="C8102F"/>
              </a:solidFill>
              <a:sym typeface="Wingdings" panose="05000000000000000000" pitchFamily="2" charset="2"/>
            </a:endParaRP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DSTI	</a:t>
            </a:r>
            <a:r>
              <a:rPr lang="cs-CZ" sz="1451" b="0" dirty="0">
                <a:sym typeface="Wingdings" panose="05000000000000000000" pitchFamily="2" charset="2"/>
              </a:rPr>
              <a:t>50 %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r>
              <a:rPr lang="cs-CZ" sz="1451" b="0" dirty="0">
                <a:solidFill>
                  <a:srgbClr val="C8102F"/>
                </a:solidFill>
                <a:sym typeface="Wingdings" panose="05000000000000000000" pitchFamily="2" charset="2"/>
              </a:rPr>
              <a:t>DTI	</a:t>
            </a:r>
            <a:r>
              <a:rPr lang="cs-CZ" sz="1451" b="0" dirty="0">
                <a:sym typeface="Wingdings" panose="05000000000000000000" pitchFamily="2" charset="2"/>
              </a:rPr>
              <a:t>9,5 %</a:t>
            </a:r>
          </a:p>
          <a:p>
            <a:pPr>
              <a:lnSpc>
                <a:spcPts val="1905"/>
              </a:lnSpc>
              <a:buClr>
                <a:srgbClr val="C8102F"/>
              </a:buClr>
              <a:defRPr/>
            </a:pPr>
            <a:endParaRPr lang="cs-CZ" sz="1451" b="0" dirty="0"/>
          </a:p>
          <a:p>
            <a:pPr marL="472275" lvl="1" indent="0">
              <a:lnSpc>
                <a:spcPts val="1905"/>
              </a:lnSpc>
              <a:buClr>
                <a:srgbClr val="C8102F"/>
              </a:buClr>
              <a:buNone/>
              <a:defRPr/>
            </a:pPr>
            <a:endParaRPr lang="cs-CZ" altLang="cs-CZ" b="0" dirty="0">
              <a:sym typeface="Wingdings" panose="05000000000000000000" pitchFamily="2" charset="2"/>
            </a:endParaRPr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1D44F547-5547-44F3-95C9-BA146EC67F33}"/>
              </a:ext>
            </a:extLst>
          </p:cNvPr>
          <p:cNvSpPr txBox="1">
            <a:spLocks noGrp="1"/>
          </p:cNvSpPr>
          <p:nvPr/>
        </p:nvSpPr>
        <p:spPr bwMode="auto">
          <a:xfrm>
            <a:off x="430435" y="6356934"/>
            <a:ext cx="472270" cy="22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292" tIns="0" rIns="0" bIns="0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C29D1F92-8D19-4E30-A32D-064E9F1F7470}" type="slidenum">
              <a:rPr lang="cs-CZ" altLang="cs-CZ" sz="907">
                <a:cs typeface="Arial" panose="020B0604020202020204" pitchFamily="34" charset="0"/>
              </a:rPr>
              <a:pPr algn="ctr" eaLnBrk="1" hangingPunct="1"/>
              <a:t>22</a:t>
            </a:fld>
            <a:endParaRPr lang="cs-CZ" altLang="cs-CZ" sz="907">
              <a:cs typeface="Arial" panose="020B0604020202020204" pitchFamily="34" charset="0"/>
            </a:endParaRPr>
          </a:p>
        </p:txBody>
      </p:sp>
      <p:sp>
        <p:nvSpPr>
          <p:cNvPr id="45061" name="AutoShape 5" descr="9k=">
            <a:extLst>
              <a:ext uri="{FF2B5EF4-FFF2-40B4-BE49-F238E27FC236}">
                <a16:creationId xmlns:a16="http://schemas.microsoft.com/office/drawing/2014/main" id="{82BC7039-2FDE-4987-A6CB-532BA9805D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3589" y="-20158"/>
            <a:ext cx="1159079" cy="115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cs-CZ" altLang="cs-CZ" sz="1451">
              <a:cs typeface="Arial" panose="020B0604020202020204" pitchFamily="34" charset="0"/>
            </a:endParaRPr>
          </a:p>
        </p:txBody>
      </p:sp>
      <p:pic>
        <p:nvPicPr>
          <p:cNvPr id="45062" name="Picture 6">
            <a:extLst>
              <a:ext uri="{FF2B5EF4-FFF2-40B4-BE49-F238E27FC236}">
                <a16:creationId xmlns:a16="http://schemas.microsoft.com/office/drawing/2014/main" id="{F82B69BC-0BAB-4A16-A44D-E01AB9C0D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093" y="129587"/>
            <a:ext cx="2031626" cy="1864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F14374-1F4F-47D1-AE5E-744E28689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063" y="574363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708587D-FDCF-4E22-A766-2B844EB7C8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1113" y="6470682"/>
            <a:ext cx="21240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79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>
            <a:extLst>
              <a:ext uri="{FF2B5EF4-FFF2-40B4-BE49-F238E27FC236}">
                <a16:creationId xmlns:a16="http://schemas.microsoft.com/office/drawing/2014/main" id="{DC32679B-193A-46C7-AEBA-89901357B8D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86217" y="489549"/>
            <a:ext cx="8538304" cy="538378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358" dirty="0">
                <a:solidFill>
                  <a:srgbClr val="C00000"/>
                </a:solidFill>
              </a:rPr>
              <a:t>Hypotéka KB je cenově přátelská</a:t>
            </a:r>
          </a:p>
          <a:p>
            <a:pPr eaLnBrk="1" hangingPunct="1"/>
            <a:endParaRPr lang="cs-CZ" altLang="cs-CZ" sz="1633" dirty="0"/>
          </a:p>
          <a:p>
            <a:pPr eaLnBrk="1" hangingPunct="1"/>
            <a:r>
              <a:rPr lang="cs-CZ" altLang="cs-CZ" sz="1450" b="0" dirty="0"/>
              <a:t>Nulový poplatek za spravování úvěru </a:t>
            </a:r>
          </a:p>
          <a:p>
            <a:pPr eaLnBrk="1" hangingPunct="1"/>
            <a:r>
              <a:rPr lang="cs-CZ" altLang="cs-CZ" sz="1450" b="0" dirty="0"/>
              <a:t>Odklad a snížení splátek </a:t>
            </a:r>
            <a:r>
              <a:rPr lang="cs-CZ" altLang="cs-CZ" sz="1450" b="0" dirty="0">
                <a:solidFill>
                  <a:srgbClr val="C00000"/>
                </a:solidFill>
              </a:rPr>
              <a:t>pouze za 19 Kč měsíčně </a:t>
            </a:r>
            <a:r>
              <a:rPr lang="cs-CZ" altLang="cs-CZ" sz="1450" b="0" dirty="0"/>
              <a:t>(Flexibilní HÚ)</a:t>
            </a:r>
          </a:p>
          <a:p>
            <a:pPr eaLnBrk="1" hangingPunct="1"/>
            <a:r>
              <a:rPr lang="cs-CZ" altLang="cs-CZ" sz="1450" b="0" dirty="0"/>
              <a:t>Ocenění do druhého dne, tzv. „ocenění DTS“ pouze </a:t>
            </a:r>
            <a:r>
              <a:rPr lang="cs-CZ" altLang="cs-CZ" sz="1450" b="0" dirty="0">
                <a:solidFill>
                  <a:srgbClr val="C00000"/>
                </a:solidFill>
              </a:rPr>
              <a:t>za 1 000 Kč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358" dirty="0">
              <a:solidFill>
                <a:srgbClr val="C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358" dirty="0">
                <a:solidFill>
                  <a:srgbClr val="C00000"/>
                </a:solidFill>
              </a:rPr>
              <a:t>Hypotéka KB je metodicky přátelská </a:t>
            </a:r>
          </a:p>
          <a:p>
            <a:pPr eaLnBrk="1" hangingPunct="1"/>
            <a:endParaRPr lang="cs-CZ" altLang="cs-CZ" sz="1633" dirty="0"/>
          </a:p>
          <a:p>
            <a:pPr eaLnBrk="1" hangingPunct="1"/>
            <a:r>
              <a:rPr lang="cs-CZ" altLang="cs-CZ" sz="1450" b="0" dirty="0"/>
              <a:t>U hypoték na pozemek klient nemusí nikdy zahájit výstavbu</a:t>
            </a:r>
          </a:p>
          <a:p>
            <a:pPr eaLnBrk="1" hangingPunct="1"/>
            <a:r>
              <a:rPr lang="cs-CZ" altLang="cs-CZ" sz="1450" b="0" dirty="0"/>
              <a:t>Domy, byty, rekreační objekty za stejných úrokových podmínek</a:t>
            </a:r>
          </a:p>
          <a:p>
            <a:pPr eaLnBrk="1" hangingPunct="1"/>
            <a:r>
              <a:rPr lang="cs-CZ" altLang="cs-CZ" sz="1450" b="0" dirty="0"/>
              <a:t>Financujeme družstevní byty </a:t>
            </a:r>
            <a:r>
              <a:rPr lang="cs-CZ" altLang="cs-CZ" sz="1450" b="0" dirty="0" err="1"/>
              <a:t>předhypotékou</a:t>
            </a:r>
            <a:r>
              <a:rPr lang="cs-CZ" altLang="cs-CZ" sz="1450" b="0" dirty="0"/>
              <a:t> </a:t>
            </a:r>
            <a:r>
              <a:rPr lang="cs-CZ" altLang="cs-CZ" sz="1450" b="0" dirty="0">
                <a:solidFill>
                  <a:srgbClr val="C00000"/>
                </a:solidFill>
              </a:rPr>
              <a:t>bez zajištění</a:t>
            </a:r>
          </a:p>
          <a:p>
            <a:pPr eaLnBrk="1" hangingPunct="1"/>
            <a:r>
              <a:rPr lang="cs-CZ" altLang="cs-CZ" sz="1450" b="0" dirty="0">
                <a:solidFill>
                  <a:srgbClr val="000000"/>
                </a:solidFill>
              </a:rPr>
              <a:t>Klient nemusí dokládat LV a snímek z KM</a:t>
            </a:r>
          </a:p>
          <a:p>
            <a:pPr eaLnBrk="1" hangingPunct="1"/>
            <a:r>
              <a:rPr lang="cs-CZ" altLang="cs-CZ" sz="1450" b="0" dirty="0">
                <a:solidFill>
                  <a:srgbClr val="000000"/>
                </a:solidFill>
              </a:rPr>
              <a:t>Refinancování do KB </a:t>
            </a:r>
            <a:r>
              <a:rPr lang="cs-CZ" altLang="cs-CZ" sz="1450" b="0" dirty="0">
                <a:solidFill>
                  <a:srgbClr val="C00000"/>
                </a:solidFill>
              </a:rPr>
              <a:t>bez poplatků </a:t>
            </a:r>
            <a:r>
              <a:rPr lang="cs-CZ" altLang="cs-CZ" sz="1450" b="0" dirty="0">
                <a:solidFill>
                  <a:srgbClr val="000000"/>
                </a:solidFill>
              </a:rPr>
              <a:t>a </a:t>
            </a:r>
            <a:r>
              <a:rPr lang="cs-CZ" altLang="cs-CZ" sz="1450" b="0" dirty="0">
                <a:solidFill>
                  <a:srgbClr val="CC0000"/>
                </a:solidFill>
              </a:rPr>
              <a:t>bez dokládání potvrzení o výši příjmů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633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pic>
        <p:nvPicPr>
          <p:cNvPr id="50179" name="Picture 5" descr="panacik_kb.jpg">
            <a:extLst>
              <a:ext uri="{FF2B5EF4-FFF2-40B4-BE49-F238E27FC236}">
                <a16:creationId xmlns:a16="http://schemas.microsoft.com/office/drawing/2014/main" id="{137ED884-9E0F-4042-B495-1927BCBBF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965" y="489549"/>
            <a:ext cx="1290105" cy="2154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B23EAE2-7B7E-49F2-80CC-2B470991E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282" y="860801"/>
            <a:ext cx="2305050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4" name="Rectangle 54"/>
          <p:cNvSpPr>
            <a:spLocks noGrp="1" noChangeArrowheads="1"/>
          </p:cNvSpPr>
          <p:nvPr>
            <p:ph type="body" sz="quarter" idx="13"/>
          </p:nvPr>
        </p:nvSpPr>
        <p:spPr>
          <a:xfrm>
            <a:off x="215192" y="1650999"/>
            <a:ext cx="8568630" cy="454740"/>
          </a:xfrm>
        </p:spPr>
        <p:txBody>
          <a:bodyPr/>
          <a:lstStyle/>
          <a:p>
            <a:r>
              <a:rPr lang="cs-CZ" i="1" dirty="0"/>
              <a:t> </a:t>
            </a:r>
            <a:endParaRPr lang="cs-CZ" sz="1050" dirty="0"/>
          </a:p>
          <a:p>
            <a:endParaRPr lang="cs-CZ" sz="105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47C863A-473A-425A-8574-D0404E83646A}"/>
              </a:ext>
            </a:extLst>
          </p:cNvPr>
          <p:cNvSpPr txBox="1">
            <a:spLocks/>
          </p:cNvSpPr>
          <p:nvPr/>
        </p:nvSpPr>
        <p:spPr>
          <a:xfrm>
            <a:off x="312217" y="1501605"/>
            <a:ext cx="9269933" cy="2497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90564" rtl="0" eaLnBrk="1" latinLnBrk="0" hangingPunct="1">
              <a:lnSpc>
                <a:spcPct val="90000"/>
              </a:lnSpc>
              <a:spcBef>
                <a:spcPts val="867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Arial" pitchFamily="34" charset="0"/>
              <a:buNone/>
              <a:defRPr lang="en-US" sz="1400" b="1" kern="1200" baseline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341725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Tx/>
              <a:buSzPct val="100000"/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>
                <a:schemeClr val="tx1"/>
              </a:buClr>
              <a:buSzPct val="100000"/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 algn="l" defTabSz="990564" rtl="0" eaLnBrk="1" latinLnBrk="0" hangingPunct="1">
              <a:lnSpc>
                <a:spcPct val="90000"/>
              </a:lnSpc>
              <a:spcBef>
                <a:spcPts val="433"/>
              </a:spcBef>
              <a:buClrTx/>
              <a:buFont typeface="Source Sans Pro" panose="020B0503030403020204" pitchFamily="34" charset="0"/>
              <a:buChar char="-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 marL="0" indent="0" algn="l" defTabSz="990564" rtl="0" eaLnBrk="1" latinLnBrk="0" hangingPunct="1">
              <a:spcBef>
                <a:spcPts val="2167"/>
              </a:spcBef>
              <a:buClr>
                <a:schemeClr val="tx2"/>
              </a:buClr>
              <a:buFontTx/>
              <a:buNone/>
              <a:defRPr lang="en-US" sz="1400" b="1" kern="1200" cap="all" baseline="0" noProof="0">
                <a:solidFill>
                  <a:schemeClr val="bg2"/>
                </a:solidFill>
                <a:latin typeface="Calibri" panose="020F0502020204030204" pitchFamily="34" charset="0"/>
                <a:ea typeface="Source Sans Pro Black" panose="020B0803030403020204" pitchFamily="34" charset="0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None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algn="just"/>
            <a:endParaRPr lang="cs-CZ" sz="20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itchFamily="34" charset="0"/>
              <a:buChar char="•"/>
            </a:pPr>
            <a:endParaRPr lang="cs-CZ" sz="18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ECE7535-9913-4B6A-8513-CE7AA75FEC74}"/>
              </a:ext>
            </a:extLst>
          </p:cNvPr>
          <p:cNvSpPr txBox="1">
            <a:spLocks/>
          </p:cNvSpPr>
          <p:nvPr/>
        </p:nvSpPr>
        <p:spPr>
          <a:xfrm>
            <a:off x="312217" y="1319298"/>
            <a:ext cx="7949845" cy="8100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90564" rtl="0" eaLnBrk="1" latinLnBrk="0" hangingPunct="1">
              <a:lnSpc>
                <a:spcPct val="90000"/>
              </a:lnSpc>
              <a:spcBef>
                <a:spcPts val="867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Arial" pitchFamily="34" charset="0"/>
              <a:buNone/>
              <a:defRPr lang="en-US" sz="1400" b="1" kern="1200" baseline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341725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Tx/>
              <a:buSzPct val="100000"/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>
                <a:schemeClr val="tx1"/>
              </a:buClr>
              <a:buSzPct val="100000"/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 algn="l" defTabSz="990564" rtl="0" eaLnBrk="1" latinLnBrk="0" hangingPunct="1">
              <a:lnSpc>
                <a:spcPct val="90000"/>
              </a:lnSpc>
              <a:spcBef>
                <a:spcPts val="433"/>
              </a:spcBef>
              <a:buClrTx/>
              <a:buFont typeface="Source Sans Pro" panose="020B0503030403020204" pitchFamily="34" charset="0"/>
              <a:buChar char="-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 marL="0" indent="0" algn="l" defTabSz="990564" rtl="0" eaLnBrk="1" latinLnBrk="0" hangingPunct="1">
              <a:spcBef>
                <a:spcPts val="2167"/>
              </a:spcBef>
              <a:buClr>
                <a:schemeClr val="tx2"/>
              </a:buClr>
              <a:buFontTx/>
              <a:buNone/>
              <a:defRPr lang="en-US" sz="1400" b="1" kern="1200" cap="all" baseline="0" noProof="0">
                <a:solidFill>
                  <a:schemeClr val="bg2"/>
                </a:solidFill>
                <a:latin typeface="Calibri" panose="020F0502020204030204" pitchFamily="34" charset="0"/>
                <a:ea typeface="Source Sans Pro Black" panose="020B0803030403020204" pitchFamily="34" charset="0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None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000" dirty="0"/>
              <a:t>Dotazy</a:t>
            </a:r>
          </a:p>
          <a:p>
            <a:pPr lvl="2" indent="0" algn="just">
              <a:buNone/>
            </a:pPr>
            <a:endParaRPr lang="cs-CZ" sz="2000" dirty="0"/>
          </a:p>
          <a:p>
            <a:pPr lvl="2" indent="0" algn="just">
              <a:buNone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cs-CZ" sz="2000" dirty="0"/>
              <a:t>Bankéř/ Specialista/ Analytik – možná vaše budoucí profese?</a:t>
            </a:r>
          </a:p>
          <a:p>
            <a:pPr marL="840619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stále hledáme nové a motivované kolegy </a:t>
            </a:r>
            <a:r>
              <a:rPr lang="cs-CZ" sz="2000" dirty="0">
                <a:sym typeface="Wingdings" panose="05000000000000000000" pitchFamily="2" charset="2"/>
              </a:rPr>
              <a:t></a:t>
            </a:r>
            <a:endParaRPr lang="cs-CZ" sz="2000" dirty="0"/>
          </a:p>
          <a:p>
            <a:pPr marL="840619" lvl="2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840619" lvl="2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2" indent="0" algn="just">
              <a:buNone/>
            </a:pPr>
            <a:endParaRPr lang="cs-CZ" sz="2000" dirty="0"/>
          </a:p>
          <a:p>
            <a:pPr marL="840619" lvl="2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2" indent="0" algn="ctr">
              <a:buNone/>
            </a:pPr>
            <a:r>
              <a:rPr lang="cs-CZ" sz="3200" b="1" dirty="0"/>
              <a:t>Děkuji za pozornost.</a:t>
            </a:r>
          </a:p>
          <a:p>
            <a:pPr lvl="1" indent="0" algn="just">
              <a:buNone/>
            </a:pPr>
            <a:endParaRPr lang="cs-CZ" sz="2000" dirty="0"/>
          </a:p>
          <a:p>
            <a:pPr marL="840619" lvl="2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2" indent="0" algn="just">
              <a:buNone/>
            </a:pPr>
            <a:endParaRPr lang="cs-CZ" sz="2000" dirty="0"/>
          </a:p>
          <a:p>
            <a:pPr lvl="3" indent="0" algn="just">
              <a:buNone/>
            </a:pPr>
            <a:endParaRPr lang="cs-CZ" sz="2000" dirty="0"/>
          </a:p>
          <a:p>
            <a:pPr lvl="2" indent="0" algn="just">
              <a:buFont typeface="Source Sans Pro" panose="020B0503030403020204" pitchFamily="34" charset="0"/>
              <a:buNone/>
            </a:pPr>
            <a:endParaRPr lang="cs-CZ" sz="200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0" algn="just">
              <a:buFont typeface="Wingdings" panose="05000000000000000000" pitchFamily="2" charset="2"/>
              <a:buNone/>
            </a:pPr>
            <a:endParaRPr lang="cs-CZ" sz="200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itchFamily="34" charset="0"/>
              <a:buChar char="•"/>
            </a:pPr>
            <a:endParaRPr lang="cs-CZ" sz="18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B2C41BD-A6E1-483B-8D70-BF3CC9794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7605" y="6385488"/>
            <a:ext cx="21240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9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403986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financování fyzických osob</a:t>
            </a:r>
          </a:p>
        </p:txBody>
      </p:sp>
      <p:sp>
        <p:nvSpPr>
          <p:cNvPr id="4" name="Rectangle 54"/>
          <p:cNvSpPr>
            <a:spLocks noGrp="1" noChangeArrowheads="1"/>
          </p:cNvSpPr>
          <p:nvPr>
            <p:ph type="body" sz="quarter" idx="13"/>
          </p:nvPr>
        </p:nvSpPr>
        <p:spPr>
          <a:xfrm>
            <a:off x="215192" y="1650999"/>
            <a:ext cx="8568630" cy="503215"/>
          </a:xfrm>
        </p:spPr>
        <p:txBody>
          <a:bodyPr/>
          <a:lstStyle/>
          <a:p>
            <a:r>
              <a:rPr lang="cs-CZ" i="1" dirty="0"/>
              <a:t> </a:t>
            </a:r>
            <a:endParaRPr lang="cs-CZ" sz="1050" dirty="0"/>
          </a:p>
          <a:p>
            <a:r>
              <a:rPr lang="cs-CZ" i="1" dirty="0"/>
              <a:t> </a:t>
            </a:r>
            <a:endParaRPr lang="cs-CZ" sz="105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47C863A-473A-425A-8574-D0404E83646A}"/>
              </a:ext>
            </a:extLst>
          </p:cNvPr>
          <p:cNvSpPr txBox="1">
            <a:spLocks/>
          </p:cNvSpPr>
          <p:nvPr/>
        </p:nvSpPr>
        <p:spPr>
          <a:xfrm>
            <a:off x="312217" y="1532467"/>
            <a:ext cx="9269933" cy="2497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90564" rtl="0" eaLnBrk="1" latinLnBrk="0" hangingPunct="1">
              <a:lnSpc>
                <a:spcPct val="90000"/>
              </a:lnSpc>
              <a:spcBef>
                <a:spcPts val="867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Arial" pitchFamily="34" charset="0"/>
              <a:buNone/>
              <a:defRPr lang="en-US" sz="1400" b="1" kern="1200" baseline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341725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Tx/>
              <a:buSzPct val="100000"/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>
                <a:schemeClr val="tx1"/>
              </a:buClr>
              <a:buSzPct val="100000"/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 algn="l" defTabSz="990564" rtl="0" eaLnBrk="1" latinLnBrk="0" hangingPunct="1">
              <a:lnSpc>
                <a:spcPct val="90000"/>
              </a:lnSpc>
              <a:spcBef>
                <a:spcPts val="433"/>
              </a:spcBef>
              <a:buClrTx/>
              <a:buFont typeface="Source Sans Pro" panose="020B0503030403020204" pitchFamily="34" charset="0"/>
              <a:buChar char="-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 marL="0" indent="0" algn="l" defTabSz="990564" rtl="0" eaLnBrk="1" latinLnBrk="0" hangingPunct="1">
              <a:spcBef>
                <a:spcPts val="2167"/>
              </a:spcBef>
              <a:buClr>
                <a:schemeClr val="tx2"/>
              </a:buClr>
              <a:buFontTx/>
              <a:buNone/>
              <a:defRPr lang="en-US" sz="1400" b="1" kern="1200" cap="all" baseline="0" noProof="0">
                <a:solidFill>
                  <a:schemeClr val="bg2"/>
                </a:solidFill>
                <a:latin typeface="Calibri" panose="020F0502020204030204" pitchFamily="34" charset="0"/>
                <a:ea typeface="Source Sans Pro Black" panose="020B0803030403020204" pitchFamily="34" charset="0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None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algn="just"/>
            <a:endParaRPr lang="cs-CZ" sz="20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itchFamily="34" charset="0"/>
              <a:buChar char="•"/>
            </a:pPr>
            <a:endParaRPr lang="cs-CZ" sz="18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1E43681-2B4F-4EEB-A61E-644017AADA63}"/>
              </a:ext>
            </a:extLst>
          </p:cNvPr>
          <p:cNvSpPr txBox="1">
            <a:spLocks/>
          </p:cNvSpPr>
          <p:nvPr/>
        </p:nvSpPr>
        <p:spPr>
          <a:xfrm>
            <a:off x="322800" y="1289803"/>
            <a:ext cx="7433652" cy="60580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90564" rtl="0" eaLnBrk="1" latinLnBrk="0" hangingPunct="1">
              <a:lnSpc>
                <a:spcPct val="90000"/>
              </a:lnSpc>
              <a:spcBef>
                <a:spcPts val="867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Arial" pitchFamily="34" charset="0"/>
              <a:buNone/>
              <a:defRPr lang="en-US" sz="1400" b="1" kern="1200" baseline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341725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Tx/>
              <a:buSzPct val="100000"/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>
                <a:schemeClr val="tx1"/>
              </a:buClr>
              <a:buSzPct val="100000"/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 algn="l" defTabSz="990564" rtl="0" eaLnBrk="1" latinLnBrk="0" hangingPunct="1">
              <a:lnSpc>
                <a:spcPct val="90000"/>
              </a:lnSpc>
              <a:spcBef>
                <a:spcPts val="433"/>
              </a:spcBef>
              <a:buClrTx/>
              <a:buFont typeface="Source Sans Pro" panose="020B0503030403020204" pitchFamily="34" charset="0"/>
              <a:buChar char="-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 marL="0" indent="0" algn="l" defTabSz="990564" rtl="0" eaLnBrk="1" latinLnBrk="0" hangingPunct="1">
              <a:spcBef>
                <a:spcPts val="2167"/>
              </a:spcBef>
              <a:buClr>
                <a:schemeClr val="tx2"/>
              </a:buClr>
              <a:buFontTx/>
              <a:buNone/>
              <a:defRPr lang="en-US" sz="1400" b="1" kern="1200" cap="all" baseline="0" noProof="0">
                <a:solidFill>
                  <a:schemeClr val="bg2"/>
                </a:solidFill>
                <a:latin typeface="Calibri" panose="020F0502020204030204" pitchFamily="34" charset="0"/>
                <a:ea typeface="Source Sans Pro Black" panose="020B0803030403020204" pitchFamily="34" charset="0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None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83469" lvl="2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KRÁTKODOBÉ FINANCOVÁNÍ:</a:t>
            </a:r>
          </a:p>
          <a:p>
            <a:pPr lvl="2" indent="0" algn="just">
              <a:buNone/>
            </a:pPr>
            <a:r>
              <a:rPr lang="cs-CZ" sz="2000" dirty="0"/>
              <a:t>Kontokorentní úvěr</a:t>
            </a:r>
          </a:p>
          <a:p>
            <a:pPr lvl="2" indent="0" algn="just">
              <a:buNone/>
            </a:pPr>
            <a:r>
              <a:rPr lang="cs-CZ" sz="2000" dirty="0"/>
              <a:t>Kreditní karta</a:t>
            </a:r>
          </a:p>
          <a:p>
            <a:pPr lvl="2" indent="0" algn="just">
              <a:buNone/>
            </a:pPr>
            <a:endParaRPr lang="cs-CZ" sz="2000" b="1" dirty="0"/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SPOTŘEBITELSKÉ FINANCOVÁNÍ</a:t>
            </a:r>
          </a:p>
          <a:p>
            <a:pPr lvl="2" indent="0" algn="just">
              <a:buNone/>
            </a:pPr>
            <a:r>
              <a:rPr lang="cs-CZ" sz="2000" dirty="0"/>
              <a:t>Osobní úvěr</a:t>
            </a:r>
          </a:p>
          <a:p>
            <a:pPr lvl="2" indent="0" algn="just">
              <a:buNone/>
            </a:pPr>
            <a:r>
              <a:rPr lang="cs-CZ" sz="2000" dirty="0"/>
              <a:t>Optimální úvěr</a:t>
            </a:r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LOMBARDNÍ ÚVĚR</a:t>
            </a:r>
          </a:p>
          <a:p>
            <a:pPr algn="just"/>
            <a:endParaRPr lang="cs-CZ" sz="2000" dirty="0"/>
          </a:p>
          <a:p>
            <a:pPr lvl="1" indent="0" algn="just">
              <a:buNone/>
            </a:pPr>
            <a:endParaRPr lang="cs-CZ" sz="2000" dirty="0"/>
          </a:p>
          <a:p>
            <a:pPr marL="798925" lvl="1" indent="-4572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0" algn="just">
              <a:buFont typeface="Wingdings" panose="05000000000000000000" pitchFamily="2" charset="2"/>
              <a:buNone/>
            </a:pPr>
            <a:endParaRPr lang="cs-CZ" sz="1800" dirty="0"/>
          </a:p>
          <a:p>
            <a:pPr marL="285750" indent="-285750" algn="just">
              <a:buFont typeface="Arial" pitchFamily="34" charset="0"/>
              <a:buChar char="•"/>
            </a:pPr>
            <a:endParaRPr lang="cs-CZ" sz="18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43160D7-6F3D-4516-8294-9555576C9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707" y="6416574"/>
            <a:ext cx="21240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3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financování fyzických osob</a:t>
            </a:r>
          </a:p>
        </p:txBody>
      </p:sp>
      <p:sp>
        <p:nvSpPr>
          <p:cNvPr id="4" name="Rectangle 54"/>
          <p:cNvSpPr>
            <a:spLocks noGrp="1" noChangeArrowheads="1"/>
          </p:cNvSpPr>
          <p:nvPr>
            <p:ph type="body" sz="quarter" idx="13"/>
          </p:nvPr>
        </p:nvSpPr>
        <p:spPr>
          <a:xfrm>
            <a:off x="215192" y="1650999"/>
            <a:ext cx="8568630" cy="503215"/>
          </a:xfrm>
        </p:spPr>
        <p:txBody>
          <a:bodyPr/>
          <a:lstStyle/>
          <a:p>
            <a:r>
              <a:rPr lang="cs-CZ" i="1" dirty="0"/>
              <a:t> </a:t>
            </a:r>
            <a:endParaRPr lang="cs-CZ" sz="1050" dirty="0"/>
          </a:p>
          <a:p>
            <a:r>
              <a:rPr lang="cs-CZ" i="1" dirty="0"/>
              <a:t> </a:t>
            </a:r>
            <a:endParaRPr lang="cs-CZ" sz="105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47C863A-473A-425A-8574-D0404E83646A}"/>
              </a:ext>
            </a:extLst>
          </p:cNvPr>
          <p:cNvSpPr txBox="1">
            <a:spLocks/>
          </p:cNvSpPr>
          <p:nvPr/>
        </p:nvSpPr>
        <p:spPr>
          <a:xfrm>
            <a:off x="312217" y="1532467"/>
            <a:ext cx="9269933" cy="2497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90564" rtl="0" eaLnBrk="1" latinLnBrk="0" hangingPunct="1">
              <a:lnSpc>
                <a:spcPct val="90000"/>
              </a:lnSpc>
              <a:spcBef>
                <a:spcPts val="867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Arial" pitchFamily="34" charset="0"/>
              <a:buNone/>
              <a:defRPr lang="en-US" sz="1400" b="1" kern="1200" baseline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341725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Tx/>
              <a:buSzPct val="100000"/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>
                <a:schemeClr val="tx1"/>
              </a:buClr>
              <a:buSzPct val="100000"/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 algn="l" defTabSz="990564" rtl="0" eaLnBrk="1" latinLnBrk="0" hangingPunct="1">
              <a:lnSpc>
                <a:spcPct val="90000"/>
              </a:lnSpc>
              <a:spcBef>
                <a:spcPts val="433"/>
              </a:spcBef>
              <a:buClrTx/>
              <a:buFont typeface="Source Sans Pro" panose="020B0503030403020204" pitchFamily="34" charset="0"/>
              <a:buChar char="-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 marL="0" indent="0" algn="l" defTabSz="990564" rtl="0" eaLnBrk="1" latinLnBrk="0" hangingPunct="1">
              <a:spcBef>
                <a:spcPts val="2167"/>
              </a:spcBef>
              <a:buClr>
                <a:schemeClr val="tx2"/>
              </a:buClr>
              <a:buFontTx/>
              <a:buNone/>
              <a:defRPr lang="en-US" sz="1400" b="1" kern="1200" cap="all" baseline="0" noProof="0">
                <a:solidFill>
                  <a:schemeClr val="bg2"/>
                </a:solidFill>
                <a:latin typeface="Calibri" panose="020F0502020204030204" pitchFamily="34" charset="0"/>
                <a:ea typeface="Source Sans Pro Black" panose="020B0803030403020204" pitchFamily="34" charset="0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None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marL="457200" indent="-457200" algn="just">
              <a:buFont typeface="+mj-lt"/>
              <a:buAutoNum type="arabicPeriod"/>
            </a:pPr>
            <a:endParaRPr lang="cs-CZ" sz="2000" b="0" dirty="0"/>
          </a:p>
          <a:p>
            <a:pPr algn="just"/>
            <a:endParaRPr lang="cs-CZ" sz="20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  <a:p>
            <a:pPr marL="285750" indent="-285750" algn="just">
              <a:buFont typeface="Arial" pitchFamily="34" charset="0"/>
              <a:buChar char="•"/>
            </a:pPr>
            <a:endParaRPr lang="cs-CZ" sz="18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1E43681-2B4F-4EEB-A61E-644017AADA63}"/>
              </a:ext>
            </a:extLst>
          </p:cNvPr>
          <p:cNvSpPr txBox="1">
            <a:spLocks/>
          </p:cNvSpPr>
          <p:nvPr/>
        </p:nvSpPr>
        <p:spPr>
          <a:xfrm>
            <a:off x="322800" y="1289803"/>
            <a:ext cx="7433652" cy="7158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90564" rtl="0" eaLnBrk="1" latinLnBrk="0" hangingPunct="1">
              <a:lnSpc>
                <a:spcPct val="90000"/>
              </a:lnSpc>
              <a:spcBef>
                <a:spcPts val="867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Arial" pitchFamily="34" charset="0"/>
              <a:buNone/>
              <a:defRPr lang="en-US" sz="1400" b="1" kern="1200" baseline="0" noProof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341725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Tx/>
              <a:buSzPct val="100000"/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497719" indent="-185731" algn="l" defTabSz="990564" rtl="0" eaLnBrk="1" latinLnBrk="0" hangingPunct="1">
              <a:lnSpc>
                <a:spcPct val="90000"/>
              </a:lnSpc>
              <a:spcBef>
                <a:spcPts val="650"/>
              </a:spcBef>
              <a:buClr>
                <a:schemeClr val="tx1"/>
              </a:buClr>
              <a:buSzPct val="100000"/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653713" indent="-185731" algn="l" defTabSz="990564" rtl="0" eaLnBrk="1" latinLnBrk="0" hangingPunct="1">
              <a:lnSpc>
                <a:spcPct val="90000"/>
              </a:lnSpc>
              <a:spcBef>
                <a:spcPts val="433"/>
              </a:spcBef>
              <a:buClrTx/>
              <a:buFont typeface="Source Sans Pro" panose="020B0503030403020204" pitchFamily="34" charset="0"/>
              <a:buChar char="-"/>
              <a:defRPr lang="en-US" sz="1400" kern="1200" noProof="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 marL="0" indent="0" algn="l" defTabSz="990564" rtl="0" eaLnBrk="1" latinLnBrk="0" hangingPunct="1">
              <a:spcBef>
                <a:spcPts val="2167"/>
              </a:spcBef>
              <a:buClr>
                <a:schemeClr val="tx2"/>
              </a:buClr>
              <a:buFontTx/>
              <a:buNone/>
              <a:defRPr lang="en-US" sz="1400" b="1" kern="1200" cap="all" baseline="0" noProof="0">
                <a:solidFill>
                  <a:schemeClr val="bg2"/>
                </a:solidFill>
                <a:latin typeface="Calibri" panose="020F0502020204030204" pitchFamily="34" charset="0"/>
                <a:ea typeface="Source Sans Pro Black" panose="020B0803030403020204" pitchFamily="34" charset="0"/>
                <a:cs typeface="Arial" pitchFamily="34" charset="0"/>
              </a:defRPr>
            </a:lvl5pPr>
            <a:lvl6pPr marL="2724050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None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33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14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896" indent="-247640" algn="l" defTabSz="99056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83469" lvl="2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SPOTŘEBITELSKÉ ÚVĚRY NA BYDLENÍ:</a:t>
            </a:r>
          </a:p>
          <a:p>
            <a:pPr lvl="2" indent="0" algn="just">
              <a:buNone/>
            </a:pPr>
            <a:r>
              <a:rPr lang="cs-CZ" sz="2000" dirty="0"/>
              <a:t>HYPOTEČNÍ ÚVĚRY</a:t>
            </a:r>
          </a:p>
          <a:p>
            <a:pPr lvl="2" indent="0" algn="just">
              <a:buNone/>
            </a:pPr>
            <a:r>
              <a:rPr lang="cs-CZ" sz="2000" dirty="0"/>
              <a:t>- Hypotéka – zálohové čerpání (na výstavbu, rekonstrukci)</a:t>
            </a:r>
          </a:p>
          <a:p>
            <a:pPr lvl="2" indent="0" algn="just">
              <a:buNone/>
            </a:pPr>
            <a:r>
              <a:rPr lang="cs-CZ" sz="2000" dirty="0"/>
              <a:t>- Hypotéka na refinancování</a:t>
            </a:r>
          </a:p>
          <a:p>
            <a:pPr lvl="2" indent="0" algn="just">
              <a:buNone/>
            </a:pPr>
            <a:r>
              <a:rPr lang="cs-CZ" sz="2000" dirty="0"/>
              <a:t>- Hypotéka bez nemovitosti</a:t>
            </a:r>
          </a:p>
          <a:p>
            <a:pPr lvl="2" indent="0" algn="just">
              <a:buNone/>
            </a:pPr>
            <a:r>
              <a:rPr lang="cs-CZ" sz="2000" dirty="0"/>
              <a:t>- Flexibilní hypotéka</a:t>
            </a:r>
          </a:p>
          <a:p>
            <a:pPr lvl="2" indent="0" algn="just">
              <a:buNone/>
            </a:pPr>
            <a:r>
              <a:rPr lang="cs-CZ" sz="2000" dirty="0"/>
              <a:t>- Hypotéka 2 v 1</a:t>
            </a:r>
          </a:p>
          <a:p>
            <a:pPr marL="840619" lvl="2" indent="-342900" algn="just">
              <a:buFontTx/>
              <a:buChar char="-"/>
            </a:pPr>
            <a:endParaRPr lang="cs-CZ" sz="2000" b="1" dirty="0"/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PŘEDHYPOTEČNÍ ÚVĚR</a:t>
            </a:r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783469" lvl="2" indent="-285750" algn="just">
              <a:buFont typeface="Arial" panose="020B0604020202020204" pitchFamily="34" charset="0"/>
              <a:buChar char="•"/>
            </a:pPr>
            <a:r>
              <a:rPr lang="cs-CZ" sz="2000" b="1" dirty="0"/>
              <a:t>AMERICKÁ HYPOTÉKA</a:t>
            </a:r>
          </a:p>
          <a:p>
            <a:pPr lvl="2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98925" lvl="1" indent="-4572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 indent="0" algn="just">
              <a:buFont typeface="Wingdings" panose="05000000000000000000" pitchFamily="2" charset="2"/>
              <a:buNone/>
            </a:pPr>
            <a:endParaRPr lang="cs-CZ" sz="1800" dirty="0"/>
          </a:p>
          <a:p>
            <a:pPr marL="285750" indent="-285750" algn="just">
              <a:buFont typeface="Arial" pitchFamily="34" charset="0"/>
              <a:buChar char="•"/>
            </a:pPr>
            <a:endParaRPr lang="cs-CZ" sz="1800" b="0" dirty="0"/>
          </a:p>
          <a:p>
            <a:pPr marL="627475" lvl="1" indent="-2857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CAB227F-C609-45D6-9032-F4CEE29B7E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707" y="6534150"/>
            <a:ext cx="21240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05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174FD70C-338C-4DFC-8976-BE93C7AB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676" y="750677"/>
            <a:ext cx="7868774" cy="24070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C00000"/>
                </a:solidFill>
              </a:rPr>
              <a:t>Kdo může o úvěr žádat?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27988B6-1E4C-4551-B3C5-EC7ECBB9E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732" y="1428331"/>
            <a:ext cx="7868774" cy="479964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1451" dirty="0">
                <a:solidFill>
                  <a:srgbClr val="C00000"/>
                </a:solidFill>
              </a:rPr>
              <a:t>Charakteristika žadatelů</a:t>
            </a:r>
            <a:endParaRPr lang="cs-CZ" altLang="cs-CZ" sz="1451" b="0" dirty="0"/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defRPr/>
            </a:pPr>
            <a:r>
              <a:rPr lang="cs-CZ" altLang="cs-CZ" sz="1451" b="0" dirty="0"/>
              <a:t>Občan se státním občanstvím ČR</a:t>
            </a:r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defRPr/>
            </a:pPr>
            <a:r>
              <a:rPr lang="cs-CZ" altLang="cs-CZ" sz="1451" b="0" dirty="0"/>
              <a:t>Občan EU s povolením k pobytu</a:t>
            </a:r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defRPr/>
            </a:pPr>
            <a:r>
              <a:rPr lang="cs-CZ" altLang="cs-CZ" sz="1451" b="0" dirty="0"/>
              <a:t>Cizinec s trvalým pobytem na území ČR</a:t>
            </a:r>
          </a:p>
          <a:p>
            <a:pPr>
              <a:lnSpc>
                <a:spcPct val="100000"/>
              </a:lnSpc>
              <a:buClr>
                <a:srgbClr val="C00000"/>
              </a:buClr>
              <a:defRPr/>
            </a:pPr>
            <a:r>
              <a:rPr lang="cs-CZ" altLang="cs-CZ" sz="1451" b="0" dirty="0"/>
              <a:t>Pozn. </a:t>
            </a:r>
            <a:r>
              <a:rPr lang="cs-CZ" altLang="cs-CZ" sz="1451" dirty="0"/>
              <a:t>Cizinci musí mít přidělené české RČ</a:t>
            </a:r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defRPr/>
            </a:pPr>
            <a:r>
              <a:rPr lang="cs-CZ" altLang="cs-CZ" sz="1451" b="0" dirty="0"/>
              <a:t>Max. 2 domácnosti, současně max. 4 osoby</a:t>
            </a:r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defRPr/>
            </a:pPr>
            <a:r>
              <a:rPr lang="cs-CZ" altLang="cs-CZ" sz="1451" b="0" dirty="0"/>
              <a:t>Druh/družka (</a:t>
            </a:r>
            <a:r>
              <a:rPr lang="cs-CZ" altLang="cs-CZ" sz="1451" b="0" dirty="0" err="1"/>
              <a:t>reg</a:t>
            </a:r>
            <a:r>
              <a:rPr lang="cs-CZ" altLang="cs-CZ" sz="1451" b="0" dirty="0"/>
              <a:t>. partner/partnerka) ve společné domácnosti = 1 domácnost</a:t>
            </a:r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defRPr/>
            </a:pPr>
            <a:endParaRPr lang="cs-CZ" altLang="cs-CZ" sz="1451" dirty="0">
              <a:solidFill>
                <a:srgbClr val="C00000"/>
              </a:solidFill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altLang="cs-CZ" sz="1451" dirty="0">
              <a:solidFill>
                <a:srgbClr val="C00000"/>
              </a:solidFill>
            </a:endParaRP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451" dirty="0">
                <a:solidFill>
                  <a:srgbClr val="C00000"/>
                </a:solidFill>
              </a:rPr>
              <a:t>Hodnocení bonity </a:t>
            </a:r>
          </a:p>
          <a:p>
            <a:pPr eaLnBrk="1" hangingPunct="1">
              <a:lnSpc>
                <a:spcPct val="100000"/>
              </a:lnSpc>
              <a:buClr>
                <a:srgbClr val="C00000"/>
              </a:buClr>
              <a:defRPr/>
            </a:pPr>
            <a:r>
              <a:rPr lang="cs-CZ" altLang="cs-CZ" sz="1451" b="0" dirty="0"/>
              <a:t>Hodnotíme trvalost a stabilitu příjmu, jejich výši a zdroj (věk žadatele prokazující příjem nesmí v době splacení HU překročit </a:t>
            </a:r>
            <a:r>
              <a:rPr lang="cs-CZ" altLang="cs-CZ" sz="1451" dirty="0"/>
              <a:t>70 let)</a:t>
            </a:r>
          </a:p>
          <a:p>
            <a:pPr>
              <a:defRPr/>
            </a:pPr>
            <a:r>
              <a:rPr lang="cs-CZ" altLang="cs-CZ" sz="1451" dirty="0"/>
              <a:t>Nedostatečné vyhodnocení úvěruschopnosti klienta může mít negativní dopad na splácení úvěru a vést k předlužení klienta ve smyslu zákona 257/2016 Sb. Zákon o spotřebitelském úvěru a v důsledku toho ke zneplatnění úvěrové smlouvy.</a:t>
            </a:r>
            <a:endParaRPr lang="cs-CZ" altLang="cs-CZ" sz="1451" b="0" dirty="0">
              <a:sym typeface="Wingdings" panose="05000000000000000000" pitchFamily="2" charset="2"/>
            </a:endParaRPr>
          </a:p>
        </p:txBody>
      </p:sp>
      <p:sp>
        <p:nvSpPr>
          <p:cNvPr id="11268" name="Zástupný symbol pro číslo snímku 3">
            <a:extLst>
              <a:ext uri="{FF2B5EF4-FFF2-40B4-BE49-F238E27FC236}">
                <a16:creationId xmlns:a16="http://schemas.microsoft.com/office/drawing/2014/main" id="{E980BF1E-2BD3-41B4-8E74-FB59262F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73856" indent="-259175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70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138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062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0742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542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010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2478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 sz="907" dirty="0"/>
          </a:p>
        </p:txBody>
      </p:sp>
      <p:pic>
        <p:nvPicPr>
          <p:cNvPr id="11269" name="Picture 4" descr="GLOBAL ARMY spol. s r.o.">
            <a:hlinkClick r:id="rId2" tooltip="GLOBAL ARMY spol. s r.o."/>
            <a:extLst>
              <a:ext uri="{FF2B5EF4-FFF2-40B4-BE49-F238E27FC236}">
                <a16:creationId xmlns:a16="http://schemas.microsoft.com/office/drawing/2014/main" id="{36EE7790-C565-4DAD-AF76-9F6DAA93E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207" y="1403854"/>
            <a:ext cx="863909" cy="64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5" descr="GLOBAL ARMY spol. s r.o.">
            <a:hlinkClick r:id="rId4" tooltip="GLOBAL ARMY spol. s r.o."/>
            <a:extLst>
              <a:ext uri="{FF2B5EF4-FFF2-40B4-BE49-F238E27FC236}">
                <a16:creationId xmlns:a16="http://schemas.microsoft.com/office/drawing/2014/main" id="{092971E1-F323-4A79-B947-0E9EEE5F1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097" y="1534880"/>
            <a:ext cx="863909" cy="64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6" descr="GLOBAL ARMY spol. s r.o.">
            <a:hlinkClick r:id="rId6" tooltip="GLOBAL ARMY spol. s r.o."/>
            <a:extLst>
              <a:ext uri="{FF2B5EF4-FFF2-40B4-BE49-F238E27FC236}">
                <a16:creationId xmlns:a16="http://schemas.microsoft.com/office/drawing/2014/main" id="{7A46B690-1DBC-4C6B-9D07-B0B64C1B6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732" y="1796932"/>
            <a:ext cx="863909" cy="64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7" descr="ROCK-SHOP.cz">
            <a:hlinkClick r:id="rId8" tooltip="ROCK-SHOP.cz"/>
            <a:extLst>
              <a:ext uri="{FF2B5EF4-FFF2-40B4-BE49-F238E27FC236}">
                <a16:creationId xmlns:a16="http://schemas.microsoft.com/office/drawing/2014/main" id="{BB36387C-88FA-4E94-9533-2E669A175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635" y="1730699"/>
            <a:ext cx="863909" cy="755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Nadpis 1">
            <a:extLst>
              <a:ext uri="{FF2B5EF4-FFF2-40B4-BE49-F238E27FC236}">
                <a16:creationId xmlns:a16="http://schemas.microsoft.com/office/drawing/2014/main" id="{55994E56-BD11-47AF-9C2C-1156ADCD1413}"/>
              </a:ext>
            </a:extLst>
          </p:cNvPr>
          <p:cNvSpPr txBox="1">
            <a:spLocks/>
          </p:cNvSpPr>
          <p:nvPr/>
        </p:nvSpPr>
        <p:spPr bwMode="auto">
          <a:xfrm>
            <a:off x="1033732" y="3784239"/>
            <a:ext cx="7789582" cy="57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"/>
              <a:defRPr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46138" indent="-325438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03338" indent="-26035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824038" indent="-26035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346325" indent="-26035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803525" indent="-26035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260725" indent="-26035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717925" indent="-26035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175125" indent="-260350" defTabSz="1042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358" dirty="0">
                <a:solidFill>
                  <a:srgbClr val="C00000"/>
                </a:solidFill>
              </a:rPr>
              <a:t>Co nás zajímá?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F1855DA-E736-487B-9497-9679BCC8684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38" y="0"/>
            <a:ext cx="2124075" cy="32385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834E6E7-1EC4-4272-BA58-E446218B4C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1550" y="1003623"/>
            <a:ext cx="2305050" cy="323850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81DC5EE3-23C6-4BA5-A89D-2145E5CCB24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60853" y="6404734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FEF19E6-0FC7-44A1-9F27-0C8E900ED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C00000"/>
                </a:solidFill>
              </a:rPr>
              <a:t>Ověření výdajů a závazků klienta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53C414-8737-4E34-A63B-3DB78975A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894" y="1307383"/>
            <a:ext cx="7868773" cy="5140253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cs-CZ" sz="1451" b="0" dirty="0"/>
              <a:t>Klient je povinen vždy samostatně a pravdivě uvést v Žádosti veškeré své závazky. Pokud klient neuvede všechny své výdaje pravdivě, pak lze takové jednání klasifikovat i jako </a:t>
            </a:r>
            <a:r>
              <a:rPr lang="cs-CZ" sz="1451" dirty="0"/>
              <a:t>pokus o úvěrový podvod. </a:t>
            </a:r>
            <a:r>
              <a:rPr lang="cs-CZ" sz="1451" b="0" dirty="0"/>
              <a:t>Situace kdy klient má výdaje i závazky nulové prakticky nemůže nastat! </a:t>
            </a:r>
            <a:r>
              <a:rPr lang="cs-CZ" sz="1451" b="0" u="sng" dirty="0">
                <a:solidFill>
                  <a:srgbClr val="C00000"/>
                </a:solidFill>
              </a:rPr>
              <a:t>V Žádosti o poskytnutí úvěru musí být vyplněné, </a:t>
            </a:r>
            <a:r>
              <a:rPr lang="cs-CZ" sz="1451" u="sng" dirty="0">
                <a:solidFill>
                  <a:srgbClr val="C00000"/>
                </a:solidFill>
              </a:rPr>
              <a:t>nesmí být nulové</a:t>
            </a:r>
            <a:r>
              <a:rPr lang="cs-CZ" sz="1451" b="0" u="sng" dirty="0">
                <a:solidFill>
                  <a:srgbClr val="C00000"/>
                </a:solidFill>
              </a:rPr>
              <a:t>!</a:t>
            </a:r>
          </a:p>
          <a:p>
            <a:pPr marL="945990" lvl="2" indent="0">
              <a:spcBef>
                <a:spcPts val="0"/>
              </a:spcBef>
              <a:buNone/>
              <a:defRPr/>
            </a:pPr>
            <a:r>
              <a:rPr lang="cs-CZ" sz="363" dirty="0">
                <a:solidFill>
                  <a:srgbClr val="C00000"/>
                </a:solidFill>
              </a:rPr>
              <a:t>		</a:t>
            </a:r>
          </a:p>
          <a:p>
            <a:pPr>
              <a:spcBef>
                <a:spcPts val="0"/>
              </a:spcBef>
              <a:defRPr/>
            </a:pPr>
            <a:r>
              <a:rPr lang="cs-CZ" sz="1451" dirty="0"/>
              <a:t>závazky vůči bankám a jiným subjektům </a:t>
            </a:r>
            <a:r>
              <a:rPr lang="cs-CZ" sz="1451" b="0" dirty="0"/>
              <a:t>(nesplacené zůstatky úvěrů, limity KK a PD, splátky leasingu, produktů splátkových společností) - jejich doložení není vyžadováno</a:t>
            </a:r>
          </a:p>
          <a:p>
            <a:pPr>
              <a:spcBef>
                <a:spcPts val="0"/>
              </a:spcBef>
              <a:defRPr/>
            </a:pPr>
            <a:r>
              <a:rPr lang="cs-CZ" sz="1451" dirty="0"/>
              <a:t>ostatní závazky </a:t>
            </a:r>
            <a:r>
              <a:rPr lang="cs-CZ" sz="1451" b="0" dirty="0"/>
              <a:t>(jiné nezbytné výdaje klienta – především se jedná o výdaje za mobilní telefon, internet, trvalé příkazy neuvedené ve výdajích výše, složenky, dopravné do zaměstnání </a:t>
            </a:r>
            <a:r>
              <a:rPr lang="cs-CZ" sz="1451" b="0" dirty="0" err="1"/>
              <a:t>apod</a:t>
            </a:r>
            <a:r>
              <a:rPr lang="cs-CZ" sz="1451" b="0" dirty="0"/>
              <a:t>)</a:t>
            </a:r>
          </a:p>
          <a:p>
            <a:pPr>
              <a:spcBef>
                <a:spcPts val="0"/>
              </a:spcBef>
              <a:defRPr/>
            </a:pPr>
            <a:r>
              <a:rPr lang="cs-CZ" sz="1451" dirty="0"/>
              <a:t>náklady na bydlení </a:t>
            </a:r>
            <a:r>
              <a:rPr lang="cs-CZ" sz="1451" b="0" dirty="0"/>
              <a:t>(např. tržní nájemné, náklady na služby – vodné, plyn, elektřina; příspěvek do fondu oprav, příspěvek do rezervního fondu pro opravy rodinného domu atd.)</a:t>
            </a:r>
          </a:p>
          <a:p>
            <a:pPr>
              <a:spcBef>
                <a:spcPts val="0"/>
              </a:spcBef>
              <a:defRPr/>
            </a:pPr>
            <a:r>
              <a:rPr lang="cs-CZ" sz="1451" dirty="0"/>
              <a:t>výživné</a:t>
            </a:r>
            <a:r>
              <a:rPr lang="cs-CZ" sz="1451" b="0" dirty="0"/>
              <a:t> dle rozhodnutí stanoveného soudem</a:t>
            </a:r>
          </a:p>
          <a:p>
            <a:pPr>
              <a:spcBef>
                <a:spcPts val="0"/>
              </a:spcBef>
              <a:defRPr/>
            </a:pPr>
            <a:r>
              <a:rPr lang="cs-CZ" sz="1451" dirty="0"/>
              <a:t>měsíční výdaje plynoucí ze všech pojistných smluv </a:t>
            </a:r>
          </a:p>
          <a:p>
            <a:pPr>
              <a:spcBef>
                <a:spcPts val="0"/>
              </a:spcBef>
              <a:defRPr/>
            </a:pPr>
            <a:r>
              <a:rPr lang="cs-CZ" sz="1451" dirty="0"/>
              <a:t>pravidelné platby spořícího charakteru </a:t>
            </a:r>
            <a:r>
              <a:rPr lang="cs-CZ" sz="1451" b="0" dirty="0"/>
              <a:t>(penzijního připojištění, stavební spoření, apod.)</a:t>
            </a:r>
          </a:p>
          <a:p>
            <a:pPr>
              <a:spcBef>
                <a:spcPts val="0"/>
              </a:spcBef>
              <a:defRPr/>
            </a:pPr>
            <a:endParaRPr lang="cs-CZ" sz="1451" b="0" dirty="0"/>
          </a:p>
          <a:p>
            <a:pPr>
              <a:spcBef>
                <a:spcPts val="0"/>
              </a:spcBef>
              <a:defRPr/>
            </a:pPr>
            <a:r>
              <a:rPr lang="cs-CZ" sz="1451" b="0" dirty="0"/>
              <a:t>V individuálních případech si banka může vyžádat výpisy z JPÚ za posledních 6 měsíců</a:t>
            </a:r>
          </a:p>
          <a:p>
            <a:pPr>
              <a:spcBef>
                <a:spcPts val="0"/>
              </a:spcBef>
              <a:defRPr/>
            </a:pPr>
            <a:endParaRPr lang="cs-CZ" sz="1451" b="0" dirty="0"/>
          </a:p>
        </p:txBody>
      </p:sp>
      <p:sp>
        <p:nvSpPr>
          <p:cNvPr id="12292" name="Zástupný symbol pro číslo snímku 3">
            <a:extLst>
              <a:ext uri="{FF2B5EF4-FFF2-40B4-BE49-F238E27FC236}">
                <a16:creationId xmlns:a16="http://schemas.microsoft.com/office/drawing/2014/main" id="{7E42C6FC-36CB-4B50-9B4D-3F89D352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pic>
        <p:nvPicPr>
          <p:cNvPr id="12293" name="Obrázek 5">
            <a:extLst>
              <a:ext uri="{FF2B5EF4-FFF2-40B4-BE49-F238E27FC236}">
                <a16:creationId xmlns:a16="http://schemas.microsoft.com/office/drawing/2014/main" id="{DA58C5BE-3238-488A-B786-C481B44DC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454" y="195820"/>
            <a:ext cx="2321036" cy="111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54A4E93-A69C-476C-B808-80E929DBE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EFFDA83-3364-4855-81FD-DB282E9F8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000" y="682133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425FA88-6101-48AE-BA6F-8D9643EB6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706" y="6425186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244A9809-280A-40E6-827F-5593B6C63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CC0000"/>
                </a:solidFill>
              </a:rPr>
              <a:t>Příjmy</a:t>
            </a:r>
            <a:r>
              <a:rPr lang="cs-CZ" altLang="cs-CZ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ED9D60-D74C-4186-ACF2-D69486AEE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55" y="1281466"/>
            <a:ext cx="8397062" cy="3394455"/>
          </a:xfrm>
        </p:spPr>
        <p:txBody>
          <a:bodyPr/>
          <a:lstStyle/>
          <a:p>
            <a:pPr>
              <a:defRPr/>
            </a:pPr>
            <a:r>
              <a:rPr lang="cs-CZ" sz="1450" dirty="0">
                <a:solidFill>
                  <a:srgbClr val="CC0000"/>
                </a:solidFill>
              </a:rPr>
              <a:t>Standardní příjmy </a:t>
            </a:r>
          </a:p>
          <a:p>
            <a:pPr lvl="1">
              <a:defRPr/>
            </a:pPr>
            <a:r>
              <a:rPr lang="cs-CZ" sz="1450" dirty="0"/>
              <a:t>Příjmy ze závislé činnosti</a:t>
            </a:r>
          </a:p>
          <a:p>
            <a:pPr lvl="1">
              <a:defRPr/>
            </a:pPr>
            <a:r>
              <a:rPr lang="cs-CZ" sz="1450" dirty="0"/>
              <a:t>Příjmy z podnikání</a:t>
            </a:r>
          </a:p>
          <a:p>
            <a:pPr lvl="1">
              <a:defRPr/>
            </a:pPr>
            <a:r>
              <a:rPr lang="cs-CZ" sz="1450" dirty="0"/>
              <a:t>Příjmy z pronájmu</a:t>
            </a:r>
          </a:p>
          <a:p>
            <a:pPr>
              <a:defRPr/>
            </a:pPr>
            <a:endParaRPr lang="cs-CZ" sz="1450" dirty="0"/>
          </a:p>
          <a:p>
            <a:pPr>
              <a:defRPr/>
            </a:pPr>
            <a:endParaRPr lang="cs-CZ" sz="1450" dirty="0"/>
          </a:p>
          <a:p>
            <a:pPr>
              <a:defRPr/>
            </a:pPr>
            <a:r>
              <a:rPr lang="cs-CZ" sz="1450" dirty="0">
                <a:solidFill>
                  <a:srgbClr val="CC0000"/>
                </a:solidFill>
              </a:rPr>
              <a:t>Doplňkové příjmy</a:t>
            </a:r>
            <a:endParaRPr lang="cs-CZ" sz="1450" dirty="0"/>
          </a:p>
          <a:p>
            <a:pPr>
              <a:defRPr/>
            </a:pPr>
            <a:r>
              <a:rPr lang="cs-CZ" sz="1450" dirty="0"/>
              <a:t>	</a:t>
            </a:r>
          </a:p>
          <a:p>
            <a:pPr>
              <a:defRPr/>
            </a:pPr>
            <a:r>
              <a:rPr lang="cs-CZ" sz="1450" dirty="0">
                <a:solidFill>
                  <a:srgbClr val="CC0000"/>
                </a:solidFill>
              </a:rPr>
              <a:t>Nestandardní příjmy  </a:t>
            </a:r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41F1F11D-5414-425B-BAB1-1CB3D4001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pic>
        <p:nvPicPr>
          <p:cNvPr id="13317" name="Obrázek 7">
            <a:extLst>
              <a:ext uri="{FF2B5EF4-FFF2-40B4-BE49-F238E27FC236}">
                <a16:creationId xmlns:a16="http://schemas.microsoft.com/office/drawing/2014/main" id="{315822EB-79DB-44F0-94A1-6871595B8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96" y="3036642"/>
            <a:ext cx="5097065" cy="2868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B5B9AFFE-FA46-4128-ABF6-D9F51504F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283AF58-6857-4D30-8454-3F864498C6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027" y="637784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1A9D6AB-B90A-4704-A4A8-A047C3BF31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3706" y="6416574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39D82A1B-59B5-4961-9E68-4367989CA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894" y="927011"/>
            <a:ext cx="7868773" cy="240707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Příjmy ze závislé činnosti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B9E3AD24-1279-4FDD-AFF2-9C45401A3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145" y="1274267"/>
            <a:ext cx="7868774" cy="499688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51" dirty="0"/>
          </a:p>
          <a:p>
            <a:pPr eaLnBrk="1" hangingPunct="1">
              <a:lnSpc>
                <a:spcPct val="80000"/>
              </a:lnSpc>
              <a:buClr>
                <a:srgbClr val="CC0000"/>
              </a:buClr>
            </a:pPr>
            <a:r>
              <a:rPr lang="cs-CZ" altLang="cs-CZ" sz="1450" b="0" dirty="0">
                <a:sym typeface="Wingdings" panose="05000000000000000000" pitchFamily="2" charset="2"/>
              </a:rPr>
              <a:t>Potvrzení o výši pracovního příjmu – ne starší 30 kalendářních dnů</a:t>
            </a:r>
          </a:p>
          <a:p>
            <a:pPr eaLnBrk="1" hangingPunct="1">
              <a:lnSpc>
                <a:spcPct val="80000"/>
              </a:lnSpc>
              <a:buClr>
                <a:srgbClr val="CC0000"/>
              </a:buClr>
            </a:pPr>
            <a:r>
              <a:rPr lang="cs-CZ" altLang="cs-CZ" sz="1450" b="0" dirty="0">
                <a:sym typeface="Wingdings" panose="05000000000000000000" pitchFamily="2" charset="2"/>
              </a:rPr>
              <a:t>Průměrný čistý měsíční příjem na posledních 12 měsíců, min. 3 měsíce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1450" b="0" dirty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80000"/>
              </a:lnSpc>
              <a:buClr>
                <a:srgbClr val="CC3300"/>
              </a:buClr>
            </a:pPr>
            <a:r>
              <a:rPr lang="cs-CZ" altLang="cs-CZ" sz="1450" b="0" dirty="0">
                <a:sym typeface="Wingdings" panose="05000000000000000000" pitchFamily="2" charset="2"/>
              </a:rPr>
              <a:t>Pracovní poměr </a:t>
            </a:r>
            <a:r>
              <a:rPr lang="cs-CZ" altLang="cs-CZ" sz="1450" dirty="0">
                <a:solidFill>
                  <a:srgbClr val="C00000"/>
                </a:solidFill>
                <a:sym typeface="Wingdings" panose="05000000000000000000" pitchFamily="2" charset="2"/>
              </a:rPr>
              <a:t>na dobu určitou</a:t>
            </a:r>
            <a:r>
              <a:rPr lang="cs-CZ" altLang="cs-CZ" sz="1450" b="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1450" b="0" dirty="0">
                <a:sym typeface="Wingdings" panose="05000000000000000000" pitchFamily="2" charset="2"/>
              </a:rPr>
              <a:t>– akceptovatelný pouze v případě:</a:t>
            </a:r>
            <a:r>
              <a:rPr lang="cs-CZ" altLang="cs-CZ" sz="1450" dirty="0">
                <a:sym typeface="Wingdings" panose="05000000000000000000" pitchFamily="2" charset="2"/>
              </a:rPr>
              <a:t> </a:t>
            </a:r>
          </a:p>
          <a:p>
            <a:pPr lvl="2" eaLnBrk="1" hangingPunct="1">
              <a:lnSpc>
                <a:spcPct val="80000"/>
              </a:lnSpc>
              <a:buClr>
                <a:srgbClr val="CC3300"/>
              </a:buClr>
            </a:pPr>
            <a:r>
              <a:rPr lang="cs-CZ" altLang="cs-CZ" sz="1450" dirty="0">
                <a:sym typeface="Wingdings" panose="05000000000000000000" pitchFamily="2" charset="2"/>
              </a:rPr>
              <a:t>Současný poměr trvá alespoň 6 měsíců</a:t>
            </a:r>
          </a:p>
          <a:p>
            <a:pPr lvl="2" eaLnBrk="1" hangingPunct="1">
              <a:lnSpc>
                <a:spcPct val="80000"/>
              </a:lnSpc>
              <a:buClr>
                <a:srgbClr val="CC3300"/>
              </a:buClr>
            </a:pPr>
            <a:r>
              <a:rPr lang="cs-CZ" altLang="cs-CZ" sz="1450" dirty="0">
                <a:sym typeface="Wingdings" panose="05000000000000000000" pitchFamily="2" charset="2"/>
              </a:rPr>
              <a:t>Klient je aktuálně zaměstnán</a:t>
            </a:r>
          </a:p>
          <a:p>
            <a:pPr lvl="2" eaLnBrk="1" hangingPunct="1">
              <a:lnSpc>
                <a:spcPct val="80000"/>
              </a:lnSpc>
              <a:buClr>
                <a:srgbClr val="CC3300"/>
              </a:buClr>
            </a:pPr>
            <a:endParaRPr lang="cs-CZ" altLang="cs-CZ" sz="1450" dirty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80000"/>
              </a:lnSpc>
              <a:buClr>
                <a:srgbClr val="CC3300"/>
              </a:buClr>
            </a:pPr>
            <a:r>
              <a:rPr lang="cs-CZ" altLang="cs-CZ" sz="1450" b="0" dirty="0">
                <a:sym typeface="Wingdings" panose="05000000000000000000" pitchFamily="2" charset="2"/>
              </a:rPr>
              <a:t>Dohoda o pracovní činnosti – stejná pravidla jako u smluv na dobu určitou</a:t>
            </a:r>
          </a:p>
          <a:p>
            <a:pPr lvl="2" eaLnBrk="1" hangingPunct="1">
              <a:lnSpc>
                <a:spcPct val="80000"/>
              </a:lnSpc>
              <a:buClr>
                <a:srgbClr val="CC3300"/>
              </a:buClr>
            </a:pPr>
            <a:endParaRPr lang="cs-CZ" altLang="cs-CZ" sz="1450" dirty="0"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544"/>
              </a:spcBef>
              <a:buClr>
                <a:srgbClr val="CC3300"/>
              </a:buClr>
            </a:pPr>
            <a:r>
              <a:rPr lang="cs-CZ" altLang="cs-CZ" sz="1450" b="0" dirty="0">
                <a:sym typeface="Wingdings" panose="05000000000000000000" pitchFamily="2" charset="2"/>
              </a:rPr>
              <a:t>Příslušníci bezpečnostních sborů + klienti s vysokoškolským vzděláním – akceptujeme příjmy již po 3 měsících trvání pracovního poměru   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</a:pPr>
            <a:endParaRPr lang="cs-CZ" altLang="cs-CZ" sz="1450" b="0" dirty="0">
              <a:solidFill>
                <a:srgbClr val="CC0000"/>
              </a:solidFill>
              <a:sym typeface="Wingdings" panose="05000000000000000000" pitchFamily="2" charset="2"/>
            </a:endParaRPr>
          </a:p>
          <a:p>
            <a:pPr eaLnBrk="1" hangingPunct="1">
              <a:buClr>
                <a:srgbClr val="CC3300"/>
              </a:buClr>
            </a:pPr>
            <a:r>
              <a:rPr lang="cs-CZ" altLang="cs-CZ" sz="1450" b="0" dirty="0">
                <a:sym typeface="Wingdings" panose="05000000000000000000" pitchFamily="2" charset="2"/>
              </a:rPr>
              <a:t>U</a:t>
            </a:r>
            <a:r>
              <a:rPr lang="cs-CZ" altLang="cs-CZ" sz="1450" dirty="0">
                <a:sym typeface="Wingdings" panose="05000000000000000000" pitchFamily="2" charset="2"/>
              </a:rPr>
              <a:t> </a:t>
            </a:r>
            <a:r>
              <a:rPr lang="cs-CZ" altLang="cs-CZ" sz="1450" dirty="0">
                <a:solidFill>
                  <a:srgbClr val="C00000"/>
                </a:solidFill>
                <a:sym typeface="Wingdings" panose="05000000000000000000" pitchFamily="2" charset="2"/>
              </a:rPr>
              <a:t>domicilujícího klienta </a:t>
            </a:r>
            <a:r>
              <a:rPr lang="cs-CZ" altLang="cs-CZ" sz="1450" b="0" dirty="0">
                <a:sym typeface="Wingdings" panose="05000000000000000000" pitchFamily="2" charset="2"/>
              </a:rPr>
              <a:t>KB lze příjmy ze závislé činnosti ověřit v systémech KB, tzn</a:t>
            </a:r>
            <a:r>
              <a:rPr lang="cs-CZ" altLang="cs-CZ" sz="1450" dirty="0">
                <a:sym typeface="Wingdings" panose="05000000000000000000" pitchFamily="2" charset="2"/>
              </a:rPr>
              <a:t>. nemusí v některých případech předkládat Potvrzení o výši pracovního příjmu</a:t>
            </a:r>
          </a:p>
          <a:p>
            <a:pPr eaLnBrk="1" hangingPunct="1"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cs-CZ" altLang="cs-CZ" sz="1450" dirty="0">
                <a:sym typeface="Wingdings" panose="05000000000000000000" pitchFamily="2" charset="2"/>
              </a:rPr>
              <a:t>	</a:t>
            </a:r>
            <a:r>
              <a:rPr lang="cs-CZ" altLang="cs-CZ" sz="1450" b="0" dirty="0">
                <a:solidFill>
                  <a:srgbClr val="CC3300"/>
                </a:solidFill>
                <a:sym typeface="Wingdings" panose="05000000000000000000" pitchFamily="2" charset="2"/>
              </a:rPr>
              <a:t> </a:t>
            </a:r>
            <a:r>
              <a:rPr lang="cs-CZ" altLang="cs-CZ" sz="1450" b="0" dirty="0">
                <a:sym typeface="Wingdings" panose="05000000000000000000" pitchFamily="2" charset="2"/>
              </a:rPr>
              <a:t>příjmy jsou trvalé min. 6 měsíců</a:t>
            </a:r>
          </a:p>
          <a:p>
            <a:pPr eaLnBrk="1" hangingPunct="1">
              <a:buClr>
                <a:srgbClr val="CC3300"/>
              </a:buClr>
              <a:buFont typeface="Wingdings" panose="05000000000000000000" pitchFamily="2" charset="2"/>
              <a:buNone/>
            </a:pPr>
            <a:r>
              <a:rPr lang="cs-CZ" altLang="cs-CZ" sz="1450" b="0" dirty="0">
                <a:solidFill>
                  <a:srgbClr val="CC3300"/>
                </a:solidFill>
                <a:sym typeface="Wingdings" panose="05000000000000000000" pitchFamily="2" charset="2"/>
              </a:rPr>
              <a:t>	</a:t>
            </a:r>
            <a:r>
              <a:rPr lang="cs-CZ" altLang="cs-CZ" sz="1450" b="0" dirty="0">
                <a:sym typeface="Wingdings" panose="05000000000000000000" pitchFamily="2" charset="2"/>
              </a:rPr>
              <a:t> zaměstnavatel je jednoznačně identifikován</a:t>
            </a:r>
          </a:p>
        </p:txBody>
      </p:sp>
      <p:sp>
        <p:nvSpPr>
          <p:cNvPr id="14340" name="Zástupný symbol pro číslo snímku 3">
            <a:extLst>
              <a:ext uri="{FF2B5EF4-FFF2-40B4-BE49-F238E27FC236}">
                <a16:creationId xmlns:a16="http://schemas.microsoft.com/office/drawing/2014/main" id="{B05CF000-8911-4007-97D3-A696B326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73856" indent="-259175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70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1381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062" indent="-207340"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0742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9542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1010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24783" indent="-207340" defTabSz="945990" eaLnBrk="0" fontAlgn="base" hangingPunct="0">
              <a:spcBef>
                <a:spcPct val="0"/>
              </a:spcBef>
              <a:spcAft>
                <a:spcPct val="0"/>
              </a:spcAft>
              <a:defRPr sz="1451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 sz="907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EE0EE2F-5C0F-4EBC-AEED-ADAB64601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2DFB008-0F17-435A-90EF-53E8A5F8C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145" y="1112342"/>
            <a:ext cx="2305050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8EE50C5-D1E4-416A-896A-C2DD1C6D2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0656" y="6534150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D3074F02-3E9A-4CE8-8FC1-B4B0395D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Výstavba / rekonstrukce		                  1/2</a:t>
            </a:r>
            <a:endParaRPr lang="cs-CZ" altLang="cs-CZ"/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F7D27385-D0FE-4D95-8477-CA6DFF2DD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455" y="1281466"/>
            <a:ext cx="8397062" cy="441075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cs-CZ" altLang="cs-CZ" sz="1451" b="0" dirty="0"/>
              <a:t>Možnost kombinace účelů pouze ke stejnému objektu úvěru, s výjimkou kombinace s refinancováním</a:t>
            </a:r>
          </a:p>
          <a:p>
            <a:pPr>
              <a:buClr>
                <a:srgbClr val="C00000"/>
              </a:buClr>
            </a:pPr>
            <a:r>
              <a:rPr lang="cs-CZ" altLang="cs-CZ" sz="1451" b="0" dirty="0"/>
              <a:t>Možnost použití i na objekty nesloužící k bydlení (bydlení 3. osob, nebytové prostory)</a:t>
            </a:r>
          </a:p>
          <a:p>
            <a:pPr>
              <a:buClr>
                <a:srgbClr val="C00000"/>
              </a:buClr>
            </a:pPr>
            <a:r>
              <a:rPr lang="cs-CZ" altLang="cs-CZ" sz="1451" b="0" dirty="0"/>
              <a:t>Čerpané prostředky jsou zasílány postupně přímo na běžný účet klienta</a:t>
            </a:r>
          </a:p>
          <a:p>
            <a:pPr>
              <a:buClr>
                <a:srgbClr val="C00000"/>
              </a:buClr>
            </a:pPr>
            <a:r>
              <a:rPr lang="cs-CZ" altLang="cs-CZ" sz="1451" b="0" dirty="0"/>
              <a:t>Úvěr je možné poskytnout do</a:t>
            </a:r>
          </a:p>
          <a:p>
            <a:pPr lvl="1">
              <a:buClr>
                <a:srgbClr val="C00000"/>
              </a:buClr>
            </a:pPr>
            <a:r>
              <a:rPr lang="cs-CZ" altLang="cs-CZ" dirty="0">
                <a:solidFill>
                  <a:srgbClr val="C00000"/>
                </a:solidFill>
              </a:rPr>
              <a:t>90 % LTV</a:t>
            </a:r>
            <a:r>
              <a:rPr lang="cs-CZ" altLang="cs-CZ" b="0" dirty="0"/>
              <a:t>, do 80 % LTV / LTC HÚ s NIŽŠÍ sazbou</a:t>
            </a:r>
          </a:p>
          <a:p>
            <a:pPr>
              <a:buClr>
                <a:srgbClr val="C00000"/>
              </a:buClr>
            </a:pPr>
            <a:r>
              <a:rPr lang="cs-CZ" altLang="cs-CZ" sz="1451" b="0" dirty="0"/>
              <a:t>Předpokládaný rozsah investičního záměru klient dokládá ve formě</a:t>
            </a:r>
          </a:p>
          <a:p>
            <a:pPr lvl="1">
              <a:buClr>
                <a:srgbClr val="C00000"/>
              </a:buClr>
            </a:pPr>
            <a:r>
              <a:rPr lang="cs-CZ" altLang="cs-CZ" b="0" dirty="0"/>
              <a:t>PIN (Přehled investičních nákladů) nebo</a:t>
            </a:r>
          </a:p>
          <a:p>
            <a:pPr lvl="1">
              <a:buClr>
                <a:srgbClr val="C00000"/>
              </a:buClr>
            </a:pPr>
            <a:r>
              <a:rPr lang="cs-CZ" altLang="cs-CZ" b="0" dirty="0"/>
              <a:t>Smlouvy o dílo nebo</a:t>
            </a:r>
          </a:p>
          <a:p>
            <a:pPr lvl="1">
              <a:buClr>
                <a:srgbClr val="C00000"/>
              </a:buClr>
            </a:pPr>
            <a:r>
              <a:rPr lang="cs-CZ" altLang="cs-CZ" b="0" dirty="0"/>
              <a:t>Rozpočtu</a:t>
            </a:r>
          </a:p>
          <a:p>
            <a:pPr>
              <a:buClr>
                <a:srgbClr val="C00000"/>
              </a:buClr>
            </a:pPr>
            <a:r>
              <a:rPr lang="cs-CZ" altLang="cs-CZ" sz="1451" b="0" dirty="0"/>
              <a:t>Zahájení čerpání  je možné i bez předložení stavebního povolení</a:t>
            </a:r>
          </a:p>
          <a:p>
            <a:pPr lvl="1">
              <a:buClr>
                <a:srgbClr val="C00000"/>
              </a:buClr>
            </a:pPr>
            <a:r>
              <a:rPr lang="cs-CZ" altLang="cs-CZ" b="0" dirty="0"/>
              <a:t>Na položky, které stavební povolení nevyžadují (např. projektová dokumentace)</a:t>
            </a:r>
          </a:p>
          <a:p>
            <a:pPr lvl="1">
              <a:buClr>
                <a:srgbClr val="C00000"/>
              </a:buClr>
            </a:pPr>
            <a:r>
              <a:rPr lang="cs-CZ" altLang="cs-CZ" b="0" dirty="0"/>
              <a:t>Čerpání vždy na základě faktur</a:t>
            </a:r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9389129E-88FF-4756-B46C-5DF7BD035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43EB178-E416-4644-8823-948498183414}" type="slidenum">
              <a:rPr lang="cs-CZ" altLang="cs-CZ" smtClean="0"/>
              <a:pPr/>
              <a:t>9</a:t>
            </a:fld>
            <a:endParaRPr lang="cs-CZ" altLang="cs-CZ"/>
          </a:p>
        </p:txBody>
      </p:sp>
      <p:pic>
        <p:nvPicPr>
          <p:cNvPr id="32773" name="Obrázek 4">
            <a:extLst>
              <a:ext uri="{FF2B5EF4-FFF2-40B4-BE49-F238E27FC236}">
                <a16:creationId xmlns:a16="http://schemas.microsoft.com/office/drawing/2014/main" id="{DDA5CD9F-28AF-419B-BF0D-E4C80AA3F8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3113" y="1721710"/>
            <a:ext cx="1605432" cy="1203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1D47706-6D81-4400-87A0-B2950E523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124075" cy="323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E694D9-FA21-4420-9441-069024716A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133" y="681713"/>
            <a:ext cx="2305050" cy="3238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B26010A-9955-499B-9204-07729A574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4723" y="6416574"/>
            <a:ext cx="2124075" cy="3238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LAYOUT_CONST" val="3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SG Group Identity">
  <a:themeElements>
    <a:clrScheme name="SG Theme Color 2018">
      <a:dk1>
        <a:srgbClr val="010101"/>
      </a:dk1>
      <a:lt1>
        <a:sysClr val="window" lastClr="FFFFFF"/>
      </a:lt1>
      <a:dk2>
        <a:srgbClr val="E55F50"/>
      </a:dk2>
      <a:lt2>
        <a:srgbClr val="E9041E"/>
      </a:lt2>
      <a:accent1>
        <a:srgbClr val="610F15"/>
      </a:accent1>
      <a:accent2>
        <a:srgbClr val="581D39"/>
      </a:accent2>
      <a:accent3>
        <a:srgbClr val="303A3C"/>
      </a:accent3>
      <a:accent4>
        <a:srgbClr val="292D3F"/>
      </a:accent4>
      <a:accent5>
        <a:srgbClr val="4D385E"/>
      </a:accent5>
      <a:accent6>
        <a:srgbClr val="EB2D90"/>
      </a:accent6>
      <a:hlink>
        <a:srgbClr val="E9041E"/>
      </a:hlink>
      <a:folHlink>
        <a:srgbClr val="E9041E"/>
      </a:folHlink>
    </a:clrScheme>
    <a:fontScheme name="SG Group 2018 Theme">
      <a:majorFont>
        <a:latin typeface="Montserrat Extra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spcBef>
            <a:spcPts val="1200"/>
          </a:spcBef>
          <a:defRPr sz="1200" dirty="0">
            <a:ea typeface="Source Sans Pro" pitchFamily="34" charset="0"/>
          </a:defRPr>
        </a:defPPr>
      </a:lstStyle>
    </a:spDef>
    <a:lnDef>
      <a:spPr>
        <a:ln w="63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9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G 2018 - Template A4 - FR" id="{330DCC44-F511-4769-8F80-8F8F284576D0}" vid="{076E4F5F-0F93-4340-B330-5A1877D91DA7}"/>
    </a:ext>
  </a:extLst>
</a:theme>
</file>

<file path=ppt/theme/theme2.xml><?xml version="1.0" encoding="utf-8"?>
<a:theme xmlns:a="http://schemas.openxmlformats.org/drawingml/2006/main" name="2_SG Group Identity">
  <a:themeElements>
    <a:clrScheme name="SG Theme Color 2018">
      <a:dk1>
        <a:srgbClr val="010101"/>
      </a:dk1>
      <a:lt1>
        <a:sysClr val="window" lastClr="FFFFFF"/>
      </a:lt1>
      <a:dk2>
        <a:srgbClr val="E55F50"/>
      </a:dk2>
      <a:lt2>
        <a:srgbClr val="E9041E"/>
      </a:lt2>
      <a:accent1>
        <a:srgbClr val="610F15"/>
      </a:accent1>
      <a:accent2>
        <a:srgbClr val="581D39"/>
      </a:accent2>
      <a:accent3>
        <a:srgbClr val="303A3C"/>
      </a:accent3>
      <a:accent4>
        <a:srgbClr val="292D3F"/>
      </a:accent4>
      <a:accent5>
        <a:srgbClr val="4D385E"/>
      </a:accent5>
      <a:accent6>
        <a:srgbClr val="EB2D90"/>
      </a:accent6>
      <a:hlink>
        <a:srgbClr val="E9041E"/>
      </a:hlink>
      <a:folHlink>
        <a:srgbClr val="E9041E"/>
      </a:folHlink>
    </a:clrScheme>
    <a:fontScheme name="SG Group 2018 Theme">
      <a:majorFont>
        <a:latin typeface="Montserrat Extra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spcBef>
            <a:spcPts val="1200"/>
          </a:spcBef>
          <a:defRPr sz="1200" dirty="0">
            <a:ea typeface="Source Sans Pro" pitchFamily="34" charset="0"/>
          </a:defRPr>
        </a:defPPr>
      </a:lstStyle>
    </a:spDef>
    <a:lnDef>
      <a:spPr>
        <a:ln w="63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sz="9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G 2018 - Template A4 - FR" id="{330DCC44-F511-4769-8F80-8F8F284576D0}" vid="{076E4F5F-0F93-4340-B330-5A1877D91D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38CDB5938410428B2FA88BFF59ED08" ma:contentTypeVersion="" ma:contentTypeDescription="Vytvoří nový dokument" ma:contentTypeScope="" ma:versionID="fb2176f5d54c502aa1bf134b0368721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cce87467ea7489b8340c55dbfa1e6c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7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B50D56-37E4-4A6B-BED8-AF7FBF865A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2E1B3B-C5EF-4BCA-AC75-DAC84D3447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AF0114E-3704-483C-8EA3-DCA8ECB30342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2094</TotalTime>
  <Words>2755</Words>
  <Application>Microsoft Office PowerPoint</Application>
  <PresentationFormat>A4 (210 × 297 mm)</PresentationFormat>
  <Paragraphs>378</Paragraphs>
  <Slides>25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7" baseType="lpstr">
      <vt:lpstr>Arial</vt:lpstr>
      <vt:lpstr>Arial Black</vt:lpstr>
      <vt:lpstr>Calibri</vt:lpstr>
      <vt:lpstr>Courier New</vt:lpstr>
      <vt:lpstr>Quicksand Light</vt:lpstr>
      <vt:lpstr>Source Sans Pro</vt:lpstr>
      <vt:lpstr>Source Sans Pro Black</vt:lpstr>
      <vt:lpstr>Times New Roman</vt:lpstr>
      <vt:lpstr>Wingdings</vt:lpstr>
      <vt:lpstr>Wingdings 3</vt:lpstr>
      <vt:lpstr>SG Group Identity</vt:lpstr>
      <vt:lpstr>2_SG Group Identity</vt:lpstr>
      <vt:lpstr>FINANCOVÁNÍ fyzických osob      v Komerční bance</vt:lpstr>
      <vt:lpstr>Prezentace aplikace PowerPoint</vt:lpstr>
      <vt:lpstr>Možnosti financování fyzických osob</vt:lpstr>
      <vt:lpstr>Možnosti financování fyzických osob</vt:lpstr>
      <vt:lpstr>Kdo může o úvěr žádat?</vt:lpstr>
      <vt:lpstr>Ověření výdajů a závazků klienta</vt:lpstr>
      <vt:lpstr>Příjmy </vt:lpstr>
      <vt:lpstr>Příjmy ze závislé činnosti</vt:lpstr>
      <vt:lpstr>Výstavba / rekonstrukce                    1/2</vt:lpstr>
      <vt:lpstr>Výstavba / rekonstrukce    2/2</vt:lpstr>
      <vt:lpstr>Příklady z praxe</vt:lpstr>
      <vt:lpstr>Hypotéka na refinancování</vt:lpstr>
      <vt:lpstr>Hypotéka bez nemovitosti</vt:lpstr>
      <vt:lpstr>Flexibilní hypotéka</vt:lpstr>
      <vt:lpstr>Hypotéka „2 v 1“</vt:lpstr>
      <vt:lpstr>Americká hypotéka                                                      1/2</vt:lpstr>
      <vt:lpstr>Americká hypotéka                                                     2/2</vt:lpstr>
      <vt:lpstr>Předhypoteční úvěr</vt:lpstr>
      <vt:lpstr>Předhypoteční úvěr bez zajištění, max. 5 mil. Kč</vt:lpstr>
      <vt:lpstr>Ocenění</vt:lpstr>
      <vt:lpstr>Co ovlivňuje výši úrokové sazby? </vt:lpstr>
      <vt:lpstr>REGULACE</vt:lpstr>
      <vt:lpstr>Prezentace aplikace PowerPoint</vt:lpstr>
      <vt:lpstr>závěr</vt:lpstr>
      <vt:lpstr>Prezentace aplikace PowerPoint</vt:lpstr>
    </vt:vector>
  </TitlesOfParts>
  <Company>Komerční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prezentace - Komerční banka, 2019</dc:title>
  <dc:subject>SG Group Template</dc:subject>
  <dc:creator>premysl.siffel@artpublishing.cz</dc:creator>
  <cp:keywords>C0 - Public, verze 1.01</cp:keywords>
  <cp:lastModifiedBy>Pavla Klepková Vodová</cp:lastModifiedBy>
  <cp:revision>207</cp:revision>
  <cp:lastPrinted>2020-11-02T16:27:29Z</cp:lastPrinted>
  <dcterms:created xsi:type="dcterms:W3CDTF">2018-11-12T17:34:37Z</dcterms:created>
  <dcterms:modified xsi:type="dcterms:W3CDTF">2022-04-26T15:25:36Z</dcterms:modified>
  <cp:category>Komerční banka, šablony</cp:category>
  <cp:contentStatus>2018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_AssetClass">
    <vt:lpwstr>CORI_UK</vt:lpwstr>
  </property>
  <property fmtid="{D5CDD505-2E9C-101B-9397-08002B2CF9AE}" pid="3" name="FO_TypeTPL">
    <vt:lpwstr>CORI</vt:lpwstr>
  </property>
  <property fmtid="{D5CDD505-2E9C-101B-9397-08002B2CF9AE}" pid="4" name="FO_TPLNew">
    <vt:lpwstr>Yes</vt:lpwstr>
  </property>
  <property fmtid="{D5CDD505-2E9C-101B-9397-08002B2CF9AE}" pid="5" name="docIndexRef">
    <vt:lpwstr>49b380ec-2bde-4a68-bbfd-52de95062198</vt:lpwstr>
  </property>
  <property fmtid="{D5CDD505-2E9C-101B-9397-08002B2CF9AE}" pid="6" name="bjSaver">
    <vt:lpwstr>fB7huj5BR+k1BTBn+ncpwOtJ9ivrYn9l</vt:lpwstr>
  </property>
  <property fmtid="{D5CDD505-2E9C-101B-9397-08002B2CF9AE}" pid="7" name="bjDocumentLabelXML">
    <vt:lpwstr>&lt;?xml version="1.0" encoding="us-ascii"?&gt;&lt;sisl xmlns:xsi="http://www.w3.org/2001/XMLSchema-instance" xmlns:xsd="http://www.w3.org/2001/XMLSchema" sislVersion="0" policy="cd56ee39-2ddd-42dc-ad6e-3cc27c925a9b" origin="userSelected" xmlns="http://www.boldonj</vt:lpwstr>
  </property>
  <property fmtid="{D5CDD505-2E9C-101B-9397-08002B2CF9AE}" pid="8" name="bjDocumentLabelXML-0">
    <vt:lpwstr>ames.com/2008/01/sie/internal/label"&gt;&lt;element uid="id_classification_eurestricted" value="" /&gt;&lt;/sisl&gt;</vt:lpwstr>
  </property>
  <property fmtid="{D5CDD505-2E9C-101B-9397-08002B2CF9AE}" pid="9" name="bjDocumentSecurityLabel">
    <vt:lpwstr>C0 - Public </vt:lpwstr>
  </property>
  <property fmtid="{D5CDD505-2E9C-101B-9397-08002B2CF9AE}" pid="10" name="Classification_DLP">
    <vt:lpwstr>C0_C0</vt:lpwstr>
  </property>
  <property fmtid="{D5CDD505-2E9C-101B-9397-08002B2CF9AE}" pid="11" name="bjLabelHistoryID">
    <vt:lpwstr>{CE37D52D-D983-48DC-9BF1-167A440E7378}</vt:lpwstr>
  </property>
  <property fmtid="{D5CDD505-2E9C-101B-9397-08002B2CF9AE}" pid="12" name="ContentTypeId">
    <vt:lpwstr>0x0101008F38CDB5938410428B2FA88BFF59ED08</vt:lpwstr>
  </property>
  <property fmtid="{D5CDD505-2E9C-101B-9397-08002B2CF9AE}" pid="13" name="MSIP_Label_076d9757-80ae-4c87-b4d7-9ffa7a0710d0_Enabled">
    <vt:lpwstr>true</vt:lpwstr>
  </property>
  <property fmtid="{D5CDD505-2E9C-101B-9397-08002B2CF9AE}" pid="14" name="MSIP_Label_076d9757-80ae-4c87-b4d7-9ffa7a0710d0_SetDate">
    <vt:lpwstr>2022-04-25T10:50:25Z</vt:lpwstr>
  </property>
  <property fmtid="{D5CDD505-2E9C-101B-9397-08002B2CF9AE}" pid="15" name="MSIP_Label_076d9757-80ae-4c87-b4d7-9ffa7a0710d0_Method">
    <vt:lpwstr>Standard</vt:lpwstr>
  </property>
  <property fmtid="{D5CDD505-2E9C-101B-9397-08002B2CF9AE}" pid="16" name="MSIP_Label_076d9757-80ae-4c87-b4d7-9ffa7a0710d0_Name">
    <vt:lpwstr>C1 - Internal</vt:lpwstr>
  </property>
  <property fmtid="{D5CDD505-2E9C-101B-9397-08002B2CF9AE}" pid="17" name="MSIP_Label_076d9757-80ae-4c87-b4d7-9ffa7a0710d0_SiteId">
    <vt:lpwstr>c79e7c80-cff5-4503-b468-3702cea89272</vt:lpwstr>
  </property>
  <property fmtid="{D5CDD505-2E9C-101B-9397-08002B2CF9AE}" pid="18" name="MSIP_Label_076d9757-80ae-4c87-b4d7-9ffa7a0710d0_ActionId">
    <vt:lpwstr>dd6424c7-6c2b-4e0a-b126-d27d4af5f694</vt:lpwstr>
  </property>
  <property fmtid="{D5CDD505-2E9C-101B-9397-08002B2CF9AE}" pid="19" name="MSIP_Label_076d9757-80ae-4c87-b4d7-9ffa7a0710d0_ContentBits">
    <vt:lpwstr>0</vt:lpwstr>
  </property>
  <property fmtid="{D5CDD505-2E9C-101B-9397-08002B2CF9AE}" pid="20" name="Kod_Duvernosti">
    <vt:lpwstr>KB_C1_INTERNAL_992521</vt:lpwstr>
  </property>
</Properties>
</file>