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7" r:id="rId4"/>
    <p:sldId id="297" r:id="rId5"/>
    <p:sldId id="271" r:id="rId6"/>
    <p:sldId id="274" r:id="rId7"/>
    <p:sldId id="351" r:id="rId8"/>
    <p:sldId id="272" r:id="rId9"/>
    <p:sldId id="352" r:id="rId10"/>
    <p:sldId id="298" r:id="rId11"/>
    <p:sldId id="275" r:id="rId12"/>
    <p:sldId id="353" r:id="rId13"/>
    <p:sldId id="321" r:id="rId14"/>
    <p:sldId id="318" r:id="rId15"/>
    <p:sldId id="319" r:id="rId16"/>
    <p:sldId id="354" r:id="rId17"/>
    <p:sldId id="355" r:id="rId18"/>
    <p:sldId id="356" r:id="rId19"/>
    <p:sldId id="322" r:id="rId20"/>
    <p:sldId id="323" r:id="rId21"/>
    <p:sldId id="327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46" autoAdjust="0"/>
  </p:normalViewPr>
  <p:slideViewPr>
    <p:cSldViewPr>
      <p:cViewPr varScale="1">
        <p:scale>
          <a:sx n="100" d="100"/>
          <a:sy n="100" d="100"/>
        </p:scale>
        <p:origin x="946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868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72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093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47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7704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996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645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281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353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6264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94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49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65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980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430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80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536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991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06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482453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hodnota peněz ve financích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011910"/>
            <a:ext cx="3888432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4371950"/>
            <a:ext cx="252806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v podnikání</a:t>
            </a:r>
            <a:endParaRPr lang="cs-CZ" altLang="cs-CZ" sz="15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64096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Fisherův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efekt = vztah mezi nominální úrokovou sazbou a očekávanou inflací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2600" dirty="0">
                <a:solidFill>
                  <a:srgbClr val="000000"/>
                </a:solidFill>
                <a:latin typeface="Symbol" panose="05050102010706020507" pitchFamily="18" charset="2"/>
              </a:rPr>
              <a:t></a:t>
            </a:r>
            <a:r>
              <a:rPr lang="cs-CZ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 nominální úroková sazba</a:t>
            </a:r>
          </a:p>
          <a:p>
            <a:r>
              <a:rPr lang="cs-C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 reálná úroková sazba</a:t>
            </a:r>
          </a:p>
          <a:p>
            <a:r>
              <a:rPr lang="cs-C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míra inflace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Fisherův</a:t>
            </a:r>
            <a:r>
              <a:rPr lang="cs-CZ" dirty="0"/>
              <a:t> zákon</a:t>
            </a:r>
          </a:p>
        </p:txBody>
      </p:sp>
    </p:spTree>
    <p:extLst>
      <p:ext uri="{BB962C8B-B14F-4D97-AF65-F5344CB8AC3E}">
        <p14:creationId xmlns:p14="http://schemas.microsoft.com/office/powerpoint/2010/main" val="3106639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49694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Směna peněz dnes za peníze v budoucnu musí odpovídat směně zboží dnes za zboží v budoucnu, tj. peníze mají dnes i v budoucnu stejnou kupní sílu.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Koupíme-li si v budoucnu více zboží než dnes, reálná úroková sazba je kladná.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Koupíme-li si v budoucnu méně zboží než dnes, reálná úroková sazba je záporná.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Fisherův</a:t>
            </a:r>
            <a:r>
              <a:rPr lang="cs-CZ" dirty="0"/>
              <a:t> zákon</a:t>
            </a:r>
          </a:p>
        </p:txBody>
      </p:sp>
    </p:spTree>
    <p:extLst>
      <p:ext uri="{BB962C8B-B14F-4D97-AF65-F5344CB8AC3E}">
        <p14:creationId xmlns:p14="http://schemas.microsoft.com/office/powerpoint/2010/main" val="502420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496944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ante  X  ex post reálná úroková sazba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ante = „před“ – očekávaná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post = „po“ – skutečná, vypočtená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Očekávaná inflace ovlivňuje chování věřitelů a dlužníků více než skutečná inflace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ante reálnou úrokovou sazbu je obtížné měřit - napomáhá inflační cíl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Fisherův</a:t>
            </a:r>
            <a:r>
              <a:rPr lang="cs-CZ" dirty="0"/>
              <a:t> zákon</a:t>
            </a:r>
          </a:p>
        </p:txBody>
      </p:sp>
    </p:spTree>
    <p:extLst>
      <p:ext uri="{BB962C8B-B14F-4D97-AF65-F5344CB8AC3E}">
        <p14:creationId xmlns:p14="http://schemas.microsoft.com/office/powerpoint/2010/main" val="377272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23528" y="1059582"/>
                <a:ext cx="8424936" cy="3384376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/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Použijeme v situaci, kdy jsou úroky připisovány častěji než pouze jednou na konci období. </a:t>
                </a:r>
              </a:p>
              <a:p>
                <a:pPr algn="just"/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Úročení může být pololetní, čtvrtletní, měsíční, denní apod. </a:t>
                </a:r>
              </a:p>
              <a:p>
                <a:pPr algn="just"/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Toto několikanásobné úročení je možné zjednodušit výpočtem efektivní roční úrokové sazby (EAIR), kterou vypočteme takto:</a:t>
                </a:r>
              </a:p>
              <a:p>
                <a:pPr algn="just"/>
                <a:endParaRPr lang="cs-CZ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𝐸𝐴𝐼𝑅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sz="20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cs-CZ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kde </a:t>
                </a:r>
                <a:r>
                  <a:rPr lang="cs-CZ" sz="20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EAIR</a:t>
                </a:r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efektivní roční úroková sazba a </a:t>
                </a:r>
                <a:r>
                  <a:rPr lang="cs-CZ" sz="20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počet úročení za rok.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23528" y="1059582"/>
                <a:ext cx="8424936" cy="3384376"/>
              </a:xfrm>
              <a:prstGeom prst="rect">
                <a:avLst/>
              </a:prstGeom>
              <a:blipFill rotWithShape="0">
                <a:blip r:embed="rId3"/>
                <a:stretch>
                  <a:fillRect l="-651" t="-1081" r="-796" b="-50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Efektivní roční úroková sazba</a:t>
            </a:r>
          </a:p>
        </p:txBody>
      </p:sp>
    </p:spTree>
    <p:extLst>
      <p:ext uri="{BB962C8B-B14F-4D97-AF65-F5344CB8AC3E}">
        <p14:creationId xmlns:p14="http://schemas.microsoft.com/office/powerpoint/2010/main" val="2272231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496944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Budoucí hodnota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je vyjádřena pomocí vstupní investice, hotovostního toku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nula, který představuje současnou hodnotu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Investujeme současnou hodnotu hotovosti a očekáváme, že za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let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úrokové sazbě i bude mít naše investice budoucí hodnotu.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Budoucí hodnota</a:t>
            </a:r>
          </a:p>
        </p:txBody>
      </p:sp>
    </p:spTree>
    <p:extLst>
      <p:ext uri="{BB962C8B-B14F-4D97-AF65-F5344CB8AC3E}">
        <p14:creationId xmlns:p14="http://schemas.microsoft.com/office/powerpoint/2010/main" val="4026328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23528" y="1059582"/>
                <a:ext cx="8424936" cy="3384376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/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Budoucí hodnotu dnešní investice vypočteme pomocí rovnice:</a:t>
                </a:r>
              </a:p>
              <a:p>
                <a:pPr algn="just"/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kde 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FV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budoucí hodnota (</a:t>
                </a:r>
                <a:r>
                  <a:rPr lang="cs-CZ" sz="2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future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současná hodnota (</a:t>
                </a:r>
                <a:r>
                  <a:rPr lang="cs-CZ" sz="2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present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počet let a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úroková sazba.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23528" y="1059582"/>
                <a:ext cx="8424936" cy="3384376"/>
              </a:xfrm>
              <a:prstGeom prst="rect">
                <a:avLst/>
              </a:prstGeom>
              <a:blipFill rotWithShape="0">
                <a:blip r:embed="rId3"/>
                <a:stretch>
                  <a:fillRect l="-796" t="-1261" r="-9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Budoucí hodnota</a:t>
            </a:r>
          </a:p>
        </p:txBody>
      </p:sp>
    </p:spTree>
    <p:extLst>
      <p:ext uri="{BB962C8B-B14F-4D97-AF65-F5344CB8AC3E}">
        <p14:creationId xmlns:p14="http://schemas.microsoft.com/office/powerpoint/2010/main" val="2713671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424936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 uložíte dnes na účet 10 000 Kč. Jak vysokou částku budete mít k dispozici za 6 let, je-li účet úročený 2 % </a:t>
            </a:r>
            <a:r>
              <a:rPr lang="cs-CZ" alt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 </a:t>
            </a:r>
            <a:r>
              <a:rPr lang="cs-CZ" altLang="cs-CZ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10 000 Kč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 let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1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2 % </a:t>
            </a:r>
            <a:r>
              <a:rPr lang="cs-CZ" altLang="cs-CZ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FV </a:t>
            </a:r>
            <a:r>
              <a:rPr lang="cs-CZ" altLang="cs-CZ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FV = PV ·(1 + i)</a:t>
            </a:r>
            <a:r>
              <a:rPr lang="cs-CZ" altLang="cs-CZ" sz="1600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Budoucí hodnota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400482BF-1EA1-472F-BEBD-D80375854969}"/>
              </a:ext>
            </a:extLst>
          </p:cNvPr>
          <p:cNvCxnSpPr/>
          <p:nvPr/>
        </p:nvCxnSpPr>
        <p:spPr>
          <a:xfrm>
            <a:off x="539552" y="2931790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46B6074A-E838-4A32-BBB0-F151B46E15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912853"/>
              </p:ext>
            </p:extLst>
          </p:nvPr>
        </p:nvGraphicFramePr>
        <p:xfrm>
          <a:off x="611560" y="3507854"/>
          <a:ext cx="2788056" cy="72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ovnice" r:id="rId4" imgW="1485900" imgH="431800" progId="Equation.3">
                  <p:embed/>
                </p:oleObj>
              </mc:Choice>
              <mc:Fallback>
                <p:oleObj name="Rovnice" r:id="rId4" imgW="1485900" imgH="431800" progId="Equation.3">
                  <p:embed/>
                  <p:pic>
                    <p:nvPicPr>
                      <p:cNvPr id="21508" name="Object 9">
                        <a:extLst>
                          <a:ext uri="{FF2B5EF4-FFF2-40B4-BE49-F238E27FC236}">
                            <a16:creationId xmlns:a16="http://schemas.microsoft.com/office/drawing/2014/main" id="{A4F5998E-79DE-441B-B392-764DCD7DE0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507854"/>
                        <a:ext cx="2788056" cy="720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4433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Současná hodnota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3FAD7097-A9B0-4F5E-BDBF-9DB831341C6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3850" y="1058863"/>
            <a:ext cx="8424863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9728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Jakou hodnotu mají dnes peníze, které v budoucnu obdržíme či zaplatíme.</a:t>
            </a:r>
          </a:p>
          <a:p>
            <a:pPr marL="109728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Jde o zpětné úročení –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odúročování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diskontování</a:t>
            </a: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E5BBD31F-ECE7-4C0B-9AE3-EDDDAE5A56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624521"/>
              </p:ext>
            </p:extLst>
          </p:nvPr>
        </p:nvGraphicFramePr>
        <p:xfrm>
          <a:off x="3023828" y="1726378"/>
          <a:ext cx="2088229" cy="401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ovnice" r:id="rId4" imgW="1040948" imgH="228501" progId="Equation.3">
                  <p:embed/>
                </p:oleObj>
              </mc:Choice>
              <mc:Fallback>
                <p:oleObj name="Rovnice" r:id="rId4" imgW="1040948" imgH="228501" progId="Equation.3">
                  <p:embed/>
                  <p:pic>
                    <p:nvPicPr>
                      <p:cNvPr id="22535" name="Object 9">
                        <a:extLst>
                          <a:ext uri="{FF2B5EF4-FFF2-40B4-BE49-F238E27FC236}">
                            <a16:creationId xmlns:a16="http://schemas.microsoft.com/office/drawing/2014/main" id="{4DFC2CF6-23F3-4B21-84F8-ED00B9A487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3828" y="1726378"/>
                        <a:ext cx="2088229" cy="401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10">
            <a:extLst>
              <a:ext uri="{FF2B5EF4-FFF2-40B4-BE49-F238E27FC236}">
                <a16:creationId xmlns:a16="http://schemas.microsoft.com/office/drawing/2014/main" id="{014431D0-BCD4-451E-8EE3-577D7EF931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67944" y="2214343"/>
            <a:ext cx="0" cy="3574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1" name="Object 7">
            <a:extLst>
              <a:ext uri="{FF2B5EF4-FFF2-40B4-BE49-F238E27FC236}">
                <a16:creationId xmlns:a16="http://schemas.microsoft.com/office/drawing/2014/main" id="{281FCDD9-C704-4517-B126-55EFB623A1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266766"/>
              </p:ext>
            </p:extLst>
          </p:nvPr>
        </p:nvGraphicFramePr>
        <p:xfrm>
          <a:off x="3230741" y="2575791"/>
          <a:ext cx="1674405" cy="709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Rovnice" r:id="rId6" imgW="863225" imgH="431613" progId="Equation.3">
                  <p:embed/>
                </p:oleObj>
              </mc:Choice>
              <mc:Fallback>
                <p:oleObj name="Rovnice" r:id="rId6" imgW="863225" imgH="431613" progId="Equation.3">
                  <p:embed/>
                  <p:pic>
                    <p:nvPicPr>
                      <p:cNvPr id="22537" name="Object 7">
                        <a:extLst>
                          <a:ext uri="{FF2B5EF4-FFF2-40B4-BE49-F238E27FC236}">
                            <a16:creationId xmlns:a16="http://schemas.microsoft.com/office/drawing/2014/main" id="{B5DDF728-D052-4BB4-BABB-9B9471285B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0741" y="2575791"/>
                        <a:ext cx="1674405" cy="709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Obrázek 1">
            <a:extLst>
              <a:ext uri="{FF2B5EF4-FFF2-40B4-BE49-F238E27FC236}">
                <a16:creationId xmlns:a16="http://schemas.microsoft.com/office/drawing/2014/main" id="{55C1B18E-E47B-4D6D-9FAF-72F71124BB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69338" y="3208163"/>
            <a:ext cx="6426998" cy="164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28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Současná hodnota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55EDF39-09D9-4586-900D-E542EE4EC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15" y="1059582"/>
            <a:ext cx="7455858" cy="130317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6C83C09-E250-4422-8FB3-FC3E07FDAD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2763596"/>
            <a:ext cx="1764383" cy="1467224"/>
          </a:xfrm>
          <a:prstGeom prst="rect">
            <a:avLst/>
          </a:prstGeom>
        </p:spPr>
      </p:pic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C0C50C9C-2EAB-42A2-898A-5EBFC185E7E1}"/>
              </a:ext>
            </a:extLst>
          </p:cNvPr>
          <p:cNvCxnSpPr/>
          <p:nvPr/>
        </p:nvCxnSpPr>
        <p:spPr>
          <a:xfrm>
            <a:off x="395536" y="2571750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500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23528" y="1059582"/>
                <a:ext cx="8424936" cy="3384376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/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Budoucí hodnotu dnešní investice vypočteme pomocí rovnice:</a:t>
                </a:r>
              </a:p>
              <a:p>
                <a:pPr algn="just"/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kde 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FV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budoucí hodnota (</a:t>
                </a:r>
                <a:r>
                  <a:rPr lang="cs-CZ" sz="2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future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PV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současná hodnota (</a:t>
                </a:r>
                <a:r>
                  <a:rPr lang="cs-CZ" sz="2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present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value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počet let, 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 počet úročení za rok a</a:t>
                </a:r>
                <a:r>
                  <a:rPr lang="cs-CZ" sz="22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 </a:t>
                </a:r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úroková sazba.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23528" y="1059582"/>
                <a:ext cx="8424936" cy="3384376"/>
              </a:xfrm>
              <a:prstGeom prst="rect">
                <a:avLst/>
              </a:prstGeom>
              <a:blipFill>
                <a:blip r:embed="rId3"/>
                <a:stretch>
                  <a:fillRect l="-796" t="-1261" r="-941" b="-5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120680" cy="504056"/>
          </a:xfrm>
        </p:spPr>
        <p:txBody>
          <a:bodyPr/>
          <a:lstStyle/>
          <a:p>
            <a:r>
              <a:rPr lang="cs-CZ" dirty="0"/>
              <a:t>Budoucí hodnota – několikanásobné úročení</a:t>
            </a:r>
          </a:p>
        </p:txBody>
      </p:sp>
    </p:spTree>
    <p:extLst>
      <p:ext uri="{BB962C8B-B14F-4D97-AF65-F5344CB8AC3E}">
        <p14:creationId xmlns:p14="http://schemas.microsoft.com/office/powerpoint/2010/main" val="5129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56895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Jeden ze základních principů financí je, že čas má svou hodnotu.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stejné peněžní částky se liší v různých časových okamžicích.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Tedy jedna jednotka finančních prostředků vlastněná dnes představuje vyšší hodnotu než stejná jednotka vlastněná v budoucnosti.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časové hodnotě peněz tedy rozlišujeme jejich současnou a budoucí hodnotu. </a:t>
            </a:r>
          </a:p>
          <a:p>
            <a:pPr lvl="1" algn="just"/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Příčiny, kvůli kterým dochází ke změně hodnoty peněz jsou způsobeny zejména existencí dvou faktorů: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inflace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96744" cy="504056"/>
          </a:xfrm>
        </p:spPr>
        <p:txBody>
          <a:bodyPr/>
          <a:lstStyle/>
          <a:p>
            <a:r>
              <a:rPr lang="cs-CZ" dirty="0"/>
              <a:t>Časová hodnota peněz ve financích</a:t>
            </a:r>
          </a:p>
        </p:txBody>
      </p:sp>
    </p:spTree>
    <p:extLst>
      <p:ext uri="{BB962C8B-B14F-4D97-AF65-F5344CB8AC3E}">
        <p14:creationId xmlns:p14="http://schemas.microsoft.com/office/powerpoint/2010/main" val="2660200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23528" y="1059582"/>
                <a:ext cx="8640960" cy="3384376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cs-CZ" sz="2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Současnou hodnotu vypočteme pomocí rovnice:</a:t>
                </a:r>
              </a:p>
              <a:p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latin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sz="2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23528" y="1059582"/>
                <a:ext cx="8640960" cy="3384376"/>
              </a:xfrm>
              <a:prstGeom prst="rect">
                <a:avLst/>
              </a:prstGeom>
              <a:blipFill>
                <a:blip r:embed="rId3"/>
                <a:stretch>
                  <a:fillRect l="-776" t="-12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840760" cy="504056"/>
          </a:xfrm>
        </p:spPr>
        <p:txBody>
          <a:bodyPr/>
          <a:lstStyle/>
          <a:p>
            <a:r>
              <a:rPr lang="cs-CZ" dirty="0"/>
              <a:t>Současná hodnota – několikanásobné úročení</a:t>
            </a:r>
          </a:p>
        </p:txBody>
      </p:sp>
    </p:spTree>
    <p:extLst>
      <p:ext uri="{BB962C8B-B14F-4D97-AF65-F5344CB8AC3E}">
        <p14:creationId xmlns:p14="http://schemas.microsoft.com/office/powerpoint/2010/main" val="3724301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691680" y="1635646"/>
            <a:ext cx="482453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40666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424936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Úročení a diskontování jsou dvě základní operace, kde se projevuje časová hodnota peněz.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Úročení: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uložíme do banky své finanční prostředky, je nám pravidelně připisován úrok, což zvyšuje hodnotu našeho vkladu.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to odměna banky za to, že jsme se vzdali okamžité spotřeby svých prostředků a nabídli ji k užívání jinému subjektu.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budoucnosti nám tak bude vyplacen úrok a celková hodnota uložených prostředků včetně úroků je pro nás budoucí hodnotou peněz.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Úročení a odúročení</a:t>
            </a:r>
          </a:p>
        </p:txBody>
      </p:sp>
    </p:spTree>
    <p:extLst>
      <p:ext uri="{BB962C8B-B14F-4D97-AF65-F5344CB8AC3E}">
        <p14:creationId xmlns:p14="http://schemas.microsoft.com/office/powerpoint/2010/main" val="186823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424936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Úročení a diskontování jsou dvě základní operace, kde se projevuje časová hodnota peněz.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Diskontování: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Diskontování je opačná operace k úročení.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Úvěr je diskontovaná hodnota budoucích hotovostních toků, které ekonomický subjekt bude muset splatit.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Určitá hodnota se tedy diskontuje do současnosti s použitím úrokové míry a získáme tak současnou hodnotu dané částky, která bude splatná za několik let.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Úročení a odúročení</a:t>
            </a:r>
          </a:p>
        </p:txBody>
      </p:sp>
    </p:spTree>
    <p:extLst>
      <p:ext uri="{BB962C8B-B14F-4D97-AF65-F5344CB8AC3E}">
        <p14:creationId xmlns:p14="http://schemas.microsoft.com/office/powerpoint/2010/main" val="184274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496944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 – je částkou, kterou je dlužník povinen zaplatit věřiteli za dočasné poskytnutí určitého objemu peněžních prostředku na předem dohodnuté období.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 z nejdůležitějších cen v ekonomice – „cena peněz“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Úrok</a:t>
            </a:r>
          </a:p>
        </p:txBody>
      </p:sp>
    </p:spTree>
    <p:extLst>
      <p:ext uri="{BB962C8B-B14F-4D97-AF65-F5344CB8AC3E}">
        <p14:creationId xmlns:p14="http://schemas.microsoft.com/office/powerpoint/2010/main" val="3405416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64096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  <a:defRPr/>
            </a:pPr>
            <a:r>
              <a:rPr lang="cs-CZ" sz="2400" b="1" u="sng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Úroková míra:</a:t>
            </a:r>
            <a:r>
              <a:rPr lang="cs-CZ" sz="2400" b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000" b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 úroku na zapůjčené částce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r>
              <a:rPr lang="cs-CZ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2. vyjadřuje se v % </a:t>
            </a:r>
            <a:r>
              <a:rPr lang="cs-CZ" sz="2000" kern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(per </a:t>
            </a:r>
            <a:r>
              <a:rPr lang="cs-CZ" sz="2000" kern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annum</a:t>
            </a:r>
            <a:r>
              <a:rPr lang="cs-CZ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r>
              <a:rPr lang="cs-CZ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3. používá se v globálním kontextu: 					„Jaká je v ekonomice obvyklá úroková míra?“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endParaRPr lang="cs-CZ" sz="2000" kern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endParaRPr lang="cs-CZ" sz="2400" kern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  <a:defRPr/>
            </a:pPr>
            <a:r>
              <a:rPr lang="cs-CZ" sz="2400" b="1" u="sng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Úroková sazba:</a:t>
            </a:r>
            <a:r>
              <a:rPr lang="cs-CZ" sz="2400" b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úroková míra v konkrétní transakci   			     	  	    (uložení depozita, poskytnutí úvěru, …)</a:t>
            </a:r>
          </a:p>
          <a:p>
            <a:pPr lvl="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006666"/>
              </a:buClr>
              <a:buSzPct val="70000"/>
              <a:buNone/>
              <a:defRPr/>
            </a:pPr>
            <a:r>
              <a:rPr lang="cs-CZ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2. odráží všechna specifika dané  transakce  			     	                  (objem, splatnost, rizikovost dlužníka, …)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Úroková míra, úroková sazba</a:t>
            </a:r>
          </a:p>
        </p:txBody>
      </p:sp>
    </p:spTree>
    <p:extLst>
      <p:ext uri="{BB962C8B-B14F-4D97-AF65-F5344CB8AC3E}">
        <p14:creationId xmlns:p14="http://schemas.microsoft.com/office/powerpoint/2010/main" val="263939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64096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85750" lvl="0" indent="-285750"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2060"/>
                </a:solidFill>
              </a:rPr>
              <a:t>Základní bod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rgbClr val="002060"/>
                </a:solidFill>
              </a:rPr>
              <a:t>Jeden základní bod odpovídá 0,0001 neboli 0,01 %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rgbClr val="002060"/>
                </a:solidFill>
              </a:rPr>
              <a:t>100 základních bodů představuje změnu o 1 %</a:t>
            </a:r>
          </a:p>
          <a:p>
            <a:pPr marL="285750" lvl="0" indent="-285750">
              <a:spcBef>
                <a:spcPts val="0"/>
              </a:spcBef>
              <a:defRPr/>
            </a:pPr>
            <a:endParaRPr lang="cs-CZ" sz="1600" dirty="0">
              <a:solidFill>
                <a:srgbClr val="002060"/>
              </a:solidFill>
            </a:endParaRPr>
          </a:p>
          <a:p>
            <a:pPr marL="285750" lvl="0" indent="-285750"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2060"/>
                </a:solidFill>
              </a:rPr>
              <a:t>Příklad: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cs-CZ" sz="1600" b="1" dirty="0">
                <a:solidFill>
                  <a:srgbClr val="002060"/>
                </a:solidFill>
              </a:rPr>
              <a:t>	</a:t>
            </a:r>
            <a:r>
              <a:rPr lang="cs-CZ" sz="1600" dirty="0">
                <a:solidFill>
                  <a:srgbClr val="002060"/>
                </a:solidFill>
              </a:rPr>
              <a:t>Úroková sazba se zvýšila z 15 na 15,8 %. O kolik b. p. došlo k růstu?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cs-CZ" sz="1600" dirty="0">
                <a:solidFill>
                  <a:srgbClr val="002060"/>
                </a:solidFill>
              </a:rPr>
              <a:t>	0,8 / 0,01 = 80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cs-CZ" sz="1600" dirty="0">
                <a:solidFill>
                  <a:srgbClr val="002060"/>
                </a:solidFill>
              </a:rPr>
              <a:t>	Došlo k růstu o 80 základních bodů.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cs-CZ" sz="1600" dirty="0">
              <a:solidFill>
                <a:srgbClr val="002060"/>
              </a:solidFill>
            </a:endParaRPr>
          </a:p>
          <a:p>
            <a:pPr marL="285750" lvl="0" indent="-285750"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2060"/>
                </a:solidFill>
              </a:rPr>
              <a:t>Příklad: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cs-CZ" sz="1600" dirty="0">
                <a:solidFill>
                  <a:srgbClr val="002060"/>
                </a:solidFill>
              </a:rPr>
              <a:t>	Jaká je výsledná úroková sazba, pokud došlo k nárůstu z 6,5 % o 20 b. p.?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cs-CZ" sz="1600" dirty="0">
                <a:solidFill>
                  <a:srgbClr val="002060"/>
                </a:solidFill>
              </a:rPr>
              <a:t>	20 b. p. = 0,20 %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cs-CZ" sz="1600" dirty="0">
                <a:solidFill>
                  <a:srgbClr val="002060"/>
                </a:solidFill>
              </a:rPr>
              <a:t>	6,5 % + 0,20 % = 6,7 %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cs-CZ" sz="1600" dirty="0">
                <a:solidFill>
                  <a:srgbClr val="002060"/>
                </a:solidFill>
              </a:rPr>
              <a:t>	Výsledná úroková sazba je 6,7 %.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bod (b. p.) – basic point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30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64096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Nominální úroková sazba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je úroková sazba pozorovaná v daném místě a čase.</a:t>
            </a:r>
          </a:p>
          <a:p>
            <a:pPr algn="just"/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Reálna úroková sazba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úroková sazba zohledňující inflaci</a:t>
            </a:r>
          </a:p>
          <a:p>
            <a:pPr algn="just"/>
            <a:endParaRPr lang="sk-SK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reálna úroková sazba = nominální úroková sazba – inflace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Úrokové sazby a inflace</a:t>
            </a:r>
          </a:p>
        </p:txBody>
      </p:sp>
    </p:spTree>
    <p:extLst>
      <p:ext uri="{BB962C8B-B14F-4D97-AF65-F5344CB8AC3E}">
        <p14:creationId xmlns:p14="http://schemas.microsoft.com/office/powerpoint/2010/main" val="402356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64096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je míra inflace </a:t>
            </a:r>
            <a:r>
              <a:rPr lang="cs-CZ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než nominální úroková sazba, pak </a:t>
            </a:r>
            <a:r>
              <a:rPr lang="cs-CZ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reálná úroková sazba je záporná.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je míra inflace </a:t>
            </a:r>
            <a:r>
              <a:rPr lang="cs-CZ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nižší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než nominální úroková sazba, pak </a:t>
            </a:r>
            <a:r>
              <a:rPr lang="cs-CZ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reálná úroková sazba je kladná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se míra inflace </a:t>
            </a:r>
            <a:r>
              <a:rPr lang="cs-CZ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rovná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nominální úrokové sazbě, pak </a:t>
            </a:r>
            <a:r>
              <a:rPr lang="cs-CZ" sz="2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reálná úroková sazba je nulová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Úrokové sazby a inflace</a:t>
            </a:r>
          </a:p>
        </p:txBody>
      </p:sp>
    </p:spTree>
    <p:extLst>
      <p:ext uri="{BB962C8B-B14F-4D97-AF65-F5344CB8AC3E}">
        <p14:creationId xmlns:p14="http://schemas.microsoft.com/office/powerpoint/2010/main" val="409006074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3821</TotalTime>
  <Words>1092</Words>
  <Application>Microsoft Office PowerPoint</Application>
  <PresentationFormat>Předvádění na obrazovce (16:9)</PresentationFormat>
  <Paragraphs>158</Paragraphs>
  <Slides>21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Symbol</vt:lpstr>
      <vt:lpstr>Times New Roman</vt:lpstr>
      <vt:lpstr>Wingdings</vt:lpstr>
      <vt:lpstr>SLU</vt:lpstr>
      <vt:lpstr>Editor rovnic 3.0</vt:lpstr>
      <vt:lpstr>Časová hodnota peněz ve financích</vt:lpstr>
      <vt:lpstr>Časová hodnota peněz ve financích</vt:lpstr>
      <vt:lpstr>Úročení a odúročení</vt:lpstr>
      <vt:lpstr>Úročení a odúročení</vt:lpstr>
      <vt:lpstr>Úrok</vt:lpstr>
      <vt:lpstr>Úroková míra, úroková sazba</vt:lpstr>
      <vt:lpstr>Základní bod (b. p.) – basic point</vt:lpstr>
      <vt:lpstr>Úrokové sazby a inflace</vt:lpstr>
      <vt:lpstr>Úrokové sazby a inflace</vt:lpstr>
      <vt:lpstr>Fisherův zákon</vt:lpstr>
      <vt:lpstr>Fisherův zákon</vt:lpstr>
      <vt:lpstr>Fisherův zákon</vt:lpstr>
      <vt:lpstr>Efektivní roční úroková sazba</vt:lpstr>
      <vt:lpstr>Budoucí hodnota</vt:lpstr>
      <vt:lpstr>Budoucí hodnota</vt:lpstr>
      <vt:lpstr>Budoucí hodnota</vt:lpstr>
      <vt:lpstr>Současná hodnota</vt:lpstr>
      <vt:lpstr>Současná hodnota</vt:lpstr>
      <vt:lpstr>Budoucí hodnota – několikanásobné úročení</vt:lpstr>
      <vt:lpstr>Současná hodnota – několikanásobné úročení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Zuzana Szkorupová</cp:lastModifiedBy>
  <cp:revision>98</cp:revision>
  <dcterms:created xsi:type="dcterms:W3CDTF">2016-07-06T15:42:34Z</dcterms:created>
  <dcterms:modified xsi:type="dcterms:W3CDTF">2022-02-27T16:36:26Z</dcterms:modified>
</cp:coreProperties>
</file>