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344" r:id="rId7"/>
    <p:sldId id="360" r:id="rId8"/>
    <p:sldId id="361" r:id="rId9"/>
    <p:sldId id="363" r:id="rId10"/>
    <p:sldId id="364" r:id="rId11"/>
    <p:sldId id="365" r:id="rId12"/>
    <p:sldId id="366" r:id="rId13"/>
    <p:sldId id="367" r:id="rId14"/>
    <p:sldId id="355" r:id="rId15"/>
    <p:sldId id="371" r:id="rId16"/>
    <p:sldId id="372" r:id="rId17"/>
    <p:sldId id="348" r:id="rId18"/>
    <p:sldId id="347" r:id="rId19"/>
    <p:sldId id="370" r:id="rId20"/>
    <p:sldId id="329" r:id="rId21"/>
    <p:sldId id="315" r:id="rId22"/>
  </p:sldIdLst>
  <p:sldSz cx="9144000" cy="5143500" type="screen16x9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B2B"/>
    <a:srgbClr val="307871"/>
    <a:srgbClr val="981E3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4660"/>
  </p:normalViewPr>
  <p:slideViewPr>
    <p:cSldViewPr>
      <p:cViewPr varScale="1">
        <p:scale>
          <a:sx n="113" d="100"/>
          <a:sy n="113" d="100"/>
        </p:scale>
        <p:origin x="523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04.04.2022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9984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852" y="9379984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4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608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570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696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7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738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177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111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10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4717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Majetkové cenné papíry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748D2-3842-4A1D-8B76-21E646F4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Současná (vnitřní) hodnota akcie – zobecnění 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F25A80-6454-4C5D-96D5-5BBC8EE5E463}"/>
              </a:ext>
            </a:extLst>
          </p:cNvPr>
          <p:cNvSpPr/>
          <p:nvPr/>
        </p:nvSpPr>
        <p:spPr>
          <a:xfrm>
            <a:off x="395536" y="843558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002060"/>
                </a:solidFill>
              </a:rPr>
              <a:t>Současná hodnota akcie je součet současných hodnoty dividend na konci 1. roku až n–</a:t>
            </a:r>
            <a:r>
              <a:rPr lang="cs-CZ" altLang="cs-CZ" dirty="0" err="1">
                <a:solidFill>
                  <a:srgbClr val="002060"/>
                </a:solidFill>
              </a:rPr>
              <a:t>tého</a:t>
            </a:r>
            <a:r>
              <a:rPr lang="cs-CZ" altLang="cs-CZ" dirty="0">
                <a:solidFill>
                  <a:srgbClr val="002060"/>
                </a:solidFill>
              </a:rPr>
              <a:t> roku a současné hodnoty prodejní ceny na konci n-</a:t>
            </a:r>
            <a:r>
              <a:rPr lang="cs-CZ" altLang="cs-CZ" dirty="0" err="1">
                <a:solidFill>
                  <a:srgbClr val="002060"/>
                </a:solidFill>
              </a:rPr>
              <a:t>tého</a:t>
            </a:r>
            <a:r>
              <a:rPr lang="cs-CZ" altLang="cs-CZ" dirty="0">
                <a:solidFill>
                  <a:srgbClr val="002060"/>
                </a:solidFill>
              </a:rPr>
              <a:t> roku:</a:t>
            </a: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/>
              <a:t>	PV</a:t>
            </a:r>
            <a:r>
              <a:rPr lang="cs-CZ" altLang="cs-CZ" dirty="0"/>
              <a:t>... 	současná hodnota akcie v Kč</a:t>
            </a:r>
          </a:p>
          <a:p>
            <a:r>
              <a:rPr lang="cs-CZ" altLang="cs-CZ" i="1" dirty="0"/>
              <a:t>	D</a:t>
            </a:r>
            <a:r>
              <a:rPr lang="cs-CZ" altLang="cs-CZ" i="1" baseline="-25000" dirty="0"/>
              <a:t>1</a:t>
            </a:r>
            <a:r>
              <a:rPr lang="cs-CZ" altLang="cs-CZ" i="1" dirty="0"/>
              <a:t> – </a:t>
            </a:r>
            <a:r>
              <a:rPr lang="cs-CZ" altLang="cs-CZ" i="1" dirty="0" err="1"/>
              <a:t>D</a:t>
            </a:r>
            <a:r>
              <a:rPr lang="cs-CZ" altLang="cs-CZ" i="1" baseline="-25000" dirty="0" err="1"/>
              <a:t>n</a:t>
            </a:r>
            <a:r>
              <a:rPr lang="cs-CZ" altLang="cs-CZ" dirty="0"/>
              <a:t>…dividenda v jednotlivých letech v Kč</a:t>
            </a:r>
          </a:p>
          <a:p>
            <a:r>
              <a:rPr lang="cs-CZ" altLang="cs-CZ" i="1" dirty="0"/>
              <a:t>	</a:t>
            </a:r>
            <a:r>
              <a:rPr lang="cs-CZ" altLang="cs-CZ" i="1" dirty="0" err="1"/>
              <a:t>P</a:t>
            </a:r>
            <a:r>
              <a:rPr lang="cs-CZ" altLang="cs-CZ" i="1" baseline="-25000" dirty="0" err="1"/>
              <a:t>n</a:t>
            </a:r>
            <a:r>
              <a:rPr lang="cs-CZ" altLang="cs-CZ" i="1" dirty="0"/>
              <a:t> </a:t>
            </a:r>
            <a:r>
              <a:rPr lang="cs-CZ" altLang="cs-CZ" dirty="0"/>
              <a:t>… 	předpokládaná prodejní cena na konci období 			držby akcie v Kč</a:t>
            </a:r>
          </a:p>
          <a:p>
            <a:r>
              <a:rPr lang="cs-CZ" altLang="cs-CZ" i="1" dirty="0"/>
              <a:t>	i</a:t>
            </a:r>
            <a:r>
              <a:rPr lang="cs-CZ" altLang="cs-CZ" dirty="0"/>
              <a:t> … 	požadovaná výnosová míra akcionáře vyjádřená číslem</a:t>
            </a:r>
          </a:p>
          <a:p>
            <a:r>
              <a:rPr lang="cs-CZ" altLang="cs-CZ" dirty="0"/>
              <a:t>	</a:t>
            </a:r>
            <a:r>
              <a:rPr lang="cs-CZ" altLang="cs-CZ" i="1" dirty="0"/>
              <a:t>n …	</a:t>
            </a:r>
            <a:r>
              <a:rPr lang="cs-CZ" altLang="cs-CZ" dirty="0"/>
              <a:t>počet let, tj. doba, po kterou akcii vlastníme</a:t>
            </a:r>
          </a:p>
          <a:p>
            <a:r>
              <a:rPr lang="cs-CZ" altLang="cs-CZ" i="1" dirty="0"/>
              <a:t>	</a:t>
            </a:r>
            <a:endParaRPr lang="cs-CZ" alt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3634D1C-3F9F-4438-AE30-C66A7D5552A4}"/>
                  </a:ext>
                </a:extLst>
              </p:cNvPr>
              <p:cNvSpPr txBox="1"/>
              <p:nvPr/>
            </p:nvSpPr>
            <p:spPr>
              <a:xfrm>
                <a:off x="1403648" y="1491630"/>
                <a:ext cx="3757503" cy="42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3634D1C-3F9F-4438-AE30-C66A7D555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1491630"/>
                <a:ext cx="3757503" cy="421910"/>
              </a:xfrm>
              <a:prstGeom prst="rect">
                <a:avLst/>
              </a:prstGeom>
              <a:blipFill>
                <a:blip r:embed="rId2"/>
                <a:stretch>
                  <a:fillRect l="-3728" t="-5797" b="-115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E8594E4-00A6-4BB3-B213-78CA7395DBAC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22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20680" cy="507703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Řešený příklad – současná hodnota akcie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87574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323528" y="915566"/>
                <a:ext cx="7344817" cy="3693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b="1" dirty="0">
                    <a:solidFill>
                      <a:srgbClr val="002060"/>
                    </a:solidFill>
                  </a:rPr>
                  <a:t>Jaká je současná hodnota akcie? </a:t>
                </a:r>
                <a:r>
                  <a:rPr lang="cs-CZ" dirty="0">
                    <a:solidFill>
                      <a:srgbClr val="002060"/>
                    </a:solidFill>
                  </a:rPr>
                  <a:t>Emitent vyplácí držitelům akcií každoročně dividendu ve výši 100 Kč na 1 akcii. Plánujete, že po 4 letech akcii prodáte za 1 000 Kč. Úrokové sazby činí 5 % p. a.</a:t>
                </a:r>
              </a:p>
              <a:p>
                <a:endParaRPr lang="cs-CZ" dirty="0">
                  <a:solidFill>
                    <a:srgbClr val="002060"/>
                  </a:solidFill>
                </a:endParaRPr>
              </a:p>
              <a:p>
                <a:endParaRPr lang="cs-CZ" dirty="0">
                  <a:solidFill>
                    <a:srgbClr val="002060"/>
                  </a:solidFill>
                </a:endParaRP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b="0" dirty="0"/>
              </a:p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=1 177, 30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0" dirty="0"/>
              </a:p>
              <a:p>
                <a:endParaRPr lang="cs-CZ" dirty="0">
                  <a:solidFill>
                    <a:srgbClr val="FF0000"/>
                  </a:solidFill>
                </a:endParaRPr>
              </a:p>
              <a:p>
                <a:r>
                  <a:rPr lang="cs-CZ" b="1" dirty="0"/>
                  <a:t>Současná hodnota akcie je 1 177,30Kč.</a:t>
                </a:r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15566"/>
                <a:ext cx="7344817" cy="3693319"/>
              </a:xfrm>
              <a:prstGeom prst="rect">
                <a:avLst/>
              </a:prstGeom>
              <a:blipFill>
                <a:blip r:embed="rId3"/>
                <a:stretch>
                  <a:fillRect l="-664" t="-825" b="-16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BC355157-07B7-4771-9AB1-93CD56A0174D}"/>
                  </a:ext>
                </a:extLst>
              </p:cNvPr>
              <p:cNvSpPr txBox="1"/>
              <p:nvPr/>
            </p:nvSpPr>
            <p:spPr>
              <a:xfrm>
                <a:off x="323528" y="1997106"/>
                <a:ext cx="3811043" cy="42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BC355157-07B7-4771-9AB1-93CD56A01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97106"/>
                <a:ext cx="3811043" cy="421910"/>
              </a:xfrm>
              <a:prstGeom prst="rect">
                <a:avLst/>
              </a:prstGeom>
              <a:blipFill>
                <a:blip r:embed="rId4"/>
                <a:stretch>
                  <a:fillRect l="-3680" t="-5797" b="-115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6ABD628D-C702-46DE-936B-CA0B992A472F}"/>
                  </a:ext>
                </a:extLst>
              </p:cNvPr>
              <p:cNvSpPr txBox="1"/>
              <p:nvPr/>
            </p:nvSpPr>
            <p:spPr>
              <a:xfrm>
                <a:off x="294854" y="2762225"/>
                <a:ext cx="5395644" cy="4217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1+0,05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1+0,05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1+0,05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0,05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1 000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0,05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6ABD628D-C702-46DE-936B-CA0B992A4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54" y="2762225"/>
                <a:ext cx="5395644" cy="421782"/>
              </a:xfrm>
              <a:prstGeom prst="rect">
                <a:avLst/>
              </a:prstGeom>
              <a:blipFill>
                <a:blip r:embed="rId5"/>
                <a:stretch>
                  <a:fillRect l="-2599" t="-5797" b="-13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340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3528" y="987574"/>
                <a:ext cx="8712968" cy="3816424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Dividendový diskontní model</a:t>
                </a:r>
              </a:p>
              <a:p>
                <a:pPr lvl="1"/>
                <a:r>
                  <a:rPr lang="cs-CZ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Akcie nemá stanovenou dobu splatnosti =&gt; jestli je konstantní dividendová politika jedná se o </a:t>
                </a:r>
                <a:r>
                  <a:rPr lang="cs-CZ" sz="1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perpetuitu</a:t>
                </a:r>
                <a:endParaRPr lang="cs-CZ" sz="1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Situace, kdy očekáváme konstantní absolutní výši dividend (DDM nulového růstu), pak vnitřní hodnotu vypočítáme:</a:t>
                </a:r>
              </a:p>
              <a:p>
                <a:pPr marL="0" indent="0">
                  <a:buNone/>
                </a:pPr>
                <a:endParaRPr lang="cs-CZ" sz="24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3528" y="987574"/>
                <a:ext cx="8712968" cy="3816424"/>
              </a:xfrm>
              <a:prstGeom prst="rect">
                <a:avLst/>
              </a:prstGeom>
              <a:blipFill>
                <a:blip r:embed="rId3"/>
                <a:stretch>
                  <a:fillRect l="-980" t="-12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76064"/>
          </a:xfrm>
        </p:spPr>
        <p:txBody>
          <a:bodyPr/>
          <a:lstStyle/>
          <a:p>
            <a:r>
              <a:rPr lang="cs-CZ" dirty="0"/>
              <a:t>Vnitřní hodnota akcie</a:t>
            </a:r>
          </a:p>
        </p:txBody>
      </p:sp>
    </p:spTree>
    <p:extLst>
      <p:ext uri="{BB962C8B-B14F-4D97-AF65-F5344CB8AC3E}">
        <p14:creationId xmlns:p14="http://schemas.microsoft.com/office/powerpoint/2010/main" val="835924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1306" y="987574"/>
                <a:ext cx="8712968" cy="3816424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25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Dividendový diskontní model</a:t>
                </a:r>
              </a:p>
              <a:p>
                <a:pPr lvl="1" algn="just"/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Akcie nemá stanovenou dobu splatnosti =&gt; jestli je rostoucí dividendová politika jedná se o rostoucí </a:t>
                </a:r>
                <a:r>
                  <a:rPr lang="cs-CZ" sz="20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perpetuitu</a:t>
                </a:r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 algn="just"/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Situace, kdy očekáváme rostoucí výši dividend, pak vnitřní hodnotu vypočítáme:</a:t>
                </a:r>
              </a:p>
              <a:p>
                <a:pPr marL="0" indent="0" algn="just">
                  <a:buNone/>
                </a:pPr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sz="24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algn="just"/>
                <a:r>
                  <a:rPr lang="cs-CZ" sz="1800" dirty="0">
                    <a:solidFill>
                      <a:srgbClr val="002060"/>
                    </a:solidFill>
                  </a:rPr>
                  <a:t>g – konstantní roční míra růstu dividend</a:t>
                </a:r>
              </a:p>
              <a:p>
                <a:pPr marL="0" indent="0" algn="just">
                  <a:buNone/>
                </a:pPr>
                <a:endParaRPr lang="cs-CZ" sz="240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1306" y="987574"/>
                <a:ext cx="8712968" cy="3816424"/>
              </a:xfrm>
              <a:prstGeom prst="rect">
                <a:avLst/>
              </a:prstGeom>
              <a:blipFill>
                <a:blip r:embed="rId3"/>
                <a:stretch>
                  <a:fillRect l="-1050" t="-1278" r="-700" b="-14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76064"/>
          </a:xfrm>
        </p:spPr>
        <p:txBody>
          <a:bodyPr/>
          <a:lstStyle/>
          <a:p>
            <a:r>
              <a:rPr lang="cs-CZ" dirty="0"/>
              <a:t>Vnitřní hodnota akcie</a:t>
            </a:r>
          </a:p>
        </p:txBody>
      </p:sp>
    </p:spTree>
    <p:extLst>
      <p:ext uri="{BB962C8B-B14F-4D97-AF65-F5344CB8AC3E}">
        <p14:creationId xmlns:p14="http://schemas.microsoft.com/office/powerpoint/2010/main" val="63441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Výnosový model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87574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251520" y="703189"/>
                <a:ext cx="7416824" cy="3477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rgbClr val="002060"/>
                    </a:solidFill>
                  </a:rPr>
                  <a:t>Výnosový model je založen na principu současné hodnoty budoucích příjmů.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rgbClr val="002060"/>
                    </a:solidFill>
                  </a:rPr>
                  <a:t>Hodnota akcie závisí na zveřejněném zisku anebo hodnotě ukazatele P/E (</a:t>
                </a:r>
                <a:r>
                  <a:rPr lang="cs-CZ" sz="1600" dirty="0" err="1">
                    <a:solidFill>
                      <a:srgbClr val="002060"/>
                    </a:solidFill>
                  </a:rPr>
                  <a:t>price</a:t>
                </a:r>
                <a:r>
                  <a:rPr lang="cs-CZ" sz="1600" dirty="0">
                    <a:solidFill>
                      <a:srgbClr val="002060"/>
                    </a:solidFill>
                  </a:rPr>
                  <a:t> </a:t>
                </a:r>
                <a:r>
                  <a:rPr lang="cs-CZ" sz="1600" dirty="0" err="1">
                    <a:solidFill>
                      <a:srgbClr val="002060"/>
                    </a:solidFill>
                  </a:rPr>
                  <a:t>earnings</a:t>
                </a:r>
                <a:r>
                  <a:rPr lang="cs-CZ" sz="1600" dirty="0">
                    <a:solidFill>
                      <a:srgbClr val="002060"/>
                    </a:solidFill>
                  </a:rPr>
                  <a:t> ratio).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1600" dirty="0">
                    <a:solidFill>
                      <a:srgbClr val="002060"/>
                    </a:solidFill>
                  </a:rPr>
                  <a:t>Čím je P/E vyšší, tím je akcie dražší.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cs-CZ" sz="1600" dirty="0">
                  <a:solidFill>
                    <a:srgbClr val="002060"/>
                  </a:solidFill>
                </a:endParaRPr>
              </a:p>
              <a:p>
                <a:r>
                  <a:rPr lang="cs-CZ" sz="1600" i="1" dirty="0">
                    <a:solidFill>
                      <a:srgbClr val="002060"/>
                    </a:solidFill>
                  </a:rPr>
                  <a:t>	</a:t>
                </a:r>
                <a:r>
                  <a:rPr lang="cs-CZ" i="1" dirty="0">
                    <a:solidFill>
                      <a:schemeClr val="accent6"/>
                    </a:solidFill>
                  </a:rPr>
                  <a:t>P/E</a:t>
                </a: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  <m:r>
                      <a:rPr lang="cs-CZ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𝑐𝑒𝑛𝑎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𝑎𝑘𝑐𝑖𝑒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𝑘𝑢𝑟𝑧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𝑧𝑖𝑠𝑘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𝑛𝑎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𝑎𝑘𝑐𝑖𝑖</m:t>
                        </m:r>
                      </m:den>
                    </m:f>
                  </m:oMath>
                </a14:m>
                <a:endParaRPr lang="cs-CZ" dirty="0">
                  <a:solidFill>
                    <a:srgbClr val="002060"/>
                  </a:solidFill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k-SK" sz="16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160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1600" dirty="0">
                  <a:solidFill>
                    <a:schemeClr val="accent6"/>
                  </a:solidFill>
                </a:endParaRPr>
              </a:p>
              <a:p>
                <a:pPr lvl="2"/>
                <a:endParaRPr lang="cs-CZ" sz="1600" i="1" dirty="0">
                  <a:solidFill>
                    <a:schemeClr val="accent6"/>
                  </a:solidFill>
                </a:endParaRPr>
              </a:p>
              <a:p>
                <a:pPr lvl="2"/>
                <a:r>
                  <a:rPr lang="cs-CZ" sz="1600" i="1" dirty="0">
                    <a:solidFill>
                      <a:schemeClr val="accent6"/>
                    </a:solidFill>
                  </a:rPr>
                  <a:t>P/E </a:t>
                </a:r>
                <a:r>
                  <a:rPr lang="cs-CZ" sz="1600" dirty="0">
                    <a:solidFill>
                      <a:schemeClr val="accent6"/>
                    </a:solidFill>
                  </a:rPr>
                  <a:t>…	indikátor relativní výhodnosti investice do akcie</a:t>
                </a:r>
                <a:r>
                  <a:rPr lang="en-US" sz="1600" dirty="0">
                    <a:solidFill>
                      <a:schemeClr val="accent6"/>
                    </a:solidFill>
                  </a:rPr>
                  <a:t> </a:t>
                </a:r>
                <a:r>
                  <a:rPr lang="cs-CZ" sz="1600" dirty="0">
                    <a:solidFill>
                      <a:schemeClr val="accent6"/>
                    </a:solidFill>
                  </a:rPr>
                  <a:t>(koeficient)</a:t>
                </a:r>
                <a:endParaRPr lang="cs-CZ" sz="1600" b="1" i="1" dirty="0">
                  <a:solidFill>
                    <a:schemeClr val="accent6"/>
                  </a:solidFill>
                </a:endParaRPr>
              </a:p>
              <a:p>
                <a:pPr>
                  <a:buFont typeface="Wingdings" pitchFamily="2" charset="2"/>
                  <a:buNone/>
                </a:pPr>
                <a:r>
                  <a:rPr lang="cs-CZ" sz="1600" dirty="0">
                    <a:solidFill>
                      <a:schemeClr val="accent6"/>
                    </a:solidFill>
                  </a:rPr>
                  <a:t>	</a:t>
                </a:r>
                <a:r>
                  <a:rPr lang="cs-CZ" sz="1600" i="1" dirty="0">
                    <a:solidFill>
                      <a:schemeClr val="accent6"/>
                    </a:solidFill>
                  </a:rPr>
                  <a:t>P</a:t>
                </a:r>
                <a:r>
                  <a:rPr lang="cs-CZ" sz="1600" dirty="0">
                    <a:solidFill>
                      <a:schemeClr val="accent6"/>
                    </a:solidFill>
                  </a:rPr>
                  <a:t>…	tržní cena akcie (tržní kurz) v Kč</a:t>
                </a:r>
              </a:p>
              <a:p>
                <a:pPr>
                  <a:buFont typeface="Wingdings" pitchFamily="2" charset="2"/>
                  <a:buNone/>
                </a:pPr>
                <a:r>
                  <a:rPr lang="cs-CZ" sz="1600" dirty="0">
                    <a:solidFill>
                      <a:schemeClr val="accent6"/>
                    </a:solidFill>
                  </a:rPr>
                  <a:t>	</a:t>
                </a:r>
                <a:r>
                  <a:rPr lang="cs-CZ" sz="1600" i="1" dirty="0">
                    <a:solidFill>
                      <a:schemeClr val="accent6"/>
                    </a:solidFill>
                  </a:rPr>
                  <a:t>E</a:t>
                </a:r>
                <a:r>
                  <a:rPr lang="cs-CZ" sz="1600" dirty="0">
                    <a:solidFill>
                      <a:schemeClr val="accent6"/>
                    </a:solidFill>
                  </a:rPr>
                  <a:t>…	zisk na 1 akcii v Kč</a:t>
                </a:r>
              </a:p>
              <a:p>
                <a:pPr>
                  <a:buFont typeface="Wingdings" pitchFamily="2" charset="2"/>
                  <a:buNone/>
                </a:pPr>
                <a:r>
                  <a:rPr lang="cs-CZ" sz="1600" dirty="0">
                    <a:solidFill>
                      <a:schemeClr val="accent6"/>
                    </a:solidFill>
                  </a:rPr>
                  <a:t>	</a:t>
                </a:r>
                <a:r>
                  <a:rPr lang="cs-CZ" sz="1600" i="1" dirty="0">
                    <a:solidFill>
                      <a:schemeClr val="accent6"/>
                    </a:solidFill>
                  </a:rPr>
                  <a:t>i …	</a:t>
                </a:r>
                <a:r>
                  <a:rPr lang="cs-CZ" sz="1600" dirty="0">
                    <a:solidFill>
                      <a:schemeClr val="accent6"/>
                    </a:solidFill>
                  </a:rPr>
                  <a:t>výnosová míra vyjádřená číslem</a:t>
                </a: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03189"/>
                <a:ext cx="7416824" cy="3477747"/>
              </a:xfrm>
              <a:prstGeom prst="rect">
                <a:avLst/>
              </a:prstGeom>
              <a:blipFill>
                <a:blip r:embed="rId3"/>
                <a:stretch>
                  <a:fillRect l="-329" t="-5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876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Investiční pravidlo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87574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395536" y="127560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981E3A"/>
                </a:solidFill>
              </a:rPr>
              <a:t>P na trhu &gt; PV (VH) </a:t>
            </a:r>
            <a:r>
              <a:rPr lang="cs-CZ" dirty="0"/>
              <a:t>: cenný papír je na trhu nadhodnocen a lze očekávat pokles jeho kurzu, je vhodná doba pro jeho prodej,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>
              <a:solidFill>
                <a:srgbClr val="981E3A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981E3A"/>
                </a:solidFill>
              </a:rPr>
              <a:t>P na trhu </a:t>
            </a:r>
            <a:r>
              <a:rPr lang="cs-CZ" dirty="0">
                <a:solidFill>
                  <a:srgbClr val="981E3A"/>
                </a:solidFill>
              </a:rPr>
              <a:t>&lt;</a:t>
            </a:r>
            <a:r>
              <a:rPr lang="cs-CZ" b="1" dirty="0">
                <a:solidFill>
                  <a:srgbClr val="981E3A"/>
                </a:solidFill>
              </a:rPr>
              <a:t> PV (VH) </a:t>
            </a:r>
            <a:r>
              <a:rPr lang="cs-CZ" dirty="0"/>
              <a:t>: cenný papír je na trhu podhodnocen a lze očekávat růst jeho kurzu, je vhodná doba pro jeho nákup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981E3A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981E3A"/>
                </a:solidFill>
              </a:rPr>
              <a:t>P na trhu = PV (VH) </a:t>
            </a:r>
            <a:r>
              <a:rPr lang="cs-CZ" dirty="0"/>
              <a:t>: cenný papír je adekvátně oceněn trhem (velmi sporadický případ), investor zpravidla nebude nakupovat ani prodávat</a:t>
            </a:r>
          </a:p>
        </p:txBody>
      </p:sp>
    </p:spTree>
    <p:extLst>
      <p:ext uri="{BB962C8B-B14F-4D97-AF65-F5344CB8AC3E}">
        <p14:creationId xmlns:p14="http://schemas.microsoft.com/office/powerpoint/2010/main" val="1388235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Řešený 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843558"/>
            <a:ext cx="8507288" cy="5073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251520" y="915566"/>
                <a:ext cx="7416824" cy="3655314"/>
              </a:xfrm>
            </p:spPr>
            <p:txBody>
              <a:bodyPr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cs-CZ" sz="1800" dirty="0">
                    <a:solidFill>
                      <a:srgbClr val="002060"/>
                    </a:solidFill>
                  </a:rPr>
                  <a:t>Aktuální tržní kurz akcie je 156 Kč a index P/E je 12,6. Zjistěte míru nadhodnocení či podhodnocení akcie, je-li úroková sazba 8 % p. a.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cs-CZ" sz="1800" dirty="0"/>
              </a:p>
              <a:p>
                <a:pPr marL="0" indent="0">
                  <a:buNone/>
                </a:pPr>
                <a:r>
                  <a:rPr lang="cs-CZ" sz="1800" i="1" dirty="0">
                    <a:solidFill>
                      <a:schemeClr val="accent6"/>
                    </a:solidFill>
                  </a:rPr>
                  <a:t>P/E</a:t>
                </a:r>
                <a14:m>
                  <m:oMath xmlns:m="http://schemas.openxmlformats.org/officeDocument/2006/math">
                    <m:r>
                      <a:rPr lang="cs-CZ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  <m:r>
                      <a:rPr lang="cs-CZ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𝑐𝑒𝑛𝑎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𝑎𝑘𝑐𝑖𝑒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𝑡𝑟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𝑘𝑢𝑟𝑧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𝑧𝑖𝑠𝑘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𝑛𝑎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𝑎𝑘𝑐𝑖𝑖</m:t>
                        </m:r>
                      </m:den>
                    </m:f>
                  </m:oMath>
                </a14:m>
                <a:endParaRPr lang="cs-CZ" sz="1800" i="1" dirty="0">
                  <a:solidFill>
                    <a:schemeClr val="accent6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sz="1800" i="1" dirty="0">
                  <a:solidFill>
                    <a:schemeClr val="accent6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1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sz="1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sz="1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cs-CZ" sz="1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156</m:t>
                        </m:r>
                      </m:num>
                      <m:den>
                        <m:r>
                          <a:rPr lang="cs-CZ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12,6</m:t>
                        </m:r>
                      </m:den>
                    </m:f>
                  </m:oMath>
                </a14:m>
                <a:r>
                  <a:rPr lang="cs-CZ" sz="1800" dirty="0"/>
                  <a:t> = 12,38 (Kč)</a:t>
                </a:r>
              </a:p>
              <a:p>
                <a:pPr marL="0" indent="0">
                  <a:buNone/>
                </a:pPr>
                <a:endParaRPr lang="cs-CZ" sz="18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=12,38 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cs-CZ" sz="18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cs-CZ" sz="1800" dirty="0">
                    <a:solidFill>
                      <a:srgbClr val="307871"/>
                    </a:solidFill>
                  </a:rPr>
                  <a:t>Zisk na akcii je 12,38 Kč.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cs-CZ" sz="1800" dirty="0"/>
                  <a:t>	</a:t>
                </a:r>
                <a:endParaRPr lang="cs-CZ" sz="1800" i="1" dirty="0">
                  <a:solidFill>
                    <a:schemeClr val="accent6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cs-CZ" sz="1800" i="1" dirty="0">
                  <a:solidFill>
                    <a:schemeClr val="accent6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cs-CZ" sz="1800" dirty="0"/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15566"/>
                <a:ext cx="7416824" cy="365531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456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Řešený příklad </a:t>
            </a:r>
            <a:r>
              <a:rPr lang="cs-CZ">
                <a:solidFill>
                  <a:srgbClr val="002060"/>
                </a:solidFill>
              </a:rPr>
              <a:t>- pokračování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843558"/>
            <a:ext cx="8507288" cy="50732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323528" y="771550"/>
                <a:ext cx="7488832" cy="3888432"/>
              </a:xfr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r>
                  <a:rPr lang="cs-CZ" sz="1600" dirty="0">
                    <a:solidFill>
                      <a:srgbClr val="002060"/>
                    </a:solidFill>
                  </a:rPr>
                  <a:t>Aktuální tržní kurz akcie je 156 Kč a index P/E je 12,6. </a:t>
                </a:r>
                <a:r>
                  <a:rPr lang="cs-CZ" sz="1600" b="1" dirty="0">
                    <a:solidFill>
                      <a:srgbClr val="002060"/>
                    </a:solidFill>
                  </a:rPr>
                  <a:t>Zjistěte míru nadhodnocení či podhodnocení akcie</a:t>
                </a:r>
                <a:r>
                  <a:rPr lang="cs-CZ" sz="1600" dirty="0">
                    <a:solidFill>
                      <a:srgbClr val="002060"/>
                    </a:solidFill>
                  </a:rPr>
                  <a:t>, je-li úroková sazba 8 % p. a.</a:t>
                </a: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r>
                  <a:rPr lang="cs-CZ" sz="1600" dirty="0">
                    <a:solidFill>
                      <a:schemeClr val="accent6"/>
                    </a:solidFill>
                  </a:rPr>
                  <a:t>PV</a:t>
                </a:r>
                <a14:m>
                  <m:oMath xmlns:m="http://schemas.openxmlformats.org/officeDocument/2006/math">
                    <m:r>
                      <a:rPr lang="cs-CZ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cs-CZ" sz="16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cs-CZ" sz="1600" dirty="0">
                  <a:solidFill>
                    <a:schemeClr val="accent6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cs-CZ" sz="1600" dirty="0">
                    <a:solidFill>
                      <a:schemeClr val="accent6"/>
                    </a:solidFill>
                  </a:rPr>
                  <a:t>PV </a:t>
                </a:r>
                <a14:m>
                  <m:oMath xmlns:m="http://schemas.openxmlformats.org/officeDocument/2006/math">
                    <m:r>
                      <a:rPr lang="cs-CZ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12,38</m:t>
                        </m:r>
                      </m:num>
                      <m:den>
                        <m:r>
                          <a:rPr lang="cs-CZ" sz="16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0,08</m:t>
                        </m:r>
                      </m:den>
                    </m:f>
                  </m:oMath>
                </a14:m>
                <a:endParaRPr lang="cs-CZ" sz="1600" dirty="0">
                  <a:solidFill>
                    <a:schemeClr val="accent6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cs-CZ" sz="1600" b="0" dirty="0">
                    <a:solidFill>
                      <a:schemeClr val="accent6"/>
                    </a:solidFill>
                  </a:rPr>
                  <a:t>PV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=154,75 </m:t>
                    </m:r>
                    <m:r>
                      <a:rPr lang="cs-CZ" sz="1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1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sz="1600" dirty="0">
                  <a:solidFill>
                    <a:schemeClr val="accent6"/>
                  </a:solidFill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cs-CZ" sz="1600" b="1" dirty="0">
                    <a:solidFill>
                      <a:srgbClr val="307871"/>
                    </a:solidFill>
                  </a:rPr>
                  <a:t>PV</a:t>
                </a:r>
                <a:r>
                  <a:rPr lang="cs-CZ" sz="1600" b="1" baseline="-25000" dirty="0">
                    <a:solidFill>
                      <a:srgbClr val="307871"/>
                    </a:solidFill>
                  </a:rPr>
                  <a:t> </a:t>
                </a:r>
                <a:r>
                  <a:rPr lang="cs-CZ" sz="1600" b="1" dirty="0">
                    <a:solidFill>
                      <a:srgbClr val="307871"/>
                    </a:solidFill>
                  </a:rPr>
                  <a:t>&lt; P =&gt; Akcie je na trhu nadhodnocena.</a:t>
                </a: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r>
                  <a:rPr lang="cs-CZ" sz="1600" b="1" dirty="0">
                    <a:solidFill>
                      <a:srgbClr val="307871"/>
                    </a:solidFill>
                  </a:rPr>
                  <a:t>Míra nadhodnocení:</a:t>
                </a: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cs-CZ" sz="160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1600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  <m:r>
                          <a:rPr lang="cs-CZ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sk-SK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𝑃𝑉</m:t>
                        </m:r>
                      </m:num>
                      <m:den>
                        <m:r>
                          <a:rPr lang="sk-SK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𝑃𝑉</m:t>
                        </m:r>
                      </m:den>
                    </m:f>
                    <m:r>
                      <a:rPr lang="cs-CZ" sz="1600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156 −154,75</m:t>
                        </m:r>
                      </m:num>
                      <m:den>
                        <m:r>
                          <a:rPr lang="cs-CZ" sz="16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154,75</m:t>
                        </m:r>
                      </m:den>
                    </m:f>
                    <m:r>
                      <a:rPr lang="cs-CZ" sz="1600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=0,0081=0,81 %</m:t>
                    </m:r>
                  </m:oMath>
                </a14:m>
                <a:r>
                  <a:rPr lang="cs-CZ" sz="1600" dirty="0">
                    <a:solidFill>
                      <a:srgbClr val="307871"/>
                    </a:solidFill>
                  </a:rPr>
                  <a:t>                                       </a:t>
                </a:r>
              </a:p>
              <a:p>
                <a:pPr marL="0" indent="0">
                  <a:lnSpc>
                    <a:spcPct val="120000"/>
                  </a:lnSpc>
                  <a:buFont typeface="Arial" panose="020B0604020202020204" pitchFamily="34" charset="0"/>
                  <a:buNone/>
                </a:pPr>
                <a:r>
                  <a:rPr lang="cs-CZ" sz="1600" b="1" dirty="0">
                    <a:solidFill>
                      <a:srgbClr val="307871"/>
                    </a:solidFill>
                  </a:rPr>
                  <a:t>Akcie je na trhu nadhodnocena o 0,81 %. Akcii nedoporučíme ke koupi.</a:t>
                </a:r>
              </a:p>
            </p:txBody>
          </p:sp>
        </mc:Choice>
        <mc:Fallback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71550"/>
                <a:ext cx="7488832" cy="388843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4804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37371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367240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98" y="555526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16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Akcie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87574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395536" y="1059582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Akcie </a:t>
            </a:r>
            <a:r>
              <a:rPr lang="cs-CZ" dirty="0"/>
              <a:t>(</a:t>
            </a:r>
            <a:r>
              <a:rPr lang="cs-CZ" dirty="0" err="1"/>
              <a:t>share</a:t>
            </a:r>
            <a:r>
              <a:rPr lang="cs-CZ" dirty="0"/>
              <a:t>, </a:t>
            </a:r>
            <a:r>
              <a:rPr lang="cs-CZ" dirty="0" err="1"/>
              <a:t>stock</a:t>
            </a:r>
            <a:r>
              <a:rPr lang="cs-CZ" dirty="0"/>
              <a:t>) představuje </a:t>
            </a:r>
            <a:r>
              <a:rPr lang="cs-CZ" b="1" dirty="0"/>
              <a:t>majetkový</a:t>
            </a:r>
            <a:r>
              <a:rPr lang="cs-CZ" dirty="0"/>
              <a:t> cenný papír.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Akcie je podíl na kapitálu akciové společnosti.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firmu je akciový kapitál dlouhodobým zdrojem, </a:t>
            </a:r>
            <a:r>
              <a:rPr lang="cs-CZ" b="1" dirty="0">
                <a:solidFill>
                  <a:srgbClr val="9F2B2B"/>
                </a:solidFill>
              </a:rPr>
              <a:t>akcie nemá dobu splatnosti</a:t>
            </a:r>
            <a:r>
              <a:rPr lang="cs-CZ" dirty="0">
                <a:solidFill>
                  <a:srgbClr val="9F2B2B"/>
                </a:solidFill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=&gt; </a:t>
            </a:r>
            <a:r>
              <a:rPr lang="cs-CZ" dirty="0"/>
              <a:t>vložený kapitál je možno získat zpět pouze prodejem akcie na burze či jiným způsobem.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b="1" dirty="0"/>
              <a:t>Dividenda: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představuje tu část zisku, která se dále rozděluje v určité podobě mezi jednotlivé akcionáře (dividend),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představuje výši vyplaceného podílu na zisku připadající na jednu akcii (dividend per </a:t>
            </a:r>
            <a:r>
              <a:rPr lang="cs-CZ" dirty="0" err="1"/>
              <a:t>share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sz="1800" dirty="0">
                <a:solidFill>
                  <a:srgbClr val="002060"/>
                </a:solidFill>
              </a:rPr>
              <a:t>Stanovení současné hodnoty (vnitřní hodnoty) akcie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87574"/>
            <a:ext cx="7283152" cy="30243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>
                <a:solidFill>
                  <a:srgbClr val="9F2B2B"/>
                </a:solidFill>
              </a:rPr>
              <a:t>1. </a:t>
            </a:r>
            <a:r>
              <a:rPr lang="cs-CZ" sz="1800" b="1" dirty="0">
                <a:solidFill>
                  <a:srgbClr val="9F2B2B"/>
                </a:solidFill>
              </a:rPr>
              <a:t>Dividendový diskontní model (DDM)</a:t>
            </a:r>
          </a:p>
          <a:p>
            <a:r>
              <a:rPr lang="cs-CZ" sz="1600" dirty="0"/>
              <a:t>Vychází z toho, že </a:t>
            </a:r>
            <a:r>
              <a:rPr lang="cs-CZ" sz="1600" b="1" dirty="0">
                <a:solidFill>
                  <a:srgbClr val="9F2B2B"/>
                </a:solidFill>
              </a:rPr>
              <a:t>vnitřní hodnota akcie je současnou hodnotou veškerých budoucích příjmů</a:t>
            </a:r>
            <a:r>
              <a:rPr lang="cs-CZ" sz="1600" dirty="0"/>
              <a:t>, plynoucích z akcie jejímu majiteli</a:t>
            </a:r>
          </a:p>
          <a:p>
            <a:r>
              <a:rPr lang="cs-CZ" sz="1600" dirty="0"/>
              <a:t>Majiteli akcií mohou plynout z akcií příjmy ve formě:</a:t>
            </a:r>
          </a:p>
          <a:p>
            <a:pPr lvl="1"/>
            <a:r>
              <a:rPr lang="cs-CZ" sz="1600" dirty="0"/>
              <a:t>Dividend</a:t>
            </a:r>
          </a:p>
          <a:p>
            <a:pPr lvl="1"/>
            <a:r>
              <a:rPr lang="cs-CZ" sz="1600" dirty="0"/>
              <a:t>Prodeje akcie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>
                <a:solidFill>
                  <a:srgbClr val="9F2B2B"/>
                </a:solidFill>
              </a:rPr>
              <a:t>2. </a:t>
            </a:r>
            <a:r>
              <a:rPr lang="cs-CZ" sz="1800" b="1" dirty="0">
                <a:solidFill>
                  <a:srgbClr val="9F2B2B"/>
                </a:solidFill>
              </a:rPr>
              <a:t>Výnosový (ziskový) model</a:t>
            </a:r>
          </a:p>
          <a:p>
            <a:r>
              <a:rPr lang="cs-CZ" sz="1600" dirty="0"/>
              <a:t>Vychází z ukazatele poměru mezi cenou a ziskem na jednu akcii:</a:t>
            </a:r>
          </a:p>
          <a:p>
            <a:pPr lvl="1"/>
            <a:r>
              <a:rPr lang="cs-CZ" sz="1400" dirty="0" err="1"/>
              <a:t>Price</a:t>
            </a:r>
            <a:r>
              <a:rPr lang="cs-CZ" sz="1400" dirty="0"/>
              <a:t> to </a:t>
            </a:r>
            <a:r>
              <a:rPr lang="cs-CZ" sz="1400" dirty="0" err="1"/>
              <a:t>earnings</a:t>
            </a:r>
            <a:r>
              <a:rPr lang="cs-CZ" sz="1400" dirty="0"/>
              <a:t> ratio P/E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012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748D2-3842-4A1D-8B76-21E646F4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000" dirty="0">
                <a:solidFill>
                  <a:srgbClr val="002060"/>
                </a:solidFill>
              </a:rPr>
              <a:t>Současná hodnota (vnitřní hodnota) akcie – prodej akcie po 1. ROCE 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F25A80-6454-4C5D-96D5-5BBC8EE5E463}"/>
              </a:ext>
            </a:extLst>
          </p:cNvPr>
          <p:cNvSpPr/>
          <p:nvPr/>
        </p:nvSpPr>
        <p:spPr>
          <a:xfrm>
            <a:off x="395536" y="1059582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002060"/>
                </a:solidFill>
              </a:rPr>
              <a:t>Současná hodnota (vnitřní hodnota) akcie je součet současné hodnoty dividendy a současné hodnoty prodejní ceny: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/>
              <a:t>	PV</a:t>
            </a:r>
            <a:r>
              <a:rPr lang="cs-CZ" altLang="cs-CZ" dirty="0"/>
              <a:t> …	současná (vnitřní) hodnota akcie v Kč</a:t>
            </a:r>
          </a:p>
          <a:p>
            <a:r>
              <a:rPr lang="cs-CZ" altLang="cs-CZ" i="1" dirty="0"/>
              <a:t>	D</a:t>
            </a:r>
            <a:r>
              <a:rPr lang="cs-CZ" altLang="cs-CZ" i="1" baseline="-25000" dirty="0"/>
              <a:t>1</a:t>
            </a:r>
            <a:r>
              <a:rPr lang="cs-CZ" altLang="cs-CZ" i="1" dirty="0"/>
              <a:t> </a:t>
            </a:r>
            <a:r>
              <a:rPr lang="cs-CZ" altLang="cs-CZ" dirty="0"/>
              <a:t>…	dividenda na konci prvního roku v Kč</a:t>
            </a:r>
          </a:p>
          <a:p>
            <a:r>
              <a:rPr lang="cs-CZ" altLang="cs-CZ" i="1" dirty="0"/>
              <a:t>	P</a:t>
            </a:r>
            <a:r>
              <a:rPr lang="cs-CZ" altLang="cs-CZ" i="1" baseline="-25000" dirty="0"/>
              <a:t>1</a:t>
            </a:r>
            <a:r>
              <a:rPr lang="cs-CZ" altLang="cs-CZ" i="1" dirty="0"/>
              <a:t> </a:t>
            </a:r>
            <a:r>
              <a:rPr lang="cs-CZ" altLang="cs-CZ" dirty="0"/>
              <a:t>… 	předpokládaná prodejní cena na konci prvního roku v Kč</a:t>
            </a:r>
          </a:p>
          <a:p>
            <a:r>
              <a:rPr lang="cs-CZ" altLang="cs-CZ" dirty="0"/>
              <a:t>	i</a:t>
            </a:r>
            <a:r>
              <a:rPr lang="cs-CZ" altLang="cs-CZ" i="1" dirty="0"/>
              <a:t> </a:t>
            </a:r>
            <a:r>
              <a:rPr lang="cs-CZ" altLang="cs-CZ" dirty="0"/>
              <a:t>… 	požadovaná výnosová míra akcionáře vyjádřená číslem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9DE2CDC-3A83-40D7-8346-4F70222849EB}"/>
                  </a:ext>
                </a:extLst>
              </p:cNvPr>
              <p:cNvSpPr txBox="1"/>
              <p:nvPr/>
            </p:nvSpPr>
            <p:spPr>
              <a:xfrm>
                <a:off x="1403648" y="1779662"/>
                <a:ext cx="1482137" cy="393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9DE2CDC-3A83-40D7-8346-4F7022284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1779662"/>
                <a:ext cx="1482137" cy="393377"/>
              </a:xfrm>
              <a:prstGeom prst="rect">
                <a:avLst/>
              </a:prstGeom>
              <a:blipFill>
                <a:blip r:embed="rId2"/>
                <a:stretch>
                  <a:fillRect l="-9465" t="-6250" r="-3704" b="-203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7833844-DBB1-40C3-943B-B0C9B4A886F7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61C5C-D1F1-4A0D-B37D-E338A7EE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660282"/>
          </a:xfrm>
        </p:spPr>
        <p:txBody>
          <a:bodyPr/>
          <a:lstStyle/>
          <a:p>
            <a:r>
              <a:rPr lang="cs-CZ" sz="1600" dirty="0">
                <a:solidFill>
                  <a:srgbClr val="002060"/>
                </a:solidFill>
              </a:rPr>
              <a:t>Řešený příklad –  současná hodnota (vnitřní hodnota) akcie za předpokladu prodeje po prvním roce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0A47584-DD63-4A17-AE37-BA9B738FF16F}"/>
              </a:ext>
            </a:extLst>
          </p:cNvPr>
          <p:cNvSpPr/>
          <p:nvPr/>
        </p:nvSpPr>
        <p:spPr>
          <a:xfrm>
            <a:off x="251520" y="915566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rgbClr val="002060"/>
                </a:solidFill>
              </a:rPr>
              <a:t>Vypočtěte současnu (vnitřní) hodnotu akcie</a:t>
            </a:r>
            <a:r>
              <a:rPr lang="cs-CZ" altLang="cs-CZ" dirty="0">
                <a:solidFill>
                  <a:srgbClr val="002060"/>
                </a:solidFill>
              </a:rPr>
              <a:t>, pokud předpokládáte následující:</a:t>
            </a:r>
          </a:p>
          <a:p>
            <a:r>
              <a:rPr lang="cs-CZ" altLang="cs-CZ" dirty="0">
                <a:solidFill>
                  <a:srgbClr val="002060"/>
                </a:solidFill>
              </a:rPr>
              <a:t>Dividenda (D</a:t>
            </a:r>
            <a:r>
              <a:rPr lang="cs-CZ" altLang="cs-CZ" baseline="-25000" dirty="0">
                <a:solidFill>
                  <a:srgbClr val="002060"/>
                </a:solidFill>
              </a:rPr>
              <a:t>1</a:t>
            </a:r>
            <a:r>
              <a:rPr lang="cs-CZ" altLang="cs-CZ" dirty="0">
                <a:solidFill>
                  <a:srgbClr val="002060"/>
                </a:solidFill>
              </a:rPr>
              <a:t>) na konci prvního roku bude činit 150 Kč</a:t>
            </a:r>
          </a:p>
          <a:p>
            <a:r>
              <a:rPr lang="cs-CZ" altLang="cs-CZ" dirty="0">
                <a:solidFill>
                  <a:srgbClr val="002060"/>
                </a:solidFill>
              </a:rPr>
              <a:t>Prodejní cena (P</a:t>
            </a:r>
            <a:r>
              <a:rPr lang="cs-CZ" altLang="cs-CZ" baseline="-25000" dirty="0">
                <a:solidFill>
                  <a:srgbClr val="002060"/>
                </a:solidFill>
              </a:rPr>
              <a:t>1</a:t>
            </a:r>
            <a:r>
              <a:rPr lang="cs-CZ" altLang="cs-CZ" dirty="0">
                <a:solidFill>
                  <a:srgbClr val="002060"/>
                </a:solidFill>
              </a:rPr>
              <a:t>) akcie na konci prvního roku bude činit 2 500 Kč</a:t>
            </a:r>
          </a:p>
          <a:p>
            <a:r>
              <a:rPr lang="cs-CZ" altLang="cs-CZ" dirty="0">
                <a:solidFill>
                  <a:srgbClr val="002060"/>
                </a:solidFill>
              </a:rPr>
              <a:t>Výnosová míra (i)  bude činit 8 % </a:t>
            </a:r>
            <a:r>
              <a:rPr lang="cs-CZ" altLang="cs-CZ" dirty="0" err="1">
                <a:solidFill>
                  <a:srgbClr val="002060"/>
                </a:solidFill>
              </a:rPr>
              <a:t>p.a</a:t>
            </a:r>
            <a:r>
              <a:rPr lang="cs-CZ" altLang="cs-CZ" dirty="0">
                <a:solidFill>
                  <a:srgbClr val="002060"/>
                </a:solidFill>
              </a:rPr>
              <a:t>.</a:t>
            </a: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b="1" dirty="0">
              <a:solidFill>
                <a:srgbClr val="307871"/>
              </a:solidFill>
            </a:endParaRPr>
          </a:p>
          <a:p>
            <a:r>
              <a:rPr lang="cs-CZ" altLang="cs-CZ" b="1" dirty="0">
                <a:solidFill>
                  <a:srgbClr val="307871"/>
                </a:solidFill>
              </a:rPr>
              <a:t>Současná hodnota akcie činí 2 453,70 Kč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0B020F64-EEDA-4051-B97E-F490C33C715F}"/>
                  </a:ext>
                </a:extLst>
              </p:cNvPr>
              <p:cNvSpPr txBox="1"/>
              <p:nvPr/>
            </p:nvSpPr>
            <p:spPr>
              <a:xfrm>
                <a:off x="611560" y="2435586"/>
                <a:ext cx="1482137" cy="393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0B020F64-EEDA-4051-B97E-F490C33C7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35586"/>
                <a:ext cx="1482137" cy="393377"/>
              </a:xfrm>
              <a:prstGeom prst="rect">
                <a:avLst/>
              </a:prstGeom>
              <a:blipFill>
                <a:blip r:embed="rId2"/>
                <a:stretch>
                  <a:fillRect l="-9465" t="-6250" r="-3704" b="-203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8A9C62D9-F6D8-4CA0-8BA6-B1B0BF87600D}"/>
                  </a:ext>
                </a:extLst>
              </p:cNvPr>
              <p:cNvSpPr txBox="1"/>
              <p:nvPr/>
            </p:nvSpPr>
            <p:spPr>
              <a:xfrm>
                <a:off x="611560" y="3038069"/>
                <a:ext cx="3685945" cy="4183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1+0,08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2 500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1+0,08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=2 453,70 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č)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8A9C62D9-F6D8-4CA0-8BA6-B1B0BF876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038069"/>
                <a:ext cx="3685945" cy="418320"/>
              </a:xfrm>
              <a:prstGeom prst="rect">
                <a:avLst/>
              </a:prstGeom>
              <a:blipFill>
                <a:blip r:embed="rId3"/>
                <a:stretch>
                  <a:fillRect l="-3802" t="-5797" r="-2149" b="-13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53BA1F5-BDB4-46E9-84DE-E9A0B08609C0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57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48A7C-7E18-490B-B4EC-CA046B718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1600" dirty="0">
                <a:solidFill>
                  <a:srgbClr val="002060"/>
                </a:solidFill>
              </a:rPr>
              <a:t>Řešený příklad – současná (vnitřní) hodnota akcie za předpokladu prodeje po prvním roce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49746BC-D775-4109-8830-C56073AA2AF3}"/>
              </a:ext>
            </a:extLst>
          </p:cNvPr>
          <p:cNvSpPr/>
          <p:nvPr/>
        </p:nvSpPr>
        <p:spPr>
          <a:xfrm>
            <a:off x="251520" y="915566"/>
            <a:ext cx="763284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chemeClr val="accent6"/>
                </a:solidFill>
              </a:rPr>
              <a:t>Současná hodnota akcie činí 2 453,70 Kč.</a:t>
            </a:r>
          </a:p>
          <a:p>
            <a:r>
              <a:rPr lang="cs-CZ" altLang="cs-CZ" b="1" dirty="0">
                <a:solidFill>
                  <a:schemeClr val="accent6"/>
                </a:solidFill>
              </a:rPr>
              <a:t>Vyhodnoťte</a:t>
            </a:r>
            <a:r>
              <a:rPr lang="cs-CZ" altLang="cs-CZ" dirty="0">
                <a:solidFill>
                  <a:schemeClr val="accent6"/>
                </a:solidFill>
              </a:rPr>
              <a:t>, zdali je akcie </a:t>
            </a:r>
            <a:r>
              <a:rPr lang="cs-CZ" altLang="cs-CZ" b="1" dirty="0">
                <a:solidFill>
                  <a:schemeClr val="accent6"/>
                </a:solidFill>
              </a:rPr>
              <a:t>nadhodnocena nebo podhodnocena </a:t>
            </a:r>
            <a:r>
              <a:rPr lang="cs-CZ" altLang="cs-CZ" dirty="0">
                <a:solidFill>
                  <a:schemeClr val="accent6"/>
                </a:solidFill>
              </a:rPr>
              <a:t>při aktuální ceně na trhu (cena tržní) :</a:t>
            </a:r>
          </a:p>
          <a:p>
            <a:pPr lvl="1"/>
            <a:r>
              <a:rPr lang="cs-CZ" altLang="cs-CZ" dirty="0">
                <a:solidFill>
                  <a:schemeClr val="accent6"/>
                </a:solidFill>
              </a:rPr>
              <a:t>a) 2 550 Kč </a:t>
            </a:r>
          </a:p>
          <a:p>
            <a:pPr lvl="1"/>
            <a:r>
              <a:rPr lang="cs-CZ" altLang="cs-CZ" dirty="0">
                <a:solidFill>
                  <a:schemeClr val="accent6"/>
                </a:solidFill>
              </a:rPr>
              <a:t>b) 2 150 Kč</a:t>
            </a:r>
          </a:p>
          <a:p>
            <a:pPr lvl="1"/>
            <a:r>
              <a:rPr lang="cs-CZ" altLang="cs-CZ" dirty="0">
                <a:solidFill>
                  <a:schemeClr val="accent6"/>
                </a:solidFill>
              </a:rPr>
              <a:t>c) 2 453,70 Kč</a:t>
            </a:r>
          </a:p>
          <a:p>
            <a:pPr marL="342900" indent="-342900">
              <a:buAutoNum type="alphaLcParenR"/>
            </a:pPr>
            <a:r>
              <a:rPr lang="cs-CZ" altLang="cs-CZ" sz="1600" b="1" dirty="0">
                <a:solidFill>
                  <a:srgbClr val="002060"/>
                </a:solidFill>
              </a:rPr>
              <a:t>2 550 Kč  &gt; 2 453,70 Kč</a:t>
            </a:r>
            <a:r>
              <a:rPr lang="cs-CZ" altLang="cs-CZ" sz="1600" dirty="0">
                <a:solidFill>
                  <a:srgbClr val="002060"/>
                </a:solidFill>
              </a:rPr>
              <a:t>… Akcie je </a:t>
            </a:r>
            <a:r>
              <a:rPr lang="cs-CZ" altLang="cs-CZ" sz="1600" b="1" dirty="0">
                <a:solidFill>
                  <a:srgbClr val="002060"/>
                </a:solidFill>
              </a:rPr>
              <a:t>nadhodnocena</a:t>
            </a:r>
            <a:r>
              <a:rPr lang="cs-CZ" altLang="cs-CZ" sz="1600" dirty="0">
                <a:solidFill>
                  <a:srgbClr val="002060"/>
                </a:solidFill>
              </a:rPr>
              <a:t>. Nabízená tržní cena je větší než námi vypočítaná současná hodnota akcie. Akcie není vhodná ke koupi a je vhodná pro prodej. Lze očekávat pokles kurzu.</a:t>
            </a:r>
          </a:p>
          <a:p>
            <a:pPr marL="342900" indent="-342900">
              <a:buAutoNum type="alphaLcParenR"/>
            </a:pPr>
            <a:r>
              <a:rPr lang="cs-CZ" altLang="cs-CZ" sz="1600" b="1" dirty="0">
                <a:solidFill>
                  <a:srgbClr val="002060"/>
                </a:solidFill>
              </a:rPr>
              <a:t>2 150 Kč &lt; 2 453,70 Kč </a:t>
            </a:r>
            <a:r>
              <a:rPr lang="cs-CZ" altLang="cs-CZ" sz="1600" dirty="0">
                <a:solidFill>
                  <a:srgbClr val="002060"/>
                </a:solidFill>
              </a:rPr>
              <a:t>… Akcie je </a:t>
            </a:r>
            <a:r>
              <a:rPr lang="cs-CZ" altLang="cs-CZ" sz="1600" b="1" dirty="0">
                <a:solidFill>
                  <a:srgbClr val="002060"/>
                </a:solidFill>
              </a:rPr>
              <a:t>podhodnocena</a:t>
            </a:r>
            <a:r>
              <a:rPr lang="cs-CZ" altLang="cs-CZ" sz="1600" dirty="0">
                <a:solidFill>
                  <a:srgbClr val="002060"/>
                </a:solidFill>
              </a:rPr>
              <a:t>. Nabízená tržní cena je nižší než námi vypočítaná současná hodnota akcie. Akcie je vhodná ke koupi. Lze očekávat růst kurzu.</a:t>
            </a:r>
          </a:p>
          <a:p>
            <a:pPr marL="342900" indent="-342900">
              <a:buAutoNum type="alphaLcParenR"/>
            </a:pPr>
            <a:r>
              <a:rPr lang="cs-CZ" altLang="cs-CZ" sz="1600" b="1" dirty="0">
                <a:solidFill>
                  <a:srgbClr val="002060"/>
                </a:solidFill>
              </a:rPr>
              <a:t>2 453,70 Kč = 2 453,70 Kč</a:t>
            </a:r>
            <a:r>
              <a:rPr lang="cs-CZ" altLang="cs-CZ" sz="1600" dirty="0">
                <a:solidFill>
                  <a:srgbClr val="002060"/>
                </a:solidFill>
              </a:rPr>
              <a:t>… Akcie je </a:t>
            </a:r>
            <a:r>
              <a:rPr lang="cs-CZ" altLang="cs-CZ" sz="1600" b="1" dirty="0">
                <a:solidFill>
                  <a:srgbClr val="002060"/>
                </a:solidFill>
              </a:rPr>
              <a:t>adekvátně oceněná</a:t>
            </a:r>
            <a:r>
              <a:rPr lang="cs-CZ" altLang="cs-CZ" sz="1600" dirty="0">
                <a:solidFill>
                  <a:srgbClr val="002060"/>
                </a:solidFill>
              </a:rPr>
              <a:t> trhem, investor nebude nakupovat ani prodávat.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564210C-B40A-4EFB-A652-C34247C5F847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5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748D2-3842-4A1D-8B76-21E646F4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altLang="cs-CZ" sz="2000" dirty="0">
                <a:solidFill>
                  <a:srgbClr val="002060"/>
                </a:solidFill>
              </a:rPr>
              <a:t>Současná (vnitřní) hodnota akcie – prodej akcie po 2. ROCE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F25A80-6454-4C5D-96D5-5BBC8EE5E463}"/>
              </a:ext>
            </a:extLst>
          </p:cNvPr>
          <p:cNvSpPr/>
          <p:nvPr/>
        </p:nvSpPr>
        <p:spPr>
          <a:xfrm>
            <a:off x="395536" y="1059582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002060"/>
                </a:solidFill>
              </a:rPr>
              <a:t>Současná (vnitřní hodnota) akcie je součet současné hodnoty dividendy na konci 1. roku a současné hodnoty dividendy na konci 2. roku a současné hodnoty prodejní ceny na konci 2. roku: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/>
              <a:t>	PV</a:t>
            </a:r>
            <a:r>
              <a:rPr lang="cs-CZ" altLang="cs-CZ" dirty="0"/>
              <a:t> … 	současná (vnitřní) hodnota akcie v Kč</a:t>
            </a:r>
          </a:p>
          <a:p>
            <a:r>
              <a:rPr lang="cs-CZ" altLang="cs-CZ" i="1" dirty="0"/>
              <a:t>	D</a:t>
            </a:r>
            <a:r>
              <a:rPr lang="cs-CZ" altLang="cs-CZ" i="1" baseline="-25000" dirty="0"/>
              <a:t>1</a:t>
            </a:r>
            <a:r>
              <a:rPr lang="cs-CZ" altLang="cs-CZ" i="1" dirty="0"/>
              <a:t> </a:t>
            </a:r>
            <a:r>
              <a:rPr lang="cs-CZ" altLang="cs-CZ" dirty="0"/>
              <a:t>… 	dividenda na konci prvního roku v Kč</a:t>
            </a:r>
          </a:p>
          <a:p>
            <a:r>
              <a:rPr lang="cs-CZ" altLang="cs-CZ" i="1" dirty="0"/>
              <a:t>	D</a:t>
            </a:r>
            <a:r>
              <a:rPr lang="cs-CZ" altLang="cs-CZ" i="1" baseline="-25000" dirty="0"/>
              <a:t>2</a:t>
            </a:r>
            <a:r>
              <a:rPr lang="cs-CZ" altLang="cs-CZ" i="1" dirty="0"/>
              <a:t> </a:t>
            </a:r>
            <a:r>
              <a:rPr lang="cs-CZ" altLang="cs-CZ" dirty="0"/>
              <a:t>… 	dividenda na konci druhého roku v Kč</a:t>
            </a:r>
          </a:p>
          <a:p>
            <a:r>
              <a:rPr lang="cs-CZ" altLang="cs-CZ" i="1" dirty="0"/>
              <a:t>	P</a:t>
            </a:r>
            <a:r>
              <a:rPr lang="cs-CZ" altLang="cs-CZ" i="1" baseline="-25000" dirty="0"/>
              <a:t>2</a:t>
            </a:r>
            <a:r>
              <a:rPr lang="cs-CZ" altLang="cs-CZ" i="1" dirty="0"/>
              <a:t> </a:t>
            </a:r>
            <a:r>
              <a:rPr lang="cs-CZ" altLang="cs-CZ" dirty="0"/>
              <a:t>… 	předpokládaná prodejní cena na konci druhého roku v Kč</a:t>
            </a:r>
          </a:p>
          <a:p>
            <a:r>
              <a:rPr lang="cs-CZ" altLang="cs-CZ" dirty="0"/>
              <a:t>	</a:t>
            </a:r>
            <a:r>
              <a:rPr lang="cs-CZ" altLang="cs-CZ" i="1" dirty="0"/>
              <a:t>i </a:t>
            </a:r>
            <a:r>
              <a:rPr lang="cs-CZ" altLang="cs-CZ" dirty="0"/>
              <a:t>… 	požadovaná výnosová míra akcionáře vyjádřená číslem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9DE2CDC-3A83-40D7-8346-4F70222849EB}"/>
                  </a:ext>
                </a:extLst>
              </p:cNvPr>
              <p:cNvSpPr txBox="1"/>
              <p:nvPr/>
            </p:nvSpPr>
            <p:spPr>
              <a:xfrm>
                <a:off x="1331640" y="2211710"/>
                <a:ext cx="3308919" cy="557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9DE2CDC-3A83-40D7-8346-4F7022284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211710"/>
                <a:ext cx="3308919" cy="557781"/>
              </a:xfrm>
              <a:prstGeom prst="rect">
                <a:avLst/>
              </a:prstGeom>
              <a:blipFill>
                <a:blip r:embed="rId2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67DD39D-56CB-47CC-B9A2-AD5554D8E82A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2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61C5C-D1F1-4A0D-B37D-E338A7EE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1600" dirty="0">
                <a:solidFill>
                  <a:srgbClr val="002060"/>
                </a:solidFill>
              </a:rPr>
              <a:t>Řešený příklad – současná (vnitřní) hodnota akcie za předpokladu prodeje po druhém roce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0A47584-DD63-4A17-AE37-BA9B738FF16F}"/>
              </a:ext>
            </a:extLst>
          </p:cNvPr>
          <p:cNvSpPr/>
          <p:nvPr/>
        </p:nvSpPr>
        <p:spPr>
          <a:xfrm>
            <a:off x="251520" y="915566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rgbClr val="002060"/>
                </a:solidFill>
              </a:rPr>
              <a:t>Vypočtěte současnou hodnotu akcie</a:t>
            </a:r>
            <a:r>
              <a:rPr lang="cs-CZ" altLang="cs-CZ" dirty="0">
                <a:solidFill>
                  <a:srgbClr val="002060"/>
                </a:solidFill>
              </a:rPr>
              <a:t>, pokud předpokládáte následující:</a:t>
            </a:r>
          </a:p>
          <a:p>
            <a:r>
              <a:rPr lang="cs-CZ" altLang="cs-CZ" dirty="0">
                <a:solidFill>
                  <a:srgbClr val="002060"/>
                </a:solidFill>
              </a:rPr>
              <a:t>Dividenda (D</a:t>
            </a:r>
            <a:r>
              <a:rPr lang="cs-CZ" altLang="cs-CZ" baseline="-25000" dirty="0">
                <a:solidFill>
                  <a:srgbClr val="002060"/>
                </a:solidFill>
              </a:rPr>
              <a:t>1</a:t>
            </a:r>
            <a:r>
              <a:rPr lang="cs-CZ" altLang="cs-CZ" dirty="0">
                <a:solidFill>
                  <a:srgbClr val="002060"/>
                </a:solidFill>
              </a:rPr>
              <a:t>) na konci prvního roku budou činit 150 Kč a dividenda (D</a:t>
            </a:r>
            <a:r>
              <a:rPr lang="cs-CZ" altLang="cs-CZ" baseline="-25000" dirty="0">
                <a:solidFill>
                  <a:srgbClr val="002060"/>
                </a:solidFill>
              </a:rPr>
              <a:t>2</a:t>
            </a:r>
            <a:r>
              <a:rPr lang="cs-CZ" altLang="cs-CZ" dirty="0">
                <a:solidFill>
                  <a:srgbClr val="002060"/>
                </a:solidFill>
              </a:rPr>
              <a:t>) na konci druhého roku 220 Kč.</a:t>
            </a:r>
          </a:p>
          <a:p>
            <a:r>
              <a:rPr lang="cs-CZ" altLang="cs-CZ" dirty="0">
                <a:solidFill>
                  <a:srgbClr val="002060"/>
                </a:solidFill>
              </a:rPr>
              <a:t>Prodejní cena (P</a:t>
            </a:r>
            <a:r>
              <a:rPr lang="cs-CZ" altLang="cs-CZ" baseline="-25000" dirty="0">
                <a:solidFill>
                  <a:srgbClr val="002060"/>
                </a:solidFill>
              </a:rPr>
              <a:t>2</a:t>
            </a:r>
            <a:r>
              <a:rPr lang="cs-CZ" altLang="cs-CZ" dirty="0">
                <a:solidFill>
                  <a:srgbClr val="002060"/>
                </a:solidFill>
              </a:rPr>
              <a:t>) akcie na konci prvního roku bude činit 2 500 Kč</a:t>
            </a:r>
          </a:p>
          <a:p>
            <a:r>
              <a:rPr lang="cs-CZ" altLang="cs-CZ" dirty="0">
                <a:solidFill>
                  <a:srgbClr val="002060"/>
                </a:solidFill>
              </a:rPr>
              <a:t>Výnosová míra (i)  bude činit 8 % </a:t>
            </a:r>
            <a:r>
              <a:rPr lang="cs-CZ" altLang="cs-CZ" dirty="0" err="1">
                <a:solidFill>
                  <a:srgbClr val="002060"/>
                </a:solidFill>
              </a:rPr>
              <a:t>p.a</a:t>
            </a:r>
            <a:r>
              <a:rPr lang="cs-CZ" altLang="cs-CZ" dirty="0">
                <a:solidFill>
                  <a:srgbClr val="002060"/>
                </a:solidFill>
              </a:rPr>
              <a:t>.</a:t>
            </a: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r>
              <a:rPr lang="sk-SK" altLang="cs-CZ" dirty="0">
                <a:solidFill>
                  <a:srgbClr val="002060"/>
                </a:solidFill>
              </a:rPr>
              <a:t>                   </a:t>
            </a:r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dirty="0">
              <a:solidFill>
                <a:srgbClr val="002060"/>
              </a:solidFill>
            </a:endParaRPr>
          </a:p>
          <a:p>
            <a:endParaRPr lang="cs-CZ" altLang="cs-CZ" b="1" dirty="0">
              <a:solidFill>
                <a:srgbClr val="307871"/>
              </a:solidFill>
            </a:endParaRPr>
          </a:p>
          <a:p>
            <a:r>
              <a:rPr lang="cs-CZ" altLang="cs-CZ" b="1" dirty="0">
                <a:solidFill>
                  <a:srgbClr val="307871"/>
                </a:solidFill>
              </a:rPr>
              <a:t>Současná hodnota akcie činí 2 470,85 Kč.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6E2A6-2E3C-4DF7-B91E-8028E5C677CD}"/>
                  </a:ext>
                </a:extLst>
              </p:cNvPr>
              <p:cNvSpPr txBox="1"/>
              <p:nvPr/>
            </p:nvSpPr>
            <p:spPr>
              <a:xfrm>
                <a:off x="1331640" y="3147814"/>
                <a:ext cx="4967194" cy="4256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1+0,08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220</m:t>
                        </m:r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1+0,08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2 500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1+0,08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=2 470,85 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č)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6E2A6-2E3C-4DF7-B91E-8028E5C67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147814"/>
                <a:ext cx="4967194" cy="425694"/>
              </a:xfrm>
              <a:prstGeom prst="rect">
                <a:avLst/>
              </a:prstGeom>
              <a:blipFill>
                <a:blip r:embed="rId2"/>
                <a:stretch>
                  <a:fillRect l="-2822" t="-5714" r="-1350" b="-1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6BA85A1A-15F7-4FA9-817E-0B80A1187AE2}"/>
                  </a:ext>
                </a:extLst>
              </p:cNvPr>
              <p:cNvSpPr txBox="1"/>
              <p:nvPr/>
            </p:nvSpPr>
            <p:spPr>
              <a:xfrm>
                <a:off x="1403648" y="2483844"/>
                <a:ext cx="2529860" cy="4219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b="0" dirty="0"/>
                  <a:t>PV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6BA85A1A-15F7-4FA9-817E-0B80A1187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483844"/>
                <a:ext cx="2529860" cy="421910"/>
              </a:xfrm>
              <a:prstGeom prst="rect">
                <a:avLst/>
              </a:prstGeom>
              <a:blipFill>
                <a:blip r:embed="rId3"/>
                <a:stretch>
                  <a:fillRect l="-5542" t="-5714" b="-1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5285479C-8253-42D3-AA83-F275AE9E0692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9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61C5C-D1F1-4A0D-B37D-E338A7EE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1800" dirty="0">
                <a:solidFill>
                  <a:srgbClr val="002060"/>
                </a:solidFill>
              </a:rPr>
              <a:t>Řešený příklad – současná hodnota akcie za předpokladu prodeje po druhém roce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DFDEF49-4836-4F5F-9532-6CFE87925612}"/>
              </a:ext>
            </a:extLst>
          </p:cNvPr>
          <p:cNvSpPr/>
          <p:nvPr/>
        </p:nvSpPr>
        <p:spPr>
          <a:xfrm>
            <a:off x="251520" y="843557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Současná hodnota akcie činí 2 470,85 Kč.</a:t>
            </a:r>
          </a:p>
          <a:p>
            <a:r>
              <a:rPr lang="cs-CZ" altLang="cs-CZ" b="1" dirty="0"/>
              <a:t>Vyhodnoťte</a:t>
            </a:r>
            <a:r>
              <a:rPr lang="cs-CZ" altLang="cs-CZ" dirty="0"/>
              <a:t>, zdali je akcie </a:t>
            </a:r>
            <a:r>
              <a:rPr lang="cs-CZ" altLang="cs-CZ" b="1" dirty="0"/>
              <a:t>nadhodnocena nebo podhodnocena </a:t>
            </a:r>
            <a:r>
              <a:rPr lang="cs-CZ" altLang="cs-CZ" dirty="0"/>
              <a:t>při aktuální ceně na trhu (cena tržní) </a:t>
            </a:r>
          </a:p>
          <a:p>
            <a:r>
              <a:rPr lang="cs-CZ" altLang="cs-CZ" dirty="0"/>
              <a:t>        a) 2 550 Kč </a:t>
            </a:r>
          </a:p>
          <a:p>
            <a:pPr lvl="1"/>
            <a:r>
              <a:rPr lang="cs-CZ" altLang="cs-CZ" dirty="0"/>
              <a:t>b) 2 150 Kč</a:t>
            </a:r>
          </a:p>
          <a:p>
            <a:pPr lvl="1"/>
            <a:r>
              <a:rPr lang="cs-CZ" altLang="cs-CZ" dirty="0"/>
              <a:t>c) 2 470,85 Kč</a:t>
            </a:r>
          </a:p>
          <a:p>
            <a:pPr lvl="1"/>
            <a:endParaRPr lang="cs-CZ" altLang="cs-CZ" dirty="0"/>
          </a:p>
          <a:p>
            <a:r>
              <a:rPr lang="cs-CZ" altLang="cs-CZ" b="1" dirty="0">
                <a:solidFill>
                  <a:srgbClr val="002060"/>
                </a:solidFill>
              </a:rPr>
              <a:t>a) 2 550 Kč  &gt; 2 470,85 Kč</a:t>
            </a:r>
            <a:r>
              <a:rPr lang="cs-CZ" altLang="cs-CZ" dirty="0">
                <a:solidFill>
                  <a:srgbClr val="002060"/>
                </a:solidFill>
              </a:rPr>
              <a:t>… Akcie je </a:t>
            </a:r>
            <a:r>
              <a:rPr lang="cs-CZ" altLang="cs-CZ" b="1" dirty="0">
                <a:solidFill>
                  <a:srgbClr val="002060"/>
                </a:solidFill>
              </a:rPr>
              <a:t>nadhodnocena</a:t>
            </a:r>
            <a:r>
              <a:rPr lang="cs-CZ" altLang="cs-CZ" dirty="0">
                <a:solidFill>
                  <a:srgbClr val="002060"/>
                </a:solidFill>
              </a:rPr>
              <a:t>. </a:t>
            </a:r>
          </a:p>
          <a:p>
            <a:r>
              <a:rPr lang="cs-CZ" altLang="cs-CZ" b="1" dirty="0">
                <a:solidFill>
                  <a:srgbClr val="002060"/>
                </a:solidFill>
              </a:rPr>
              <a:t>b) 2 150 Kč &lt; 2 470,85 Kč</a:t>
            </a:r>
            <a:r>
              <a:rPr lang="cs-CZ" altLang="cs-CZ" dirty="0">
                <a:solidFill>
                  <a:srgbClr val="002060"/>
                </a:solidFill>
              </a:rPr>
              <a:t> … Akcie je </a:t>
            </a:r>
            <a:r>
              <a:rPr lang="cs-CZ" altLang="cs-CZ" b="1" dirty="0">
                <a:solidFill>
                  <a:srgbClr val="002060"/>
                </a:solidFill>
              </a:rPr>
              <a:t>podhodnocena</a:t>
            </a:r>
            <a:r>
              <a:rPr lang="cs-CZ" altLang="cs-CZ" dirty="0">
                <a:solidFill>
                  <a:srgbClr val="002060"/>
                </a:solidFill>
              </a:rPr>
              <a:t>. </a:t>
            </a:r>
          </a:p>
          <a:p>
            <a:r>
              <a:rPr lang="cs-CZ" altLang="cs-CZ" b="1" dirty="0">
                <a:solidFill>
                  <a:srgbClr val="002060"/>
                </a:solidFill>
              </a:rPr>
              <a:t>c) 2 470,85 Kč = 2 470,85 Kč</a:t>
            </a:r>
            <a:r>
              <a:rPr lang="cs-CZ" altLang="cs-CZ" dirty="0">
                <a:solidFill>
                  <a:srgbClr val="002060"/>
                </a:solidFill>
              </a:rPr>
              <a:t>… Akcie je </a:t>
            </a:r>
            <a:r>
              <a:rPr lang="cs-CZ" altLang="cs-CZ" b="1" dirty="0">
                <a:solidFill>
                  <a:srgbClr val="002060"/>
                </a:solidFill>
              </a:rPr>
              <a:t>adekvátně oceněná trhem.</a:t>
            </a:r>
            <a:endParaRPr lang="cs-CZ" altLang="cs-CZ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51BE56C-093C-4EAD-A5E6-8928A2573CD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Akcie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2159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1" ma:contentTypeDescription="Vytvoří nový dokument" ma:contentTypeScope="" ma:versionID="ef622aa24f9aefa59ddeb1033dcf2c29">
  <xsd:schema xmlns:xsd="http://www.w3.org/2001/XMLSchema" xmlns:xs="http://www.w3.org/2001/XMLSchema" xmlns:p="http://schemas.microsoft.com/office/2006/metadata/properties" xmlns:ns3="ce89441e-298c-4126-b4c6-1cfa377a530c" targetNamespace="http://schemas.microsoft.com/office/2006/metadata/properties" ma:root="true" ma:fieldsID="e667f85680ec43217de5ef68ed7b9675" ns3:_="">
    <xsd:import namespace="ce89441e-298c-4126-b4c6-1cfa377a53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D3EA24-DBCA-4A16-A777-9178CEC275BB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ce89441e-298c-4126-b4c6-1cfa377a530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A15283-E437-4F04-8009-CDAD9F083E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7E23A-C411-4827-94D8-D9D05EEF8C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4624</TotalTime>
  <Words>1481</Words>
  <Application>Microsoft Office PowerPoint</Application>
  <PresentationFormat>Předvádění na obrazovce (16:9)</PresentationFormat>
  <Paragraphs>198</Paragraphs>
  <Slides>18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Enriqueta</vt:lpstr>
      <vt:lpstr>Times New Roman</vt:lpstr>
      <vt:lpstr>Wingdings</vt:lpstr>
      <vt:lpstr>SLU</vt:lpstr>
      <vt:lpstr>Majetkové cenné papíry</vt:lpstr>
      <vt:lpstr>Akcie</vt:lpstr>
      <vt:lpstr>Stanovení současné hodnoty (vnitřní hodnoty) akcie</vt:lpstr>
      <vt:lpstr>Současná hodnota (vnitřní hodnota) akcie – prodej akcie po 1. ROCE </vt:lpstr>
      <vt:lpstr>Řešený příklad –  současná hodnota (vnitřní hodnota) akcie za předpokladu prodeje po prvním roce</vt:lpstr>
      <vt:lpstr>Řešený příklad – současná (vnitřní) hodnota akcie za předpokladu prodeje po prvním roce</vt:lpstr>
      <vt:lpstr>Současná (vnitřní) hodnota akcie – prodej akcie po 2. ROCE</vt:lpstr>
      <vt:lpstr>Řešený příklad – současná (vnitřní) hodnota akcie za předpokladu prodeje po druhém roce</vt:lpstr>
      <vt:lpstr>Řešený příklad – současná hodnota akcie za předpokladu prodeje po druhém roce</vt:lpstr>
      <vt:lpstr>Současná (vnitřní) hodnota akcie – zobecnění </vt:lpstr>
      <vt:lpstr>Řešený příklad – současná hodnota akcie</vt:lpstr>
      <vt:lpstr>Vnitřní hodnota akcie</vt:lpstr>
      <vt:lpstr>Vnitřní hodnota akcie</vt:lpstr>
      <vt:lpstr>Výnosový model</vt:lpstr>
      <vt:lpstr>Investiční pravidlo</vt:lpstr>
      <vt:lpstr>Řešený příklad</vt:lpstr>
      <vt:lpstr>Řešený příklad - pokračování</vt:lpstr>
      <vt:lpstr>   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Irena Szarowska</dc:creator>
  <cp:lastModifiedBy>Zuzana Szkorupová</cp:lastModifiedBy>
  <cp:revision>172</cp:revision>
  <cp:lastPrinted>2020-03-30T09:28:55Z</cp:lastPrinted>
  <dcterms:created xsi:type="dcterms:W3CDTF">2016-07-06T15:42:34Z</dcterms:created>
  <dcterms:modified xsi:type="dcterms:W3CDTF">2022-04-04T18:47:41Z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