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86" r:id="rId6"/>
    <p:sldId id="257" r:id="rId7"/>
    <p:sldId id="272" r:id="rId8"/>
    <p:sldId id="271" r:id="rId9"/>
    <p:sldId id="273" r:id="rId10"/>
    <p:sldId id="274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09.04.2022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863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194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119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527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16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 v podnikání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sem. 8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hodnocení investic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Zuzana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64096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hodnocení investic slouží k určení a vyhodnocení, zda se nám projekt vyplatí či nikoliv. </a:t>
            </a:r>
          </a:p>
          <a:p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řada metod hodnocení výhodnosti investic na základě předem daných parametrů: 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čisté současné hodnoty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vnitřního výnosového procenta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indexu ziskovosti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doby splatnosti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průměrné výnosnosti k účetní hodnotě </a:t>
            </a:r>
          </a:p>
          <a:p>
            <a:pPr lvl="1"/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80720" cy="576064"/>
          </a:xfrm>
        </p:spPr>
        <p:txBody>
          <a:bodyPr/>
          <a:lstStyle/>
          <a:p>
            <a:r>
              <a:rPr lang="cs-CZ" dirty="0"/>
              <a:t>Metody hodnocení investic</a:t>
            </a:r>
          </a:p>
        </p:txBody>
      </p:sp>
    </p:spTree>
    <p:extLst>
      <p:ext uri="{BB962C8B-B14F-4D97-AF65-F5344CB8AC3E}">
        <p14:creationId xmlns:p14="http://schemas.microsoft.com/office/powerpoint/2010/main" val="128680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95536" y="1131590"/>
                <a:ext cx="8280920" cy="3024336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cs-CZ" sz="1600" b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Charakteristika: </a:t>
                </a:r>
                <a:r>
                  <a:rPr lang="cs-CZ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Metoda NPV je založena na výpočtu čisté současné hodnoty, což je současná hodnota budoucích hotovostních toků mínus vstupní investice</a:t>
                </a:r>
              </a:p>
              <a:p>
                <a:pPr marL="0" indent="0">
                  <a:buNone/>
                </a:pPr>
                <a:endParaRPr lang="cs-CZ" sz="1600" b="1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cs-CZ" sz="1600" b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Vzorec:      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</a:rPr>
                      <m:t>𝑁𝑃𝑉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cs-CZ" sz="20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d>
                          <m:dPr>
                            <m:ctrlPr>
                              <a:rPr lang="cs-CZ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den>
                    </m:f>
                    <m:r>
                      <a:rPr lang="cs-CZ" sz="20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cs-CZ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sz="20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cs-CZ" sz="2000" i="1">
                        <a:latin typeface="Cambria Math" panose="02040503050406030204" pitchFamily="18" charset="0"/>
                      </a:rPr>
                      <m:t>+…+</m:t>
                    </m:r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cs-CZ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sz="20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cs-CZ" sz="20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cs-CZ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cs-CZ" sz="1600" baseline="-250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cs-CZ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vstupní investice</a:t>
                </a:r>
              </a:p>
              <a:p>
                <a:pPr marL="0" indent="0">
                  <a:buNone/>
                </a:pPr>
                <a:r>
                  <a:rPr lang="cs-CZ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cs-CZ" sz="1600" baseline="-250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1....n</a:t>
                </a:r>
                <a:r>
                  <a:rPr lang="cs-CZ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hotovostní toky plynoucí z investice v jednotlivých letech její existence</a:t>
                </a:r>
              </a:p>
              <a:p>
                <a:pPr marL="0" indent="0">
                  <a:buNone/>
                </a:pPr>
                <a:r>
                  <a:rPr lang="cs-CZ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 = alternativní náklady</a:t>
                </a:r>
              </a:p>
              <a:p>
                <a:pPr marL="0" indent="0">
                  <a:buNone/>
                </a:pPr>
                <a:r>
                  <a:rPr lang="cs-CZ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= počet let existence investice</a:t>
                </a:r>
                <a:endParaRPr lang="cs-CZ" sz="1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cs-CZ" sz="1400" b="1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cs-CZ" altLang="cs-CZ" sz="1400" b="1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95536" y="1131590"/>
                <a:ext cx="8280920" cy="3024336"/>
              </a:xfrm>
              <a:prstGeom prst="rect">
                <a:avLst/>
              </a:prstGeom>
              <a:blipFill>
                <a:blip r:embed="rId3"/>
                <a:stretch>
                  <a:fillRect l="-442" t="-6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51470"/>
            <a:ext cx="7632848" cy="720080"/>
          </a:xfrm>
        </p:spPr>
        <p:txBody>
          <a:bodyPr/>
          <a:lstStyle/>
          <a:p>
            <a:r>
              <a:rPr lang="cs-CZ" b="1" dirty="0"/>
              <a:t>Metody hodnocení investic: </a:t>
            </a:r>
            <a:r>
              <a:rPr lang="cs-CZ" sz="1600" b="1" dirty="0"/>
              <a:t>Metoda čisté současné hodnoty NPV – Net 				</a:t>
            </a:r>
            <a:r>
              <a:rPr lang="cs-CZ" sz="1600" b="1" dirty="0" err="1"/>
              <a:t>Pressent</a:t>
            </a:r>
            <a:r>
              <a:rPr lang="cs-CZ" sz="1600" b="1" dirty="0"/>
              <a:t> </a:t>
            </a:r>
            <a:r>
              <a:rPr lang="cs-CZ" sz="1600" b="1" dirty="0" err="1"/>
              <a:t>Value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používat metodu NPV?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bere v úvahu veškeré hotovostní toky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bere v úvahu časovou hodnotu peněz a pracuje s alternativními náklady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závěry metody NPV lze přijmout vždy bez výhrady</a:t>
            </a: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Pravidlo metody NPV: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přijmeme tehdy, je-li NPV ˃ 0. V případě porovnávaní více investic volíme tu s vyšší NPV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Jediná nevýhoda, stejná i pro ostatní metody: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musíme odhadnout výši hotovostních toků – a tím pádem nepřesný odhad = nepřesné zhodnocení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Nadpis 5"/>
          <p:cNvSpPr>
            <a:spLocks noGrp="1"/>
          </p:cNvSpPr>
          <p:nvPr>
            <p:ph type="title"/>
          </p:nvPr>
        </p:nvSpPr>
        <p:spPr>
          <a:xfrm>
            <a:off x="179512" y="51470"/>
            <a:ext cx="7632848" cy="720080"/>
          </a:xfrm>
        </p:spPr>
        <p:txBody>
          <a:bodyPr/>
          <a:lstStyle/>
          <a:p>
            <a:r>
              <a:rPr lang="cs-CZ" b="1" dirty="0"/>
              <a:t>Metody hodnocení investic: </a:t>
            </a:r>
            <a:r>
              <a:rPr lang="cs-CZ" sz="1600" b="1" dirty="0"/>
              <a:t>Metoda čisté současné hodnoty NPV – Net 				</a:t>
            </a:r>
            <a:r>
              <a:rPr lang="cs-CZ" sz="1600" b="1" dirty="0" err="1"/>
              <a:t>Pressent</a:t>
            </a:r>
            <a:r>
              <a:rPr lang="cs-CZ" sz="1600" b="1" dirty="0"/>
              <a:t> </a:t>
            </a:r>
            <a:r>
              <a:rPr lang="cs-CZ" sz="1600" b="1" dirty="0" err="1"/>
              <a:t>Value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2487860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23528" y="771550"/>
                <a:ext cx="8280920" cy="396044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cs-CZ" sz="1600" b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Charakteristika: </a:t>
                </a:r>
                <a:r>
                  <a:rPr lang="cs-CZ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Metoda IRR je založena na výpočtu vnitřního výnosového procenta, což je taková úroková míra, při které se současná hodnota budoucích očekávaných příjmu z investice rovná kapitálovým výdajům na investici (tj. taková úroková míra, pro kterou je čistá současná hodnota investice rovna nule).</a:t>
                </a:r>
              </a:p>
              <a:p>
                <a:pPr marL="0" indent="0">
                  <a:buNone/>
                </a:pPr>
                <a:r>
                  <a:rPr lang="cs-CZ" sz="1600" b="1" dirty="0">
                    <a:solidFill>
                      <a:srgbClr val="307871"/>
                    </a:solidFill>
                    <a:cs typeface="Times New Roman" panose="02020603050405020304" pitchFamily="18" charset="0"/>
                  </a:rPr>
                  <a:t>Vzorec: </a:t>
                </a:r>
                <a14:m>
                  <m:oMath xmlns:m="http://schemas.openxmlformats.org/officeDocument/2006/math">
                    <m:r>
                      <a:rPr lang="cs-CZ" sz="2000" b="0" i="0" smtClean="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0= </m:t>
                    </m:r>
                    <m:sSub>
                      <m:sSubPr>
                        <m:ctrlPr>
                          <a:rPr lang="cs-CZ" sz="2000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 sz="2000" b="0" i="0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</m:e>
                      <m:sub>
                        <m:r>
                          <a:rPr lang="cs-CZ" sz="2000" b="0" i="0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cs-CZ" sz="2000" b="0" i="0" smtClean="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cs-CZ" sz="2000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cs-CZ" sz="2000" smtClean="0">
                                <a:solidFill>
                                  <a:srgbClr val="30787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cs-CZ" sz="2000" smtClean="0">
                                    <a:solidFill>
                                      <a:srgbClr val="30787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cs-CZ" sz="2000" b="0" i="0" smtClean="0">
                                    <a:solidFill>
                                      <a:srgbClr val="30787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cs-CZ" sz="2000" b="0" i="0" smtClean="0">
                                    <a:solidFill>
                                      <a:srgbClr val="30787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n</m:t>
                                </m:r>
                              </m:sub>
                            </m:sSub>
                          </m:num>
                          <m:den>
                            <m:r>
                              <a:rPr lang="cs-CZ" sz="2000" b="0" i="0" smtClean="0">
                                <a:solidFill>
                                  <a:srgbClr val="30787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(1+</m:t>
                            </m:r>
                            <m:r>
                              <m:rPr>
                                <m:sty m:val="p"/>
                              </m:rPr>
                              <a:rPr lang="cs-CZ" sz="2000" b="0" i="0" smtClean="0">
                                <a:solidFill>
                                  <a:srgbClr val="30787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IRR</m:t>
                            </m:r>
                            <m:sSup>
                              <m:sSupPr>
                                <m:ctrlPr>
                                  <a:rPr lang="cs-CZ" sz="2000" smtClean="0">
                                    <a:solidFill>
                                      <a:srgbClr val="30787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cs-CZ" sz="2000" b="0" i="0" smtClean="0">
                                    <a:solidFill>
                                      <a:srgbClr val="30787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a:rPr lang="cs-CZ" sz="2000" b="0" i="0" smtClean="0">
                                    <a:solidFill>
                                      <a:srgbClr val="30787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n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endParaRPr lang="cs-CZ" sz="2000" dirty="0">
                  <a:solidFill>
                    <a:srgbClr val="307871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 panose="02040503050406030204" pitchFamily="18" charset="0"/>
                        </a:rPr>
                        <m:t>0=</m:t>
                      </m:r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𝐼𝑅𝑅</m:t>
                              </m:r>
                            </m:e>
                          </m:d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𝐼𝑅𝑅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</a:rPr>
                        <m:t>+…+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𝐼𝑅𝑅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000" b="1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cs-CZ" sz="1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cs-CZ" sz="1400" b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Kritérium metody vnitřního výnosového procenta</a:t>
                </a:r>
                <a:r>
                  <a:rPr lang="cs-CZ" sz="1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je založeno na porovnání vypočtené hodnoty IRR a alternativních nákladů. </a:t>
                </a:r>
              </a:p>
              <a:p>
                <a:pPr lvl="1" algn="just"/>
                <a:r>
                  <a:rPr lang="cs-CZ" sz="1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 doporučeno, aby projekt byl přijat tehdy, pokud vnitřní výnosové procento je vyšší než alternativní náklady. </a:t>
                </a:r>
              </a:p>
              <a:p>
                <a:pPr lvl="1" algn="just"/>
                <a:r>
                  <a:rPr lang="cs-CZ" sz="1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Musí tedy platit: </a:t>
                </a:r>
              </a:p>
              <a:p>
                <a:pPr marL="457200" lvl="1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i="1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</a:rPr>
                        <m:t>𝐼𝑅𝑅</m:t>
                      </m:r>
                      <m:r>
                        <a:rPr lang="cs-CZ" sz="1400" i="1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</a:rPr>
                        <m:t> &gt; </m:t>
                      </m:r>
                      <m:r>
                        <a:rPr lang="cs-CZ" sz="1400" i="1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cs-CZ" sz="1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cs-CZ" sz="2000" b="1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cs-CZ" altLang="cs-CZ" sz="1600" b="1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23528" y="771550"/>
                <a:ext cx="8280920" cy="3960440"/>
              </a:xfrm>
              <a:prstGeom prst="rect">
                <a:avLst/>
              </a:prstGeom>
              <a:blipFill>
                <a:blip r:embed="rId3"/>
                <a:stretch>
                  <a:fillRect l="-368" t="-462" r="-2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76064"/>
          </a:xfrm>
        </p:spPr>
        <p:txBody>
          <a:bodyPr/>
          <a:lstStyle/>
          <a:p>
            <a:r>
              <a:rPr lang="cs-CZ" b="1" dirty="0"/>
              <a:t>Metody hodnocení investic: </a:t>
            </a:r>
            <a:r>
              <a:rPr lang="cs-CZ" sz="1600" b="1" dirty="0"/>
              <a:t>Metoda vnitřního výnosového procenta </a:t>
            </a:r>
          </a:p>
        </p:txBody>
      </p:sp>
    </p:spTree>
    <p:extLst>
      <p:ext uri="{BB962C8B-B14F-4D97-AF65-F5344CB8AC3E}">
        <p14:creationId xmlns:p14="http://schemas.microsoft.com/office/powerpoint/2010/main" val="1604680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Možné problémy: 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hodnotíme navzájem se vylučující projekty, metoda IRR může stanovit nesprávné pořadí projektů podle jejich výhodnosti. V případe, že má křivka charakterizující projekt jiný než klesající tvar, je nutné odpovídajícím způsobem upravit pravidlo metody.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Rozdíly oproti metodě NPV v použití alternativních nákladů: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NPV se jimi diskontuje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IRR se používají pouze ke srovnání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Celkové zhodnocení IRR:</a:t>
            </a:r>
          </a:p>
          <a:p>
            <a:pPr marL="0" indent="0">
              <a:buNone/>
            </a:pPr>
            <a:r>
              <a:rPr lang="cs-CZ" altLang="zh-CN" sz="1600" kern="0" dirty="0"/>
              <a:t>IRR je vhodné kombinovat s NPV – IRR sice využívá veškeré hotovostní toky, pracuje s čas. hodnotou peněz, ale do výpočtu nezapracovává </a:t>
            </a:r>
            <a:r>
              <a:rPr lang="cs-CZ" altLang="zh-CN" sz="1600" kern="0" dirty="0" err="1"/>
              <a:t>altern</a:t>
            </a:r>
            <a:r>
              <a:rPr lang="cs-CZ" altLang="zh-CN" sz="1600" kern="0" dirty="0"/>
              <a:t>. náklady a nemusí podávat jasné a jednoznačné závěry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76064"/>
          </a:xfrm>
        </p:spPr>
        <p:txBody>
          <a:bodyPr/>
          <a:lstStyle/>
          <a:p>
            <a:r>
              <a:rPr lang="cs-CZ" b="1" dirty="0"/>
              <a:t>Metody hodnocení investic: </a:t>
            </a:r>
            <a:r>
              <a:rPr lang="cs-CZ" sz="1600" b="1" dirty="0"/>
              <a:t>Metoda vnitřního výnosového procenta </a:t>
            </a:r>
          </a:p>
        </p:txBody>
      </p:sp>
    </p:spTree>
    <p:extLst>
      <p:ext uri="{BB962C8B-B14F-4D97-AF65-F5344CB8AC3E}">
        <p14:creationId xmlns:p14="http://schemas.microsoft.com/office/powerpoint/2010/main" val="2868744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76064"/>
          </a:xfrm>
        </p:spPr>
        <p:txBody>
          <a:bodyPr/>
          <a:lstStyle/>
          <a:p>
            <a:r>
              <a:rPr lang="cs-CZ" b="1" dirty="0"/>
              <a:t>Metody hodnocení investic: </a:t>
            </a:r>
            <a:r>
              <a:rPr lang="cs-CZ" sz="1600" b="1" dirty="0"/>
              <a:t>Metoda vnitřního výnosového procenta </a:t>
            </a:r>
          </a:p>
        </p:txBody>
      </p:sp>
      <p:pic>
        <p:nvPicPr>
          <p:cNvPr id="8" name="Picture 3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648" y="772078"/>
            <a:ext cx="5562364" cy="372272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62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CC4C97B9AFD244B8A2C605ED1B7A47" ma:contentTypeVersion="11" ma:contentTypeDescription="Vytvoří nový dokument" ma:contentTypeScope="" ma:versionID="ef622aa24f9aefa59ddeb1033dcf2c29">
  <xsd:schema xmlns:xsd="http://www.w3.org/2001/XMLSchema" xmlns:xs="http://www.w3.org/2001/XMLSchema" xmlns:p="http://schemas.microsoft.com/office/2006/metadata/properties" xmlns:ns3="ce89441e-298c-4126-b4c6-1cfa377a530c" targetNamespace="http://schemas.microsoft.com/office/2006/metadata/properties" ma:root="true" ma:fieldsID="e667f85680ec43217de5ef68ed7b9675" ns3:_="">
    <xsd:import namespace="ce89441e-298c-4126-b4c6-1cfa377a530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89441e-298c-4126-b4c6-1cfa377a53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CB5E54-0846-4A05-81C7-84298993B1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89441e-298c-4126-b4c6-1cfa377a53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1458CB-CA20-4804-BEBD-52CAF755A9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687D21-DB04-4DCE-BDE1-834E67656B58}">
  <ds:schemaRefs>
    <ds:schemaRef ds:uri="ce89441e-298c-4126-b4c6-1cfa377a530c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2398</TotalTime>
  <Words>522</Words>
  <Application>Microsoft Office PowerPoint</Application>
  <PresentationFormat>Předvádění na obrazovce (16:9)</PresentationFormat>
  <Paragraphs>62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Enriqueta</vt:lpstr>
      <vt:lpstr>Times New Roman</vt:lpstr>
      <vt:lpstr>SLU</vt:lpstr>
      <vt:lpstr>Finance  v podnikání sem. 8  Metody hodnocení investic </vt:lpstr>
      <vt:lpstr>Metody hodnocení investic</vt:lpstr>
      <vt:lpstr>Metody hodnocení investic: Metoda čisté současné hodnoty NPV – Net     Pressent Value</vt:lpstr>
      <vt:lpstr>Metody hodnocení investic: Metoda čisté současné hodnoty NPV – Net     Pressent Value</vt:lpstr>
      <vt:lpstr>Metody hodnocení investic: Metoda vnitřního výnosového procenta </vt:lpstr>
      <vt:lpstr>Metody hodnocení investic: Metoda vnitřního výnosového procenta </vt:lpstr>
      <vt:lpstr>Metody hodnocení investic: Metoda vnitřního výnosového procenta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Zuzana Szkorupová</cp:lastModifiedBy>
  <cp:revision>60</cp:revision>
  <dcterms:created xsi:type="dcterms:W3CDTF">2016-07-06T15:42:34Z</dcterms:created>
  <dcterms:modified xsi:type="dcterms:W3CDTF">2022-04-09T11:56:23Z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0x0101003ECC4C97B9AFD244B8A2C605ED1B7A47</vt:lpwstr>
  </property>
</Properties>
</file>