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6" r:id="rId3"/>
    <p:sldId id="318" r:id="rId4"/>
    <p:sldId id="300" r:id="rId5"/>
    <p:sldId id="315" r:id="rId6"/>
    <p:sldId id="302" r:id="rId7"/>
    <p:sldId id="303" r:id="rId8"/>
    <p:sldId id="304" r:id="rId9"/>
    <p:sldId id="305" r:id="rId10"/>
    <p:sldId id="308" r:id="rId11"/>
    <p:sldId id="309" r:id="rId12"/>
    <p:sldId id="310" r:id="rId13"/>
    <p:sldId id="311" r:id="rId14"/>
    <p:sldId id="306" r:id="rId15"/>
    <p:sldId id="312" r:id="rId16"/>
    <p:sldId id="317" r:id="rId17"/>
    <p:sldId id="297" r:id="rId18"/>
    <p:sldId id="287" r:id="rId19"/>
    <p:sldId id="298" r:id="rId20"/>
    <p:sldId id="288" r:id="rId21"/>
    <p:sldId id="299" r:id="rId22"/>
    <p:sldId id="289" r:id="rId23"/>
    <p:sldId id="293" r:id="rId24"/>
    <p:sldId id="294" r:id="rId25"/>
    <p:sldId id="295" r:id="rId2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předmětu 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poradenství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CD81D-900F-4C82-95DC-0E9E0214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CF494A48-01DB-4167-9A4B-ECD6AEC3E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372" y="1531530"/>
            <a:ext cx="5479255" cy="208044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746A046-CB8E-4697-AE8D-35D4BC0DEF94}"/>
              </a:ext>
            </a:extLst>
          </p:cNvPr>
          <p:cNvSpPr txBox="1"/>
          <p:nvPr/>
        </p:nvSpPr>
        <p:spPr>
          <a:xfrm>
            <a:off x="395536" y="771550"/>
            <a:ext cx="64624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</a:t>
            </a:r>
            <a:r>
              <a:rPr lang="cs-CZ" sz="18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. Výnosnost, likvidita a rizikovost jednotlivých druhů investic z hlediska tvorby a správy portfolia. Investice a reinvestice v podnikové praxi.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91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19557-E053-4AB7-B28F-D42695B6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831D136E-9AC8-410C-A053-98D051A95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865" y="2283718"/>
            <a:ext cx="5311600" cy="196613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2EB288B-6439-4767-943A-41A89541972F}"/>
              </a:ext>
            </a:extLst>
          </p:cNvPr>
          <p:cNvSpPr txBox="1"/>
          <p:nvPr/>
        </p:nvSpPr>
        <p:spPr>
          <a:xfrm>
            <a:off x="395536" y="771550"/>
            <a:ext cx="6462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8. Dosahování finanční nezávislosti a svobody Dosahování finanční nezávislosti a svobody prostřednictvím využití depozitních, úvěrových, pojistných a investičních produktů. 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853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44BB3-DDB9-4C47-BF59-BFDC0367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21D2872-773F-4C8E-8BD3-7989CEA29041}"/>
              </a:ext>
            </a:extLst>
          </p:cNvPr>
          <p:cNvSpPr txBox="1"/>
          <p:nvPr/>
        </p:nvSpPr>
        <p:spPr>
          <a:xfrm>
            <a:off x="251520" y="771550"/>
            <a:ext cx="6606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9</a:t>
            </a:r>
            <a:r>
              <a:rPr lang="cs-CZ" sz="18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. Spoření a důchody. Doplňkové penzijní spoření. </a:t>
            </a:r>
            <a:endParaRPr lang="cs-CZ" sz="1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E1CB975B-8E8D-45BF-9054-7E8DD4AEA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096" y="1558202"/>
            <a:ext cx="5387807" cy="202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8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1E040-6FD5-4893-BB55-F01781870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B15DDA69-8322-4D31-8E8C-7202811B4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31" y="2568084"/>
            <a:ext cx="5410669" cy="204995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EF61237-3188-4440-908A-9856A371E428}"/>
              </a:ext>
            </a:extLst>
          </p:cNvPr>
          <p:cNvSpPr txBox="1"/>
          <p:nvPr/>
        </p:nvSpPr>
        <p:spPr>
          <a:xfrm>
            <a:off x="467544" y="843558"/>
            <a:ext cx="6390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10. Makroekonomické aspekty finančního poradenství Daňové aspekty využití jednotlivých finančních produktů.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6621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6FC28-F5AE-4C43-8E12-9A972AE68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A6BF22D2-3129-4F89-8462-F78F806B0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838" y="1542961"/>
            <a:ext cx="5578323" cy="205757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EFA54B0-B86F-4845-85BF-7E4EEC6697B1}"/>
              </a:ext>
            </a:extLst>
          </p:cNvPr>
          <p:cNvSpPr txBox="1"/>
          <p:nvPr/>
        </p:nvSpPr>
        <p:spPr>
          <a:xfrm>
            <a:off x="467544" y="843558"/>
            <a:ext cx="63904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11. Daňové aspekty využití jednotlivých finančních produktů.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751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8D597-2EBA-42C4-83CD-AEAC779D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E71AB1A1-BD96-4BF5-A24F-B1EFD17C8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631" y="1546771"/>
            <a:ext cx="5288738" cy="204995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6A8E997-734B-4653-A84E-FB3F863B00BA}"/>
              </a:ext>
            </a:extLst>
          </p:cNvPr>
          <p:cNvSpPr txBox="1"/>
          <p:nvPr/>
        </p:nvSpPr>
        <p:spPr>
          <a:xfrm>
            <a:off x="755576" y="8795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12. Finanční poradce – profil, pravidla práce</a:t>
            </a:r>
            <a:endParaRPr lang="cs-CZ" sz="1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3625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7019E-E0EA-4777-A48A-419BE1202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BA5F359E-31B8-4645-8E74-3A5BC9667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20" y="1550581"/>
            <a:ext cx="5296359" cy="204233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ABC81F6-3DCD-44B5-986F-859D6C4DE884}"/>
              </a:ext>
            </a:extLst>
          </p:cNvPr>
          <p:cNvSpPr txBox="1"/>
          <p:nvPr/>
        </p:nvSpPr>
        <p:spPr>
          <a:xfrm>
            <a:off x="467544" y="843558"/>
            <a:ext cx="6390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13. Rekapitulace – opakování poznatků získaných v průběhu semestru, jak správně sestavit finanční plán?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2719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843558"/>
            <a:ext cx="867696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1. Úvod do finančního poradenství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Podstata finančního poradenství. Analýza příjmů a použití finančních prostředků, finanční plánování a jeho cíle. Finanční nezávislost a svoboda. Sestavování rozpočtu a tvorba rezerv.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2. Finanční matematika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Finanční matematika jako nástroj hodnocení investičních příležitostí, výpočet současných a budoucích hodnot investic a cash </a:t>
            </a:r>
            <a:r>
              <a:rPr lang="cs-CZ" sz="1050" b="0" i="0" dirty="0" err="1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flow</a:t>
            </a: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. Finanční matematika jako nástroj pro hodnocení efektivity využití úvěrových, depozitních a pojistných produktů.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3. Depozitní a úvěrové produkty pro retailovou klientelu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Charakteristika a princip fungování depozitních a úvěrových produktů pro retailovou klientelu. Základní druhy depozitních produktů. Úvěry pro koupi nemovitostí, spotřební úvěry a leasingy. Využití jednotlivých druhů depozitních a úvěrových produktů z hlediska dosahování stanovených cílů finančního plánu.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4. Depozitní a úvěrové produkty pro firemní klientelu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Charakteristika a princip fungování depozitních a úvěrových produktů pro firemní klientelu. Úvěry a leasingy pro koupi komerčních objektů, provoz podniku, či firemních vozů. Úvěry pro začínající podnikatele. Využití jednotlivých druhů depozitních a úvěrových produktů z hlediska řízení nákladů, výnosů a likvidity podniku.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5. Pojistné produkty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Princip fungování pojištění. Pojištění jako způsob zabezpečení fyzické nebo právnické osoby pro případ nahodilé události. Pojištění životní a neživotní. Pojištění rizikové, kapitálové a investiční. Pojistné produkty vhodné pro pojištění movitého i nemovitého majetku podniku. Pojištění odpovědnosti.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6. Investice a tvorba portfolia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Reálné a finanční investice. Charakteristika investic do cenných papírů, investice do komodit, investice do podnikatelských záměrů. Zásady tvorby portfolia investic. Výnosnost, likvidita a rizikovost jednotlivých druhů investic z hlediska tvorby a správy portfolia. Investice a reinvestice v podnikové praxi.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7. Dosahování finanční nezávislosti a svobody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Dosahování finanční nezávislosti a svobody prostřednictvím využití depozitních, úvěrových, pojistných a investičních produktů. Spoření a důchody. Doplňkové penzijní spoření.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8. Makroekonomické aspekty finančního poradenství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Makroekonomické vazby, vliv inflace na depozitní, úvěrové a investiční produkty. Daňové aspekty využití jednotlivých finančních produktů.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Shrnutí  - 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75606"/>
            <a:ext cx="864096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průběžné písemné testy v průběhu semestru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písemná zkouška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Obhajoba seminární práce – termín bude vypsán v IS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31116"/>
              </p:ext>
            </p:extLst>
          </p:nvPr>
        </p:nvGraphicFramePr>
        <p:xfrm>
          <a:off x="1043608" y="1306255"/>
          <a:ext cx="7212734" cy="2747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597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Průběžné testy + aktivity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Obhajoba seminární práce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50" dirty="0"/>
              <a:t>Ing. Roman Hlawiczka, Ph.D.</a:t>
            </a:r>
          </a:p>
          <a:p>
            <a:pPr lvl="1"/>
            <a:r>
              <a:rPr lang="cs-CZ" sz="1600" dirty="0"/>
              <a:t>Kancelář A 213</a:t>
            </a:r>
          </a:p>
          <a:p>
            <a:pPr lvl="1"/>
            <a:r>
              <a:rPr lang="cs-CZ" sz="1600" dirty="0"/>
              <a:t>tel: 606 630 236</a:t>
            </a:r>
          </a:p>
          <a:p>
            <a:pPr lvl="1"/>
            <a:r>
              <a:rPr lang="cs-CZ" sz="1600" dirty="0"/>
              <a:t>e-mail: </a:t>
            </a:r>
            <a:r>
              <a:rPr lang="cs-CZ" sz="1600" dirty="0">
                <a:hlinkClick r:id="rId3"/>
              </a:rPr>
              <a:t>Hlawiczka@opf.slu.cz</a:t>
            </a:r>
            <a:endParaRPr lang="cs-CZ" sz="1600" dirty="0"/>
          </a:p>
          <a:p>
            <a:pPr lvl="1"/>
            <a:r>
              <a:rPr lang="cs-CZ" sz="1600" dirty="0"/>
              <a:t>roman_Hlawiczka@centrum.cz</a:t>
            </a:r>
          </a:p>
          <a:p>
            <a:endParaRPr lang="cs-CZ" dirty="0"/>
          </a:p>
          <a:p>
            <a:r>
              <a:rPr lang="cs-CZ" sz="1650" dirty="0"/>
              <a:t>Konzultační hodiny</a:t>
            </a:r>
          </a:p>
          <a:p>
            <a:pPr lvl="1"/>
            <a:r>
              <a:rPr lang="cs-CZ" sz="1600" dirty="0"/>
              <a:t>Úterý 14:00 – 14:45 hod</a:t>
            </a:r>
          </a:p>
          <a:p>
            <a:pPr lvl="1"/>
            <a:r>
              <a:rPr lang="cs-CZ" sz="1600" dirty="0"/>
              <a:t>Čtvrtek 16.25 – 17.00 hod</a:t>
            </a:r>
          </a:p>
          <a:p>
            <a:pPr lvl="1"/>
            <a:r>
              <a:rPr lang="cs-CZ" sz="1600" dirty="0"/>
              <a:t>Jinak po předchozí domluvě telefonicky/e-mailem</a:t>
            </a:r>
            <a:endParaRPr lang="en-GB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  90 bodů</a:t>
            </a:r>
          </a:p>
          <a:p>
            <a:r>
              <a:rPr lang="cs-CZ" sz="2000" dirty="0"/>
              <a:t>C: 	71 –   80 bodů</a:t>
            </a:r>
          </a:p>
          <a:p>
            <a:r>
              <a:rPr lang="cs-CZ" sz="2000" dirty="0"/>
              <a:t>D: 	61 –   70 bodů</a:t>
            </a:r>
          </a:p>
          <a:p>
            <a:r>
              <a:rPr lang="cs-CZ" sz="2000" dirty="0"/>
              <a:t>E: 	51 –   60 bodů</a:t>
            </a:r>
          </a:p>
          <a:p>
            <a:r>
              <a:rPr lang="cs-CZ" sz="2000" dirty="0"/>
              <a:t>F: 	  0 –   50 bodů</a:t>
            </a:r>
          </a:p>
          <a:p>
            <a:endParaRPr lang="cs-CZ" sz="2000" dirty="0"/>
          </a:p>
          <a:p>
            <a:r>
              <a:rPr lang="cs-CZ" sz="2000" dirty="0"/>
              <a:t>Poznámka: aktivity mají 10 % váhu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900" dirty="0"/>
              <a:t>Průběžné testy se píšou prostřednictvím IS (is.slu.cz)</a:t>
            </a:r>
          </a:p>
          <a:p>
            <a:pPr>
              <a:spcBef>
                <a:spcPts val="0"/>
              </a:spcBef>
              <a:buClr>
                <a:srgbClr val="307871"/>
              </a:buClr>
            </a:pPr>
            <a:endParaRPr lang="cs-CZ" sz="1000" dirty="0"/>
          </a:p>
          <a:p>
            <a:pPr>
              <a:buClr>
                <a:srgbClr val="307871"/>
              </a:buClr>
            </a:pPr>
            <a:r>
              <a:rPr lang="cs-CZ" sz="1900" dirty="0"/>
              <a:t>Termíny testů: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Průběžné testy během semestru</a:t>
            </a:r>
            <a:endParaRPr lang="cs-CZ" sz="1600" b="1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000" dirty="0"/>
          </a:p>
          <a:p>
            <a:pPr>
              <a:buClr>
                <a:srgbClr val="307871"/>
              </a:buClr>
            </a:pPr>
            <a:r>
              <a:rPr lang="cs-CZ" sz="1900" dirty="0"/>
              <a:t>Struktura testů: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Teorie	50 %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Příklady	50 %</a:t>
            </a:r>
          </a:p>
          <a:p>
            <a:pPr>
              <a:buClr>
                <a:srgbClr val="307871"/>
              </a:buClr>
            </a:pPr>
            <a:endParaRPr lang="cs-CZ" sz="800" dirty="0"/>
          </a:p>
          <a:p>
            <a:pPr>
              <a:buClr>
                <a:srgbClr val="307871"/>
              </a:buClr>
            </a:pPr>
            <a:r>
              <a:rPr lang="cs-CZ" sz="1800" dirty="0"/>
              <a:t>Testy jsou online.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Je možné se v průběhu zadaného termínu přihlásit a test vykonat (pozor po spuštění testu Vám začne běžet zadaný čas a test není možné opakovat).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Průběžné</a:t>
            </a:r>
            <a:r>
              <a:rPr lang="en-US" b="1" dirty="0"/>
              <a:t> </a:t>
            </a:r>
            <a:r>
              <a:rPr lang="en-US" b="1" dirty="0" err="1"/>
              <a:t>písemné</a:t>
            </a:r>
            <a:r>
              <a:rPr lang="en-US" b="1" dirty="0"/>
              <a:t> testy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Písemný test na 30 bodů z celkové látky.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Struktura testu: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Teorie a příklady		</a:t>
            </a:r>
            <a:endParaRPr lang="cs-CZ" sz="1400" dirty="0"/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/>
              <a:t>Závěrečná zkouška bude ve zkouškovém období, termíny budou vypsány v is.slu.cz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Závěrečný</a:t>
            </a:r>
            <a:r>
              <a:rPr lang="en-US" b="1" dirty="0"/>
              <a:t> </a:t>
            </a:r>
            <a:r>
              <a:rPr lang="en-US" b="1" dirty="0" err="1"/>
              <a:t>zkouškový</a:t>
            </a:r>
            <a:r>
              <a:rPr lang="en-US" b="1" dirty="0"/>
              <a:t>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55591" indent="-355591">
              <a:buClr>
                <a:srgbClr val="307871"/>
              </a:buClr>
            </a:pPr>
            <a:r>
              <a:rPr lang="cs-CZ" sz="1400" b="1" dirty="0">
                <a:solidFill>
                  <a:srgbClr val="FF0000"/>
                </a:solidFill>
              </a:rPr>
              <a:t>Obsah přednášek a seminářů!!!</a:t>
            </a:r>
            <a:endParaRPr lang="cs-CZ" sz="1400" dirty="0"/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ŠIMÁKOVÁ, J., 2018. </a:t>
            </a:r>
            <a:r>
              <a:rPr lang="cs-CZ" sz="1400" i="1" dirty="0"/>
              <a:t>Finanční poradenství. Distanční studijní text</a:t>
            </a:r>
            <a:r>
              <a:rPr lang="cs-CZ" sz="1400" dirty="0"/>
              <a:t>. Karviná: SU OPF. ISBN 978-80-7510-311-6.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RADOVÁ, J., DVOŘÁK, P. a J. MÁLEK, 2009. </a:t>
            </a:r>
            <a:r>
              <a:rPr lang="cs-CZ" sz="1400" i="1" dirty="0"/>
              <a:t>Finanční matematika pro každého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978-80-247-3291-6. 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SYROVÝ, P., 2016. </a:t>
            </a:r>
            <a:r>
              <a:rPr lang="cs-CZ" sz="1400" i="1" dirty="0"/>
              <a:t>Investování pro začátečníky</a:t>
            </a:r>
            <a:r>
              <a:rPr lang="cs-CZ" sz="1400" dirty="0"/>
              <a:t>. 3. vyd. Praha: Grada </a:t>
            </a:r>
            <a:r>
              <a:rPr lang="cs-CZ" sz="1400" dirty="0" err="1"/>
              <a:t>Publishing</a:t>
            </a:r>
            <a:r>
              <a:rPr lang="cs-CZ" sz="1400" dirty="0"/>
              <a:t>, ISBN 978-80-271-0092-7.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KOHOUT, P., 2013. </a:t>
            </a:r>
            <a:r>
              <a:rPr lang="cs-CZ" sz="1400" i="1" dirty="0"/>
              <a:t>Investiční strategie pro třetí tisíciletí</a:t>
            </a:r>
            <a:r>
              <a:rPr lang="cs-CZ" sz="1400" dirty="0"/>
              <a:t>. 7. vyd.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978-80-247-5064-4.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STAVÁREK, D., 2014. </a:t>
            </a:r>
            <a:r>
              <a:rPr lang="cs-CZ" sz="1400" i="1" dirty="0"/>
              <a:t>Finance</a:t>
            </a:r>
            <a:r>
              <a:rPr lang="cs-CZ" sz="1400" dirty="0"/>
              <a:t>. Karviná: SU OPF. ISBN 978-80-7248-847-6. 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RŮČKOVÁ, P. a M. ROUBÍČKOVÁ, 2012. </a:t>
            </a:r>
            <a:r>
              <a:rPr lang="cs-CZ" sz="1400" i="1" dirty="0"/>
              <a:t>Finanční management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978-80-247-4047-8.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SYROVÝ, P., 2009. </a:t>
            </a:r>
            <a:r>
              <a:rPr lang="cs-CZ" sz="1400" i="1" dirty="0"/>
              <a:t>Financování vlastního bydlení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978-80-247-2399-4.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Webový portál České národní banky – Peníze na útěku.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962D3-695C-4EEB-B0C3-CB65759D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Přehled harmonogramu období fakult</a:t>
            </a:r>
            <a:endParaRPr lang="cs-CZ" sz="2000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D93859A7-5D7A-452C-A14F-43AC89495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250" y="1127635"/>
            <a:ext cx="4831499" cy="28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46C23-3CCB-4095-9E2D-A9C39F70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Kalendář – prezenční forma</a:t>
            </a:r>
            <a:br>
              <a:rPr lang="cs-CZ" dirty="0"/>
            </a:br>
            <a:br>
              <a:rPr lang="cs-CZ" dirty="0"/>
            </a:b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1.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</a:rPr>
              <a:t> Organizační pokyny, úvod do finančního poradenství, p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odstata finančního poradenství.</a:t>
            </a:r>
            <a:endParaRPr lang="cs-CZ" sz="1600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4F09AB70-374B-42C0-8043-5D21712CC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7654"/>
            <a:ext cx="5387807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DFCC7-0082-4A0B-B217-105319A7C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 +</a:t>
            </a:r>
          </a:p>
        </p:txBody>
      </p:sp>
      <p:pic>
        <p:nvPicPr>
          <p:cNvPr id="6" name="Obrázek 5" descr="Obsah obrázku stůl&#10;&#10;Popis byl vytvořen automaticky">
            <a:extLst>
              <a:ext uri="{FF2B5EF4-FFF2-40B4-BE49-F238E27FC236}">
                <a16:creationId xmlns:a16="http://schemas.microsoft.com/office/drawing/2014/main" id="{C14B48C4-BC9C-474E-A0AD-52F60BA50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571750"/>
            <a:ext cx="5448772" cy="207282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444C0B-C075-41FF-A199-2B8E3605A3D5}"/>
              </a:ext>
            </a:extLst>
          </p:cNvPr>
          <p:cNvSpPr txBox="1"/>
          <p:nvPr/>
        </p:nvSpPr>
        <p:spPr>
          <a:xfrm>
            <a:off x="101924" y="703189"/>
            <a:ext cx="646246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Analýza příjmů a použití finančních prostředků, finanční plánování a jeho cíle. Finanční nezávislost a svoboda. Sestavování rozpočtu a tvorba rezerv. 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Finanční matematika jako nástroj hodnocení investičních příležitostí, výpočet současných a budoucích hodnot investic a cash </a:t>
            </a:r>
            <a:r>
              <a:rPr lang="cs-CZ" sz="16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flow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. Finanční matematika jako nástroj pro hodnocení efektivity využití úvěrových, depozitních a pojistných produktů.</a:t>
            </a:r>
            <a:br>
              <a:rPr lang="cs-CZ" sz="1800" dirty="0"/>
            </a:b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46681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9E061-2975-402F-B9AB-81072B5F4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631A4882-B673-4E1C-B325-2B5A6E141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83718"/>
            <a:ext cx="5509737" cy="198899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A2D4988-813C-4344-9E67-C80119E7B68E}"/>
              </a:ext>
            </a:extLst>
          </p:cNvPr>
          <p:cNvSpPr txBox="1"/>
          <p:nvPr/>
        </p:nvSpPr>
        <p:spPr>
          <a:xfrm>
            <a:off x="323528" y="771550"/>
            <a:ext cx="65344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3. Depozitní a úvěrové produkty pro retailovou klientelu</a:t>
            </a:r>
            <a:br>
              <a:rPr lang="cs-CZ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Charakteristika a princip fungování depozitních a úvěrových produktů pro retailovou klientelu. Základní druhy depozitních produktů. Úvěry pro koupi nemovitostí, spotřební úvěry a leasingy. Využití jednotlivých druhů depozitních a úvěrových produktů z hlediska dosahování stanovených cílů finančního plánu.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219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7AB96-9259-46F7-83EA-D5ADA88E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8F8825EA-EB1C-42CD-A40C-528650C9A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01" y="2264848"/>
            <a:ext cx="5425910" cy="208044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6A3F2E1-A6C5-4387-AF56-153C8DFF012B}"/>
              </a:ext>
            </a:extLst>
          </p:cNvPr>
          <p:cNvSpPr txBox="1"/>
          <p:nvPr/>
        </p:nvSpPr>
        <p:spPr>
          <a:xfrm>
            <a:off x="179512" y="703190"/>
            <a:ext cx="667848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4. Depozitní a úvěrové produkty pro firemní klientelu</a:t>
            </a:r>
            <a:br>
              <a:rPr lang="cs-CZ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Charakteristika a princip fungování depozitních a úvěrových produktů pro firemní klientelu. Úvěry a leasingy pro koupi komerčních objektů, provoz podniku, či firemních vozů. Úvěry pro začínající podnikatele. Využití jednotlivých druhů depozitních a úvěrových produktů z hlediska řízení nákladů, výnosů a likvidity podniku.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913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8DF87-A4CD-4D9D-8CE8-41819D8A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A71AA88-5E9F-45BB-B3FA-2947DB41D5D9}"/>
              </a:ext>
            </a:extLst>
          </p:cNvPr>
          <p:cNvSpPr txBox="1"/>
          <p:nvPr/>
        </p:nvSpPr>
        <p:spPr>
          <a:xfrm>
            <a:off x="107504" y="703189"/>
            <a:ext cx="675049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5</a:t>
            </a: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. Pojistné produkty</a:t>
            </a:r>
            <a:br>
              <a:rPr lang="cs-CZ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Princip fungování pojištění. Pojištění jako způsob zabezpečení fyzické nebo právnické osoby pro případ nahodilé události. Pojištění životní a neživotní. Pojištění rizikové, kapitálové a investiční. Pojistné produkty vhodné pro pojištění movitého i nemovitého majetku podniku. Pojištění odpovědnosti</a:t>
            </a:r>
            <a:r>
              <a:rPr lang="cs-CZ" sz="1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cs-CZ" sz="1400" dirty="0"/>
          </a:p>
        </p:txBody>
      </p:sp>
      <p:pic>
        <p:nvPicPr>
          <p:cNvPr id="8" name="Obrázek 7" descr="Obsah obrázku stůl&#10;&#10;Popis byl vytvořen automaticky">
            <a:extLst>
              <a:ext uri="{FF2B5EF4-FFF2-40B4-BE49-F238E27FC236}">
                <a16:creationId xmlns:a16="http://schemas.microsoft.com/office/drawing/2014/main" id="{836D9FC7-F316-4140-AE24-D655D5881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7694"/>
            <a:ext cx="5517358" cy="20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24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F6616-3654-49DF-A0E9-53E088F8F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– prezenční forma</a:t>
            </a:r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19938547-4244-47B4-AE4F-AEF80B32D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55726"/>
            <a:ext cx="5441152" cy="206519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C016887-A25B-49A0-82F9-6FBD94785317}"/>
              </a:ext>
            </a:extLst>
          </p:cNvPr>
          <p:cNvSpPr txBox="1"/>
          <p:nvPr/>
        </p:nvSpPr>
        <p:spPr>
          <a:xfrm>
            <a:off x="179512" y="771550"/>
            <a:ext cx="66784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6. Investice a tvorba portfolia</a:t>
            </a:r>
            <a:br>
              <a:rPr lang="cs-CZ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Reálné a finanční investice. Charakteristika investic do cenných papírů, investice do komodit, investice do podnikatelských záměrů. Zásady tvorby portfolia investic. 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444179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1334</Words>
  <Application>Microsoft Office PowerPoint</Application>
  <PresentationFormat>Předvádění na obrazovce (16:9)</PresentationFormat>
  <Paragraphs>130</Paragraphs>
  <Slides>25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Open Sans</vt:lpstr>
      <vt:lpstr>Roboto</vt:lpstr>
      <vt:lpstr>Times New Roman</vt:lpstr>
      <vt:lpstr>SLU</vt:lpstr>
      <vt:lpstr>Úvodní informace do předmětu  Finanční poradenství</vt:lpstr>
      <vt:lpstr>Kontakt</vt:lpstr>
      <vt:lpstr>Přehled harmonogramu období fakult</vt:lpstr>
      <vt:lpstr>Kalendář – prezenční forma  1. Organizační pokyny, úvod do finančního poradenství, podstata finančního poradenství.</vt:lpstr>
      <vt:lpstr>Kalendář – prezenční forma +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Kalendář – prezenční forma</vt:lpstr>
      <vt:lpstr>Shrnutí  - Obsah kurzu</vt:lpstr>
      <vt:lpstr>Podmínky absolvování předmětu</vt:lpstr>
      <vt:lpstr>Bodové hodnocení aktivit</vt:lpstr>
      <vt:lpstr>Celkové hodnocení</vt:lpstr>
      <vt:lpstr>Průběžné písemné testy</vt:lpstr>
      <vt:lpstr>Závěrečný zkouškový test</vt:lpstr>
      <vt:lpstr>Literatura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108</cp:revision>
  <cp:lastPrinted>2017-09-19T07:48:06Z</cp:lastPrinted>
  <dcterms:created xsi:type="dcterms:W3CDTF">2016-07-06T15:42:34Z</dcterms:created>
  <dcterms:modified xsi:type="dcterms:W3CDTF">2022-02-06T11:04:49Z</dcterms:modified>
</cp:coreProperties>
</file>