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320" r:id="rId3"/>
    <p:sldId id="257" r:id="rId4"/>
    <p:sldId id="280" r:id="rId5"/>
    <p:sldId id="298" r:id="rId6"/>
    <p:sldId id="282" r:id="rId7"/>
    <p:sldId id="299" r:id="rId8"/>
    <p:sldId id="281" r:id="rId9"/>
    <p:sldId id="283" r:id="rId10"/>
    <p:sldId id="286" r:id="rId11"/>
    <p:sldId id="300" r:id="rId12"/>
    <p:sldId id="301" r:id="rId13"/>
    <p:sldId id="288" r:id="rId14"/>
    <p:sldId id="289" r:id="rId15"/>
    <p:sldId id="292" r:id="rId16"/>
    <p:sldId id="290" r:id="rId17"/>
    <p:sldId id="291" r:id="rId18"/>
    <p:sldId id="295" r:id="rId19"/>
    <p:sldId id="318" r:id="rId20"/>
    <p:sldId id="319" r:id="rId21"/>
    <p:sldId id="315" r:id="rId22"/>
    <p:sldId id="305" r:id="rId23"/>
    <p:sldId id="306" r:id="rId24"/>
    <p:sldId id="307" r:id="rId25"/>
    <p:sldId id="308" r:id="rId26"/>
    <p:sldId id="309" r:id="rId27"/>
    <p:sldId id="312" r:id="rId28"/>
    <p:sldId id="321" r:id="rId29"/>
    <p:sldId id="322" r:id="rId30"/>
    <p:sldId id="323" r:id="rId31"/>
    <p:sldId id="324" r:id="rId32"/>
    <p:sldId id="325" r:id="rId33"/>
    <p:sldId id="326" r:id="rId34"/>
    <p:sldId id="273" r:id="rId3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 autoAdjust="0"/>
    <p:restoredTop sz="94621" autoAdjust="0"/>
  </p:normalViewPr>
  <p:slideViewPr>
    <p:cSldViewPr>
      <p:cViewPr varScale="1">
        <p:scale>
          <a:sx n="93" d="100"/>
          <a:sy n="93" d="100"/>
        </p:scale>
        <p:origin x="520" y="6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26. 4. 2021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71739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61583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63808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82509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1743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60555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2721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298430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92483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2186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131535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20797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82181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946804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19716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27183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754849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43914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2799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03110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 smtClean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en-US" sz="2800" b="1" dirty="0">
                <a:solidFill>
                  <a:schemeClr val="bg1"/>
                </a:solidFill>
              </a:rPr>
              <a:t>CHARAKTERISTIKA A ČLENĚNÍ NÁKLADŮ V </a:t>
            </a:r>
            <a:r>
              <a:rPr lang="cs-CZ" sz="2800" b="1" dirty="0" smtClean="0">
                <a:solidFill>
                  <a:schemeClr val="bg1"/>
                </a:solidFill>
              </a:rPr>
              <a:t>NÁKLADOVÉM </a:t>
            </a:r>
            <a:r>
              <a:rPr lang="en-US" sz="2800" b="1" dirty="0" smtClean="0">
                <a:solidFill>
                  <a:schemeClr val="bg1"/>
                </a:solidFill>
              </a:rPr>
              <a:t>ÚČETNICTVÍ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12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/>
              <a:t> </a:t>
            </a:r>
            <a:r>
              <a:rPr lang="pl-PL" altLang="cs-CZ" sz="3200" b="1" dirty="0" smtClean="0"/>
              <a:t>Kalkulační </a:t>
            </a:r>
            <a:r>
              <a:rPr lang="pl-PL" altLang="cs-CZ" sz="3200" b="1" dirty="0"/>
              <a:t>členění nákladů 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77069" y="987574"/>
            <a:ext cx="74168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Pro účely kalkulací používáme kalkulační členění nákladů </a:t>
            </a:r>
            <a:r>
              <a:rPr lang="cs-CZ" sz="2400" dirty="0" smtClean="0"/>
              <a:t>na: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náklady přímé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/>
              <a:t>n</a:t>
            </a:r>
            <a:r>
              <a:rPr lang="cs-CZ" sz="2400" dirty="0" smtClean="0"/>
              <a:t>áklady nepřímé</a:t>
            </a: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99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 smtClean="0"/>
              <a:t>Přímé náklady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77068" y="987574"/>
            <a:ext cx="793934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bezprostředně souvisí </a:t>
            </a:r>
            <a:r>
              <a:rPr lang="cs-CZ" sz="2400" dirty="0"/>
              <a:t>s konkrétním </a:t>
            </a:r>
            <a:r>
              <a:rPr lang="cs-CZ" sz="2400" b="1" dirty="0"/>
              <a:t>druhem </a:t>
            </a:r>
            <a:r>
              <a:rPr lang="cs-CZ" sz="2400" dirty="0" smtClean="0"/>
              <a:t>výkonu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l</a:t>
            </a:r>
            <a:r>
              <a:rPr lang="cs-CZ" sz="2400" dirty="0" smtClean="0"/>
              <a:t>ze je  </a:t>
            </a:r>
            <a:r>
              <a:rPr lang="cs-CZ" sz="2400" dirty="0"/>
              <a:t>jednotlivým aktivitám přiřadit bezprostředně při jejich </a:t>
            </a:r>
            <a:r>
              <a:rPr lang="cs-CZ" sz="2400" dirty="0" smtClean="0"/>
              <a:t>vzniku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j</a:t>
            </a:r>
            <a:r>
              <a:rPr lang="cs-CZ" sz="2400" dirty="0" smtClean="0"/>
              <a:t>edná se například o náklady jednicové </a:t>
            </a:r>
            <a:r>
              <a:rPr lang="cs-CZ" sz="2400" dirty="0"/>
              <a:t>(jednicový materiál, jednicové mzdy, ostatní přímé </a:t>
            </a:r>
            <a:r>
              <a:rPr lang="cs-CZ" sz="2400" dirty="0" smtClean="0"/>
              <a:t>náklady)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507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 smtClean="0"/>
              <a:t>Nepřímé náklady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77068" y="987574"/>
            <a:ext cx="822737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cs-CZ" sz="2400" dirty="0"/>
              <a:t>n</a:t>
            </a:r>
            <a:r>
              <a:rPr lang="cs-CZ" sz="2400" dirty="0" smtClean="0"/>
              <a:t>evážou se </a:t>
            </a:r>
            <a:r>
              <a:rPr lang="cs-CZ" sz="2400" dirty="0"/>
              <a:t>k jednomu druhu </a:t>
            </a:r>
            <a:r>
              <a:rPr lang="cs-CZ" sz="2400" dirty="0" smtClean="0"/>
              <a:t>výkonu, ale k celku 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zajišťují </a:t>
            </a:r>
            <a:r>
              <a:rPr lang="cs-CZ" sz="2400" dirty="0"/>
              <a:t>průběh podnikatelského procesu podniku </a:t>
            </a:r>
            <a:r>
              <a:rPr lang="cs-CZ" sz="2400" dirty="0" smtClean="0"/>
              <a:t>jako celku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488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39"/>
          </a:xfrm>
        </p:spPr>
        <p:txBody>
          <a:bodyPr/>
          <a:lstStyle/>
          <a:p>
            <a:r>
              <a:rPr lang="pl-PL" altLang="cs-CZ" sz="3200" b="1" dirty="0" smtClean="0"/>
              <a:t>Náklad podle </a:t>
            </a:r>
            <a:r>
              <a:rPr lang="pl-PL" altLang="cs-CZ" sz="3200" b="1" dirty="0"/>
              <a:t>závislosti na objemu výroby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20891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Základem </a:t>
            </a:r>
            <a:r>
              <a:rPr lang="cs-CZ" sz="2400" dirty="0"/>
              <a:t>členění nákladů podle závislosti na objemu výroby jsou dvě základní skupiny nákladů: </a:t>
            </a:r>
            <a:endParaRPr lang="cs-CZ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b="1" dirty="0" smtClean="0"/>
              <a:t>náklady </a:t>
            </a:r>
            <a:r>
              <a:rPr lang="cs-CZ" sz="2400" b="1" dirty="0"/>
              <a:t>fixní</a:t>
            </a:r>
            <a:r>
              <a:rPr lang="cs-CZ" sz="2400" dirty="0"/>
              <a:t>, které zůstávají neměnné i při změnách v určitém intervalu prováděných výkonů nebo využití </a:t>
            </a:r>
            <a:r>
              <a:rPr lang="cs-CZ" sz="2400" dirty="0" smtClean="0"/>
              <a:t>kapacity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b="1" dirty="0" smtClean="0"/>
              <a:t>náklady </a:t>
            </a:r>
            <a:r>
              <a:rPr lang="cs-CZ" sz="2400" b="1" dirty="0"/>
              <a:t>variabilní,</a:t>
            </a:r>
            <a:r>
              <a:rPr lang="cs-CZ" sz="2400" dirty="0"/>
              <a:t> které se mění v závislosti na objemu </a:t>
            </a:r>
            <a:r>
              <a:rPr lang="cs-CZ" sz="2400" dirty="0" smtClean="0"/>
              <a:t>výkonů</a:t>
            </a: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99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 smtClean="0"/>
              <a:t>Fixní náklady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089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nemění se v </a:t>
            </a:r>
            <a:r>
              <a:rPr lang="cs-CZ" sz="2000" dirty="0"/>
              <a:t>určitém rozsahu prováděných výkonů nebo aktivity </a:t>
            </a:r>
            <a:r>
              <a:rPr lang="cs-CZ" sz="2000" dirty="0" smtClean="0"/>
              <a:t>podniku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zpravidla </a:t>
            </a:r>
            <a:r>
              <a:rPr lang="cs-CZ" sz="2000" dirty="0"/>
              <a:t>se jedná o tzv. kapacitní náklady, které mají vztah k zajištění podmínek pro efektivní průběh podnikatelské </a:t>
            </a:r>
            <a:r>
              <a:rPr lang="cs-CZ" sz="2000" dirty="0" smtClean="0"/>
              <a:t>činnosti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rozdělují se dále na </a:t>
            </a:r>
            <a:r>
              <a:rPr lang="cs-CZ" sz="2000" dirty="0"/>
              <a:t>dvě následující skupiny: </a:t>
            </a: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umrtvené (utopené) fixní náklady </a:t>
            </a:r>
            <a:endParaRPr lang="cs-CZ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vyhnutelné fixní náklady</a:t>
            </a:r>
            <a:endParaRPr lang="cs-CZ" sz="2000" dirty="0"/>
          </a:p>
          <a:p>
            <a:r>
              <a:rPr lang="cs-CZ" dirty="0" smtClean="0"/>
              <a:t> 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99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 smtClean="0"/>
              <a:t>Fixní náklady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1369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čím </a:t>
            </a:r>
            <a:r>
              <a:rPr lang="cs-CZ" sz="2400" dirty="0"/>
              <a:t>větší bude objem provedených výkonů v rámci dané kapacity, tím rychleji bude klesat podíl fixních nákladů na jednotku výkonů (degrese fixních </a:t>
            </a:r>
            <a:r>
              <a:rPr lang="cs-CZ" sz="2400" dirty="0" smtClean="0"/>
              <a:t>nákladů)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algn="ctr"/>
            <a:r>
              <a:rPr lang="cs-CZ" sz="5400" dirty="0" smtClean="0"/>
              <a:t>!!!!!!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99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 smtClean="0"/>
              <a:t>Umrtvené (utopené) fixní náklady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208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900" dirty="0" smtClean="0"/>
              <a:t>jsou </a:t>
            </a:r>
            <a:r>
              <a:rPr lang="cs-CZ" sz="1900" dirty="0"/>
              <a:t>vynakládány často ještě před zahájením </a:t>
            </a:r>
            <a:r>
              <a:rPr lang="cs-CZ" sz="1900" dirty="0" smtClean="0"/>
              <a:t>výroby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9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900" dirty="0" smtClean="0"/>
              <a:t>souvisí </a:t>
            </a:r>
            <a:r>
              <a:rPr lang="cs-CZ" sz="1900" dirty="0"/>
              <a:t>zejména s pořízením dlouhodobého majetku (budovy, strojní zařízení, informační systém) nebo realizací jiného investičního </a:t>
            </a:r>
            <a:r>
              <a:rPr lang="cs-CZ" sz="1900" dirty="0" smtClean="0"/>
              <a:t>rozhodnutí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9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900" dirty="0" smtClean="0"/>
              <a:t>jejich </a:t>
            </a:r>
            <a:r>
              <a:rPr lang="cs-CZ" sz="1900" dirty="0"/>
              <a:t>celkovou výši nelze v průběhu podnikatelského procesu </a:t>
            </a:r>
            <a:r>
              <a:rPr lang="cs-CZ" sz="1900" dirty="0" smtClean="0"/>
              <a:t>ovlivnit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9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900" dirty="0" smtClean="0"/>
              <a:t>jedinou </a:t>
            </a:r>
            <a:r>
              <a:rPr lang="cs-CZ" sz="1900" dirty="0"/>
              <a:t>možností jejich snížení je opačně působící investiční rozhodnutí (např. odprodej strojního </a:t>
            </a:r>
            <a:r>
              <a:rPr lang="cs-CZ" sz="1900" dirty="0" smtClean="0"/>
              <a:t>zařízení)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9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900" dirty="0" smtClean="0"/>
              <a:t>jako </a:t>
            </a:r>
            <a:r>
              <a:rPr lang="cs-CZ" sz="1900" dirty="0"/>
              <a:t>příklad můžeme uvést odpisy fixních </a:t>
            </a:r>
            <a:r>
              <a:rPr lang="cs-CZ" sz="1900" dirty="0" smtClean="0"/>
              <a:t>aktiv, nákup strojního zařízení apod. </a:t>
            </a:r>
            <a:endParaRPr lang="cs-CZ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278799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 smtClean="0"/>
              <a:t>Vyhnutelné fixní náklady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131590"/>
            <a:ext cx="7920880" cy="3528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dirty="0" smtClean="0"/>
              <a:t>souvisí </a:t>
            </a:r>
            <a:r>
              <a:rPr lang="cs-CZ" sz="2200" dirty="0"/>
              <a:t>se zajištěním kapacitních podmínek podnikatelského procesu, avšak nesouvisí bezprostředně s investičním </a:t>
            </a:r>
            <a:r>
              <a:rPr lang="cs-CZ" sz="2200" dirty="0" smtClean="0"/>
              <a:t>rozhodnutím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2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dirty="0"/>
              <a:t>p</a:t>
            </a:r>
            <a:r>
              <a:rPr lang="cs-CZ" sz="2200" dirty="0" smtClean="0"/>
              <a:t>ři </a:t>
            </a:r>
            <a:r>
              <a:rPr lang="cs-CZ" sz="2200" dirty="0"/>
              <a:t>trvalém snížení využití kapacity lze tyto náklady </a:t>
            </a:r>
            <a:r>
              <a:rPr lang="cs-CZ" sz="2200" dirty="0" smtClean="0"/>
              <a:t>omezit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2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dirty="0" smtClean="0"/>
              <a:t>příkladem mohou být časové </a:t>
            </a:r>
            <a:r>
              <a:rPr lang="cs-CZ" sz="2200" dirty="0"/>
              <a:t>mzdy mistrů, náklady na vytápění výrobních prostor v případě, že podnik redukuje třísměnný provoz na dvousměnný apod.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99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 smtClean="0"/>
              <a:t>Variabilní náklady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náklady</a:t>
            </a:r>
            <a:r>
              <a:rPr lang="cs-CZ" dirty="0"/>
              <a:t>, které se mění v závislosti na objemu </a:t>
            </a:r>
            <a:r>
              <a:rPr lang="cs-CZ" dirty="0" smtClean="0"/>
              <a:t>výkonů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ze je rozdělit na variabilní náklady: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b="1" dirty="0"/>
              <a:t>p</a:t>
            </a:r>
            <a:r>
              <a:rPr lang="cs-CZ" b="1" dirty="0" smtClean="0"/>
              <a:t>roporcionální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b="1" dirty="0" err="1" smtClean="0"/>
              <a:t>nadproporcionální</a:t>
            </a:r>
            <a:endParaRPr lang="cs-CZ" b="1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b="1" dirty="0" err="1" smtClean="0"/>
              <a:t>podproporciální</a:t>
            </a:r>
            <a:endParaRPr lang="cs-CZ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466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 smtClean="0"/>
              <a:t>Nákladová funkce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496944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/>
              <a:t>Celkové náklady = variabilní náklady + fixní náklady</a:t>
            </a:r>
          </a:p>
          <a:p>
            <a:pPr algn="ctr"/>
            <a:endParaRPr lang="cs-CZ" sz="2800" dirty="0" smtClean="0"/>
          </a:p>
          <a:p>
            <a:pPr algn="ctr"/>
            <a:r>
              <a:rPr lang="cs-CZ" sz="2800" dirty="0" smtClean="0"/>
              <a:t>CN = VN + FN</a:t>
            </a:r>
          </a:p>
          <a:p>
            <a:pPr algn="ctr"/>
            <a:r>
              <a:rPr lang="cs-CZ" sz="2800" dirty="0" smtClean="0"/>
              <a:t>CN = </a:t>
            </a:r>
            <a:r>
              <a:rPr lang="cs-CZ" sz="2800" dirty="0" err="1" smtClean="0"/>
              <a:t>vn</a:t>
            </a:r>
            <a:r>
              <a:rPr lang="cs-CZ" sz="2800" dirty="0" smtClean="0"/>
              <a:t> * Q + FN</a:t>
            </a:r>
          </a:p>
          <a:p>
            <a:endParaRPr lang="cs-CZ" sz="2400" dirty="0" smtClean="0"/>
          </a:p>
          <a:p>
            <a:r>
              <a:rPr lang="cs-CZ" sz="2000" dirty="0" smtClean="0"/>
              <a:t>CN…celkové náklady</a:t>
            </a:r>
          </a:p>
          <a:p>
            <a:r>
              <a:rPr lang="cs-CZ" sz="2000" dirty="0" smtClean="0"/>
              <a:t>VN…celkové variabilní náklady</a:t>
            </a:r>
          </a:p>
          <a:p>
            <a:r>
              <a:rPr lang="cs-CZ" sz="2000" dirty="0" smtClean="0"/>
              <a:t>FN….celkové fixní náklady</a:t>
            </a:r>
          </a:p>
          <a:p>
            <a:r>
              <a:rPr lang="cs-CZ" sz="2000" dirty="0" err="1" smtClean="0"/>
              <a:t>vn</a:t>
            </a:r>
            <a:r>
              <a:rPr lang="cs-CZ" sz="2000" dirty="0" smtClean="0"/>
              <a:t>…..variabilní náklady na jednotku</a:t>
            </a:r>
          </a:p>
          <a:p>
            <a:r>
              <a:rPr lang="cs-CZ" sz="2000" dirty="0" smtClean="0"/>
              <a:t>Q……počet výrobků</a:t>
            </a:r>
          </a:p>
        </p:txBody>
      </p:sp>
    </p:spTree>
    <p:extLst>
      <p:ext uri="{BB962C8B-B14F-4D97-AF65-F5344CB8AC3E}">
        <p14:creationId xmlns:p14="http://schemas.microsoft.com/office/powerpoint/2010/main" val="89742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cs-CZ" altLang="cs-CZ" sz="3200" b="1" dirty="0" smtClean="0"/>
              <a:t>Členění nákladů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496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Rozeznáváme následující členění nákladů: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b="1" dirty="0"/>
              <a:t>d</a:t>
            </a:r>
            <a:r>
              <a:rPr lang="cs-CZ" sz="2400" b="1" dirty="0" smtClean="0"/>
              <a:t>ruhové </a:t>
            </a:r>
            <a:r>
              <a:rPr lang="cs-CZ" sz="2400" dirty="0" smtClean="0"/>
              <a:t>členění nákladů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b="1" dirty="0"/>
              <a:t>ú</a:t>
            </a:r>
            <a:r>
              <a:rPr lang="cs-CZ" sz="2400" b="1" dirty="0" smtClean="0"/>
              <a:t>čelové </a:t>
            </a:r>
            <a:r>
              <a:rPr lang="cs-CZ" sz="2400" dirty="0" smtClean="0"/>
              <a:t>členění nákladů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177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432047"/>
          </a:xfrm>
        </p:spPr>
        <p:txBody>
          <a:bodyPr/>
          <a:lstStyle/>
          <a:p>
            <a:r>
              <a:rPr lang="cs-CZ" sz="3200" b="1" dirty="0" smtClean="0"/>
              <a:t>Pojetí nákladů v nákladovém účetnictví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8092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Rozlišujeme: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f</a:t>
            </a:r>
            <a:r>
              <a:rPr lang="cs-CZ" dirty="0" smtClean="0"/>
              <a:t>inanční pojetí nákladů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r</a:t>
            </a:r>
            <a:r>
              <a:rPr lang="cs-CZ" dirty="0" smtClean="0"/>
              <a:t>eálný úbytek peněžních prostředků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historicky pořizovací cena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hodnotové pojetí nákladů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n</a:t>
            </a:r>
            <a:r>
              <a:rPr lang="cs-CZ" dirty="0" smtClean="0"/>
              <a:t>emusí být nutně spojeno s reálným úbytkem peněžních prostředků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r</a:t>
            </a:r>
            <a:r>
              <a:rPr lang="cs-CZ" dirty="0" smtClean="0"/>
              <a:t>eprodukční pořizovací cena (tržní)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e</a:t>
            </a:r>
            <a:r>
              <a:rPr lang="cs-CZ" dirty="0" smtClean="0"/>
              <a:t>konomické pojetí nákladů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pracuje s oportunitními náklady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036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2800" b="1" dirty="0" smtClean="0"/>
              <a:t>Oportunitní náklady</a:t>
            </a:r>
            <a:endParaRPr lang="cs-CZ" alt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013003"/>
            <a:ext cx="81369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Protože </a:t>
            </a:r>
            <a:r>
              <a:rPr lang="cs-CZ" sz="2000" dirty="0"/>
              <a:t>ekonomické zdroje jsou omezené, nemůže podnik uskutečnit všechny možnosti, ale vybírá si pouze některé z nich. </a:t>
            </a:r>
            <a:endParaRPr lang="cs-CZ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Oportunitní </a:t>
            </a:r>
            <a:r>
              <a:rPr lang="cs-CZ" sz="2000" dirty="0"/>
              <a:t>náklady jsou tak charakterizovány jako </a:t>
            </a:r>
            <a:r>
              <a:rPr lang="cs-CZ" sz="2000" b="1" dirty="0"/>
              <a:t>ušlé výnosy</a:t>
            </a:r>
            <a:r>
              <a:rPr lang="cs-CZ" sz="2000" dirty="0"/>
              <a:t>, o který podnik přichází tím, že určitou alternativu, která byla předmětem rozhodování, neuskuteční. </a:t>
            </a:r>
            <a:endParaRPr lang="cs-CZ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Naproti </a:t>
            </a:r>
            <a:r>
              <a:rPr lang="cs-CZ" sz="2000" dirty="0"/>
              <a:t>tomu můžeme vymezit </a:t>
            </a:r>
            <a:r>
              <a:rPr lang="cs-CZ" sz="2000" b="1" dirty="0"/>
              <a:t>oportunitní výnosy</a:t>
            </a:r>
            <a:r>
              <a:rPr lang="cs-CZ" sz="2000" dirty="0"/>
              <a:t>, což představuje </a:t>
            </a:r>
            <a:r>
              <a:rPr lang="cs-CZ" sz="2000" b="1" dirty="0"/>
              <a:t>náklady</a:t>
            </a:r>
            <a:r>
              <a:rPr lang="cs-CZ" sz="2000" dirty="0"/>
              <a:t>, kterým se podnik tím, že určitou alternativu dalšího vývoje neuskuteční</a:t>
            </a:r>
            <a:r>
              <a:rPr lang="cs-CZ" sz="2000"/>
              <a:t>, </a:t>
            </a:r>
            <a:r>
              <a:rPr lang="cs-CZ" sz="2000" smtClean="0"/>
              <a:t>vyhýbá.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150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992888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 smtClean="0"/>
              <a:t>Kalkulační úroky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002559"/>
            <a:ext cx="80648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používají </a:t>
            </a:r>
            <a:r>
              <a:rPr lang="cs-CZ" sz="2000" dirty="0"/>
              <a:t>se u vlastního </a:t>
            </a:r>
            <a:r>
              <a:rPr lang="cs-CZ" sz="2000" dirty="0" smtClean="0"/>
              <a:t>kapitálu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cílem </a:t>
            </a:r>
            <a:r>
              <a:rPr lang="cs-CZ" sz="2000" dirty="0"/>
              <a:t>je ekonomicky reálný pohled na vykázaný hospodářský </a:t>
            </a:r>
            <a:r>
              <a:rPr lang="cs-CZ" sz="2000" dirty="0" smtClean="0"/>
              <a:t>výsledek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do </a:t>
            </a:r>
            <a:r>
              <a:rPr lang="cs-CZ" sz="2000" dirty="0"/>
              <a:t>účetních (daňových) nákladů lze dát jen úroky z půjčeného cizího </a:t>
            </a:r>
            <a:r>
              <a:rPr lang="cs-CZ" sz="2000" dirty="0" smtClean="0"/>
              <a:t>kapitálu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kalkulační </a:t>
            </a:r>
            <a:r>
              <a:rPr lang="cs-CZ" sz="2000" dirty="0"/>
              <a:t>úroky se definují ve výši, která odpovídá reálným úrokům získaných půjčením vlastních peněz s obdobným rizikem.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27991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cs-CZ" altLang="cs-CZ" sz="3200" b="1" dirty="0" smtClean="0"/>
              <a:t>Kalkulační nájemné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používá </a:t>
            </a:r>
            <a:r>
              <a:rPr lang="cs-CZ" dirty="0"/>
              <a:t>se tam, kde se využívají vlastní budovy (např. výrobní, skladovací, prodejní a kancelářské prostory) a </a:t>
            </a:r>
            <a:r>
              <a:rPr lang="cs-CZ" dirty="0" smtClean="0"/>
              <a:t>pozemky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cílem </a:t>
            </a:r>
            <a:r>
              <a:rPr lang="cs-CZ" dirty="0"/>
              <a:t>kalkulačního nájemného je zajištění ekonomicky reálného pohledu na vykázaný hospodářský </a:t>
            </a:r>
            <a:r>
              <a:rPr lang="cs-CZ" dirty="0" smtClean="0"/>
              <a:t>výsledek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do </a:t>
            </a:r>
            <a:r>
              <a:rPr lang="cs-CZ" dirty="0"/>
              <a:t>účetních (daňových) nákladů lze dát jen náklady spojené s údržbou budov a pozemků, reálně však existuje tržní </a:t>
            </a:r>
            <a:r>
              <a:rPr lang="cs-CZ" dirty="0" smtClean="0"/>
              <a:t>nájemné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kalkulační </a:t>
            </a:r>
            <a:r>
              <a:rPr lang="cs-CZ" dirty="0"/>
              <a:t>nájemné se definuje ve výši, která odpovídá tržního hodnotě nájmu daných vlastních prostorů a ploch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9782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 smtClean="0"/>
              <a:t>Kalkulační odpisy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</a:t>
            </a:r>
            <a:r>
              <a:rPr lang="cs-CZ" dirty="0" smtClean="0"/>
              <a:t>oužívají </a:t>
            </a:r>
            <a:r>
              <a:rPr lang="cs-CZ" dirty="0"/>
              <a:t>se především tam, kde úroveň účetních (daňových) odpisů neodpovídá reálné hodnotě pořízení nového </a:t>
            </a:r>
            <a:r>
              <a:rPr lang="cs-CZ" dirty="0" smtClean="0"/>
              <a:t>majetku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v</a:t>
            </a:r>
            <a:r>
              <a:rPr lang="cs-CZ" dirty="0" smtClean="0"/>
              <a:t> </a:t>
            </a:r>
            <a:r>
              <a:rPr lang="cs-CZ" dirty="0"/>
              <a:t>případě cenově nízkých původních </a:t>
            </a:r>
            <a:r>
              <a:rPr lang="cs-CZ" dirty="0" smtClean="0"/>
              <a:t>investic </a:t>
            </a:r>
            <a:r>
              <a:rPr lang="cs-CZ" dirty="0"/>
              <a:t>jsou ve finančním účetnictví používány adekvátně nízké odpisy, které však neodpovídají současné výrazně vyšší pořizovací ceně daného </a:t>
            </a:r>
            <a:r>
              <a:rPr lang="cs-CZ" dirty="0" smtClean="0"/>
              <a:t>majetku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z</a:t>
            </a:r>
            <a:r>
              <a:rPr lang="cs-CZ" dirty="0" smtClean="0"/>
              <a:t> </a:t>
            </a:r>
            <a:r>
              <a:rPr lang="cs-CZ" dirty="0"/>
              <a:t>tohoto důvodu by měly kalkulační odpisy </a:t>
            </a:r>
            <a:r>
              <a:rPr lang="cs-CZ" dirty="0" smtClean="0"/>
              <a:t>vycházet z reálných </a:t>
            </a:r>
            <a:r>
              <a:rPr lang="cs-CZ" dirty="0"/>
              <a:t>současných pořizovacích cen daného </a:t>
            </a:r>
            <a:r>
              <a:rPr lang="cs-CZ" dirty="0" smtClean="0"/>
              <a:t>majetku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3672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Příklad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94764" y="915566"/>
            <a:ext cx="87489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Autobazar se zabývá nákupem aut za účelem jejich následného prodeje.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Zásoba nakoupených 150 aut má hodnotu 30 mil. Kč a je plně kryta vlastním kapitálem.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Cizí zdroje nejsou používány.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Autobazar vlastní pozemek o výměře 6 000 m2, který zakoupil před 15 lety za 1 mil. Kč.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Roční hospodářský výsledek před zdaněním činil 2,5 mil. Kč.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Je tento hospodářský výsledek z ekonomického pohledu (z pohledu nákladového účetnictví) dostatečný?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4323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/>
              <a:t>Řešení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92543"/>
              </p:ext>
            </p:extLst>
          </p:nvPr>
        </p:nvGraphicFramePr>
        <p:xfrm>
          <a:off x="323528" y="1347614"/>
          <a:ext cx="8424936" cy="280831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212468">
                  <a:extLst>
                    <a:ext uri="{9D8B030D-6E8A-4147-A177-3AD203B41FA5}">
                      <a16:colId xmlns:a16="http://schemas.microsoft.com/office/drawing/2014/main" xmlns="" val="2856289994"/>
                    </a:ext>
                  </a:extLst>
                </a:gridCol>
                <a:gridCol w="4212468">
                  <a:extLst>
                    <a:ext uri="{9D8B030D-6E8A-4147-A177-3AD203B41FA5}">
                      <a16:colId xmlns:a16="http://schemas.microsoft.com/office/drawing/2014/main" xmlns="" val="4037283897"/>
                    </a:ext>
                  </a:extLst>
                </a:gridCol>
              </a:tblGrid>
              <a:tr h="515092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HV</a:t>
                      </a:r>
                      <a:r>
                        <a:rPr lang="cs-CZ" sz="2400" baseline="0" dirty="0" smtClean="0"/>
                        <a:t> dle FÚ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2 500 000 Kč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77074311"/>
                  </a:ext>
                </a:extLst>
              </a:tr>
              <a:tr h="889064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Kalkulační úroky ze</a:t>
                      </a:r>
                      <a:r>
                        <a:rPr lang="cs-CZ" sz="2400" baseline="0" dirty="0" smtClean="0"/>
                        <a:t> státních dluhopisů 5 % z 30 mil. Kč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- 1</a:t>
                      </a:r>
                      <a:r>
                        <a:rPr lang="cs-CZ" sz="2400" baseline="0" dirty="0" smtClean="0"/>
                        <a:t> 500 000 Kč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56134384"/>
                  </a:ext>
                </a:extLst>
              </a:tr>
              <a:tr h="889064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Kalkulační nájemné (tržní nájemné</a:t>
                      </a:r>
                      <a:r>
                        <a:rPr lang="cs-CZ" sz="2400" baseline="0" dirty="0" smtClean="0"/>
                        <a:t> je 300 Kč / m2 / rok)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- 1</a:t>
                      </a:r>
                      <a:r>
                        <a:rPr lang="cs-CZ" sz="2400" baseline="0" dirty="0" smtClean="0"/>
                        <a:t> 800 000 Kč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74621637"/>
                  </a:ext>
                </a:extLst>
              </a:tr>
              <a:tr h="515092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HV dle NÚ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- 800 000 Kč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6139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185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544119"/>
          </a:xfrm>
        </p:spPr>
        <p:txBody>
          <a:bodyPr/>
          <a:lstStyle/>
          <a:p>
            <a:r>
              <a:rPr lang="cs-CZ" sz="3200" b="1" dirty="0" smtClean="0"/>
              <a:t>Příklad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985836"/>
            <a:ext cx="7344816" cy="368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3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 smtClean="0"/>
              <a:t>Bod zvratu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395536" y="987574"/>
                <a:ext cx="8064896" cy="34524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cs-CZ" dirty="0" smtClean="0"/>
                  <a:t>množství produkce, při němž firma dosahuje nulového výsledku hospodaření (výnosy = náklady)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endParaRPr lang="cs-CZ" dirty="0"/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cs-CZ" dirty="0" smtClean="0"/>
                  <a:t>v kusech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endParaRPr lang="cs-CZ" dirty="0"/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𝐵𝑍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𝑓𝑖𝑥𝑛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𝑘𝑙𝑎𝑑𝑦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𝑗𝑒𝑑𝑛𝑜𝑡𝑘𝑜𝑣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á 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𝑝𝑟𝑜𝑑𝑒𝑗𝑛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𝑐𝑒𝑛𝑎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𝑗𝑒𝑑𝑛𝑜𝑡𝑘𝑜𝑣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é 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𝑣𝑎𝑟𝑖𝑎𝑏𝑖𝑙𝑛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𝑘𝑙𝑎𝑑𝑦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cs-CZ" dirty="0" smtClean="0"/>
              </a:p>
              <a:p>
                <a:pPr lvl="0"/>
                <a:endParaRPr lang="cs-CZ" dirty="0"/>
              </a:p>
              <a:p>
                <a:pPr lvl="0"/>
                <a:endParaRPr lang="cs-CZ" i="1" dirty="0" smtClean="0"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𝐵𝑍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𝐹𝑁</m:t>
                          </m:r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𝑣𝑛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lvl="1"/>
                <a:endParaRPr lang="cs-CZ" dirty="0" smtClean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987574"/>
                <a:ext cx="8064896" cy="3452484"/>
              </a:xfrm>
              <a:prstGeom prst="rect">
                <a:avLst/>
              </a:prstGeom>
              <a:blipFill rotWithShape="0">
                <a:blip r:embed="rId3"/>
                <a:stretch>
                  <a:fillRect l="-529" t="-8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16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 smtClean="0"/>
              <a:t>Příspěvková m</a:t>
            </a:r>
            <a:r>
              <a:rPr lang="cs-CZ" altLang="cs-CZ" sz="3200" b="1" dirty="0" smtClean="0"/>
              <a:t>arže (krycí příspěvek)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494532"/>
            <a:ext cx="864096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Rozdíl mezi prodejní cenou a variabilními náklady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16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Rozdíl mezi jednotkovou prodejní cenou a jednotkovými variabilními náklady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v Kč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1600" dirty="0"/>
          </a:p>
          <a:p>
            <a:pPr lvl="0"/>
            <a:r>
              <a:rPr lang="cs-CZ" sz="2000" i="1" dirty="0" smtClean="0"/>
              <a:t>Příspěvková marže </a:t>
            </a:r>
            <a:r>
              <a:rPr lang="cs-CZ" sz="2000" i="1" dirty="0" smtClean="0"/>
              <a:t>na jednotku = jednotková prodejní cena – jednotkové </a:t>
            </a:r>
            <a:r>
              <a:rPr lang="cs-CZ" sz="2000" i="1" dirty="0" smtClean="0"/>
              <a:t>				          variabilní </a:t>
            </a:r>
            <a:r>
              <a:rPr lang="cs-CZ" sz="2000" i="1" dirty="0" smtClean="0"/>
              <a:t>náklady</a:t>
            </a:r>
            <a:endParaRPr lang="en-US" sz="2000" i="1" dirty="0"/>
          </a:p>
          <a:p>
            <a:pPr lvl="1"/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136738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cs-CZ" altLang="cs-CZ" sz="3200" b="1" dirty="0" smtClean="0"/>
              <a:t>Druhové členění nákladů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4969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náklady účtujeme v 5. účtové třídě a lze je rozdělit na: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b="1" dirty="0" smtClean="0"/>
              <a:t>náklady </a:t>
            </a:r>
            <a:r>
              <a:rPr lang="cs-CZ" sz="2400" b="1" dirty="0"/>
              <a:t>provozní</a:t>
            </a:r>
            <a:r>
              <a:rPr lang="cs-CZ" sz="2400" dirty="0"/>
              <a:t> – souvisí s pravidelně se opakující </a:t>
            </a:r>
            <a:r>
              <a:rPr lang="cs-CZ" sz="2400" dirty="0" smtClean="0"/>
              <a:t>provozní činností </a:t>
            </a:r>
            <a:r>
              <a:rPr lang="cs-CZ" sz="2400" dirty="0"/>
              <a:t>podniku </a:t>
            </a:r>
            <a:r>
              <a:rPr lang="cs-CZ" sz="2400" dirty="0" smtClean="0"/>
              <a:t>(např. spotřeba materiálu)</a:t>
            </a:r>
            <a:endParaRPr lang="cs-CZ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400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b="1" dirty="0" smtClean="0"/>
              <a:t>náklady </a:t>
            </a:r>
            <a:r>
              <a:rPr lang="cs-CZ" sz="2400" b="1" dirty="0"/>
              <a:t>finanční</a:t>
            </a:r>
            <a:r>
              <a:rPr lang="cs-CZ" sz="2400" dirty="0"/>
              <a:t> – zachycují náklady spojené s finančními operacemi </a:t>
            </a:r>
            <a:r>
              <a:rPr lang="cs-CZ" sz="2400" dirty="0" smtClean="0"/>
              <a:t>podniku (např. nákladové úroky)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 smtClean="0"/>
              <a:t>Příspěvek k tržbám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ovéPole 1"/>
              <p:cNvSpPr txBox="1"/>
              <p:nvPr/>
            </p:nvSpPr>
            <p:spPr>
              <a:xfrm>
                <a:off x="683568" y="1203598"/>
                <a:ext cx="8064896" cy="34617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cs-CZ" dirty="0" smtClean="0"/>
                  <a:t>příspěvek na úhradu fixních nákladů a tvorbu zisku nebo také </a:t>
                </a:r>
                <a:r>
                  <a:rPr lang="cs-CZ" dirty="0" smtClean="0"/>
                  <a:t>příspěvková marže </a:t>
                </a:r>
                <a:r>
                  <a:rPr lang="cs-CZ" dirty="0" smtClean="0"/>
                  <a:t>či krycí příspěvek. 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endParaRPr lang="cs-CZ" dirty="0" smtClean="0"/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cs-CZ" dirty="0" smtClean="0"/>
                  <a:t>Jedná se o </a:t>
                </a:r>
                <a:r>
                  <a:rPr lang="cs-CZ" dirty="0" smtClean="0"/>
                  <a:t>příspěvkovou marži </a:t>
                </a:r>
                <a:r>
                  <a:rPr lang="cs-CZ" dirty="0" smtClean="0"/>
                  <a:t>vyjádřenou v %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endParaRPr lang="cs-CZ" dirty="0"/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𝑗𝑒𝑑𝑛𝑜𝑡𝑘𝑜𝑣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á 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𝑝𝑟𝑜𝑑𝑒𝑗𝑛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𝑐𝑒𝑛𝑎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𝑗𝑒𝑑𝑛𝑜𝑡𝑘𝑜𝑣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é 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𝑣𝑎𝑟𝑖𝑎𝑏𝑖𝑙𝑛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𝑘𝑙𝑎𝑑𝑦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𝑗𝑒𝑑𝑛𝑜𝑡𝑘𝑜𝑣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á 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𝑝𝑟𝑜𝑑𝑒𝑗𝑛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𝑐𝑒𝑛𝑎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cs-CZ" dirty="0" smtClean="0"/>
              </a:p>
              <a:p>
                <a:pPr lvl="0"/>
                <a:endParaRPr lang="cs-CZ" dirty="0"/>
              </a:p>
              <a:p>
                <a:pPr lvl="0"/>
                <a:endParaRPr lang="cs-CZ" i="1" dirty="0" smtClean="0"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𝑃𝑇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𝑚𝑎𝑟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ž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𝑗𝑒𝑑𝑛𝑜𝑡𝑘𝑜𝑣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á 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𝑝𝑟𝑜𝑑𝑒𝑗𝑛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𝑐𝑒𝑛𝑎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lvl="1"/>
                <a:endParaRPr lang="cs-CZ" dirty="0" smtClean="0"/>
              </a:p>
            </p:txBody>
          </p:sp>
        </mc:Choice>
        <mc:Fallback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1203598"/>
                <a:ext cx="8064896" cy="3461782"/>
              </a:xfrm>
              <a:prstGeom prst="rect">
                <a:avLst/>
              </a:prstGeom>
              <a:blipFill rotWithShape="0">
                <a:blip r:embed="rId3"/>
                <a:stretch>
                  <a:fillRect l="-454" t="-8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833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539552" y="1275606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 smtClean="0"/>
              <a:t>Bezpečnostní marže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558000" y="1059582"/>
                <a:ext cx="8280920" cy="37086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cs-CZ" dirty="0" smtClean="0"/>
                  <a:t>Bezpečnostní marže neboli </a:t>
                </a:r>
                <a:r>
                  <a:rPr lang="cs-CZ" dirty="0" err="1" smtClean="0"/>
                  <a:t>margin</a:t>
                </a:r>
                <a:r>
                  <a:rPr lang="cs-CZ" dirty="0" smtClean="0"/>
                  <a:t> of </a:t>
                </a:r>
                <a:r>
                  <a:rPr lang="cs-CZ" dirty="0" err="1" smtClean="0"/>
                  <a:t>safety</a:t>
                </a:r>
                <a:r>
                  <a:rPr lang="cs-CZ" dirty="0" smtClean="0"/>
                  <a:t> (MS)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endParaRPr lang="cs-CZ" dirty="0"/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cs-CZ" dirty="0" smtClean="0"/>
                  <a:t>má ukázat, jaký má podnik prostor v objemu výroby (tržeb) tak, aby si udržel zisk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endParaRPr lang="cs-CZ" dirty="0"/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cs-CZ" dirty="0" smtClean="0"/>
                  <a:t>může </a:t>
                </a:r>
                <a:r>
                  <a:rPr lang="cs-CZ" dirty="0"/>
                  <a:t>se vypočítat pomocí objemu i pomocí </a:t>
                </a:r>
                <a:r>
                  <a:rPr lang="cs-CZ" dirty="0" smtClean="0"/>
                  <a:t>tržeb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endParaRPr lang="cs-CZ" dirty="0"/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cs-CZ" dirty="0" smtClean="0"/>
                  <a:t>obvykle </a:t>
                </a:r>
                <a:r>
                  <a:rPr lang="cs-CZ" dirty="0"/>
                  <a:t>se vyjadřuje ve vztahu k plánovanému, skutečnému nebo průměrně dosahovanému objemu produkce.</a:t>
                </a:r>
                <a:endParaRPr lang="cs-CZ" dirty="0" smtClean="0"/>
              </a:p>
              <a:p>
                <a:pPr lvl="0"/>
                <a:r>
                  <a:rPr lang="cs-CZ" dirty="0" smtClean="0"/>
                  <a:t> </a:t>
                </a:r>
              </a:p>
              <a:p>
                <a:pPr lvl="0" algn="ctr"/>
                <a:endParaRPr lang="cs-CZ" sz="2000" dirty="0" smtClean="0"/>
              </a:p>
              <a:p>
                <a:pPr lvl="0" algn="ctr"/>
                <a:r>
                  <a:rPr lang="cs-CZ" sz="2000" dirty="0" smtClean="0"/>
                  <a:t>MS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0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cs-CZ" sz="2000" b="0" i="1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cs-CZ" sz="2000" b="0" i="1" smtClean="0">
                                <a:latin typeface="Cambria Math" panose="02040503050406030204" pitchFamily="18" charset="0"/>
                              </a:rPr>
                              <m:t>𝑝𝑙</m:t>
                            </m:r>
                            <m:r>
                              <a:rPr lang="cs-CZ" sz="2000" b="0" i="1" smtClean="0">
                                <a:latin typeface="Cambria Math" panose="02040503050406030204" pitchFamily="18" charset="0"/>
                              </a:rPr>
                              <m:t>á</m:t>
                            </m:r>
                            <m:r>
                              <a:rPr lang="cs-CZ" sz="2000" b="0" i="1" smtClean="0">
                                <a:latin typeface="Cambria Math" panose="02040503050406030204" pitchFamily="18" charset="0"/>
                              </a:rPr>
                              <m:t>𝑛𝑜𝑣𝑎𝑛</m:t>
                            </m:r>
                            <m:r>
                              <a:rPr lang="cs-CZ" sz="2000" b="0" i="1" smtClean="0">
                                <a:latin typeface="Cambria Math" panose="02040503050406030204" pitchFamily="18" charset="0"/>
                              </a:rPr>
                              <m:t>é</m:t>
                            </m:r>
                          </m:sub>
                        </m:sSub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cs-CZ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000" b="0" i="1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cs-CZ" sz="2000" b="0" i="1" smtClean="0">
                                <a:latin typeface="Cambria Math" panose="02040503050406030204" pitchFamily="18" charset="0"/>
                              </a:rPr>
                              <m:t>𝑏𝑜𝑑</m:t>
                            </m:r>
                            <m:r>
                              <a:rPr lang="cs-CZ" sz="20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cs-CZ" sz="2000" b="0" i="1" smtClean="0">
                                <a:latin typeface="Cambria Math" panose="02040503050406030204" pitchFamily="18" charset="0"/>
                              </a:rPr>
                              <m:t>𝑧𝑣𝑟𝑎𝑡𝑢</m:t>
                            </m:r>
                          </m:sub>
                        </m:sSub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b>
                          <m:sSub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000" b="0" i="1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cs-CZ" sz="2000" b="0" i="1" smtClean="0">
                                <a:latin typeface="Cambria Math" panose="02040503050406030204" pitchFamily="18" charset="0"/>
                              </a:rPr>
                              <m:t>𝑝𝑙</m:t>
                            </m:r>
                            <m:r>
                              <a:rPr lang="cs-CZ" sz="2000" b="0" i="1" smtClean="0">
                                <a:latin typeface="Cambria Math" panose="02040503050406030204" pitchFamily="18" charset="0"/>
                              </a:rPr>
                              <m:t>á</m:t>
                            </m:r>
                            <m:r>
                              <a:rPr lang="cs-CZ" sz="2000" b="0" i="1" smtClean="0">
                                <a:latin typeface="Cambria Math" panose="02040503050406030204" pitchFamily="18" charset="0"/>
                              </a:rPr>
                              <m:t>𝑛𝑜𝑣𝑎𝑛</m:t>
                            </m:r>
                            <m:r>
                              <a:rPr lang="cs-CZ" sz="2000" b="0" i="1" smtClean="0">
                                <a:latin typeface="Cambria Math" panose="02040503050406030204" pitchFamily="18" charset="0"/>
                              </a:rPr>
                              <m:t>é</m:t>
                            </m:r>
                          </m:sub>
                        </m:sSub>
                      </m:den>
                    </m:f>
                  </m:oMath>
                </a14:m>
                <a:endParaRPr lang="en-US" dirty="0"/>
              </a:p>
              <a:p>
                <a:pPr lvl="1"/>
                <a:endParaRPr lang="cs-CZ" dirty="0" smtClean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00" y="1059582"/>
                <a:ext cx="8280920" cy="3708644"/>
              </a:xfrm>
              <a:prstGeom prst="rect">
                <a:avLst/>
              </a:prstGeom>
              <a:blipFill rotWithShape="0">
                <a:blip r:embed="rId3"/>
                <a:stretch>
                  <a:fillRect l="-515" t="-9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960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539552" y="1275606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 smtClean="0"/>
              <a:t>Bezpečnostní podnikatelská rezerva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83568" y="1419622"/>
            <a:ext cx="82809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Bezpečnostní podnikatelská rezerva (BPR) znázorňuje</a:t>
            </a:r>
            <a:r>
              <a:rPr lang="cs-CZ" dirty="0"/>
              <a:t>, o kolik se mohou snížit výnosy, než se dosáhne bodu zvratu.</a:t>
            </a:r>
            <a:endParaRPr lang="en-US" dirty="0"/>
          </a:p>
          <a:p>
            <a:r>
              <a:rPr lang="cs-CZ" dirty="0"/>
              <a:t> </a:t>
            </a:r>
            <a:endParaRPr lang="en-US" dirty="0"/>
          </a:p>
          <a:p>
            <a:pPr lvl="0" algn="ctr"/>
            <a:endParaRPr lang="cs-CZ" sz="2000" dirty="0" smtClean="0"/>
          </a:p>
          <a:p>
            <a:pPr lvl="0" algn="ctr"/>
            <a:r>
              <a:rPr lang="cs-CZ" sz="2000" i="1" dirty="0" smtClean="0"/>
              <a:t>BPR = celkové výnosy – celkové výnosy v bodu zvratu</a:t>
            </a:r>
            <a:endParaRPr lang="en-US" i="1" dirty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2180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539552" y="1275606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 smtClean="0"/>
              <a:t>Bezpečnostní koeficient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683568" y="1419622"/>
                <a:ext cx="8280920" cy="17211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cs-CZ" dirty="0" smtClean="0"/>
                  <a:t>bezpečnostní koeficient (BK) lze </a:t>
                </a:r>
                <a:r>
                  <a:rPr lang="cs-CZ" dirty="0"/>
                  <a:t>vyjádřit v % jako podíl bezpečnostní podnikatelské rezervy a celkových </a:t>
                </a:r>
                <a:r>
                  <a:rPr lang="cs-CZ" dirty="0" smtClean="0"/>
                  <a:t>výnosů</a:t>
                </a:r>
                <a:r>
                  <a:rPr lang="cs-CZ"/>
                  <a:t> </a:t>
                </a:r>
                <a:endParaRPr lang="cs-CZ" smtClean="0"/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0" algn="ctr"/>
                <a:endParaRPr lang="cs-CZ" sz="2000" dirty="0" smtClean="0"/>
              </a:p>
              <a:p>
                <a:pPr lvl="0" algn="ctr"/>
                <a:r>
                  <a:rPr lang="cs-CZ" sz="2000" i="1" dirty="0" smtClean="0"/>
                  <a:t>BK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𝑏𝑒𝑧𝑝𝑒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č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𝑛𝑜𝑠𝑡𝑛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í 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𝑝𝑜𝑑𝑛𝑖𝑘𝑎𝑡𝑒𝑙𝑠𝑘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á 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𝑟𝑒𝑧𝑒𝑟𝑣𝑎</m:t>
                        </m:r>
                      </m:num>
                      <m:den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𝑐𝑒𝑙𝑘𝑜𝑣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é 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ý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𝑛𝑜𝑠𝑦</m:t>
                        </m:r>
                      </m:den>
                    </m:f>
                  </m:oMath>
                </a14:m>
                <a:endParaRPr lang="cs-CZ" dirty="0" smtClean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1419622"/>
                <a:ext cx="8280920" cy="1721112"/>
              </a:xfrm>
              <a:prstGeom prst="rect">
                <a:avLst/>
              </a:prstGeom>
              <a:blipFill rotWithShape="0">
                <a:blip r:embed="rId3"/>
                <a:stretch>
                  <a:fillRect l="-442" t="-2128" r="-6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83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067694"/>
            <a:ext cx="6696744" cy="1368152"/>
          </a:xfrm>
        </p:spPr>
        <p:txBody>
          <a:bodyPr/>
          <a:lstStyle/>
          <a:p>
            <a:pPr algn="ctr"/>
            <a:r>
              <a:rPr lang="cs-CZ" altLang="cs-CZ" sz="4000" b="1" dirty="0" smtClean="0">
                <a:solidFill>
                  <a:srgbClr val="00544D"/>
                </a:solidFill>
              </a:rPr>
              <a:t>Děkuji za pozornost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39443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cs-CZ" altLang="cs-CZ" sz="3200" b="1" dirty="0" smtClean="0"/>
              <a:t>Účelové členění nákladů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0891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z </a:t>
            </a:r>
            <a:r>
              <a:rPr lang="cs-CZ" sz="2000" dirty="0"/>
              <a:t>hlediska identifikace nositele, který vyvolává vznik nákladů, můžeme provést rozdělení nákladů na: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náklady </a:t>
            </a:r>
            <a:r>
              <a:rPr lang="cs-CZ" sz="2000" b="1" dirty="0"/>
              <a:t>hlavní </a:t>
            </a:r>
            <a:r>
              <a:rPr lang="cs-CZ" sz="2000" b="1" dirty="0" smtClean="0"/>
              <a:t>výroby – </a:t>
            </a:r>
            <a:r>
              <a:rPr lang="cs-CZ" sz="2000" dirty="0" smtClean="0"/>
              <a:t>vytváří se </a:t>
            </a:r>
            <a:r>
              <a:rPr lang="cs-CZ" sz="2000" dirty="0"/>
              <a:t>hlavní vlastnosti </a:t>
            </a:r>
            <a:r>
              <a:rPr lang="cs-CZ" sz="2000" dirty="0" smtClean="0"/>
              <a:t>výkonů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000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náklady </a:t>
            </a:r>
            <a:r>
              <a:rPr lang="cs-CZ" sz="2000" b="1" dirty="0"/>
              <a:t>pomocné </a:t>
            </a:r>
            <a:r>
              <a:rPr lang="cs-CZ" sz="2000" b="1" dirty="0" smtClean="0"/>
              <a:t>výroby - </a:t>
            </a:r>
            <a:r>
              <a:rPr lang="cs-CZ" sz="2000" dirty="0" smtClean="0"/>
              <a:t>výrobek </a:t>
            </a:r>
            <a:r>
              <a:rPr lang="cs-CZ" sz="2000" dirty="0"/>
              <a:t>získává charakteristické </a:t>
            </a:r>
            <a:r>
              <a:rPr lang="cs-CZ" sz="2000" dirty="0" smtClean="0"/>
              <a:t>znaky (barva)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000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náklady </a:t>
            </a:r>
            <a:r>
              <a:rPr lang="cs-CZ" sz="2000" b="1" dirty="0"/>
              <a:t>vedlejší </a:t>
            </a:r>
            <a:r>
              <a:rPr lang="cs-CZ" sz="2000" b="1" dirty="0" smtClean="0"/>
              <a:t>výroby - </a:t>
            </a:r>
            <a:r>
              <a:rPr lang="cs-CZ" sz="2000" dirty="0" smtClean="0"/>
              <a:t>výroba </a:t>
            </a:r>
            <a:r>
              <a:rPr lang="cs-CZ" sz="2000" dirty="0"/>
              <a:t>náhradních dílů, </a:t>
            </a:r>
            <a:r>
              <a:rPr lang="cs-CZ" sz="2000" dirty="0" smtClean="0"/>
              <a:t>součástek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000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náklady </a:t>
            </a:r>
            <a:r>
              <a:rPr lang="cs-CZ" sz="2000" b="1" dirty="0"/>
              <a:t>přidružených </a:t>
            </a:r>
            <a:r>
              <a:rPr lang="cs-CZ" sz="2000" b="1" dirty="0" smtClean="0"/>
              <a:t>činnosti</a:t>
            </a:r>
            <a:r>
              <a:rPr lang="cs-CZ" sz="2000" dirty="0"/>
              <a:t> </a:t>
            </a:r>
            <a:r>
              <a:rPr lang="cs-CZ" sz="2000" dirty="0" smtClean="0"/>
              <a:t>– například zužitkování odpadu</a:t>
            </a: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0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cs-CZ" altLang="cs-CZ" sz="3200" b="1" dirty="0" smtClean="0"/>
              <a:t>Účelové členění nákladů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0891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/>
              <a:t>Základem účelového členění nákladů je jejich rozlišení na</a:t>
            </a:r>
            <a:r>
              <a:rPr lang="cs-CZ" sz="2400" dirty="0" smtClean="0"/>
              <a:t>:</a:t>
            </a:r>
          </a:p>
          <a:p>
            <a:pPr algn="just"/>
            <a:endParaRPr lang="cs-CZ" sz="24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náklady technologické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n</a:t>
            </a:r>
            <a:r>
              <a:rPr lang="cs-CZ" sz="2400" dirty="0" smtClean="0"/>
              <a:t>áklady na obsluhu a řízení 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939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432047"/>
          </a:xfrm>
        </p:spPr>
        <p:txBody>
          <a:bodyPr/>
          <a:lstStyle/>
          <a:p>
            <a:r>
              <a:rPr lang="pl-PL" altLang="cs-CZ" sz="3200" b="1" dirty="0"/>
              <a:t>Náklady </a:t>
            </a:r>
            <a:r>
              <a:rPr lang="pl-PL" altLang="cs-CZ" sz="3200" b="1" dirty="0" smtClean="0"/>
              <a:t>technologické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2089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vznikají </a:t>
            </a:r>
            <a:r>
              <a:rPr lang="cs-CZ" sz="2400" dirty="0"/>
              <a:t>v technologickém procesu dané </a:t>
            </a:r>
            <a:r>
              <a:rPr lang="cs-CZ" sz="2400" dirty="0" smtClean="0"/>
              <a:t>činnosti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o</a:t>
            </a:r>
            <a:r>
              <a:rPr lang="cs-CZ" sz="2400" dirty="0" smtClean="0"/>
              <a:t>dpovídají reálnému </a:t>
            </a:r>
            <a:r>
              <a:rPr lang="cs-CZ" sz="2400" dirty="0"/>
              <a:t>průběhu </a:t>
            </a:r>
            <a:r>
              <a:rPr lang="cs-CZ" sz="2400" dirty="0" smtClean="0"/>
              <a:t>aktivity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pokud </a:t>
            </a:r>
            <a:r>
              <a:rPr lang="cs-CZ" sz="2400" dirty="0"/>
              <a:t>se </a:t>
            </a:r>
            <a:r>
              <a:rPr lang="cs-CZ" sz="2400" dirty="0" smtClean="0"/>
              <a:t>určitá výroba </a:t>
            </a:r>
            <a:r>
              <a:rPr lang="cs-CZ" sz="2400" b="1" u="sng" dirty="0" smtClean="0"/>
              <a:t>neuskuteční</a:t>
            </a:r>
            <a:r>
              <a:rPr lang="cs-CZ" sz="2400" dirty="0"/>
              <a:t>, technologické náklady </a:t>
            </a:r>
            <a:r>
              <a:rPr lang="cs-CZ" sz="2400" b="1" u="sng" dirty="0"/>
              <a:t>nejsou vynaloženy </a:t>
            </a:r>
            <a:endParaRPr lang="cs-CZ" sz="2400" b="1" u="sng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p</a:t>
            </a:r>
            <a:r>
              <a:rPr lang="cs-CZ" sz="2400" dirty="0" smtClean="0"/>
              <a:t>říkladem může být mzda </a:t>
            </a:r>
            <a:r>
              <a:rPr lang="cs-CZ" sz="2400" dirty="0"/>
              <a:t>pracovníků, odpisy výrobního </a:t>
            </a:r>
            <a:r>
              <a:rPr lang="cs-CZ" sz="2400" dirty="0" smtClean="0"/>
              <a:t>zařízení aj.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0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432047"/>
          </a:xfrm>
        </p:spPr>
        <p:txBody>
          <a:bodyPr/>
          <a:lstStyle/>
          <a:p>
            <a:r>
              <a:rPr lang="pl-PL" altLang="cs-CZ" sz="3200" b="1" dirty="0" smtClean="0"/>
              <a:t>Náklady na </a:t>
            </a:r>
            <a:r>
              <a:rPr lang="pl-PL" altLang="cs-CZ" sz="3200" b="1" dirty="0"/>
              <a:t>obsluhu a řízení 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65766" y="987575"/>
            <a:ext cx="852671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jedná </a:t>
            </a:r>
            <a:r>
              <a:rPr lang="cs-CZ" sz="2400" dirty="0"/>
              <a:t>se o náklady vynaložené na činnosti nebo operace vytvářející podmínky k </a:t>
            </a:r>
            <a:r>
              <a:rPr lang="cs-CZ" sz="2400" dirty="0" smtClean="0"/>
              <a:t>průběhu </a:t>
            </a:r>
            <a:r>
              <a:rPr lang="cs-CZ" sz="2400" dirty="0"/>
              <a:t>dané </a:t>
            </a:r>
            <a:r>
              <a:rPr lang="cs-CZ" sz="2400" dirty="0" smtClean="0"/>
              <a:t>činnosti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jsou </a:t>
            </a:r>
            <a:r>
              <a:rPr lang="cs-CZ" sz="2400" dirty="0"/>
              <a:t>obvykle vynakládány společně na zajištění více druhů </a:t>
            </a:r>
            <a:r>
              <a:rPr lang="cs-CZ" sz="2400" dirty="0" smtClean="0"/>
              <a:t>výrobků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při </a:t>
            </a:r>
            <a:r>
              <a:rPr lang="cs-CZ" sz="2400" dirty="0"/>
              <a:t>zavedení nebo zastavení určitého výkonu se rozsah těchto nákladů mění jen </a:t>
            </a:r>
            <a:r>
              <a:rPr lang="cs-CZ" sz="2400" dirty="0" smtClean="0"/>
              <a:t>částečně</a:t>
            </a: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912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 smtClean="0"/>
              <a:t>Náklady </a:t>
            </a:r>
            <a:r>
              <a:rPr lang="pl-PL" altLang="cs-CZ" sz="3200" b="1" dirty="0"/>
              <a:t>jednicové </a:t>
            </a:r>
            <a:r>
              <a:rPr lang="pl-PL" altLang="cs-CZ" sz="3200" b="1" dirty="0" smtClean="0"/>
              <a:t> 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6409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souvisí </a:t>
            </a:r>
            <a:r>
              <a:rPr lang="cs-CZ" sz="2400" dirty="0"/>
              <a:t>nejen s technologickým procesem jako celkem, ale přímo s jednotkou dílčího </a:t>
            </a:r>
            <a:r>
              <a:rPr lang="cs-CZ" sz="2400" dirty="0" smtClean="0"/>
              <a:t>výkonu</a:t>
            </a:r>
            <a:endParaRPr lang="cs-CZ" sz="2400" dirty="0"/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zpravidla se vypočítá vynásobením příslušné normy s </a:t>
            </a:r>
            <a:r>
              <a:rPr lang="cs-CZ" sz="2400" dirty="0"/>
              <a:t>předem stanoveným nebo skutečným počtem provedených výkonů (např. počtem vyrobených </a:t>
            </a:r>
            <a:r>
              <a:rPr lang="cs-CZ" sz="2400" dirty="0" smtClean="0"/>
              <a:t>výrobků)</a:t>
            </a:r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základním </a:t>
            </a:r>
            <a:r>
              <a:rPr lang="cs-CZ" sz="2400" dirty="0"/>
              <a:t>hodnotovým informačním nástrojem jejich řízení je </a:t>
            </a:r>
            <a:r>
              <a:rPr lang="cs-CZ" sz="2400" b="1" dirty="0" smtClean="0"/>
              <a:t>kalkulace</a:t>
            </a:r>
            <a:endParaRPr lang="cs-CZ" sz="2400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200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13631" y="843558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/>
              <a:t>Náklady </a:t>
            </a:r>
            <a:r>
              <a:rPr lang="pl-PL" altLang="cs-CZ" sz="3200" b="1" dirty="0" smtClean="0"/>
              <a:t>režijní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5689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výše </a:t>
            </a:r>
            <a:r>
              <a:rPr lang="cs-CZ" sz="2000" dirty="0"/>
              <a:t>nákladů na obsluhu a </a:t>
            </a:r>
            <a:r>
              <a:rPr lang="cs-CZ" sz="2000" dirty="0" smtClean="0"/>
              <a:t>řízení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výše části </a:t>
            </a:r>
            <a:r>
              <a:rPr lang="cs-CZ" sz="2000" dirty="0"/>
              <a:t>technologických nákladů, která souvisí s technologickým procesem jako </a:t>
            </a:r>
            <a:r>
              <a:rPr lang="cs-CZ" sz="2000" dirty="0" smtClean="0"/>
              <a:t>celkem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neroste </a:t>
            </a:r>
            <a:r>
              <a:rPr lang="cs-CZ" sz="2000" dirty="0"/>
              <a:t>přímo úměrně s počtem provedených </a:t>
            </a:r>
            <a:r>
              <a:rPr lang="cs-CZ" sz="2000" dirty="0" smtClean="0"/>
              <a:t>výkonů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příkladem těchto nákladů může být mzda mistra, náklady na otop, které vychází z harmonogramu topné sezóny a normativu založeného na vytápěných m3 a další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základním nástrojem řízení těchto nákladů je </a:t>
            </a:r>
            <a:r>
              <a:rPr lang="cs-CZ" sz="2000" b="1" dirty="0"/>
              <a:t>rozpočet</a:t>
            </a: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8799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3230</TotalTime>
  <Words>1386</Words>
  <Application>Microsoft Office PowerPoint</Application>
  <PresentationFormat>Předvádění na obrazovce (16:9)</PresentationFormat>
  <Paragraphs>288</Paragraphs>
  <Slides>34</Slides>
  <Notes>32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9" baseType="lpstr">
      <vt:lpstr>Arial</vt:lpstr>
      <vt:lpstr>Calibri</vt:lpstr>
      <vt:lpstr>Cambria Math</vt:lpstr>
      <vt:lpstr>Times New Roman</vt:lpstr>
      <vt:lpstr>SLU</vt:lpstr>
      <vt:lpstr>CHARAKTERISTIKA A ČLENĚNÍ NÁKLADŮ V NÁKLADOVÉM ÚČETNICTVÍ</vt:lpstr>
      <vt:lpstr>Členění nákladů</vt:lpstr>
      <vt:lpstr>Druhové členění nákladů</vt:lpstr>
      <vt:lpstr>Účelové členění nákladů</vt:lpstr>
      <vt:lpstr>Účelové členění nákladů</vt:lpstr>
      <vt:lpstr>Náklady technologické</vt:lpstr>
      <vt:lpstr>Náklady na obsluhu a řízení </vt:lpstr>
      <vt:lpstr>Náklady jednicové  </vt:lpstr>
      <vt:lpstr>Náklady režijní</vt:lpstr>
      <vt:lpstr> Kalkulační členění nákladů </vt:lpstr>
      <vt:lpstr>Přímé náklady</vt:lpstr>
      <vt:lpstr>Nepřímé náklady</vt:lpstr>
      <vt:lpstr>Náklad podle závislosti na objemu výroby</vt:lpstr>
      <vt:lpstr>Fixní náklady</vt:lpstr>
      <vt:lpstr>Fixní náklady</vt:lpstr>
      <vt:lpstr>Umrtvené (utopené) fixní náklady</vt:lpstr>
      <vt:lpstr>Vyhnutelné fixní náklady</vt:lpstr>
      <vt:lpstr>Variabilní náklady</vt:lpstr>
      <vt:lpstr>Nákladová funkce</vt:lpstr>
      <vt:lpstr>Pojetí nákladů v nákladovém účetnictví</vt:lpstr>
      <vt:lpstr>Oportunitní náklady</vt:lpstr>
      <vt:lpstr>Kalkulační úroky</vt:lpstr>
      <vt:lpstr>Kalkulační nájemné</vt:lpstr>
      <vt:lpstr>Kalkulační odpisy</vt:lpstr>
      <vt:lpstr>Příklad</vt:lpstr>
      <vt:lpstr>Řešení</vt:lpstr>
      <vt:lpstr>Příklad</vt:lpstr>
      <vt:lpstr>Bod zvratu</vt:lpstr>
      <vt:lpstr>Příspěvková marže (krycí příspěvek)</vt:lpstr>
      <vt:lpstr>Příspěvek k tržbám</vt:lpstr>
      <vt:lpstr>Bezpečnostní marže</vt:lpstr>
      <vt:lpstr>Bezpečnostní podnikatelská rezerva</vt:lpstr>
      <vt:lpstr>Bezpečnostní koeficient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Vymetal</cp:lastModifiedBy>
  <cp:revision>167</cp:revision>
  <dcterms:created xsi:type="dcterms:W3CDTF">2016-07-06T15:42:34Z</dcterms:created>
  <dcterms:modified xsi:type="dcterms:W3CDTF">2021-04-26T08:22:11Z</dcterms:modified>
</cp:coreProperties>
</file>