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7" r:id="rId4"/>
    <p:sldId id="279" r:id="rId5"/>
    <p:sldId id="329" r:id="rId6"/>
    <p:sldId id="280" r:id="rId7"/>
    <p:sldId id="281" r:id="rId8"/>
    <p:sldId id="284" r:id="rId9"/>
    <p:sldId id="322" r:id="rId10"/>
    <p:sldId id="331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48" r:id="rId20"/>
    <p:sldId id="330" r:id="rId21"/>
    <p:sldId id="323" r:id="rId22"/>
    <p:sldId id="324" r:id="rId23"/>
    <p:sldId id="325" r:id="rId24"/>
    <p:sldId id="326" r:id="rId25"/>
    <p:sldId id="328" r:id="rId26"/>
    <p:sldId id="287" r:id="rId27"/>
    <p:sldId id="332" r:id="rId28"/>
    <p:sldId id="333" r:id="rId29"/>
    <p:sldId id="336" r:id="rId30"/>
    <p:sldId id="273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C50FB-A48C-4F27-9EFA-E7DC8F3ED48B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5009F-C8C7-448A-A674-8EDE7987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5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52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594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61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65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00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043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527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621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262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7411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818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8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C4DA-80FF-45C8-AB54-E89B2420E2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5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INFORMAČNÍ NÁSTROJE PRO ŘÍZENÍ VÝKONŮ</a:t>
            </a:r>
            <a:br>
              <a:rPr lang="cs-CZ" sz="2800" dirty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</a:t>
            </a:r>
            <a:r>
              <a:rPr lang="cs-CZ" altLang="cs-CZ" sz="12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Typový kalkulační vzorec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7574"/>
            <a:ext cx="741682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0292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Přímé náklady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979545"/>
            <a:ext cx="6012837" cy="362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4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Přímý materiál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Základní materiál tvořící podstatu výrobku</a:t>
            </a:r>
          </a:p>
          <a:p>
            <a:pPr algn="just"/>
            <a:br>
              <a:rPr lang="cs-CZ" b="1" dirty="0"/>
            </a:b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8659"/>
              </p:ext>
            </p:extLst>
          </p:nvPr>
        </p:nvGraphicFramePr>
        <p:xfrm>
          <a:off x="971600" y="2003236"/>
          <a:ext cx="7200800" cy="17206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83973703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775557324"/>
                    </a:ext>
                  </a:extLst>
                </a:gridCol>
              </a:tblGrid>
              <a:tr h="670746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Výrobek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Přímý materiál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31646"/>
                  </a:ext>
                </a:extLst>
              </a:tr>
              <a:tr h="524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Nábytek – masiv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Dřevo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val="3534324176"/>
                  </a:ext>
                </a:extLst>
              </a:tr>
              <a:tr h="524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Košile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Bavlněná látka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val="387329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87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Přímé mzdy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Mzdy výrobních dělníků placených úkolovou mzdou</a:t>
            </a:r>
          </a:p>
          <a:p>
            <a:pPr algn="just"/>
            <a:br>
              <a:rPr lang="cs-CZ" b="1" dirty="0"/>
            </a:b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77606"/>
              </p:ext>
            </p:extLst>
          </p:nvPr>
        </p:nvGraphicFramePr>
        <p:xfrm>
          <a:off x="971600" y="2003236"/>
          <a:ext cx="6912768" cy="15766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183973703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775557324"/>
                    </a:ext>
                  </a:extLst>
                </a:gridCol>
              </a:tblGrid>
              <a:tr h="630677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Výrobek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Přímá</a:t>
                      </a:r>
                      <a:r>
                        <a:rPr lang="cs-CZ" sz="3200" baseline="0" dirty="0"/>
                        <a:t> mzda</a:t>
                      </a:r>
                      <a:endParaRPr lang="cs-C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31646"/>
                  </a:ext>
                </a:extLst>
              </a:tr>
              <a:tr h="472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Nábytek – masiv</a:t>
                      </a:r>
                    </a:p>
                  </a:txBody>
                  <a:tcPr marL="68580" marR="68580" marT="34275" marB="342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truhlář</a:t>
                      </a:r>
                    </a:p>
                  </a:txBody>
                  <a:tcPr marL="68580" marR="68580" marT="34275" marB="34275"/>
                </a:tc>
                <a:extLst>
                  <a:ext uri="{0D108BD9-81ED-4DB2-BD59-A6C34878D82A}">
                    <a16:rowId xmlns:a16="http://schemas.microsoft.com/office/drawing/2014/main" val="3534324176"/>
                  </a:ext>
                </a:extLst>
              </a:tr>
              <a:tr h="472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Košile</a:t>
                      </a:r>
                    </a:p>
                  </a:txBody>
                  <a:tcPr marL="68580" marR="68580" marT="34275" marB="342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švadlena</a:t>
                      </a:r>
                    </a:p>
                  </a:txBody>
                  <a:tcPr marL="68580" marR="68580" marT="34275" marB="34275"/>
                </a:tc>
                <a:extLst>
                  <a:ext uri="{0D108BD9-81ED-4DB2-BD59-A6C34878D82A}">
                    <a16:rowId xmlns:a16="http://schemas.microsoft.com/office/drawing/2014/main" val="387329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089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Ostatní přímé náklady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Náklady s přímým vztahem k jednotce výkonu (vyrobeného výrobku) kromě přímých mezd a přímého materiálu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Pojistné z přímých mezd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Energie do výrobních strojů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Odpisy (uvažujeme-li pouze fyzické opotřebení v důsledku činnosti)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835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Režijní náklady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43558"/>
            <a:ext cx="6624736" cy="379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0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Výrobní režie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Náklady společné všem výrobkům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Pomocný materiál, provozovací látky, čisticí prostředky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Mzda mistra ve výrobě, vrátného, uklízečky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Energie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Opravy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Nájemné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Odpisy dlouhodobého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259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Správní režie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Náklady spojené s řízením podniku: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Mzdy managementu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Cestovné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Telefon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Nájemné administrativní budovy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410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Odbytová režie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Náklady spojené s odbytem: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Mzdy pracovníků odbytu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Cestovné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Telefon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Nájemné skladu výrobků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Náklady marketingu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Balení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Expedice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485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br>
              <a:rPr lang="cs-CZ" sz="2000" dirty="0"/>
            </a:br>
            <a:r>
              <a:rPr lang="cs-CZ" sz="2000" dirty="0"/>
              <a:t>                    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1485900" y="195262"/>
            <a:ext cx="6974532" cy="4464719"/>
          </a:xfrm>
        </p:spPr>
        <p:txBody>
          <a:bodyPr/>
          <a:lstStyle/>
          <a:p>
            <a:pPr>
              <a:buNone/>
            </a:pPr>
            <a:r>
              <a:rPr lang="cs-CZ" b="1" dirty="0"/>
              <a:t>Výroba dámských kožených kabelek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20564"/>
              </p:ext>
            </p:extLst>
          </p:nvPr>
        </p:nvGraphicFramePr>
        <p:xfrm>
          <a:off x="323528" y="843559"/>
          <a:ext cx="8568952" cy="39604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4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76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Položka</a:t>
                      </a:r>
                    </a:p>
                  </a:txBody>
                  <a:tcPr marL="68577" marR="68577" marT="34280" marB="34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Náklad</a:t>
                      </a:r>
                    </a:p>
                  </a:txBody>
                  <a:tcPr marL="68577" marR="68577" marT="34280" marB="342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/>
                        <a:t>Přímý materiál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kůže</a:t>
                      </a:r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/>
                        <a:t>Přímé mzdy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mzda dělníka, který</a:t>
                      </a:r>
                      <a:r>
                        <a:rPr lang="cs-CZ" sz="2000" baseline="0" dirty="0"/>
                        <a:t> řeže kůži a šije kabelky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296">
                <a:tc>
                  <a:txBody>
                    <a:bodyPr/>
                    <a:lstStyle/>
                    <a:p>
                      <a:r>
                        <a:rPr lang="cs-CZ" sz="2000" dirty="0"/>
                        <a:t>Ostatní přímé náklady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sociální</a:t>
                      </a:r>
                      <a:r>
                        <a:rPr lang="cs-CZ" sz="2000" baseline="0" dirty="0"/>
                        <a:t> a zdravotní pojištění z přímých mezd placené zaměstnavatelem za zaměstnance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/>
                        <a:t>Výrobní režie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mzda mistra ve výrobě, uklízečky,</a:t>
                      </a:r>
                      <a:r>
                        <a:rPr lang="cs-CZ" sz="2000" baseline="0" dirty="0"/>
                        <a:t> vrátného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/>
                        <a:t>Správní režie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mzda ředitele firmy</a:t>
                      </a:r>
                      <a:r>
                        <a:rPr lang="cs-CZ" sz="2000" baseline="0" dirty="0"/>
                        <a:t> a jeho sekretářky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296">
                <a:tc>
                  <a:txBody>
                    <a:bodyPr/>
                    <a:lstStyle/>
                    <a:p>
                      <a:r>
                        <a:rPr lang="cs-CZ" sz="2000" dirty="0"/>
                        <a:t>Odbytová režie</a:t>
                      </a:r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mzda pracovníka v marketingu, prodejce, náklady na balení výrobků </a:t>
                      </a:r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37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Úloha kalkulace v řízení nákladů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0485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/>
              <a:t>informace o vlastních nákladech účetní 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konjunktura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recese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606"/>
            <a:ext cx="7920880" cy="576063"/>
          </a:xfrm>
        </p:spPr>
        <p:txBody>
          <a:bodyPr/>
          <a:lstStyle/>
          <a:p>
            <a:r>
              <a:rPr lang="cs-CZ" altLang="cs-CZ" sz="2300" b="1" dirty="0"/>
              <a:t>Struktura kalkulačních vzorců orientovaných na řízení a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odlišné vyjádření vztahu nákladů výkonu k ceně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u="sng" dirty="0"/>
              <a:t>Rozlišujeme: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Retrográdní kalkulační vzorec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Kalkulační vzorec oddělující fixní a variabilní náklady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Dynamická 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Kalkulace se stupňovitým rozvrstvením fixních nákladů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Kalkulace relevantních nákladů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632848" cy="576064"/>
          </a:xfrm>
        </p:spPr>
        <p:txBody>
          <a:bodyPr/>
          <a:lstStyle/>
          <a:p>
            <a:r>
              <a:rPr lang="cs-CZ" sz="3600" b="1" dirty="0"/>
              <a:t>Retrográdní kalkulační vzorec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cenová kalkulace</a:t>
            </a:r>
            <a:r>
              <a:rPr lang="cs-CZ" b="1" dirty="0"/>
              <a:t> </a:t>
            </a:r>
            <a:r>
              <a:rPr lang="cs-CZ" dirty="0"/>
              <a:t>vychází zejména z úrovně zisku (případně marže, příspěvku na úhradu fixních nákladů), kterou výkony musí zabezpečit, aby mohl být zajištěn další rozvoj podniku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51670"/>
            <a:ext cx="7560840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b="1" dirty="0"/>
              <a:t>Kalkulační vzorec oddělující fixní a variabilní náklady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fixní náklady příčinně nesouvisí s kalkulační jednicí, je třeba je jednoznačně oddělit od nákladů variabilních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 tradiční kalkulační členění nákladů na přímé a nepřímé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členění na náklady fixní a variabilní</a:t>
            </a:r>
            <a:r>
              <a:rPr lang="cs-CZ" dirty="0"/>
              <a:t>, které je pak určující i pro řazení nákladových položek ve struktuře kalkulačního vzorce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b="1" dirty="0"/>
              <a:t>Kalkulační vzorec oddělující fixní a variabilní náklady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31590"/>
            <a:ext cx="6984776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7507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Dynamická kalkulace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vychází ze základního kalkulačního členění nákladů na přímé a nepřímé a ze členění nákladů podle fází reprodukčního procesu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zachovává informační základ typového kalkulačního vzorce,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jeho vypovídací schopnost je rozšířena o odpověď na otázku, jak budou náklady v jednotlivých fázích výroby ovlivněny změnami v objemu prováděných 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slouží jako podklad pro ocenění vnitropodnikových výkonů, které jsou předávány na různé úrovně podnikové struktury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Dynamická kalkulace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71550"/>
            <a:ext cx="5904656" cy="3957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7196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04055"/>
          </a:xfrm>
        </p:spPr>
        <p:txBody>
          <a:bodyPr/>
          <a:lstStyle/>
          <a:p>
            <a:r>
              <a:rPr lang="cs-CZ" b="1" dirty="0"/>
              <a:t>Kalkulace se stupňovitým rozvrstvením fixních nákladů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fixní náklady se neposuzují jako nedělitelný celek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jejich rozčlenění vychází ze snahy, aby fixní náklady přiřazované podle principu příčinné souvislosti byly odděleny od nákladů přiřazovaných podle jiných principů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b="1" dirty="0"/>
              <a:t>Kalkulace se stupňovitým rozvrstvením fixních nákladů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43558"/>
            <a:ext cx="6696744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9184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relevantních nákladů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je využívána v rozhodovacích úlohách založených na analýze vzájemného vztahu nákladů, výdajů, tržeb a příjmů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analyzuje náklady z hlediska jejich dopadu na řízení peněžních toků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praxi je nazývána kalkulací relevantních nákladů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její použití má význam zejména tehdy, kdy komplikovaná struktura fixních nákladů je nestejnorodá také z hlediska jejich nároků na peněžní výdaje. </a:t>
            </a:r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relevantních nákladů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struktura kalkulačního vzorce tohoto typu je podobná jako struktura kalkulace se stupňovitým rozvrstvením fixních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jediným rozdílem je skutečnost, že </a:t>
            </a:r>
            <a:r>
              <a:rPr lang="cs-CZ" b="1" dirty="0"/>
              <a:t>položky nákladů jsou rozděleny podrobněji na náklady, které ve sledovaném období mají vliv na peněžní toky (např. časová mzda) a které nikoliv (např. odpisy licence)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Úloha kalkulace v řízení nákladů 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b="1" dirty="0"/>
              <a:t>je podkladem pro vytvoření cen</a:t>
            </a:r>
            <a:r>
              <a:rPr lang="cs-CZ" sz="1700" dirty="0"/>
              <a:t> výrobků, služeb a prací (vč. vnitropodnikových cen)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používá se </a:t>
            </a:r>
            <a:r>
              <a:rPr lang="cs-CZ" sz="1700" b="1" dirty="0"/>
              <a:t>při sestavování rozpočtů nákladů hospodářských středisek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kontrolu a rozbor hospodárnosti</a:t>
            </a:r>
            <a:r>
              <a:rPr lang="cs-CZ" sz="1700" dirty="0"/>
              <a:t> výroby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porovnání a zhodnocení vývoje nákladů</a:t>
            </a:r>
            <a:r>
              <a:rPr lang="cs-CZ" sz="1700" dirty="0"/>
              <a:t> v časové řadě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stanovení a kontrolu rentability</a:t>
            </a:r>
            <a:r>
              <a:rPr lang="cs-CZ" sz="1700" dirty="0"/>
              <a:t> jednotlivých výrobků, prací a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hodnocení ekonomické efektivnosti</a:t>
            </a:r>
            <a:r>
              <a:rPr lang="cs-CZ" sz="1700" dirty="0"/>
              <a:t> investičních a racionalizačních záměrů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</a:t>
            </a:r>
            <a:r>
              <a:rPr lang="cs-CZ" sz="1700" b="1" dirty="0"/>
              <a:t>pro optimalizační úlohy</a:t>
            </a:r>
            <a:r>
              <a:rPr lang="cs-CZ" sz="1700" dirty="0"/>
              <a:t>, tj. stanovení optimální sortimentu výroby při minimalizaci nákladů, maximalizaci zisku apod. </a:t>
            </a:r>
            <a:endParaRPr lang="en-GB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/>
              <a:t>Kalkulace nákladů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Lze chápat ve 3 významech: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jako činnost, která vede ke zjištění nebo stanovení nákladů na konkrétní výkon podniku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jako výsledek této činnosti = propočet celkových nebo dílčích nákladů na kalkulační jednici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jako část informačního systému podniku, která je úzce spojena s nákladovým účetnictvím a s rozpočty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85608"/>
            <a:ext cx="7920880" cy="360040"/>
          </a:xfrm>
        </p:spPr>
        <p:txBody>
          <a:bodyPr/>
          <a:lstStyle/>
          <a:p>
            <a:r>
              <a:rPr lang="cs-CZ" sz="3200" b="1" dirty="0"/>
              <a:t>Metoda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je způsob stanovení předpokládané výše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r>
              <a:rPr lang="cs-CZ" sz="2000" b="1" u="sng" dirty="0"/>
              <a:t>Je závislá na: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vymezení předmětu kalkulace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 způsobu přiřazování nákladů předmětu kalkulace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 struktuře nákladů, ve které se zjišťují nebo stanovují náklady na kalkulační jednici</a:t>
            </a: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Předmět kalkulace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 vymezen kalkulační jednicí nebo kalkulovaným množstvím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předmětem by měly být všechny druhy dílčích i finálních 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zákaznicky orientovaná kalkulace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Kalkulační jednice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konkrétní výkon, vymezený měrnou jednotkou a druhem, na který se stanovují nebo zjišťují náklady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Příklad: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vyráběný jeden kus prošívané přikrývky v textilním průmyslu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letecká linka realizovaná určitým typem letadla v cestovním ruchu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Kalkulované množství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vyjadřuje počet kalkulačních jednic, pro který se zjišťují celkové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podniky používají podle charakteru své činnosti individuální strukturu nákladů výkonů, ze které vychází zpracování tzv. </a:t>
            </a:r>
            <a:r>
              <a:rPr lang="cs-CZ" b="1" dirty="0"/>
              <a:t>kalkulačního vzorce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Typový kalkulační vzorec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typový kalkulační vzorec používá tradiční kalkulační členění nákladů na přímé a nepřímé (popř. plné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kalkulace plných nákladů</a:t>
            </a:r>
            <a:r>
              <a:rPr lang="cs-CZ" dirty="0"/>
              <a:t> vyjadřuje výši nákladů, která v průměru připadá na jednotku výkonu, avšak pouze za předpokladu, že se nezmění objem a sortiment výkonů, který byl předmětem propočtu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955</Words>
  <Application>Microsoft Office PowerPoint</Application>
  <PresentationFormat>Předvádění na obrazovce (16:9)</PresentationFormat>
  <Paragraphs>305</Paragraphs>
  <Slides>30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INFORMAČNÍ NÁSTROJE PRO ŘÍZENÍ VÝKONŮ </vt:lpstr>
      <vt:lpstr>Úloha kalkulace v řízení nákladů </vt:lpstr>
      <vt:lpstr>Úloha kalkulace v řízení nákladů </vt:lpstr>
      <vt:lpstr>Kalkulace nákladů</vt:lpstr>
      <vt:lpstr>Metoda kalkulace</vt:lpstr>
      <vt:lpstr>Předmět kalkulace</vt:lpstr>
      <vt:lpstr>Kalkulační jednice</vt:lpstr>
      <vt:lpstr>Kalkulované množství</vt:lpstr>
      <vt:lpstr>Typový kalkulační vzorec </vt:lpstr>
      <vt:lpstr>Typový kalkulační vzorec </vt:lpstr>
      <vt:lpstr>Přímé náklady</vt:lpstr>
      <vt:lpstr>Přímý materiál</vt:lpstr>
      <vt:lpstr>Přímé mzdy</vt:lpstr>
      <vt:lpstr>Ostatní přímé náklady</vt:lpstr>
      <vt:lpstr>Režijní náklady</vt:lpstr>
      <vt:lpstr>Výrobní režie</vt:lpstr>
      <vt:lpstr>Správní režie</vt:lpstr>
      <vt:lpstr>Odbytová režie</vt:lpstr>
      <vt:lpstr>                      </vt:lpstr>
      <vt:lpstr>Struktura kalkulačních vzorců orientovaných na řízení a rozhodování</vt:lpstr>
      <vt:lpstr>Retrográdní kalkulační vzorec</vt:lpstr>
      <vt:lpstr>Kalkulační vzorec oddělující fixní a variabilní náklady </vt:lpstr>
      <vt:lpstr>Kalkulační vzorec oddělující fixní a variabilní náklady </vt:lpstr>
      <vt:lpstr>Dynamická kalkulace</vt:lpstr>
      <vt:lpstr>Dynamická kalkulace</vt:lpstr>
      <vt:lpstr>Kalkulace se stupňovitým rozvrstvením fixních nákladů </vt:lpstr>
      <vt:lpstr>Kalkulace se stupňovitým rozvrstvením fixních nákladů </vt:lpstr>
      <vt:lpstr>Kalkulace relevantních nákladů </vt:lpstr>
      <vt:lpstr>Kalkulace relevantních nákladů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239</cp:revision>
  <cp:lastPrinted>2019-03-25T07:47:47Z</cp:lastPrinted>
  <dcterms:created xsi:type="dcterms:W3CDTF">2016-07-06T15:42:34Z</dcterms:created>
  <dcterms:modified xsi:type="dcterms:W3CDTF">2022-03-21T12:55:00Z</dcterms:modified>
</cp:coreProperties>
</file>