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339" r:id="rId4"/>
    <p:sldId id="281" r:id="rId5"/>
    <p:sldId id="338" r:id="rId6"/>
    <p:sldId id="277" r:id="rId7"/>
    <p:sldId id="279" r:id="rId8"/>
    <p:sldId id="340" r:id="rId9"/>
    <p:sldId id="329" r:id="rId10"/>
    <p:sldId id="280" r:id="rId11"/>
    <p:sldId id="284" r:id="rId12"/>
    <p:sldId id="322" r:id="rId13"/>
    <p:sldId id="330" r:id="rId14"/>
    <p:sldId id="323" r:id="rId15"/>
    <p:sldId id="324" r:id="rId16"/>
    <p:sldId id="326" r:id="rId17"/>
    <p:sldId id="287" r:id="rId18"/>
    <p:sldId id="333" r:id="rId19"/>
    <p:sldId id="336" r:id="rId20"/>
    <p:sldId id="341" r:id="rId21"/>
    <p:sldId id="344" r:id="rId22"/>
    <p:sldId id="342" r:id="rId23"/>
    <p:sldId id="343" r:id="rId24"/>
    <p:sldId id="345" r:id="rId25"/>
    <p:sldId id="346" r:id="rId26"/>
    <p:sldId id="273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>
      <p:cViewPr varScale="1">
        <p:scale>
          <a:sx n="96" d="100"/>
          <a:sy n="96" d="100"/>
        </p:scale>
        <p:origin x="414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753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52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3236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049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5193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1623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4864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5074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6920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017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5862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6963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962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712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8373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866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665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412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83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855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</a:rPr>
              <a:t>KALKULAČNÍ SYSTÉM A JEHO VYUŽITÍ V ŘÍZENÍ</a:t>
            </a:r>
            <a:br>
              <a:rPr lang="cs-CZ" sz="2800" b="1" dirty="0">
                <a:solidFill>
                  <a:schemeClr val="bg1"/>
                </a:solidFill>
              </a:rPr>
            </a:b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5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200" b="1" dirty="0"/>
              <a:t>Operativní kalkulace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norma je úkolem pro výrobu nebo jiný výkonný útvar, který je ukládaný pro dané konkrétní podmínky, změna těchto podmínek vede ke změně normy, a proto se operativní kalkulace považuje za kalkulaci okamžikovou,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technicky odůvodněné operativní normy lze přímo stanovit odpovědně pouze pro přímé náklady, proto je operativní kalkulace nástrojem krátkodobého řízení zejména přímých nákladů,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nepřímé náklady se v operativní kalkulaci získají z rozpočtu režijních nákladů a na zvolenou kalkulační jednici se propočtou pomocí vhodné kalkulační techniky.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5068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4293"/>
            <a:ext cx="8136904" cy="576063"/>
          </a:xfrm>
        </p:spPr>
        <p:txBody>
          <a:bodyPr/>
          <a:lstStyle/>
          <a:p>
            <a:r>
              <a:rPr lang="cs-CZ" altLang="cs-CZ" b="1" dirty="0"/>
              <a:t>Metody přiřazování nákladů předmětu kalkulace (alokace nákladů) 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způsob přiřazování nákladů předmětu kalkulace souvisí zejména s členěním nákladů na přímé a nepřímé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u="sng" dirty="0"/>
              <a:t>toto členění je často kombinováno s členěním nákladů na: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jednicové a režijní (podle způsobu stanovení nákladového úkolu),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fixní a variabilní (podle závislosti na objemu prováděných výkonů),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relevantní a irelevantní (v případě, že jejich výše bude rozhodnutím o předmětu kalkulace ovlivněna).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618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-27709"/>
            <a:ext cx="8085852" cy="739605"/>
          </a:xfrm>
        </p:spPr>
        <p:txBody>
          <a:bodyPr/>
          <a:lstStyle/>
          <a:p>
            <a:r>
              <a:rPr lang="cs-CZ" altLang="cs-CZ" b="1" dirty="0"/>
              <a:t>Metody přiřazování nákladů předmětu kalkulace (alokace nákladů)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důležitý je </a:t>
            </a:r>
            <a:r>
              <a:rPr lang="cs-CZ" b="1" dirty="0"/>
              <a:t>vztah přímých nákladů</a:t>
            </a:r>
            <a:r>
              <a:rPr lang="cs-CZ" dirty="0"/>
              <a:t> k určitému druhu prováděných 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tyto náklady je možno zjistit a stanovit na kalkulační jednici: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u předběžné kalkulace na základě norem </a:t>
            </a: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u výsledné kalkulace pomocí dělení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Jako příklad přímých nákladů lze uvést například spotřebu textilní tkaniny, náplně na výrobu prošívané přikrývky v textilním průmyslu nebo spotřebu pohonných hmot na konkrétní leteckou linku v letecké dopravě.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800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0353" y="-20538"/>
            <a:ext cx="8208912" cy="699542"/>
          </a:xfrm>
        </p:spPr>
        <p:txBody>
          <a:bodyPr/>
          <a:lstStyle/>
          <a:p>
            <a:r>
              <a:rPr lang="cs-CZ" altLang="cs-CZ" b="1" dirty="0"/>
              <a:t>Metody přiřazování nákladů předmětu kalkulace (alokace nákladů)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nepřímé náklady</a:t>
            </a:r>
            <a:r>
              <a:rPr lang="cs-CZ" dirty="0"/>
              <a:t> se vynakládají v souvislosti se zajištěním produkce širšího sortimentu výkonů, jejich vztah k výkonům je volnější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2800" dirty="0"/>
              <a:t>!!!!!!!!!!!!!!!!!!!!!!!!!!!!!!!!!!!!!!!!!!!!!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518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8208912" cy="576063"/>
          </a:xfrm>
        </p:spPr>
        <p:txBody>
          <a:bodyPr/>
          <a:lstStyle/>
          <a:p>
            <a:r>
              <a:rPr lang="cs-CZ" altLang="cs-CZ" sz="2800" b="1" dirty="0"/>
              <a:t>Metody přiřazování nákladů předmětu kalkulace </a:t>
            </a:r>
            <a:endParaRPr 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současné době se používají zejména následující </a:t>
            </a:r>
            <a:r>
              <a:rPr lang="cs-CZ" b="1" dirty="0"/>
              <a:t>metody přiřazování nákladů</a:t>
            </a:r>
            <a:r>
              <a:rPr lang="cs-CZ" dirty="0"/>
              <a:t>: </a:t>
            </a:r>
          </a:p>
          <a:p>
            <a:endParaRPr lang="cs-CZ" dirty="0"/>
          </a:p>
          <a:p>
            <a:pPr marL="342900" indent="-342900">
              <a:buAutoNum type="alphaLcParenR"/>
            </a:pPr>
            <a:r>
              <a:rPr lang="cs-CZ" dirty="0"/>
              <a:t>metoda kalkulace dělením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prostá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stupňovitá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s poměrovými čísly</a:t>
            </a:r>
          </a:p>
          <a:p>
            <a:endParaRPr lang="en-GB" dirty="0"/>
          </a:p>
          <a:p>
            <a:r>
              <a:rPr lang="cs-CZ" dirty="0"/>
              <a:t> b) přirážková metoda kalkulace</a:t>
            </a:r>
          </a:p>
          <a:p>
            <a:r>
              <a:rPr lang="cs-CZ" dirty="0"/>
              <a:t> c) </a:t>
            </a:r>
            <a:r>
              <a:rPr lang="cs-CZ" dirty="0" err="1"/>
              <a:t>rozčítací</a:t>
            </a:r>
            <a:r>
              <a:rPr lang="cs-CZ" dirty="0"/>
              <a:t> metoda kalkulace </a:t>
            </a:r>
          </a:p>
          <a:p>
            <a:r>
              <a:rPr lang="cs-CZ" dirty="0"/>
              <a:t> d) odečítací metoda kalkulace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31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76064"/>
          </a:xfrm>
        </p:spPr>
        <p:txBody>
          <a:bodyPr/>
          <a:lstStyle/>
          <a:p>
            <a:r>
              <a:rPr lang="cs-CZ" sz="3200" b="1" dirty="0"/>
              <a:t>Kalkulace dělením prostá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je nejjednodušší kalkulační metodou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celkové náklady za období se dělí množstvím výkonů vyprodukovaných za dané 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výsledkem jsou průměrné náklady nazývané také </a:t>
            </a:r>
            <a:r>
              <a:rPr lang="cs-CZ" b="1" dirty="0"/>
              <a:t>jednotkové náklady</a:t>
            </a:r>
            <a:endParaRPr lang="cs-CZ" dirty="0"/>
          </a:p>
          <a:p>
            <a:endParaRPr lang="cs-CZ" dirty="0"/>
          </a:p>
          <a:p>
            <a:r>
              <a:rPr lang="cs-CZ" b="1" u="sng" dirty="0"/>
              <a:t>Používá se: 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u naprosto stejnorodých výkonů</a:t>
            </a:r>
            <a:r>
              <a:rPr lang="cs-CZ" dirty="0"/>
              <a:t>, u tzv. homogenní výroby, typické je použití pro výrobu s jedním druhem výkonu (doly, vápenky, elektrárny)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dále se používá </a:t>
            </a:r>
            <a:r>
              <a:rPr lang="cs-CZ" b="1" dirty="0"/>
              <a:t>při sestavování kalkulací unikátních výrobků</a:t>
            </a:r>
            <a:r>
              <a:rPr lang="cs-CZ" dirty="0"/>
              <a:t> (zde všechny náklady na kalkulační jednici mají charakter nákladů přímých)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137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Kalkulace dělením stupňovitá 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používá se </a:t>
            </a:r>
            <a:r>
              <a:rPr lang="cs-CZ" b="1" dirty="0"/>
              <a:t>v průmyslové výrobě, kde výrobní proces probíhá v jednotlivých fázích nebo stupních, které na sebe navazují</a:t>
            </a:r>
            <a:r>
              <a:rPr lang="cs-CZ" dirty="0"/>
              <a:t> (od výroby polotovarů až po finální výrobky)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postupná (fázová) kalkulace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kalkulace průběžná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40488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Kalkulace dělením s poměrovými čísly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6993" y="1131590"/>
            <a:ext cx="83529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používá se </a:t>
            </a:r>
            <a:r>
              <a:rPr lang="cs-CZ" b="1" dirty="0"/>
              <a:t>při sestavování kalkulací výroby nákladově nestejných výrobků</a:t>
            </a:r>
            <a:r>
              <a:rPr lang="cs-CZ" dirty="0"/>
              <a:t> nebo tam, kde se při stejném technologickém procesu vyrábí několik výrobků, lišících se velikostí, tvarem, hmotností, pracností a podobně,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pro rozvrhování nepřímých nákladů se používají </a:t>
            </a:r>
            <a:r>
              <a:rPr lang="cs-CZ" b="1" dirty="0"/>
              <a:t>tzv. poměrová čísla</a:t>
            </a:r>
            <a:r>
              <a:rPr lang="cs-CZ" dirty="0"/>
              <a:t> nebo v praxi také koeficient obtížnosti, přičemž poměrové číslo 1 se určí pro typický představitel výkonů, pro ostatní výkony se stanoví poměrové číslo poměrem k zvolené známé vlastnosti.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647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Kalkulace přirážková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používá se v průmyslových výrobách, kde se vyrábí více výrobků, používá se různorodý technologický postup, a tím i poměr nákladů mezi jednotlivými výrobky není stálý. např. strojírenská výroba, výroba oceli, atd. </a:t>
            </a:r>
          </a:p>
          <a:p>
            <a:pPr algn="just"/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přímé náklady</a:t>
            </a:r>
            <a:r>
              <a:rPr lang="cs-CZ" dirty="0"/>
              <a:t> zjistíme při sestavování kalkulací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nepřímé náklady</a:t>
            </a:r>
            <a:r>
              <a:rPr lang="cs-CZ" dirty="0"/>
              <a:t>, které jsou společné většině výkonů, se rozvrhují podle rozvrhových základen a přičítání nákladů na kalkulační jednici se provádí pomocí režijních přirážek nebo sazeb.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976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8343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Kalkulace přirážková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6328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největším problémem je </a:t>
            </a:r>
            <a:r>
              <a:rPr lang="cs-CZ" b="1" dirty="0"/>
              <a:t>určení nejvhodnější rozvrhové základny</a:t>
            </a:r>
            <a:r>
              <a:rPr lang="cs-CZ" dirty="0"/>
              <a:t>, která by respektovala souvislost nákladů a rozvrhových základen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rozvrhová základna představuje základ pro rozvržení nákladů, které nelze jednoznačně zjistit a přiřadit na kalkulační jednici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kalkulace přirážková pracuje s tzv. </a:t>
            </a:r>
            <a:r>
              <a:rPr lang="cs-CZ" b="1" dirty="0"/>
              <a:t>rozvrhovou základnou </a:t>
            </a:r>
            <a:r>
              <a:rPr lang="cs-CZ" dirty="0"/>
              <a:t>pro výpočet </a:t>
            </a:r>
            <a:r>
              <a:rPr lang="cs-CZ" b="1" dirty="0"/>
              <a:t>nepřímých nákladů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651870"/>
            <a:ext cx="3201054" cy="7200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502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/>
              <a:t>Kalkulační systém a jeho využití v řízení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podnicích se sestavují různé typy kalkulací v závislosti na tom, jakému účelu mají sloužit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všechny sestavované kalkulace a vztahy mezi nimi tvoří </a:t>
            </a:r>
            <a:r>
              <a:rPr lang="cs-CZ" b="1" dirty="0"/>
              <a:t>kalkulační systém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r>
              <a:rPr lang="cs-CZ" b="1" dirty="0"/>
              <a:t>Rozlišujeme tyto kalkulace: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předběžná kalkulace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výsledná kalkulace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cenová kalkulace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Způsob stanovení rozvrhové základny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76567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 Peněžní rozvrhová základna </a:t>
            </a:r>
          </a:p>
          <a:p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je vyjádřena v hodnotových jednotkách, např. cena zásob, hodnota majetku, nákladové veličiny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je zjistitelná z norem nebo z účetnictví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 praxi se často používají jako rozvrhová základna přímé mzdy, zejména ve výrobních procesech s převahou manuální nebo duševní činnosti, kde mzdové náklady tvoří podstatnou část celkových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s rozvojem automatizace klesá podíl mzdových nákladů, proto ztrácejí souvislost s nepřímými náklady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103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Způsob stanovení rozvrhové základny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3528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Naturální rozvrhová základna </a:t>
            </a:r>
          </a:p>
          <a:p>
            <a:endParaRPr lang="en-GB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je vyjádřena v naturálních parametrech výrobků, jednotkách, pokud vznikají v souvislosti s rozvrhovanými náklady, např. čas zpracování, délka, plocha, apod.,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zdrojem bývají technickohospodářské normy, které nebývají nepříznivě ovlivněny cenovými změnami.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cs-CZ" dirty="0"/>
              <a:t>Výpočet rozvrhu nepřímých nákladů: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074" y="3795886"/>
            <a:ext cx="3201054" cy="7200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4708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Metoda odečítací a </a:t>
            </a:r>
            <a:r>
              <a:rPr lang="cs-CZ" sz="3200" b="1" dirty="0" err="1"/>
              <a:t>rozčítací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tato metoda se využívá u sdružené výroby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o sdružené výrobě </a:t>
            </a:r>
            <a:r>
              <a:rPr lang="cs-CZ" dirty="0"/>
              <a:t>hovoříme tehdy, když v rámci výrobního cyklu z jednoho materiálu (nebo skupin materiálu) vznikají objektivně dva nebo více výrobků v určitém vzájemném poměru, přičemž výrobce nemá buď žádnou nebo omezenou možnost ovlivnit relace mezi těmito výrobky. 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pro přiřazování nákladů u sdružené výroby se používají následující způsoby: </a:t>
            </a: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odečítací metoda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err="1"/>
              <a:t>rozčítací</a:t>
            </a:r>
            <a:r>
              <a:rPr lang="cs-CZ" dirty="0"/>
              <a:t> metoda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7852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Odečítací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používá se v případě, kdy předmětem kalkulace jsou pouze hlavní výrobky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od úhrnu nákladů na výrobu nejprve odečítáme částku odpovídající předem stanovenému ocenění vedlejších výrobků, zbylé náklady představují náklady na výrobu hlavního výrobku, jako příklad můžeme uvést kalkulaci výroby koksu </a:t>
            </a:r>
            <a:endParaRPr lang="en-GB" dirty="0"/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při oceňování vedlejších výrobků se obvykle vychází z prodejní ceny, jestliže však pro vedlejší výrobky cena není stanovena, odvozujeme ji z ceny podobných výrobků na trhu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590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err="1"/>
              <a:t>Rozčítací</a:t>
            </a:r>
            <a:r>
              <a:rPr lang="cs-CZ" sz="3200" b="1" dirty="0"/>
              <a:t>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používá se tehdy, nelze-li ze sdružených výrobků rovnocenného významu zvolit pouze jeden za hlavní a ostatní považovat za vedlejší, tj. když výsledkem sdružené výroby jsou dva nebo více hlavních výrobků (např. výrobky při zpracování ropy, nebo jednotlivé druhy mouky v mlýnech)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protože mezi jednotlivými výrobky nelze samostatně zjistit vzájemné poměry nákladů, je třeba použít náhradní způsob tzv. </a:t>
            </a:r>
            <a:r>
              <a:rPr lang="cs-CZ" dirty="0" err="1"/>
              <a:t>rozčítací</a:t>
            </a:r>
            <a:r>
              <a:rPr lang="cs-CZ" dirty="0"/>
              <a:t> klíč, pro jehož stanovení mohou sloužit různé veličiny, například prodejní cena, výtěžnost, hmotnost apod.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postup rozpočtu sdružených nákladů s využitím </a:t>
            </a:r>
            <a:r>
              <a:rPr lang="cs-CZ" dirty="0" err="1"/>
              <a:t>rozčítacích</a:t>
            </a:r>
            <a:r>
              <a:rPr lang="cs-CZ" dirty="0"/>
              <a:t> klíčů je shodný jako v kalkulaci dělením s poměrovými čísly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9964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500" y="123478"/>
            <a:ext cx="8064896" cy="504055"/>
          </a:xfrm>
        </p:spPr>
        <p:txBody>
          <a:bodyPr/>
          <a:lstStyle/>
          <a:p>
            <a:r>
              <a:rPr lang="cs-CZ" b="1" dirty="0"/>
              <a:t>Vliv charakteru podnikatelské činnosti na metodu kalkulace 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Konkrétní uplatnění metody kalkulace závisí především na konkrétních podmínkách, za kterých probíhá podnikatelský (výrobní) proces.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cs-CZ" u="sng" dirty="0"/>
              <a:t>Tyto podmínky jsou určeny: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charakterem – typem – podnikatelského procesu,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charakterem – typem – výkonů,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členitostí výrobního procesu,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organizací dávkování výkonů,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existencí nedokončené výroby,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sdružeností výroby.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0663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/>
              <a:t>Předběžná kalkulace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typ kalkulace, který vyjadřuje </a:t>
            </a:r>
            <a:r>
              <a:rPr lang="cs-CZ" b="1" i="1" dirty="0"/>
              <a:t>předem stanovené</a:t>
            </a:r>
            <a:r>
              <a:rPr lang="cs-CZ" dirty="0"/>
              <a:t> výrobkové náklady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člení se podle času sestavení a funkci při řízení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 předběžným kalkulacím patří:</a:t>
            </a:r>
          </a:p>
          <a:p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propočtová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plánová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operativní</a:t>
            </a:r>
            <a:endParaRPr lang="en-GB" dirty="0"/>
          </a:p>
          <a:p>
            <a:r>
              <a:rPr lang="cs-CZ" dirty="0"/>
              <a:t>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2075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Výsledná kalkulace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je nástrojem následné kontroly hospodárnosti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vyjadřuje </a:t>
            </a:r>
            <a:r>
              <a:rPr lang="cs-CZ" b="1" i="1" dirty="0"/>
              <a:t>skutečné náklady </a:t>
            </a:r>
            <a:r>
              <a:rPr lang="cs-CZ" dirty="0"/>
              <a:t>v průměru připadající výkonu vyráběného v určité sérii.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i="1" dirty="0"/>
              <a:t>pro objektivní řízení hospodárnosti je vhodné sestavovat jak předběžné, tak výsledné kalkulace, avšak hlavním předpokladem je zajistit srovnatelnost položek předběžných a výsledných kalkulací tím, že u obou druhů použijeme stejné kalkulační jednice, kalkulační vzorec i kalkulační techniku pro přiřazování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Porovnáním předběžné a výsledné kalkulace lze zjistit odchylky od předem stanovených nákladů, vč. příčin jejich vzniku.</a:t>
            </a:r>
          </a:p>
        </p:txBody>
      </p:sp>
    </p:spTree>
    <p:extLst>
      <p:ext uri="{BB962C8B-B14F-4D97-AF65-F5344CB8AC3E}">
        <p14:creationId xmlns:p14="http://schemas.microsoft.com/office/powerpoint/2010/main" val="4215310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/>
              <a:t>Kalkulace propočtová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hlavním úkolem je </a:t>
            </a:r>
            <a:r>
              <a:rPr lang="cs-CZ" b="1" dirty="0"/>
              <a:t>vytvářet podklady pro předběžné posouzení efektivnosti,</a:t>
            </a:r>
            <a:r>
              <a:rPr lang="cs-CZ" dirty="0"/>
              <a:t> případně pro návrhy ceny nově zaváděného nebo individuálně prováděného výkonu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sestavujeme ji zpravidla současně s technickým upřesněním výkonu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vyjadřuje předběžně stanovené náklady na kalkulační jednici</a:t>
            </a:r>
            <a:r>
              <a:rPr lang="cs-CZ" dirty="0"/>
              <a:t> a sestavuje se u nových nebo inovovaných výrobků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 tržních podmínkách má tato kalkulace zcela zásadní význam, sestavuje se zejména v podmínkách, kdy nejsou ještě k dispozici přesné normy a kdy by jejich sestavení bylo nehospodárné a kdy podnik má k dispozici maximálně normy podobných výrobků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720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/>
              <a:t>Kalkulace propočtová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má rozhodující význam v etapě před vlastní výrobou, během vlastního technického rozvoje se sestavují postupně zpřesňované propočtové kalkulace až do schválení výrobku do výroby, ověření prototypu atd.,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má velký význam i pro cenová rozhodování, typické je to např. při podávání nabídky do veřejné soutěže, která musí obsahovat i závaznou cenu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používá se u neopakovatelných výrobků, kdy je často jediným hodnotovým měřítkem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/>
              <a:t>Plánová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704856" cy="3672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má zásadní význam pro výkony, jejichž výroba nebo provádění se budou opakovat v průběhu delšího časového období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sestavují se v návaznosti na podrobnou konstrukční a technologickou přípravu výroby a její součástí je mj. stanovení výchozích spotřebních a výkonových norem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vyjadřuje průměrné náklady</a:t>
            </a:r>
            <a:r>
              <a:rPr lang="cs-CZ" dirty="0"/>
              <a:t>, jichž se má u určitého výrobku v plánovacím období dosáhnout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navazuje na plán nákladů podniku, je nástrojem intervalového řízení, je průměrným úkolem na určitý časový úsek</a:t>
            </a:r>
            <a:endParaRPr lang="en-GB" dirty="0"/>
          </a:p>
          <a:p>
            <a:pPr algn="just"/>
            <a:r>
              <a:rPr lang="cs-CZ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/>
              <a:t>Plánová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3744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podnik v tržních podmínkách stanoví úkol sám pro sebe a může ho změnit, když se změna ukáže vhodnou (např. změna technologie, velikost série),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časový interval, pro který je kalkulace sestavována, mnohdy odráží výrobní cyklus (např. výrobní série, dávka),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sestavuje se na základě tzv. plánových norem, které jsou úkolem pro výrobní a ostatní útvary pro celé plánovací období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Plánové kalkulace se sestavují pro přímé náklady (spotřební normy, časové normy, výkonové normy), nepřímé náklady se získají z rozpočtu nepřímých nákladů a na kalkulační jednici se propočtou pomocí vhodné kalkulační techniky.</a:t>
            </a:r>
            <a:endParaRPr lang="en-GB" dirty="0"/>
          </a:p>
          <a:p>
            <a:pPr algn="just"/>
            <a:r>
              <a:rPr lang="cs-CZ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405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/>
              <a:t>Operativní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279088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vyjadřuje </a:t>
            </a:r>
            <a:r>
              <a:rPr lang="cs-CZ" b="1" dirty="0"/>
              <a:t>úroveň předem stanovených nákladů na kalkulační jednici v konkrétních technických, technologických a organizačních podmínkách </a:t>
            </a:r>
            <a:r>
              <a:rPr lang="cs-CZ" dirty="0"/>
              <a:t>určených technickou přípravou výroby pro zhotovení výrobku,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sestavuje se pro jednotlivé pracovní a spotřební operace na základě podrobných operativních norem,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 tržních podmínkách se tyto normy označují jako standardy (odtud i označení „metoda standardních nákladů“)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95560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4312</TotalTime>
  <Words>1668</Words>
  <Application>Microsoft Office PowerPoint</Application>
  <PresentationFormat>Předvádění na obrazovce (16:9)</PresentationFormat>
  <Paragraphs>261</Paragraphs>
  <Slides>26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SLU</vt:lpstr>
      <vt:lpstr>KALKULAČNÍ SYSTÉM A JEHO VYUŽITÍ V ŘÍZENÍ </vt:lpstr>
      <vt:lpstr>Kalkulační systém a jeho využití v řízení </vt:lpstr>
      <vt:lpstr>Předběžná kalkulace</vt:lpstr>
      <vt:lpstr>Výsledná kalkulace </vt:lpstr>
      <vt:lpstr>Kalkulace propočtová</vt:lpstr>
      <vt:lpstr>Kalkulace propočtová</vt:lpstr>
      <vt:lpstr>Plánová kalkulace</vt:lpstr>
      <vt:lpstr>Plánová kalkulace</vt:lpstr>
      <vt:lpstr>Operativní kalkulace</vt:lpstr>
      <vt:lpstr>Operativní kalkulace</vt:lpstr>
      <vt:lpstr>Metody přiřazování nákladů předmětu kalkulace (alokace nákladů) </vt:lpstr>
      <vt:lpstr>Metody přiřazování nákladů předmětu kalkulace (alokace nákladů) </vt:lpstr>
      <vt:lpstr>Metody přiřazování nákladů předmětu kalkulace (alokace nákladů) </vt:lpstr>
      <vt:lpstr>Metody přiřazování nákladů předmětu kalkulace </vt:lpstr>
      <vt:lpstr>Kalkulace dělením prostá </vt:lpstr>
      <vt:lpstr>Kalkulace dělením stupňovitá </vt:lpstr>
      <vt:lpstr>Kalkulace dělením s poměrovými čísly </vt:lpstr>
      <vt:lpstr>Kalkulace přirážková</vt:lpstr>
      <vt:lpstr>Kalkulace přirážková</vt:lpstr>
      <vt:lpstr>Způsob stanovení rozvrhové základny</vt:lpstr>
      <vt:lpstr>Způsob stanovení rozvrhové základny</vt:lpstr>
      <vt:lpstr>Metoda odečítací a rozčítací</vt:lpstr>
      <vt:lpstr>Odečítací metoda</vt:lpstr>
      <vt:lpstr>Rozčítací metoda</vt:lpstr>
      <vt:lpstr>Vliv charakteru podnikatelské činnosti na metodu kalkulace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286</cp:revision>
  <dcterms:created xsi:type="dcterms:W3CDTF">2016-07-06T15:42:34Z</dcterms:created>
  <dcterms:modified xsi:type="dcterms:W3CDTF">2022-03-28T08:05:10Z</dcterms:modified>
</cp:coreProperties>
</file>