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323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316" r:id="rId11"/>
    <p:sldId id="317" r:id="rId12"/>
    <p:sldId id="318" r:id="rId13"/>
    <p:sldId id="319" r:id="rId14"/>
    <p:sldId id="320" r:id="rId15"/>
    <p:sldId id="314" r:id="rId16"/>
    <p:sldId id="322" r:id="rId17"/>
    <p:sldId id="327" r:id="rId18"/>
    <p:sldId id="315" r:id="rId19"/>
    <p:sldId id="321" r:id="rId20"/>
    <p:sldId id="288" r:id="rId21"/>
    <p:sldId id="296" r:id="rId22"/>
    <p:sldId id="297" r:id="rId23"/>
    <p:sldId id="298" r:id="rId24"/>
    <p:sldId id="300" r:id="rId25"/>
    <p:sldId id="301" r:id="rId26"/>
    <p:sldId id="328" r:id="rId27"/>
    <p:sldId id="329" r:id="rId28"/>
    <p:sldId id="299" r:id="rId29"/>
    <p:sldId id="302" r:id="rId30"/>
    <p:sldId id="303" r:id="rId31"/>
    <p:sldId id="332" r:id="rId32"/>
    <p:sldId id="304" r:id="rId33"/>
    <p:sldId id="305" r:id="rId34"/>
    <p:sldId id="306" r:id="rId35"/>
    <p:sldId id="330" r:id="rId36"/>
    <p:sldId id="331" r:id="rId37"/>
    <p:sldId id="295" r:id="rId38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60"/>
  </p:normalViewPr>
  <p:slideViewPr>
    <p:cSldViewPr>
      <p:cViewPr varScale="1">
        <p:scale>
          <a:sx n="91" d="100"/>
          <a:sy n="91" d="100"/>
        </p:scale>
        <p:origin x="78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A2C2EC-02D1-45BE-B2E9-3575D82216E5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B78EF-36C3-4138-A357-245E0C698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526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9379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04742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33949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62390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4412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95312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8051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8669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40055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00446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563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197947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49942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776448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528909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3632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751762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64930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353934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466313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0768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8601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639623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03110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990200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331975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149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1984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55404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04413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59524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2092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7937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nb.cz/cs/statistika/menova_bankovni_stat/stat_mb_met/stat_mb_harmon_agregaty.html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ingapps.org/display?v=pd460xkv521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1131590"/>
            <a:ext cx="5616624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Peníze</a:t>
            </a:r>
            <a:r>
              <a:rPr lang="cs-CZ" sz="24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4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1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FIU/NPNPT</a:t>
            </a:r>
          </a:p>
          <a:p>
            <a:pPr algn="r"/>
            <a:r>
              <a:rPr lang="cs-CZ" altLang="cs-CZ" sz="11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Zuzana </a:t>
            </a:r>
            <a:r>
              <a:rPr lang="cs-CZ" altLang="cs-CZ" sz="11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Szkorupová</a:t>
            </a:r>
            <a:r>
              <a:rPr lang="cs-CZ" altLang="cs-CZ" sz="11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cs-CZ" altLang="cs-CZ" sz="11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pl-PL" altLang="cs-CZ" sz="11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/>
              <a:t>Vznik bankovek </a:t>
            </a:r>
          </a:p>
          <a:p>
            <a:pPr lvl="1"/>
            <a:r>
              <a:rPr lang="cs-CZ" sz="2000" dirty="0"/>
              <a:t>spojen s rozvojem kapitalismu volné soutěže</a:t>
            </a:r>
          </a:p>
          <a:p>
            <a:pPr lvl="1"/>
            <a:r>
              <a:rPr lang="cs-CZ" sz="2000" dirty="0"/>
              <a:t>realizace zboží časově předcházela jeho zaplacení =&gt; vystavení obchodní směnky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Směnka</a:t>
            </a:r>
          </a:p>
          <a:p>
            <a:pPr lvl="1"/>
            <a:r>
              <a:rPr lang="cs-CZ" sz="2000" dirty="0"/>
              <a:t>bezpodmínečný písemný závazek (příkaz) v přesně určené formě poskytující majiteli směnky právo vyžadovat po určité osobě (směnečném dlužníku) ve stanovené lhůtě a místě zaplacení peněžní sumy uvedené na směnce</a:t>
            </a:r>
          </a:p>
          <a:p>
            <a:pPr lvl="1"/>
            <a:r>
              <a:rPr lang="cs-CZ" sz="2000" dirty="0"/>
              <a:t>plnění funkce peněz jako prostředku směny –„první peníze podnikatelského světa“.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Emise a oběh klasických bankovek (1)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Peníze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55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43508" y="703189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/>
              <a:t>Emise klasických bankovek:</a:t>
            </a:r>
          </a:p>
          <a:p>
            <a:pPr marL="0" indent="0">
              <a:buNone/>
            </a:pPr>
            <a:r>
              <a:rPr lang="cs-CZ" sz="2000" b="1" dirty="0"/>
              <a:t>1.) Odkup směnek bankami</a:t>
            </a:r>
          </a:p>
          <a:p>
            <a:r>
              <a:rPr lang="cs-CZ" sz="1600" dirty="0"/>
              <a:t>Výhody pro prodávající směnek</a:t>
            </a:r>
          </a:p>
          <a:p>
            <a:pPr lvl="1"/>
            <a:r>
              <a:rPr lang="cs-CZ" sz="1600" dirty="0"/>
              <a:t>důvěra v bankovky vyšší než u obchodních směnek - bankovky ve své podstatě směnky znějící na bankéře</a:t>
            </a:r>
          </a:p>
          <a:p>
            <a:pPr lvl="1"/>
            <a:r>
              <a:rPr lang="cs-CZ" sz="1600" dirty="0"/>
              <a:t>obdržení hotovostí  při odprodeji – není nutné čekat na dobu splatnosti směnky</a:t>
            </a:r>
          </a:p>
          <a:p>
            <a:pPr lvl="1"/>
            <a:r>
              <a:rPr lang="cs-CZ" sz="1600" dirty="0"/>
              <a:t>bankovky na rozdíl od směnek bylo možné získat v požadované nominální struktuře</a:t>
            </a:r>
          </a:p>
          <a:p>
            <a:r>
              <a:rPr lang="cs-CZ" sz="1600" dirty="0"/>
              <a:t>Výhoda pro banku</a:t>
            </a:r>
          </a:p>
          <a:p>
            <a:pPr lvl="1"/>
            <a:r>
              <a:rPr lang="cs-CZ" sz="1600" dirty="0"/>
              <a:t>Diskont – zdroj zisku</a:t>
            </a:r>
          </a:p>
          <a:p>
            <a:pPr marL="0" indent="0">
              <a:buNone/>
            </a:pPr>
            <a:r>
              <a:rPr lang="cs-CZ" sz="2000" b="1" dirty="0" smtClean="0"/>
              <a:t>2</a:t>
            </a:r>
            <a:r>
              <a:rPr lang="cs-CZ" sz="2000" b="1" dirty="0"/>
              <a:t>.) Odkup zlata a stříbra bankami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1600" dirty="0"/>
              <a:t>Bankovky na rozdíl od státovek neměly nucený kurs – jejich přijímání bylo založeno na důvěryhodnosti emitenta – ten bude-li potřeba, dostojí závazkům vyplývajícím z emise bankovek.</a:t>
            </a:r>
          </a:p>
          <a:p>
            <a:pPr marL="0" indent="0">
              <a:buNone/>
            </a:pPr>
            <a:endParaRPr lang="cs-CZ" sz="2000" b="1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Emise a oběh klasických bankovek (2)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Peníze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10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sz="2000" dirty="0" smtClean="0"/>
          </a:p>
          <a:p>
            <a:r>
              <a:rPr lang="cs-CZ" sz="2000" dirty="0" smtClean="0"/>
              <a:t>Krytí bankovek vylučuje </a:t>
            </a:r>
            <a:r>
              <a:rPr lang="cs-CZ" sz="2000" dirty="0"/>
              <a:t>možnost dlouhodobější nerovnováhy MS &gt;MD</a:t>
            </a:r>
          </a:p>
          <a:p>
            <a:pPr lvl="1"/>
            <a:r>
              <a:rPr lang="cs-CZ" sz="2000" dirty="0"/>
              <a:t>Obchodní krytí – bankovky jsou kryty směnkami vystavenými na existující zboží či služby</a:t>
            </a:r>
          </a:p>
          <a:p>
            <a:pPr lvl="1"/>
            <a:r>
              <a:rPr lang="cs-CZ" sz="2000" dirty="0"/>
              <a:t>Kovové krytí – bankovky jsou kryty zlatem a stříbrem</a:t>
            </a:r>
          </a:p>
          <a:p>
            <a:pPr lvl="1"/>
            <a:endParaRPr lang="cs-CZ" sz="2000" dirty="0"/>
          </a:p>
          <a:p>
            <a:pPr algn="ctr">
              <a:buFont typeface="Symbol" panose="05050102010706020507" pitchFamily="18" charset="2"/>
              <a:buChar char="Þ"/>
            </a:pPr>
            <a:r>
              <a:rPr lang="cs-CZ" sz="2000" dirty="0"/>
              <a:t>Do oběhu se nemohly dostat nekryté bankovky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Emise a oběh klasických bankovek (3)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Peníze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19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771550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u="sng" dirty="0"/>
              <a:t>Problém mechanismu emise  a oběhu klasických bankovek</a:t>
            </a:r>
          </a:p>
          <a:p>
            <a:r>
              <a:rPr lang="cs-CZ" sz="2000" dirty="0"/>
              <a:t>Výměna bankovek za drahý kov (především v období krize)</a:t>
            </a:r>
          </a:p>
          <a:p>
            <a:r>
              <a:rPr lang="cs-CZ" sz="2000" dirty="0"/>
              <a:t>Možnost poskytování úvěru a přijímání vkladů ve vlastních bankovkách </a:t>
            </a:r>
            <a:endParaRPr lang="cs-CZ" sz="2000" dirty="0" smtClean="0"/>
          </a:p>
          <a:p>
            <a:r>
              <a:rPr lang="cs-CZ" sz="2000" dirty="0" smtClean="0"/>
              <a:t>Oficiální </a:t>
            </a:r>
            <a:r>
              <a:rPr lang="cs-CZ" sz="2000" dirty="0"/>
              <a:t>povolení emise bankovek nad rámec plného krytí</a:t>
            </a:r>
          </a:p>
          <a:p>
            <a:r>
              <a:rPr lang="cs-CZ" sz="2000" dirty="0"/>
              <a:t>Každá banka disponovala možností emitovat své vlastní bankovky</a:t>
            </a:r>
          </a:p>
          <a:p>
            <a:r>
              <a:rPr lang="cs-CZ" sz="2000" dirty="0" smtClean="0"/>
              <a:t>Systém </a:t>
            </a:r>
            <a:r>
              <a:rPr lang="cs-CZ" sz="2000" dirty="0"/>
              <a:t>byl nepřehledným =&gt; </a:t>
            </a:r>
            <a:r>
              <a:rPr lang="cs-CZ" sz="2000" b="1" dirty="0"/>
              <a:t>postupná centralizace emise bankovek</a:t>
            </a:r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Emise a oběh klasických bankovek (4)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Peníze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38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Emise bankovek svěřená jediné instituci – centrální bance </a:t>
            </a:r>
          </a:p>
          <a:p>
            <a:endParaRPr lang="cs-CZ" sz="2000" dirty="0" smtClean="0"/>
          </a:p>
          <a:p>
            <a:r>
              <a:rPr lang="cs-CZ" sz="2000" dirty="0" smtClean="0"/>
              <a:t>Důsledky </a:t>
            </a:r>
            <a:r>
              <a:rPr lang="cs-CZ" sz="2000" dirty="0"/>
              <a:t>převedení práva emise hotovostních peněz na jedinou banku a rušení povinného kovového krytí</a:t>
            </a:r>
          </a:p>
          <a:p>
            <a:pPr lvl="1"/>
            <a:r>
              <a:rPr lang="cs-CZ" sz="1600" dirty="0"/>
              <a:t>Konec oběhu klasických bankovek</a:t>
            </a:r>
          </a:p>
          <a:p>
            <a:pPr lvl="1"/>
            <a:r>
              <a:rPr lang="cs-CZ" sz="1600" dirty="0"/>
              <a:t>Narůstání významu měnové politiky</a:t>
            </a:r>
          </a:p>
          <a:p>
            <a:pPr lvl="1"/>
            <a:r>
              <a:rPr lang="cs-CZ" sz="1600" dirty="0"/>
              <a:t>V oběhu bankovky emitované centrální bankou jen částečně směnitelné za drahé kovy; směnitelnost za drahé kovy postupně zcela zrušená </a:t>
            </a:r>
          </a:p>
          <a:p>
            <a:r>
              <a:rPr lang="cs-CZ" sz="2000" dirty="0" smtClean="0"/>
              <a:t>Ukončení </a:t>
            </a:r>
            <a:r>
              <a:rPr lang="cs-CZ" sz="2000" dirty="0"/>
              <a:t>procesu demonetizace (přímé vazby bankovek na drahý kov) </a:t>
            </a:r>
          </a:p>
          <a:p>
            <a:pPr lvl="1"/>
            <a:r>
              <a:rPr lang="cs-CZ" sz="1600" dirty="0"/>
              <a:t>zrušení směnitelnosti USD za zlato – 15. 8. 1971</a:t>
            </a:r>
          </a:p>
          <a:p>
            <a:pPr lvl="1"/>
            <a:r>
              <a:rPr lang="cs-CZ" sz="1600" dirty="0"/>
              <a:t>zákaz stanovování zlatých obsahů národních měn členských zemích MMF v březnu 1978</a:t>
            </a:r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Centralizace emise bankovek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Peníze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32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Bezhotovostní (</a:t>
            </a:r>
            <a:r>
              <a:rPr lang="cs-CZ" sz="2000" dirty="0" err="1"/>
              <a:t>žirální</a:t>
            </a:r>
            <a:r>
              <a:rPr lang="cs-CZ" sz="2000" dirty="0"/>
              <a:t>) peníze se objevují na přelomu 19. a 20. stol. – ve vyspělých kapitalistických zemích</a:t>
            </a:r>
          </a:p>
          <a:p>
            <a:r>
              <a:rPr lang="cs-CZ" sz="2000" dirty="0"/>
              <a:t>Hotovostní a bezhotovostní peníze mají úzké vzájemné vazby – hotovostní peníze můžeme lehko konvertovat na bezhotovostní a naopak.</a:t>
            </a:r>
          </a:p>
          <a:p>
            <a:r>
              <a:rPr lang="cs-CZ" sz="2000" dirty="0"/>
              <a:t>Obě formy peněz emitovány stejnými způsoby – především úvěrem – bezhotovostní peníze připsáním příslušné částky na účet, u hotovostních peněz přímým vyplacením hotovosti.</a:t>
            </a:r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Hotovostní a bezhotovostní </a:t>
            </a:r>
            <a:r>
              <a:rPr lang="cs-CZ" b="1" dirty="0" smtClean="0"/>
              <a:t>peníze (1)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Peníze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63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Peníze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872386" y="2387084"/>
            <a:ext cx="53992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400" b="1" dirty="0"/>
              <a:t>???Kdo vytváří </a:t>
            </a:r>
            <a:r>
              <a:rPr lang="cs-CZ" sz="2400" b="1" dirty="0" smtClean="0"/>
              <a:t>peníze v současnosti???</a:t>
            </a:r>
            <a:endParaRPr lang="cs-CZ" sz="3600" b="1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97700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 smtClean="0"/>
              <a:t>Emise </a:t>
            </a:r>
            <a:r>
              <a:rPr lang="cs-CZ" sz="2000" b="1" dirty="0"/>
              <a:t>peněz</a:t>
            </a:r>
          </a:p>
          <a:p>
            <a:r>
              <a:rPr lang="cs-CZ" sz="2000" dirty="0"/>
              <a:t>hotovostní peníze - emise výhradně CB</a:t>
            </a:r>
          </a:p>
          <a:p>
            <a:r>
              <a:rPr lang="cs-CZ" sz="2000" dirty="0"/>
              <a:t>bezhotovostní peníze – emise CB i všechny další banky, které poskytují bezhotovostní úvěry (podmínka 2-stupňový bankovní systém)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Pokud banka poskytne úvěr v hotovosti, nejde o emisi nových hotovostních peněz – tyto peníze byly dříve emitovány CB</a:t>
            </a:r>
          </a:p>
          <a:p>
            <a:r>
              <a:rPr lang="cs-CZ" sz="2000" dirty="0"/>
              <a:t>Pokud banka poskytne úvěr bezhotovostně – připsáním částky na dlužníkův účet – jde o emisi bezhotovostních peněz</a:t>
            </a:r>
          </a:p>
          <a:p>
            <a:r>
              <a:rPr lang="cs-CZ" sz="2000" dirty="0"/>
              <a:t>princip tvorby peněz komerčními bankami spočívá v jejich depozitně-úvěrové činnosti</a:t>
            </a:r>
          </a:p>
          <a:p>
            <a:pPr marL="0" indent="0">
              <a:buNone/>
            </a:pPr>
            <a:endParaRPr lang="cs-CZ" sz="2000" dirty="0"/>
          </a:p>
          <a:p>
            <a:endParaRPr lang="cs-CZ" sz="2000" dirty="0"/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Hotovostní a bezhotovostní </a:t>
            </a:r>
            <a:r>
              <a:rPr lang="cs-CZ" b="1" dirty="0" smtClean="0"/>
              <a:t>peníze (2)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Peníze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20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Peníze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03423" y="1037001"/>
            <a:ext cx="9350846" cy="4010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1775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/>
              <a:t>Drahé kovy </a:t>
            </a:r>
            <a:endParaRPr lang="cs-CZ" sz="2000" dirty="0"/>
          </a:p>
          <a:p>
            <a:pPr lvl="1"/>
            <a:r>
              <a:rPr lang="cs-CZ" sz="1600" dirty="0"/>
              <a:t>o měnové politice nelze téměř hovořit – množství peněz určovala nabídka drahých </a:t>
            </a:r>
            <a:r>
              <a:rPr lang="cs-CZ" sz="1600" dirty="0" smtClean="0"/>
              <a:t>kovů</a:t>
            </a:r>
            <a:endParaRPr lang="cs-CZ" sz="1600" dirty="0"/>
          </a:p>
          <a:p>
            <a:r>
              <a:rPr lang="cs-CZ" sz="2000" b="1" dirty="0"/>
              <a:t>Státovky </a:t>
            </a:r>
            <a:endParaRPr lang="cs-CZ" sz="2000" dirty="0"/>
          </a:p>
          <a:p>
            <a:pPr lvl="1"/>
            <a:r>
              <a:rPr lang="cs-CZ" sz="1600" dirty="0"/>
              <a:t>o měnové politice nelze téměř hovořit – množství peněz určoval stát (dlužník) podle svých vlastních </a:t>
            </a:r>
            <a:r>
              <a:rPr lang="cs-CZ" sz="1600" dirty="0" smtClean="0"/>
              <a:t>potřeb</a:t>
            </a:r>
            <a:endParaRPr lang="cs-CZ" sz="1600" dirty="0"/>
          </a:p>
          <a:p>
            <a:r>
              <a:rPr lang="cs-CZ" sz="2000" b="1" dirty="0"/>
              <a:t>Klasické bankovky </a:t>
            </a:r>
            <a:endParaRPr lang="cs-CZ" sz="2000" dirty="0"/>
          </a:p>
          <a:p>
            <a:pPr lvl="1"/>
            <a:r>
              <a:rPr lang="cs-CZ" sz="1600" dirty="0"/>
              <a:t>malý význam měnové politiky – je zaměřena jen na stanovení pravidel </a:t>
            </a:r>
            <a:r>
              <a:rPr lang="cs-CZ" sz="1600" dirty="0" smtClean="0"/>
              <a:t>krytí</a:t>
            </a:r>
            <a:endParaRPr lang="cs-CZ" sz="1600" dirty="0"/>
          </a:p>
          <a:p>
            <a:r>
              <a:rPr lang="cs-CZ" sz="2000" b="1" dirty="0"/>
              <a:t>Centralizace emise bankovek a opouštění vazby na zlato </a:t>
            </a:r>
            <a:endParaRPr lang="cs-CZ" sz="2000" dirty="0"/>
          </a:p>
          <a:p>
            <a:pPr lvl="1"/>
            <a:r>
              <a:rPr lang="cs-CZ" sz="1600" dirty="0"/>
              <a:t>možnost centrální banky aktivně regulovat množství peněz v oběhu</a:t>
            </a:r>
            <a:r>
              <a:rPr lang="cs-CZ" sz="1600" dirty="0" smtClean="0"/>
              <a:t>.</a:t>
            </a:r>
            <a:endParaRPr lang="cs-CZ" sz="1600" dirty="0"/>
          </a:p>
          <a:p>
            <a:r>
              <a:rPr lang="cs-CZ" sz="2000" b="1" dirty="0"/>
              <a:t>Bezhotovostní platební styk a bezhotovostní peníze </a:t>
            </a:r>
            <a:endParaRPr lang="cs-CZ" sz="2000" dirty="0"/>
          </a:p>
          <a:p>
            <a:pPr lvl="1"/>
            <a:r>
              <a:rPr lang="cs-CZ" sz="1600" dirty="0" smtClean="0"/>
              <a:t>význam </a:t>
            </a:r>
            <a:r>
              <a:rPr lang="cs-CZ" sz="1600" dirty="0"/>
              <a:t>měnové </a:t>
            </a:r>
            <a:r>
              <a:rPr lang="cs-CZ" sz="1600" dirty="0" smtClean="0"/>
              <a:t>politiky roste.</a:t>
            </a:r>
            <a:endParaRPr lang="cs-CZ" sz="1600" dirty="0"/>
          </a:p>
          <a:p>
            <a:endParaRPr lang="cs-CZ" sz="2000" dirty="0"/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352928" cy="507703"/>
          </a:xfrm>
        </p:spPr>
        <p:txBody>
          <a:bodyPr/>
          <a:lstStyle/>
          <a:p>
            <a:r>
              <a:rPr lang="cs-CZ" b="1" dirty="0"/>
              <a:t>Centralizace emise bankovek vs. význam měnové politiky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Peníze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87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cs-CZ" sz="1800" b="1" dirty="0" smtClean="0"/>
          </a:p>
          <a:p>
            <a:pPr marL="0" indent="0" algn="ctr">
              <a:buNone/>
            </a:pPr>
            <a:endParaRPr lang="cs-CZ" sz="1800" b="1" dirty="0"/>
          </a:p>
          <a:p>
            <a:pPr marL="0" indent="0" algn="ctr">
              <a:buNone/>
            </a:pPr>
            <a:endParaRPr lang="cs-CZ" sz="1800" b="1" dirty="0" smtClean="0"/>
          </a:p>
          <a:p>
            <a:pPr marL="0" indent="0" algn="ctr">
              <a:buNone/>
            </a:pPr>
            <a:r>
              <a:rPr lang="cs-CZ" sz="2400" b="1" dirty="0" smtClean="0"/>
              <a:t>???</a:t>
            </a:r>
            <a:r>
              <a:rPr lang="cs-CZ" sz="2400" b="1" dirty="0"/>
              <a:t>Jaký význam pro nás mají </a:t>
            </a:r>
            <a:r>
              <a:rPr lang="cs-CZ" sz="2400" b="1" dirty="0" smtClean="0"/>
              <a:t>peníze? Co jsou to peníze???</a:t>
            </a:r>
            <a:endParaRPr lang="cs-CZ" sz="2400" b="1" dirty="0"/>
          </a:p>
          <a:p>
            <a:pPr marL="0" indent="0" algn="ctr">
              <a:buNone/>
            </a:pPr>
            <a:endParaRPr lang="cs-CZ" sz="2400" b="1" dirty="0"/>
          </a:p>
          <a:p>
            <a:pPr marL="0" indent="0" algn="ctr">
              <a:buNone/>
            </a:pPr>
            <a:endParaRPr lang="cs-CZ" sz="2400" b="1" dirty="0"/>
          </a:p>
          <a:p>
            <a:pPr marL="0" indent="0" algn="ctr">
              <a:buNone/>
            </a:pPr>
            <a:r>
              <a:rPr lang="cs-CZ" sz="2400" dirty="0">
                <a:solidFill>
                  <a:srgbClr val="FF0000"/>
                </a:solidFill>
              </a:rPr>
              <a:t>„</a:t>
            </a:r>
            <a:r>
              <a:rPr lang="cs-CZ" sz="2400" dirty="0">
                <a:solidFill>
                  <a:srgbClr val="FF0000"/>
                </a:solidFill>
                <a:latin typeface="Garamond" pitchFamily="18" charset="0"/>
              </a:rPr>
              <a:t>Ani láska neudělala z tolika lidí blázny jako hloubání nad podstatou peněz.“ (D. </a:t>
            </a:r>
            <a:r>
              <a:rPr lang="cs-CZ" sz="2400" dirty="0" err="1">
                <a:solidFill>
                  <a:srgbClr val="FF0000"/>
                </a:solidFill>
                <a:latin typeface="Garamond" pitchFamily="18" charset="0"/>
              </a:rPr>
              <a:t>Robertson</a:t>
            </a:r>
            <a:r>
              <a:rPr lang="cs-CZ" sz="2400" dirty="0">
                <a:solidFill>
                  <a:srgbClr val="FF0000"/>
                </a:solidFill>
                <a:latin typeface="Garamond" pitchFamily="18" charset="0"/>
              </a:rPr>
              <a:t>)</a:t>
            </a:r>
            <a:endParaRPr lang="cs-CZ" sz="24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Peníze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6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800" dirty="0" smtClean="0"/>
          </a:p>
          <a:p>
            <a:pPr>
              <a:buClr>
                <a:srgbClr val="307871"/>
              </a:buClr>
            </a:pPr>
            <a:r>
              <a:rPr lang="cs-CZ" sz="2000" dirty="0" smtClean="0"/>
              <a:t>Ekonomická </a:t>
            </a:r>
            <a:r>
              <a:rPr lang="cs-CZ" sz="2000" dirty="0"/>
              <a:t>teorie při definování peněz vychází nejen z podstaty peněz, ale i z potřeb praktického měření jejich </a:t>
            </a:r>
            <a:r>
              <a:rPr lang="cs-CZ" sz="2000" dirty="0" smtClean="0"/>
              <a:t>množství.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Teoretická definice peněz</a:t>
            </a:r>
          </a:p>
          <a:p>
            <a:pPr>
              <a:buClr>
                <a:srgbClr val="307871"/>
              </a:buClr>
            </a:pPr>
            <a:r>
              <a:rPr lang="cs-CZ" sz="2000" dirty="0"/>
              <a:t>Empirická definice peněz</a:t>
            </a:r>
          </a:p>
          <a:p>
            <a:pPr>
              <a:buClr>
                <a:srgbClr val="307871"/>
              </a:buClr>
            </a:pP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 smtClean="0"/>
              <a:t>Definice peněz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Peníze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27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sz="2000" dirty="0" smtClean="0"/>
          </a:p>
          <a:p>
            <a:r>
              <a:rPr lang="cs-CZ" sz="2000" dirty="0" smtClean="0"/>
              <a:t>Za </a:t>
            </a:r>
            <a:r>
              <a:rPr lang="cs-CZ" sz="2000" dirty="0"/>
              <a:t>peníze lze teoreticky považovat </a:t>
            </a:r>
            <a:r>
              <a:rPr lang="cs-CZ" sz="2000" u="sng" dirty="0"/>
              <a:t>jakékoli aktivum</a:t>
            </a:r>
            <a:r>
              <a:rPr lang="cs-CZ" sz="2000" dirty="0"/>
              <a:t>, které je </a:t>
            </a:r>
            <a:r>
              <a:rPr lang="cs-CZ" sz="2000" u="sng" dirty="0"/>
              <a:t>všeobecně přijímáno</a:t>
            </a:r>
            <a:r>
              <a:rPr lang="cs-CZ" sz="2000" dirty="0"/>
              <a:t> při placení za zboží a služby nebo při úhradě dluhu. </a:t>
            </a:r>
          </a:p>
          <a:p>
            <a:endParaRPr lang="cs-CZ" sz="2000" dirty="0"/>
          </a:p>
          <a:p>
            <a:r>
              <a:rPr lang="cs-CZ" sz="2000" dirty="0"/>
              <a:t>Aspekt všeobecnosti?</a:t>
            </a:r>
          </a:p>
          <a:p>
            <a:r>
              <a:rPr lang="cs-CZ" sz="2000" dirty="0"/>
              <a:t>Důvěryhodnost a kupní sila peněz?</a:t>
            </a:r>
          </a:p>
          <a:p>
            <a:r>
              <a:rPr lang="cs-CZ" sz="2000" dirty="0"/>
              <a:t>Podoba peněz?</a:t>
            </a:r>
          </a:p>
          <a:p>
            <a:endParaRPr lang="cs-CZ" sz="2000" dirty="0"/>
          </a:p>
          <a:p>
            <a:pPr marL="0" indent="0">
              <a:buNone/>
            </a:pPr>
            <a:r>
              <a:rPr lang="cs-CZ" sz="2000" dirty="0"/>
              <a:t>Peníze = latinsky </a:t>
            </a:r>
            <a:r>
              <a:rPr lang="cs-CZ" sz="2000" dirty="0" err="1"/>
              <a:t>Pecunia</a:t>
            </a:r>
            <a:r>
              <a:rPr lang="cs-CZ" sz="2000" dirty="0"/>
              <a:t> (</a:t>
            </a:r>
            <a:r>
              <a:rPr lang="cs-CZ" sz="2000" dirty="0" err="1"/>
              <a:t>Pecus</a:t>
            </a:r>
            <a:r>
              <a:rPr lang="cs-CZ" sz="2000" dirty="0"/>
              <a:t> – </a:t>
            </a:r>
            <a:r>
              <a:rPr lang="cs-CZ" sz="2000" dirty="0" err="1"/>
              <a:t>dobytok</a:t>
            </a:r>
            <a:r>
              <a:rPr lang="cs-CZ" sz="2000" dirty="0"/>
              <a:t>)</a:t>
            </a:r>
          </a:p>
          <a:p>
            <a:pPr marL="0" indent="0">
              <a:buNone/>
            </a:pPr>
            <a:r>
              <a:rPr lang="cs-CZ" sz="2000" dirty="0"/>
              <a:t>Slovanské slovo „platit“ = plátno</a:t>
            </a:r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 smtClean="0"/>
              <a:t>Teoretická definice peněz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Peníze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22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sz="2000" dirty="0" smtClean="0"/>
          </a:p>
          <a:p>
            <a:r>
              <a:rPr lang="cs-CZ" sz="2000" dirty="0" smtClean="0"/>
              <a:t>Prostředek </a:t>
            </a:r>
            <a:r>
              <a:rPr lang="cs-CZ" sz="2000" dirty="0"/>
              <a:t>směny – medium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exchange</a:t>
            </a:r>
            <a:endParaRPr lang="cs-CZ" sz="2000" dirty="0"/>
          </a:p>
          <a:p>
            <a:r>
              <a:rPr lang="cs-CZ" sz="2000" dirty="0"/>
              <a:t>Zúčtovací jednotka </a:t>
            </a:r>
            <a:r>
              <a:rPr lang="cs-CZ" sz="2000" dirty="0" smtClean="0"/>
              <a:t>– </a:t>
            </a:r>
            <a:r>
              <a:rPr lang="cs-CZ" sz="2000" dirty="0"/>
              <a:t>unit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 smtClean="0"/>
              <a:t>account</a:t>
            </a:r>
            <a:endParaRPr lang="cs-CZ" sz="2000" dirty="0"/>
          </a:p>
          <a:p>
            <a:r>
              <a:rPr lang="cs-CZ" sz="2000" dirty="0"/>
              <a:t>Uchovatel hodnoty – </a:t>
            </a:r>
            <a:r>
              <a:rPr lang="cs-CZ" sz="2000" dirty="0" err="1"/>
              <a:t>store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value</a:t>
            </a:r>
            <a:endParaRPr lang="cs-CZ" sz="2000" dirty="0"/>
          </a:p>
          <a:p>
            <a:endParaRPr lang="cs-CZ" sz="2000" dirty="0"/>
          </a:p>
          <a:p>
            <a:pPr marL="0" indent="0" algn="ctr">
              <a:buNone/>
            </a:pPr>
            <a:r>
              <a:rPr lang="cs-CZ" sz="2000" dirty="0"/>
              <a:t>???Jaký je vztah mezi cenovou hladinou a kupní silou peněz???</a:t>
            </a:r>
          </a:p>
          <a:p>
            <a:pPr marL="0" indent="0" algn="ctr">
              <a:buNone/>
            </a:pPr>
            <a:r>
              <a:rPr lang="cs-CZ" sz="2000" dirty="0"/>
              <a:t>???Jaká je likvidita </a:t>
            </a:r>
            <a:r>
              <a:rPr lang="cs-CZ" sz="2000" dirty="0" smtClean="0"/>
              <a:t>peněz ve srovnání s jinými aktivy???</a:t>
            </a:r>
            <a:endParaRPr lang="cs-CZ" sz="2000" dirty="0"/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 smtClean="0"/>
              <a:t>Funkce peněz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Peníze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2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sz="2000" dirty="0" smtClean="0"/>
          </a:p>
          <a:p>
            <a:r>
              <a:rPr lang="cs-CZ" sz="2000" dirty="0" smtClean="0"/>
              <a:t>Limitované </a:t>
            </a:r>
            <a:r>
              <a:rPr lang="cs-CZ" sz="2000" dirty="0"/>
              <a:t>využití teoretické definice</a:t>
            </a:r>
          </a:p>
          <a:p>
            <a:r>
              <a:rPr lang="cs-CZ" sz="2000" dirty="0"/>
              <a:t>Co jsou to ještě peníze? </a:t>
            </a:r>
          </a:p>
          <a:p>
            <a:r>
              <a:rPr lang="cs-CZ" sz="2000" dirty="0"/>
              <a:t>Které peníze jsou v oběhu a které jsou mimo oběh?</a:t>
            </a:r>
          </a:p>
          <a:p>
            <a:endParaRPr lang="cs-CZ" sz="2000" dirty="0"/>
          </a:p>
          <a:p>
            <a:pPr marL="0" indent="0">
              <a:buNone/>
            </a:pPr>
            <a:r>
              <a:rPr lang="cs-CZ" sz="2000" dirty="0"/>
              <a:t>=&gt; Nejlepším vymezením peněz je to vymezení, které nejlépe předpovídá vývoj těch proměnných, který by peníze měly vysvětlit.</a:t>
            </a:r>
          </a:p>
          <a:p>
            <a:endParaRPr lang="cs-CZ" sz="2000" dirty="0"/>
          </a:p>
          <a:p>
            <a:r>
              <a:rPr lang="cs-CZ" sz="2000" dirty="0"/>
              <a:t>Výsledek empirické definice peněz – konstrukce měnových agregátů</a:t>
            </a:r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 smtClean="0"/>
              <a:t>Empirická definice peněz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Peníze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030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sz="2000" dirty="0" smtClean="0"/>
          </a:p>
          <a:p>
            <a:r>
              <a:rPr lang="cs-CZ" sz="2000" dirty="0" smtClean="0"/>
              <a:t>M1 </a:t>
            </a:r>
            <a:r>
              <a:rPr lang="cs-CZ" sz="2000" dirty="0"/>
              <a:t>= oběživo + vklady na běžných účtech v bankách</a:t>
            </a:r>
          </a:p>
          <a:p>
            <a:endParaRPr lang="cs-CZ" sz="2000" dirty="0"/>
          </a:p>
          <a:p>
            <a:r>
              <a:rPr lang="cs-CZ" sz="2000" dirty="0"/>
              <a:t>M2 = M1 + termínované vklady v bankách + ostatní vklady v bankách</a:t>
            </a:r>
          </a:p>
          <a:p>
            <a:endParaRPr lang="cs-CZ" sz="2000" dirty="0"/>
          </a:p>
          <a:p>
            <a:r>
              <a:rPr lang="cs-CZ" sz="2000" dirty="0"/>
              <a:t>M3 = M2 + krátkodobé cenné papíry nebankovních subjektů v domácí měně</a:t>
            </a:r>
          </a:p>
          <a:p>
            <a:endParaRPr lang="cs-CZ" sz="2000" dirty="0"/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 smtClean="0"/>
              <a:t>Obecné vymezení měnových agregátů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Peníze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39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Harmonizované měnové agregáty ČNB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Peníze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313" y="808680"/>
            <a:ext cx="7035321" cy="368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Obdélník 1"/>
          <p:cNvSpPr/>
          <p:nvPr/>
        </p:nvSpPr>
        <p:spPr>
          <a:xfrm>
            <a:off x="-324544" y="4446294"/>
            <a:ext cx="86147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400" dirty="0">
                <a:hlinkClick r:id="rId4"/>
              </a:rPr>
              <a:t>https://www.cnb.cz/cs/statistika/menova_bankovni_stat/stat_mb_met/stat_mb_harmon_agregaty.html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79223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Peníze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9293" y="2387084"/>
            <a:ext cx="91254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400" b="1" dirty="0" smtClean="0"/>
              <a:t>???Dle jakého kritéria jsou seřazeny jednotlivé měnové agregáty???</a:t>
            </a:r>
            <a:endParaRPr lang="cs-CZ" sz="3600" b="1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7168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" name="Obrázek 2"/>
          <p:cNvPicPr/>
          <p:nvPr/>
        </p:nvPicPr>
        <p:blipFill rotWithShape="1">
          <a:blip r:embed="rId2"/>
          <a:srcRect l="23479" t="47619" r="36342" b="28572"/>
          <a:stretch/>
        </p:blipFill>
        <p:spPr bwMode="auto">
          <a:xfrm>
            <a:off x="107504" y="987574"/>
            <a:ext cx="8784976" cy="316835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1150279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Výsledkem empirické definice peněz</a:t>
            </a:r>
          </a:p>
          <a:p>
            <a:r>
              <a:rPr lang="cs-CZ" sz="2000" dirty="0"/>
              <a:t>Souhrn peněžních prostředků s jistým stupněm likvidity</a:t>
            </a:r>
          </a:p>
          <a:p>
            <a:r>
              <a:rPr lang="cs-CZ" sz="2000" dirty="0"/>
              <a:t>Vymezení, sledování a kontrola – význam pro regulaci množství peněz v oběhu</a:t>
            </a:r>
          </a:p>
          <a:p>
            <a:r>
              <a:rPr lang="cs-CZ" sz="2000" dirty="0"/>
              <a:t>Náplň měnových agregátu může být v různých ekonomikách rozdílná – v závislosti na využívání peněžních instrumentů v dané zemi</a:t>
            </a:r>
          </a:p>
          <a:p>
            <a:r>
              <a:rPr lang="cs-CZ" sz="2000" dirty="0"/>
              <a:t>Rozdílná volba prioritního měnového agregátu, který vrcholná měnová autorita považuje za rozhodující pro měnovou politiku</a:t>
            </a:r>
          </a:p>
          <a:p>
            <a:r>
              <a:rPr lang="cs-CZ" sz="2000" dirty="0"/>
              <a:t>Peněžní zásoba</a:t>
            </a:r>
          </a:p>
          <a:p>
            <a:r>
              <a:rPr lang="cs-CZ" sz="2000" dirty="0"/>
              <a:t>Zprostředkující kritérium</a:t>
            </a:r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 smtClean="0"/>
              <a:t>Měnové agregáty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Peníze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 smtClean="0"/>
              <a:t>Peněžní agregáty (stavy v mil. Kč)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Peníze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79512" y="4485441"/>
            <a:ext cx="887963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/>
              <a:t>http://www.cnb.cz/cnb/STAT.ARADY_PKG.STROM_SESTAVY?p_strid=AAAADA&amp;p_sestuid=&amp;p_lang=CS</a:t>
            </a:r>
          </a:p>
        </p:txBody>
      </p:sp>
      <p:pic>
        <p:nvPicPr>
          <p:cNvPr id="7" name="Obrázek 6"/>
          <p:cNvPicPr/>
          <p:nvPr/>
        </p:nvPicPr>
        <p:blipFill rotWithShape="1">
          <a:blip r:embed="rId3"/>
          <a:srcRect l="1488" t="26171" r="9887" b="7371"/>
          <a:stretch/>
        </p:blipFill>
        <p:spPr bwMode="auto">
          <a:xfrm>
            <a:off x="287524" y="843557"/>
            <a:ext cx="8172908" cy="364188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08431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843558"/>
            <a:ext cx="914400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2000" b="1" dirty="0"/>
              <a:t>???Proč peněžní směna nahrazuje naturální směnu???</a:t>
            </a:r>
          </a:p>
          <a:p>
            <a:r>
              <a:rPr lang="cs-CZ" sz="2000" dirty="0"/>
              <a:t>Vznik peněz – dynamický rozvoj výroby  </a:t>
            </a:r>
            <a:r>
              <a:rPr lang="cs-CZ" sz="2000" dirty="0" smtClean="0"/>
              <a:t>- usnadňuje</a:t>
            </a:r>
            <a:r>
              <a:rPr lang="cs-CZ" sz="2000" dirty="0"/>
              <a:t>, zlevňuje a výrazně zpřehledňuje směnu jednotlivých výrobků.</a:t>
            </a:r>
          </a:p>
          <a:p>
            <a:pPr marL="0" indent="0" algn="ctr">
              <a:buNone/>
            </a:pPr>
            <a:endParaRPr lang="cs-CZ" sz="2000" b="1" dirty="0"/>
          </a:p>
          <a:p>
            <a:pPr marL="0" indent="0" algn="ctr">
              <a:buNone/>
            </a:pPr>
            <a:r>
              <a:rPr lang="cs-CZ" sz="2000" b="1" dirty="0"/>
              <a:t>???Jaké výhody se sebou nese peněžní směna ve srovnání se směnou naturální???</a:t>
            </a:r>
          </a:p>
          <a:p>
            <a:r>
              <a:rPr lang="cs-CZ" sz="2000" dirty="0" smtClean="0"/>
              <a:t>Klesají transakční náklady</a:t>
            </a:r>
          </a:p>
          <a:p>
            <a:r>
              <a:rPr lang="cs-CZ" sz="2000" dirty="0" smtClean="0"/>
              <a:t>Časové </a:t>
            </a:r>
            <a:r>
              <a:rPr lang="cs-CZ" sz="2000" dirty="0"/>
              <a:t>oddělení koupě a prodeje – úvěr</a:t>
            </a:r>
          </a:p>
          <a:p>
            <a:r>
              <a:rPr lang="cs-CZ" sz="2000" dirty="0"/>
              <a:t>Samostatný pohyb peněz nezávisle na pohybu zboží; úspory vs. peněžní úvěr</a:t>
            </a:r>
          </a:p>
          <a:p>
            <a:r>
              <a:rPr lang="cs-CZ" sz="2000" dirty="0"/>
              <a:t>Obchod s penězi – vznik speciálních institucí - bank</a:t>
            </a:r>
          </a:p>
          <a:p>
            <a:r>
              <a:rPr lang="cs-CZ" sz="2000" dirty="0"/>
              <a:t>Peněžní úvěr – bankovní úvěr – reálné investice. Vypůjčené prostředky vráceny z pozdějších výnosů z investic a výroby</a:t>
            </a:r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Vývoj emise peněz a peněžního oběhu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Peníze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04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Peníze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978383"/>
            <a:ext cx="9019203" cy="3402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1718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387758546"/>
              </p:ext>
            </p:extLst>
          </p:nvPr>
        </p:nvGraphicFramePr>
        <p:xfrm>
          <a:off x="395538" y="771547"/>
          <a:ext cx="7416822" cy="3600405"/>
        </p:xfrm>
        <a:graphic>
          <a:graphicData uri="http://schemas.openxmlformats.org/drawingml/2006/table">
            <a:tbl>
              <a:tblPr/>
              <a:tblGrid>
                <a:gridCol w="3717523">
                  <a:extLst>
                    <a:ext uri="{9D8B030D-6E8A-4147-A177-3AD203B41FA5}">
                      <a16:colId xmlns:a16="http://schemas.microsoft.com/office/drawing/2014/main" val="1460405407"/>
                    </a:ext>
                  </a:extLst>
                </a:gridCol>
                <a:gridCol w="1075166">
                  <a:extLst>
                    <a:ext uri="{9D8B030D-6E8A-4147-A177-3AD203B41FA5}">
                      <a16:colId xmlns:a16="http://schemas.microsoft.com/office/drawing/2014/main" val="2373861483"/>
                    </a:ext>
                  </a:extLst>
                </a:gridCol>
                <a:gridCol w="874711">
                  <a:extLst>
                    <a:ext uri="{9D8B030D-6E8A-4147-A177-3AD203B41FA5}">
                      <a16:colId xmlns:a16="http://schemas.microsoft.com/office/drawing/2014/main" val="2712944335"/>
                    </a:ext>
                  </a:extLst>
                </a:gridCol>
                <a:gridCol w="874711">
                  <a:extLst>
                    <a:ext uri="{9D8B030D-6E8A-4147-A177-3AD203B41FA5}">
                      <a16:colId xmlns:a16="http://schemas.microsoft.com/office/drawing/2014/main" val="137045296"/>
                    </a:ext>
                  </a:extLst>
                </a:gridCol>
                <a:gridCol w="874711">
                  <a:extLst>
                    <a:ext uri="{9D8B030D-6E8A-4147-A177-3AD203B41FA5}">
                      <a16:colId xmlns:a16="http://schemas.microsoft.com/office/drawing/2014/main" val="441989220"/>
                    </a:ext>
                  </a:extLst>
                </a:gridCol>
              </a:tblGrid>
              <a:tr h="40004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Druh/měnové agregáty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mil. Kč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z M1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z M2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z M3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5407623"/>
                  </a:ext>
                </a:extLst>
              </a:tr>
              <a:tr h="40004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oběživo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668 055,70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2461467"/>
                  </a:ext>
                </a:extLst>
              </a:tr>
              <a:tr h="40004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jednodenní vklady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4 129 650,70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8866831"/>
                  </a:ext>
                </a:extLst>
              </a:tr>
              <a:tr h="40004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 M1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4 797 706,50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2524725"/>
                  </a:ext>
                </a:extLst>
              </a:tr>
              <a:tr h="40004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vklady s dohodnutou splatnosti do 2 let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175 767,70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3177847"/>
                  </a:ext>
                </a:extLst>
              </a:tr>
              <a:tr h="400045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vklady s výpovědní lhůtou do 3 měsíců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206 231,70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8449781"/>
                  </a:ext>
                </a:extLst>
              </a:tr>
              <a:tr h="40004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 M2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5 179 705,80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6057328"/>
                  </a:ext>
                </a:extLst>
              </a:tr>
              <a:tr h="40004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obchodovatelné </a:t>
                      </a: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nástroje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76 506,60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7192788"/>
                  </a:ext>
                </a:extLst>
              </a:tr>
              <a:tr h="40004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 M3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5 256 212,40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6962865"/>
                  </a:ext>
                </a:extLst>
              </a:tr>
            </a:tbl>
          </a:graphicData>
        </a:graphic>
      </p:graphicFrame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sz="1600" b="1" dirty="0" smtClean="0"/>
              <a:t>Hodnoty měnových agregátu v ČR k 31/12/2020 – stavy v mil. Kč </a:t>
            </a:r>
            <a:endParaRPr lang="en-US" sz="1600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Peníze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00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CB ovlivňuje měnové agregáty</a:t>
            </a:r>
          </a:p>
          <a:p>
            <a:r>
              <a:rPr lang="cs-CZ" sz="2000" dirty="0"/>
              <a:t>Operativní kritérium měnové politiky</a:t>
            </a:r>
          </a:p>
          <a:p>
            <a:r>
              <a:rPr lang="cs-CZ" sz="2000" dirty="0"/>
              <a:t>Obsahuje peněžní prostředky s nejvyšším stupněm likvidity, jejichž vývoj může CB bezprostředně ovlivňovat</a:t>
            </a:r>
          </a:p>
          <a:p>
            <a:endParaRPr lang="cs-CZ" sz="2000" dirty="0"/>
          </a:p>
          <a:p>
            <a:r>
              <a:rPr lang="cs-CZ" sz="2000" dirty="0"/>
              <a:t>Hledisko možnosti CB přímo ovlivňovat vývoj měnové báze lze členit:</a:t>
            </a:r>
          </a:p>
          <a:p>
            <a:pPr lvl="1"/>
            <a:r>
              <a:rPr lang="cs-CZ" sz="2000" dirty="0"/>
              <a:t>Nevypůjčená báze – část pod dokonalou kontrolou CB (kontrola – operace na volném trhu)</a:t>
            </a:r>
          </a:p>
          <a:p>
            <a:pPr lvl="1"/>
            <a:r>
              <a:rPr lang="cs-CZ" sz="2000" dirty="0"/>
              <a:t>Vypůjčená báze – část pod méně dokonalou kontrolou CB (kontrola – diskontní úvěry)</a:t>
            </a:r>
          </a:p>
          <a:p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Měnová báze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Peníze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55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Peníze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4859" y="273253"/>
            <a:ext cx="7915123" cy="445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1403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Měna – národní forma peněz</a:t>
            </a:r>
          </a:p>
          <a:p>
            <a:r>
              <a:rPr lang="cs-CZ" sz="2000" dirty="0"/>
              <a:t>Rozvoj mezinárodního obchodu a platebního styku – některé měny mezinárodní charakter (USD)</a:t>
            </a:r>
          </a:p>
          <a:p>
            <a:r>
              <a:rPr lang="cs-CZ" sz="2000" dirty="0"/>
              <a:t>Znaky měny:</a:t>
            </a:r>
          </a:p>
          <a:p>
            <a:pPr lvl="1"/>
            <a:r>
              <a:rPr lang="cs-CZ" sz="2000" dirty="0"/>
              <a:t>Název</a:t>
            </a:r>
          </a:p>
          <a:p>
            <a:pPr lvl="1"/>
            <a:r>
              <a:rPr lang="cs-CZ" sz="2000" dirty="0"/>
              <a:t>Základní hotovostní druhy</a:t>
            </a:r>
          </a:p>
          <a:p>
            <a:pPr lvl="1"/>
            <a:r>
              <a:rPr lang="cs-CZ" sz="2000" dirty="0"/>
              <a:t>Nominální struktura</a:t>
            </a:r>
          </a:p>
          <a:p>
            <a:pPr lvl="1"/>
            <a:r>
              <a:rPr lang="cs-CZ" sz="2000" dirty="0"/>
              <a:t>Výlučnost měny jako zákonného platidla na daném území</a:t>
            </a:r>
          </a:p>
          <a:p>
            <a:pPr lvl="1"/>
            <a:r>
              <a:rPr lang="cs-CZ" sz="2000" dirty="0"/>
              <a:t>Zákonem upravená pravidla emise, ochrany a nabývání a používání v domácím a zahraničním platebním styku</a:t>
            </a:r>
          </a:p>
          <a:p>
            <a:pPr lvl="1"/>
            <a:r>
              <a:rPr lang="cs-CZ" sz="2000" dirty="0"/>
              <a:t>Způsob stanovení měnového kursu, dříve i vztah ke zlatu</a:t>
            </a:r>
          </a:p>
          <a:p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 smtClean="0"/>
              <a:t>Peníze vs. Měna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Peníze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50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Úvěrové agregáty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Peníze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79512" y="843558"/>
            <a:ext cx="84609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Další možnost jak měřit množství peněz v ekonomice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Celkový </a:t>
            </a:r>
            <a:r>
              <a:rPr lang="cs-CZ" dirty="0"/>
              <a:t>stav </a:t>
            </a:r>
            <a:r>
              <a:rPr lang="cs-CZ" dirty="0" smtClean="0"/>
              <a:t>úvěrů </a:t>
            </a:r>
            <a:r>
              <a:rPr lang="cs-CZ" dirty="0"/>
              <a:t>poskytnutých bankovními a nebankovními </a:t>
            </a:r>
            <a:r>
              <a:rPr lang="cs-CZ" dirty="0" smtClean="0"/>
              <a:t>institucemi v </a:t>
            </a:r>
            <a:r>
              <a:rPr lang="cs-CZ" dirty="0"/>
              <a:t>domácí </a:t>
            </a:r>
            <a:r>
              <a:rPr lang="cs-CZ" dirty="0" smtClean="0"/>
              <a:t>měně </a:t>
            </a:r>
            <a:r>
              <a:rPr lang="cs-CZ" dirty="0"/>
              <a:t>nebankovním </a:t>
            </a:r>
            <a:r>
              <a:rPr lang="cs-CZ" dirty="0" smtClean="0"/>
              <a:t>subjektům.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Celkový </a:t>
            </a:r>
            <a:r>
              <a:rPr lang="cs-CZ" dirty="0"/>
              <a:t>stav </a:t>
            </a:r>
            <a:r>
              <a:rPr lang="cs-CZ" dirty="0" smtClean="0"/>
              <a:t>úvěru </a:t>
            </a:r>
            <a:r>
              <a:rPr lang="cs-CZ" dirty="0"/>
              <a:t>poskytnutých bankovními institucemi v domácí </a:t>
            </a:r>
            <a:r>
              <a:rPr lang="cs-CZ" dirty="0" smtClean="0"/>
              <a:t>měně nebankovním subjektům.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542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Měnový přehled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Peníze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87524" y="915566"/>
            <a:ext cx="83169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souhrnná statistická bilance měnových finančních </a:t>
            </a:r>
            <a:r>
              <a:rPr lang="cs-CZ" dirty="0"/>
              <a:t>institucí, </a:t>
            </a:r>
            <a:r>
              <a:rPr lang="cs-CZ" dirty="0" smtClean="0"/>
              <a:t>která poskytuje uživatelům </a:t>
            </a:r>
            <a:r>
              <a:rPr lang="cs-CZ" dirty="0"/>
              <a:t>základní </a:t>
            </a:r>
            <a:r>
              <a:rPr lang="cs-CZ" dirty="0" smtClean="0"/>
              <a:t>přehled </a:t>
            </a:r>
            <a:r>
              <a:rPr lang="cs-CZ" dirty="0"/>
              <a:t>o pozici sektoru </a:t>
            </a:r>
            <a:r>
              <a:rPr lang="cs-CZ" dirty="0" smtClean="0"/>
              <a:t>měnových finančních </a:t>
            </a:r>
            <a:r>
              <a:rPr lang="cs-CZ" dirty="0"/>
              <a:t>institucí </a:t>
            </a:r>
            <a:r>
              <a:rPr lang="cs-CZ" dirty="0" smtClean="0"/>
              <a:t>vůči ostatním </a:t>
            </a:r>
            <a:r>
              <a:rPr lang="cs-CZ" dirty="0"/>
              <a:t>rezidentským a nerezidentským </a:t>
            </a:r>
            <a:r>
              <a:rPr lang="cs-CZ" dirty="0" smtClean="0"/>
              <a:t>sektorům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</a:t>
            </a:r>
            <a:r>
              <a:rPr lang="cs-CZ" dirty="0" smtClean="0"/>
              <a:t>ěnový přehled </a:t>
            </a:r>
            <a:r>
              <a:rPr lang="cs-CZ" dirty="0"/>
              <a:t>se považuje za souhrnnou bilanci </a:t>
            </a:r>
            <a:r>
              <a:rPr lang="cs-CZ" dirty="0" smtClean="0"/>
              <a:t>všech bank</a:t>
            </a:r>
            <a:r>
              <a:rPr lang="cs-CZ" dirty="0"/>
              <a:t>, které v dané zemi emitují peníze.</a:t>
            </a:r>
          </a:p>
        </p:txBody>
      </p:sp>
    </p:spTree>
    <p:extLst>
      <p:ext uri="{BB962C8B-B14F-4D97-AF65-F5344CB8AC3E}">
        <p14:creationId xmlns:p14="http://schemas.microsoft.com/office/powerpoint/2010/main" val="286652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400" dirty="0" smtClean="0"/>
          </a:p>
          <a:p>
            <a:pPr marL="0" indent="0">
              <a:buClr>
                <a:srgbClr val="307871"/>
              </a:buClr>
              <a:buNone/>
            </a:pPr>
            <a:r>
              <a:rPr lang="cs-CZ" sz="1400" dirty="0" smtClean="0"/>
              <a:t>Kvíz:</a:t>
            </a: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 smtClean="0"/>
          </a:p>
          <a:p>
            <a:pPr marL="0" indent="0">
              <a:buClr>
                <a:srgbClr val="307871"/>
              </a:buClr>
              <a:buNone/>
            </a:pPr>
            <a:r>
              <a:rPr lang="cs-CZ" sz="1400" dirty="0">
                <a:hlinkClick r:id="rId3"/>
              </a:rPr>
              <a:t>https</a:t>
            </a:r>
            <a:r>
              <a:rPr lang="cs-CZ" sz="1400">
                <a:hlinkClick r:id="rId3"/>
              </a:rPr>
              <a:t>://</a:t>
            </a:r>
            <a:r>
              <a:rPr lang="cs-CZ" sz="1400" smtClean="0">
                <a:hlinkClick r:id="rId3"/>
              </a:rPr>
              <a:t>learningapps.org/display?v=pd460xkv521</a:t>
            </a:r>
            <a:endParaRPr lang="cs-CZ" sz="1400" smtClean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 smtClean="0"/>
          </a:p>
          <a:p>
            <a:pPr marL="0" indent="0">
              <a:buClr>
                <a:srgbClr val="307871"/>
              </a:buClr>
              <a:buNone/>
            </a:pPr>
            <a:endParaRPr lang="cs-CZ" sz="1400" dirty="0" smtClean="0"/>
          </a:p>
          <a:p>
            <a:pPr marL="0" indent="0" algn="ctr">
              <a:buClr>
                <a:srgbClr val="307871"/>
              </a:buClr>
              <a:buNone/>
            </a:pPr>
            <a:r>
              <a:rPr lang="cs-CZ" altLang="cs-CZ" sz="2400" dirty="0" smtClean="0"/>
              <a:t>Děkuji za pozornost </a:t>
            </a:r>
            <a:r>
              <a:rPr lang="cs-CZ" altLang="cs-CZ" sz="2400" dirty="0" smtClean="0">
                <a:sym typeface="Wingdings" panose="05000000000000000000" pitchFamily="2" charset="2"/>
              </a:rPr>
              <a:t></a:t>
            </a:r>
            <a:endParaRPr lang="cs-CZ" altLang="cs-CZ" sz="2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 smtClean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56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Monometalismus – funkce peněz plní jeden kov</a:t>
            </a:r>
          </a:p>
          <a:p>
            <a:endParaRPr lang="cs-CZ" sz="2000" dirty="0"/>
          </a:p>
          <a:p>
            <a:r>
              <a:rPr lang="cs-CZ" sz="2000" dirty="0"/>
              <a:t>Bimetalismus – funkce peněz plní dva kovy</a:t>
            </a:r>
          </a:p>
          <a:p>
            <a:endParaRPr lang="cs-CZ" sz="2000" dirty="0"/>
          </a:p>
          <a:p>
            <a:r>
              <a:rPr lang="cs-CZ" sz="2000" dirty="0"/>
              <a:t>Emisní monopol –výsadní právo k vydávaní peněz do oběhu na daném území – Vládce, panovník</a:t>
            </a:r>
          </a:p>
          <a:p>
            <a:endParaRPr lang="cs-CZ" sz="2000" dirty="0"/>
          </a:p>
          <a:p>
            <a:r>
              <a:rPr lang="cs-CZ" sz="2000" dirty="0"/>
              <a:t>Ražebné - zdroj příjmů pokladny</a:t>
            </a:r>
          </a:p>
          <a:p>
            <a:endParaRPr lang="cs-CZ" sz="2000" dirty="0"/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Emise a oběh mincí z drahých kovů (1)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Peníze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8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2000" b="1" dirty="0"/>
              <a:t>???Jaká byla výhoda zlatých/stříbrných mincí???</a:t>
            </a:r>
          </a:p>
          <a:p>
            <a:endParaRPr lang="cs-CZ" sz="2000" dirty="0"/>
          </a:p>
          <a:p>
            <a:pPr marL="0" indent="0">
              <a:buNone/>
            </a:pPr>
            <a:r>
              <a:rPr lang="cs-CZ" sz="2000" u="sng" dirty="0"/>
              <a:t>Makroekonomická výhoda:</a:t>
            </a:r>
          </a:p>
          <a:p>
            <a:r>
              <a:rPr lang="cs-CZ" sz="2000" dirty="0"/>
              <a:t>Nemohlo se stát, že by se do oběhu dostalo na delší dobu větší množství těchto mincí, než bylo zapotřebí k uskutečnění transakcí. Skutečné množství peněz v oběhu (MS) odpovídalo ekonomicky potřebnému množství peněz (MD) MS = MD.</a:t>
            </a:r>
          </a:p>
          <a:p>
            <a:endParaRPr lang="cs-CZ" sz="2000" dirty="0"/>
          </a:p>
          <a:p>
            <a:pPr marL="0" indent="0">
              <a:buNone/>
            </a:pPr>
            <a:r>
              <a:rPr lang="cs-CZ" sz="2000" dirty="0"/>
              <a:t>=&gt; měnová politika okrajový význam – pouhé určování obsahu drahých kovů v mincích a některých dalších podmínek při ražbě mincí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Emise a oběh mincí z drahých kovů (2)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Peníze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84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u="sng" dirty="0"/>
              <a:t>Situace MS </a:t>
            </a:r>
            <a:r>
              <a:rPr lang="cs-CZ" sz="2000" b="1" u="sng" dirty="0">
                <a:cs typeface="Times New Roman"/>
              </a:rPr>
              <a:t>&gt; MD???</a:t>
            </a:r>
          </a:p>
          <a:p>
            <a:r>
              <a:rPr lang="cs-CZ" sz="2000" dirty="0">
                <a:cs typeface="Times New Roman"/>
              </a:rPr>
              <a:t>Pokud došlo krátkodobě k této situaci, pak přebytečné množství peněz staženo do tzv. pokladu =&gt; návrat k rovnováze </a:t>
            </a:r>
            <a:r>
              <a:rPr lang="cs-CZ" sz="2000" dirty="0" smtClean="0">
                <a:cs typeface="Times New Roman"/>
              </a:rPr>
              <a:t>=&gt; </a:t>
            </a:r>
            <a:r>
              <a:rPr lang="cs-CZ" sz="2000" dirty="0">
                <a:cs typeface="Times New Roman"/>
              </a:rPr>
              <a:t>vysoký stupeň stability cenové hladiny.</a:t>
            </a:r>
          </a:p>
          <a:p>
            <a:pPr>
              <a:buNone/>
            </a:pPr>
            <a:endParaRPr lang="cs-CZ" sz="2000" dirty="0">
              <a:cs typeface="Times New Roman"/>
            </a:endParaRPr>
          </a:p>
          <a:p>
            <a:pPr marL="0" indent="0">
              <a:buNone/>
            </a:pPr>
            <a:r>
              <a:rPr lang="cs-CZ" sz="2000" b="1" u="sng" dirty="0">
                <a:cs typeface="Times New Roman"/>
              </a:rPr>
              <a:t>PŘEDPOKLADY FUNGOVÁNÍ MECHANIZMU</a:t>
            </a:r>
          </a:p>
          <a:p>
            <a:r>
              <a:rPr lang="cs-CZ" sz="2000" dirty="0">
                <a:cs typeface="Times New Roman"/>
              </a:rPr>
              <a:t>Musí jít o plnohodnotné peníze z drahých kovů. Při umělém (</a:t>
            </a:r>
            <a:r>
              <a:rPr lang="cs-CZ" sz="2000" dirty="0" smtClean="0">
                <a:cs typeface="Times New Roman"/>
              </a:rPr>
              <a:t>záměrném zlehčování) </a:t>
            </a:r>
            <a:r>
              <a:rPr lang="cs-CZ" sz="2000" dirty="0">
                <a:cs typeface="Times New Roman"/>
              </a:rPr>
              <a:t>se mohou začít znehodnocovat i mince z těchto kovů.</a:t>
            </a:r>
          </a:p>
          <a:p>
            <a:r>
              <a:rPr lang="cs-CZ" sz="2000" dirty="0">
                <a:cs typeface="Times New Roman"/>
              </a:rPr>
              <a:t>Náklady na získání zlata či stříbra </a:t>
            </a:r>
            <a:r>
              <a:rPr lang="cs-CZ" sz="2000" dirty="0" smtClean="0">
                <a:cs typeface="Times New Roman"/>
              </a:rPr>
              <a:t> </a:t>
            </a:r>
            <a:r>
              <a:rPr lang="cs-CZ" sz="2000" dirty="0">
                <a:cs typeface="Times New Roman"/>
              </a:rPr>
              <a:t>relativně vysoké.</a:t>
            </a:r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Emise a oběh mincí z drahých kovů (3)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Peníze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40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u="sng" dirty="0"/>
              <a:t>Situace MS &lt; MD</a:t>
            </a:r>
            <a:r>
              <a:rPr lang="cs-CZ" sz="2000" b="1" u="sng" dirty="0">
                <a:cs typeface="Times New Roman"/>
              </a:rPr>
              <a:t>???</a:t>
            </a:r>
          </a:p>
          <a:p>
            <a:r>
              <a:rPr lang="cs-CZ" sz="2000" dirty="0"/>
              <a:t>Rozvoj výroby – nabídka drahých kovů pro peněžní potřeby nedostatečná – deflační nerovnováha MS &lt; MD</a:t>
            </a:r>
          </a:p>
          <a:p>
            <a:endParaRPr lang="cs-CZ" sz="2000" dirty="0"/>
          </a:p>
          <a:p>
            <a:pPr marL="0" indent="0">
              <a:buNone/>
            </a:pPr>
            <a:r>
              <a:rPr lang="cs-CZ" sz="2000" b="1" u="sng" dirty="0"/>
              <a:t>PROJEVY</a:t>
            </a:r>
          </a:p>
          <a:p>
            <a:r>
              <a:rPr lang="cs-CZ" sz="2000" dirty="0"/>
              <a:t>Chybějící množství peněz je automaticky doplněno z pokladu</a:t>
            </a:r>
          </a:p>
          <a:p>
            <a:r>
              <a:rPr lang="cs-CZ" sz="2000" dirty="0"/>
              <a:t>Část transakcí se uskutečňuje v naturální podobě</a:t>
            </a:r>
          </a:p>
          <a:p>
            <a:r>
              <a:rPr lang="cs-CZ" sz="2000" dirty="0"/>
              <a:t>Dojde k poklesu cenové hladiny</a:t>
            </a:r>
          </a:p>
          <a:p>
            <a:r>
              <a:rPr lang="cs-CZ" sz="2000" dirty="0"/>
              <a:t>Dochází k postupnému zlehčování mincí </a:t>
            </a:r>
            <a:r>
              <a:rPr lang="cs-CZ" sz="2000" dirty="0" smtClean="0"/>
              <a:t>=&gt; vzestup </a:t>
            </a:r>
            <a:r>
              <a:rPr lang="cs-CZ" sz="2000" dirty="0"/>
              <a:t>cenové hladiny</a:t>
            </a:r>
          </a:p>
          <a:p>
            <a:r>
              <a:rPr lang="cs-CZ" sz="2000" dirty="0"/>
              <a:t>Do oběhu se dostávají nekomoditní peníze (</a:t>
            </a:r>
            <a:r>
              <a:rPr lang="cs-CZ" sz="2000" dirty="0" smtClean="0"/>
              <a:t>papírové </a:t>
            </a:r>
            <a:r>
              <a:rPr lang="cs-CZ" sz="2000" dirty="0"/>
              <a:t>státovky a </a:t>
            </a:r>
            <a:r>
              <a:rPr lang="cs-CZ" sz="2000" dirty="0" smtClean="0"/>
              <a:t>bankovky) =&gt; </a:t>
            </a:r>
            <a:r>
              <a:rPr lang="cs-CZ" sz="2000" dirty="0"/>
              <a:t>následek vzestup cenové hladiny</a:t>
            </a:r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Emise a oběh mincí z drahých kovů (4)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Peníze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85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43508" y="627534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Nedostatečná nabídka zlata a stříbra =&gt; papírové peníze v podobě státovek</a:t>
            </a:r>
          </a:p>
          <a:p>
            <a:r>
              <a:rPr lang="cs-CZ" sz="1800" b="1" dirty="0"/>
              <a:t>Státovky</a:t>
            </a:r>
            <a:r>
              <a:rPr lang="cs-CZ" sz="1800" dirty="0"/>
              <a:t> – náhražky zlatých/stříbrných mincí </a:t>
            </a:r>
          </a:p>
          <a:p>
            <a:pPr lvl="1"/>
            <a:r>
              <a:rPr lang="cs-CZ" sz="1800" dirty="0"/>
              <a:t>emitent při jejich emisi dával slib pozdější zpětné výměny státovek za mince z drahých </a:t>
            </a:r>
            <a:r>
              <a:rPr lang="cs-CZ" sz="1800" dirty="0" smtClean="0"/>
              <a:t>kovů; k </a:t>
            </a:r>
            <a:r>
              <a:rPr lang="cs-CZ" sz="1800" dirty="0"/>
              <a:t>přijímaní státovek byl používán nucený kurs</a:t>
            </a:r>
          </a:p>
          <a:p>
            <a:pPr marL="0" indent="0" algn="ctr">
              <a:buNone/>
            </a:pPr>
            <a:endParaRPr lang="cs-CZ" sz="1800" b="1" dirty="0" smtClean="0"/>
          </a:p>
          <a:p>
            <a:pPr marL="0" indent="0" algn="ctr">
              <a:buNone/>
            </a:pPr>
            <a:r>
              <a:rPr lang="cs-CZ" sz="1800" b="1" dirty="0" smtClean="0"/>
              <a:t>???</a:t>
            </a:r>
            <a:r>
              <a:rPr lang="cs-CZ" sz="1800" b="1" dirty="0"/>
              <a:t>Jakou výhodu mají státovky oproti mincím z drahých kovů???</a:t>
            </a:r>
          </a:p>
          <a:p>
            <a:r>
              <a:rPr lang="cs-CZ" sz="1800" dirty="0"/>
              <a:t>Odstraněny nákladnosti a těžkopádnosti v souvislosti s transakcemi v </a:t>
            </a:r>
            <a:r>
              <a:rPr lang="cs-CZ" sz="1800" dirty="0" smtClean="0"/>
              <a:t>mincích</a:t>
            </a:r>
          </a:p>
          <a:p>
            <a:r>
              <a:rPr lang="cs-CZ" sz="1800" dirty="0" smtClean="0"/>
              <a:t>Podpora ekonomického rozvoje</a:t>
            </a:r>
            <a:endParaRPr lang="cs-CZ" sz="1800" dirty="0"/>
          </a:p>
          <a:p>
            <a:endParaRPr lang="cs-CZ" sz="1800" dirty="0" smtClean="0"/>
          </a:p>
          <a:p>
            <a:r>
              <a:rPr lang="cs-CZ" sz="1800" dirty="0" smtClean="0"/>
              <a:t>Emise </a:t>
            </a:r>
            <a:r>
              <a:rPr lang="cs-CZ" sz="1800" dirty="0"/>
              <a:t>státovek podmíněná finančním zájmem emitenta (obvykle panovníka)</a:t>
            </a:r>
          </a:p>
          <a:p>
            <a:pPr lvl="1"/>
            <a:r>
              <a:rPr lang="cs-CZ" sz="1800" dirty="0" smtClean="0"/>
              <a:t>Prázdná </a:t>
            </a:r>
            <a:r>
              <a:rPr lang="cs-CZ" sz="1800" dirty="0"/>
              <a:t>státní </a:t>
            </a:r>
            <a:r>
              <a:rPr lang="cs-CZ" sz="1800" dirty="0" smtClean="0"/>
              <a:t>pokladna, Státní </a:t>
            </a:r>
            <a:r>
              <a:rPr lang="cs-CZ" sz="1800" dirty="0"/>
              <a:t>příjmy nedosahovaly výše nutných výdajů</a:t>
            </a:r>
          </a:p>
          <a:p>
            <a:pPr marL="457200" lvl="1" indent="0">
              <a:buNone/>
            </a:pPr>
            <a:r>
              <a:rPr lang="cs-CZ" sz="1800" dirty="0"/>
              <a:t>=&gt; Rozhodnutí na základě výše schodku ve státní pokladně, ne na základě potřeb peněžního oběhu. Emise státovek sloužila ke krytí schodků státních rozpočtů.</a:t>
            </a:r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Emise a oběh papírových státovek (1)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Peníze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71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843558"/>
            <a:ext cx="914400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/>
              <a:t>Stažení státovek </a:t>
            </a:r>
            <a:r>
              <a:rPr lang="cs-CZ" sz="2000" dirty="0"/>
              <a:t>– jen v případě následného přebytku zlata a stříbra ve státní pokladně</a:t>
            </a:r>
          </a:p>
          <a:p>
            <a:r>
              <a:rPr lang="cs-CZ" sz="2000" dirty="0" smtClean="0"/>
              <a:t>Státovky </a:t>
            </a:r>
            <a:r>
              <a:rPr lang="cs-CZ" sz="2000" dirty="0"/>
              <a:t>sloužili převážně k financování válečných výdajů =&gt; žádné příznivé podmínky k případnému budoucímu stažení z oběhu</a:t>
            </a:r>
          </a:p>
          <a:p>
            <a:endParaRPr lang="cs-CZ" sz="2000" dirty="0"/>
          </a:p>
          <a:p>
            <a:r>
              <a:rPr lang="cs-CZ" sz="2000" dirty="0"/>
              <a:t>Permanentní schodky státních pokladen =&gt; krytí emisí státovek =&gt; rostoucí znehodnocování státovek =&gt; zrychlené tempo růstu agregátní cenové hladiny MS &gt; MD.</a:t>
            </a:r>
          </a:p>
          <a:p>
            <a:r>
              <a:rPr lang="cs-CZ" sz="2000" dirty="0"/>
              <a:t>Důsledek BANKROT  (Rakousko-Uherský bankrot 1811) </a:t>
            </a:r>
          </a:p>
          <a:p>
            <a:pPr marL="0" indent="0">
              <a:buNone/>
            </a:pPr>
            <a:r>
              <a:rPr lang="cs-CZ" sz="2000" dirty="0" smtClean="0"/>
              <a:t>=&gt;</a:t>
            </a:r>
            <a:r>
              <a:rPr lang="cs-CZ" sz="2000" dirty="0"/>
              <a:t>Zákaz krytí schodků státních rozpočtů emisí státovek – státovky jako peníze zanikly.</a:t>
            </a:r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Emise a oběh papírových státovek (2)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Peníze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36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4465</TotalTime>
  <Words>1974</Words>
  <Application>Microsoft Office PowerPoint</Application>
  <PresentationFormat>Předvádění na obrazovce (16:9)</PresentationFormat>
  <Paragraphs>345</Paragraphs>
  <Slides>37</Slides>
  <Notes>33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5" baseType="lpstr">
      <vt:lpstr>Arial</vt:lpstr>
      <vt:lpstr>Calibri</vt:lpstr>
      <vt:lpstr>Enriqueta</vt:lpstr>
      <vt:lpstr>Garamond</vt:lpstr>
      <vt:lpstr>Symbol</vt:lpstr>
      <vt:lpstr>Times New Roman</vt:lpstr>
      <vt:lpstr>Wingdings</vt:lpstr>
      <vt:lpstr>SLU</vt:lpstr>
      <vt:lpstr>Peníze </vt:lpstr>
      <vt:lpstr>Prezentace aplikace PowerPoint</vt:lpstr>
      <vt:lpstr>Vývoj emise peněz a peněžního oběhu</vt:lpstr>
      <vt:lpstr>Emise a oběh mincí z drahých kovů (1)</vt:lpstr>
      <vt:lpstr>Emise a oběh mincí z drahých kovů (2)</vt:lpstr>
      <vt:lpstr>Emise a oběh mincí z drahých kovů (3)</vt:lpstr>
      <vt:lpstr>Emise a oběh mincí z drahých kovů (4)</vt:lpstr>
      <vt:lpstr>Emise a oběh papírových státovek (1)</vt:lpstr>
      <vt:lpstr>Emise a oběh papírových státovek (2)</vt:lpstr>
      <vt:lpstr>Emise a oběh klasických bankovek (1)</vt:lpstr>
      <vt:lpstr>Emise a oběh klasických bankovek (2)</vt:lpstr>
      <vt:lpstr>Emise a oběh klasických bankovek (3)</vt:lpstr>
      <vt:lpstr>Emise a oběh klasických bankovek (4)</vt:lpstr>
      <vt:lpstr>Centralizace emise bankovek</vt:lpstr>
      <vt:lpstr>Hotovostní a bezhotovostní peníze (1)</vt:lpstr>
      <vt:lpstr>Prezentace aplikace PowerPoint</vt:lpstr>
      <vt:lpstr>Hotovostní a bezhotovostní peníze (2)</vt:lpstr>
      <vt:lpstr>Prezentace aplikace PowerPoint</vt:lpstr>
      <vt:lpstr>Centralizace emise bankovek vs. význam měnové politiky</vt:lpstr>
      <vt:lpstr>Definice peněz</vt:lpstr>
      <vt:lpstr>Teoretická definice peněz</vt:lpstr>
      <vt:lpstr>Funkce peněz</vt:lpstr>
      <vt:lpstr>Empirická definice peněz</vt:lpstr>
      <vt:lpstr>Obecné vymezení měnových agregátů</vt:lpstr>
      <vt:lpstr>Harmonizované měnové agregáty ČNB</vt:lpstr>
      <vt:lpstr>Prezentace aplikace PowerPoint</vt:lpstr>
      <vt:lpstr>Prezentace aplikace PowerPoint</vt:lpstr>
      <vt:lpstr>Měnové agregáty</vt:lpstr>
      <vt:lpstr>Peněžní agregáty (stavy v mil. Kč)</vt:lpstr>
      <vt:lpstr>Prezentace aplikace PowerPoint</vt:lpstr>
      <vt:lpstr>Hodnoty měnových agregátu v ČR k 31/12/2020 – stavy v mil. Kč </vt:lpstr>
      <vt:lpstr>Měnová báze</vt:lpstr>
      <vt:lpstr>Prezentace aplikace PowerPoint</vt:lpstr>
      <vt:lpstr>Peníze vs. Měna</vt:lpstr>
      <vt:lpstr>Úvěrové agregáty</vt:lpstr>
      <vt:lpstr>Měnový přehled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uzivatel</cp:lastModifiedBy>
  <cp:revision>131</cp:revision>
  <cp:lastPrinted>2017-02-22T12:09:42Z</cp:lastPrinted>
  <dcterms:created xsi:type="dcterms:W3CDTF">2016-07-06T15:42:34Z</dcterms:created>
  <dcterms:modified xsi:type="dcterms:W3CDTF">2021-03-01T23:14:06Z</dcterms:modified>
</cp:coreProperties>
</file>