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  <p:sldId id="335" r:id="rId24"/>
    <p:sldId id="336" r:id="rId25"/>
    <p:sldId id="337" r:id="rId26"/>
    <p:sldId id="338" r:id="rId27"/>
    <p:sldId id="339" r:id="rId28"/>
    <p:sldId id="340" r:id="rId29"/>
    <p:sldId id="341" r:id="rId30"/>
    <p:sldId id="342" r:id="rId31"/>
    <p:sldId id="343" r:id="rId32"/>
    <p:sldId id="344" r:id="rId33"/>
    <p:sldId id="295" r:id="rId34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 varScale="1">
        <p:scale>
          <a:sx n="91" d="100"/>
          <a:sy n="91" d="100"/>
        </p:scale>
        <p:origin x="7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2C2EC-02D1-45BE-B2E9-3575D82216E5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B78EF-36C3-4138-A357-245E0C698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52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5312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4729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483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1563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0739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7761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2839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2928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1249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8246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836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1654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3994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3223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2497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598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4139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7897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2349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6530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7850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415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96892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53147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91630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824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44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3954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024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2067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689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Poptávka po penězích</a:t>
            </a:r>
            <a:r>
              <a:rPr lang="cs-CZ" sz="2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FIU/NPNPT</a:t>
            </a:r>
            <a:endParaRPr lang="cs-CZ" altLang="cs-CZ" sz="11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1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Zuzana </a:t>
            </a:r>
            <a:r>
              <a:rPr lang="cs-CZ" altLang="cs-CZ" sz="11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Szkorupová</a:t>
            </a:r>
            <a:r>
              <a:rPr lang="cs-CZ" altLang="cs-CZ" sz="11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11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pl-PL" altLang="cs-CZ" sz="11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Rozdíl </a:t>
            </a:r>
            <a:r>
              <a:rPr lang="cs-CZ" sz="2000" dirty="0" err="1"/>
              <a:t>Fisher</a:t>
            </a:r>
            <a:r>
              <a:rPr lang="cs-CZ" sz="2000" dirty="0"/>
              <a:t> x </a:t>
            </a:r>
            <a:r>
              <a:rPr lang="cs-CZ" sz="2000" dirty="0" err="1"/>
              <a:t>Marshall</a:t>
            </a:r>
            <a:r>
              <a:rPr lang="cs-CZ" sz="2000" dirty="0"/>
              <a:t>: reálné transakce x nominální důchod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err="1"/>
              <a:t>Marshall</a:t>
            </a:r>
            <a:r>
              <a:rPr lang="cs-CZ" sz="2000" dirty="0"/>
              <a:t> </a:t>
            </a:r>
          </a:p>
          <a:p>
            <a:pPr marL="0" indent="0" algn="just">
              <a:buNone/>
            </a:pPr>
            <a:r>
              <a:rPr lang="cs-CZ" sz="2000" dirty="0"/>
              <a:t>	?Jakou část důchodu zamýšlejí ekonomické subjekty držet ve formě peněz? 	!Závěr – tento podíl je konstantní!</a:t>
            </a:r>
          </a:p>
          <a:p>
            <a:pPr algn="just"/>
            <a:r>
              <a:rPr lang="cs-CZ" sz="2000" dirty="0"/>
              <a:t>poptávka po penězích motivována transakčně</a:t>
            </a:r>
          </a:p>
          <a:p>
            <a:pPr algn="just"/>
            <a:r>
              <a:rPr lang="cs-CZ" sz="2000" dirty="0"/>
              <a:t>transakce závisejí na velikosti důchodu</a:t>
            </a:r>
          </a:p>
          <a:p>
            <a:pPr algn="just"/>
            <a:r>
              <a:rPr lang="cs-CZ" sz="2000" dirty="0"/>
              <a:t>poměr požadované peněžní zásoby k důchodu je konstantní</a:t>
            </a:r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cs-CZ" b="1" dirty="0"/>
              <a:t>Cambridgeská teorie poptávky po penězích (1)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12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Cambridgeská rovnice: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b="1" dirty="0">
                <a:solidFill>
                  <a:srgbClr val="FF0000"/>
                </a:solidFill>
              </a:rPr>
              <a:t>Veličina </a:t>
            </a:r>
            <a:r>
              <a:rPr lang="cs-CZ" sz="2000" b="1" i="1" dirty="0" err="1">
                <a:solidFill>
                  <a:srgbClr val="FF0000"/>
                </a:solidFill>
              </a:rPr>
              <a:t>M</a:t>
            </a:r>
            <a:r>
              <a:rPr lang="cs-CZ" sz="2000" b="1" i="1" baseline="30000" dirty="0" err="1">
                <a:solidFill>
                  <a:srgbClr val="FF0000"/>
                </a:solidFill>
              </a:rPr>
              <a:t>d</a:t>
            </a:r>
            <a:r>
              <a:rPr lang="cs-CZ" sz="2000" b="1" dirty="0">
                <a:solidFill>
                  <a:srgbClr val="FF0000"/>
                </a:solidFill>
              </a:rPr>
              <a:t>  </a:t>
            </a:r>
            <a:r>
              <a:rPr lang="cs-CZ" sz="2000" dirty="0"/>
              <a:t>- poptávka po penězích</a:t>
            </a:r>
          </a:p>
          <a:p>
            <a:pPr algn="just"/>
            <a:r>
              <a:rPr lang="cs-CZ" sz="2000" b="1" dirty="0">
                <a:solidFill>
                  <a:srgbClr val="FF0000"/>
                </a:solidFill>
              </a:rPr>
              <a:t>Veličina </a:t>
            </a:r>
            <a:r>
              <a:rPr lang="cs-CZ" sz="2000" b="1" i="1" dirty="0">
                <a:solidFill>
                  <a:srgbClr val="FF0000"/>
                </a:solidFill>
              </a:rPr>
              <a:t>Y</a:t>
            </a:r>
            <a:r>
              <a:rPr lang="cs-CZ" sz="1400" b="1" i="1" dirty="0">
                <a:solidFill>
                  <a:srgbClr val="FF0000"/>
                </a:solidFill>
              </a:rPr>
              <a:t>N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– nominální důchod</a:t>
            </a:r>
          </a:p>
          <a:p>
            <a:pPr algn="just"/>
            <a:r>
              <a:rPr lang="cs-CZ" sz="2000" b="1" dirty="0">
                <a:solidFill>
                  <a:srgbClr val="FF0000"/>
                </a:solidFill>
              </a:rPr>
              <a:t>Konstanta </a:t>
            </a:r>
            <a:r>
              <a:rPr lang="cs-CZ" sz="2000" b="1" i="1" dirty="0">
                <a:solidFill>
                  <a:srgbClr val="FF0000"/>
                </a:solidFill>
              </a:rPr>
              <a:t>k</a:t>
            </a:r>
            <a:r>
              <a:rPr lang="cs-CZ" sz="2000" dirty="0"/>
              <a:t> – cambridgeská konstanta – determinovaná technologicky</a:t>
            </a:r>
          </a:p>
          <a:p>
            <a:pPr algn="just"/>
            <a:r>
              <a:rPr lang="cs-CZ" sz="2000" b="1" dirty="0">
                <a:solidFill>
                  <a:srgbClr val="FF0000"/>
                </a:solidFill>
              </a:rPr>
              <a:t>Veličina </a:t>
            </a:r>
            <a:r>
              <a:rPr lang="cs-CZ" sz="2000" b="1" i="1" dirty="0">
                <a:solidFill>
                  <a:srgbClr val="FF0000"/>
                </a:solidFill>
              </a:rPr>
              <a:t>P</a:t>
            </a:r>
            <a:r>
              <a:rPr lang="cs-CZ" sz="2000" dirty="0"/>
              <a:t> – cenová hladina</a:t>
            </a:r>
          </a:p>
          <a:p>
            <a:pPr algn="just"/>
            <a:r>
              <a:rPr lang="cs-CZ" sz="2000" b="1" dirty="0">
                <a:solidFill>
                  <a:srgbClr val="FF0000"/>
                </a:solidFill>
              </a:rPr>
              <a:t>Veličina </a:t>
            </a:r>
            <a:r>
              <a:rPr lang="cs-CZ" sz="2000" b="1" i="1" dirty="0">
                <a:solidFill>
                  <a:srgbClr val="FF0000"/>
                </a:solidFill>
              </a:rPr>
              <a:t>Y</a:t>
            </a:r>
            <a:r>
              <a:rPr lang="cs-CZ" sz="2000" dirty="0"/>
              <a:t>  - reální důchod</a:t>
            </a:r>
          </a:p>
          <a:p>
            <a:pPr marL="0" indent="0">
              <a:buNone/>
            </a:pPr>
            <a:r>
              <a:rPr lang="cs-CZ" sz="2000" dirty="0"/>
              <a:t>=&gt; Základní myšlenka cambridgeské teorie je vazba poptávky po penězích na důchod, ostatní vlivy na peněžní poptávku je možné zahrnout do koeficientu k.</a:t>
            </a:r>
          </a:p>
          <a:p>
            <a:pPr algn="just"/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cs-CZ" b="1" dirty="0"/>
              <a:t>Cambridgeská teorie poptávky po penězích (2)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703189"/>
            <a:ext cx="2193442" cy="518450"/>
          </a:xfrm>
          <a:prstGeom prst="rect">
            <a:avLst/>
          </a:prstGeom>
          <a:noFill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1332044"/>
            <a:ext cx="1912819" cy="5313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6284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FF0000"/>
                </a:solidFill>
              </a:rPr>
              <a:t>Rovnice rovnováhy na peněžním trhu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=&gt; </a:t>
            </a:r>
          </a:p>
          <a:p>
            <a:pPr marL="0" indent="0">
              <a:buNone/>
            </a:pPr>
            <a:endParaRPr lang="cs-CZ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Peněžní nabídka – </a:t>
            </a:r>
            <a:r>
              <a:rPr lang="cs-CZ" sz="2000" dirty="0"/>
              <a:t>exogenní proměnná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Peněžní poptávka – </a:t>
            </a:r>
            <a:r>
              <a:rPr lang="cs-CZ" sz="2000" dirty="0"/>
              <a:t>přizpůsobuje se peněžní nabídce působením tržního mechanizmu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 err="1"/>
              <a:t>Cambridgedská</a:t>
            </a:r>
            <a:r>
              <a:rPr lang="cs-CZ" sz="2000" dirty="0"/>
              <a:t> teorie – podobně jako </a:t>
            </a:r>
            <a:r>
              <a:rPr lang="cs-CZ" sz="2000" dirty="0" err="1"/>
              <a:t>Fisherova</a:t>
            </a:r>
            <a:r>
              <a:rPr lang="cs-CZ" sz="2000" dirty="0"/>
              <a:t> teorie – předpoklad působení přímého převodového mechanismu.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cs-CZ" b="1" dirty="0"/>
              <a:t>Cambridgeská teorie poptávky po penězích (3)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843558"/>
            <a:ext cx="1204749" cy="360040"/>
          </a:xfrm>
          <a:prstGeom prst="rect">
            <a:avLst/>
          </a:prstGeom>
          <a:noFill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1203598"/>
            <a:ext cx="1578638" cy="3600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9149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=síly, které vyrovnávají nabídku peněz s poptávkou po penězích</a:t>
            </a:r>
          </a:p>
          <a:p>
            <a:endParaRPr lang="cs-CZ" sz="1600" dirty="0"/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Přímý převodový mechanizmus – Alfred </a:t>
            </a:r>
            <a:r>
              <a:rPr lang="cs-CZ" sz="2000" dirty="0" err="1"/>
              <a:t>Marshall</a:t>
            </a:r>
            <a:endParaRPr lang="cs-CZ" sz="2000" dirty="0"/>
          </a:p>
          <a:p>
            <a:r>
              <a:rPr lang="cs-CZ" sz="2000" dirty="0"/>
              <a:t>Nepřímý převodový mechanizmus – David Ricardo</a:t>
            </a:r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Převodové mechanismy 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3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cs-CZ" sz="2000" b="1" dirty="0"/>
              <a:t>1.) MD&lt;MS =&gt; </a:t>
            </a:r>
            <a:r>
              <a:rPr lang="cs-CZ" sz="2000" dirty="0"/>
              <a:t>Skutečné hotovostní zůstatky a zůstatky na běžných účtech vyšší  než požadované.</a:t>
            </a:r>
          </a:p>
          <a:p>
            <a:pPr lvl="1"/>
            <a:r>
              <a:rPr lang="cs-CZ" sz="1600" dirty="0"/>
              <a:t>Snaha po redukci nadbytečného množství peněz zvýší výdaje na nákup zboží a služeb.</a:t>
            </a:r>
          </a:p>
          <a:p>
            <a:pPr lvl="1"/>
            <a:r>
              <a:rPr lang="cs-CZ" sz="1600" dirty="0"/>
              <a:t>Vyšší výdaje zvýší ceny a tedy i Y(N) a tím dojde k růstu poptávky po penězích.</a:t>
            </a:r>
          </a:p>
          <a:p>
            <a:pPr lvl="1"/>
            <a:r>
              <a:rPr lang="cs-CZ" sz="1600" dirty="0"/>
              <a:t>Proces pokračuje, kým se nevyrovná poptávka po penězích s nabídkou.</a:t>
            </a:r>
          </a:p>
          <a:p>
            <a:pPr marL="457200" lvl="1" indent="0">
              <a:buNone/>
            </a:pPr>
            <a:endParaRPr lang="cs-CZ" sz="2000" b="1" dirty="0"/>
          </a:p>
          <a:p>
            <a:pPr marL="457200" lvl="1" indent="0">
              <a:buNone/>
            </a:pPr>
            <a:r>
              <a:rPr lang="cs-CZ" sz="2000" b="1" dirty="0"/>
              <a:t>2. ) MD&gt;MS =&gt; </a:t>
            </a:r>
            <a:r>
              <a:rPr lang="cs-CZ" sz="2000" dirty="0"/>
              <a:t>Skutečná peněžní zásoba menší než požadovaná. </a:t>
            </a:r>
          </a:p>
          <a:p>
            <a:pPr lvl="1"/>
            <a:r>
              <a:rPr lang="cs-CZ" sz="1600" dirty="0"/>
              <a:t>Ekonomické subjekty omezí své výdaje na zboží a služby.</a:t>
            </a:r>
          </a:p>
          <a:p>
            <a:pPr lvl="1"/>
            <a:r>
              <a:rPr lang="cs-CZ" sz="1600" dirty="0"/>
              <a:t>To povede k poklesu cen.</a:t>
            </a:r>
          </a:p>
          <a:p>
            <a:pPr lvl="1"/>
            <a:r>
              <a:rPr lang="cs-CZ" sz="1600" dirty="0"/>
              <a:t>Pokles cen vyvolá pokles poptávky po penězích. </a:t>
            </a:r>
          </a:p>
          <a:p>
            <a:pPr lvl="1"/>
            <a:r>
              <a:rPr lang="cs-CZ" sz="1600" dirty="0"/>
              <a:t>Proces působí do doby, kým se nabídka nevyrovná s poptávkou po penězích.</a:t>
            </a: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Přímý převodový mechanismus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62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43558"/>
            <a:ext cx="9157056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cs-CZ" sz="1800" dirty="0"/>
              <a:t>- působení prostřednictvím úrokových měr</a:t>
            </a:r>
          </a:p>
          <a:p>
            <a:pPr marL="457200" lvl="1" indent="0">
              <a:buNone/>
            </a:pPr>
            <a:r>
              <a:rPr lang="cs-CZ" sz="2000" dirty="0"/>
              <a:t>1.) </a:t>
            </a:r>
            <a:r>
              <a:rPr lang="cs-CZ" sz="2000" b="1" dirty="0"/>
              <a:t>MS&gt; MD </a:t>
            </a:r>
            <a:r>
              <a:rPr lang="cs-CZ" sz="2000" dirty="0"/>
              <a:t>=&gt; pokles úrokové míry</a:t>
            </a:r>
          </a:p>
          <a:p>
            <a:pPr lvl="1"/>
            <a:r>
              <a:rPr lang="cs-CZ" sz="1600" dirty="0"/>
              <a:t>Pokles úrokové míry zvýší poptávku po investicích.</a:t>
            </a:r>
          </a:p>
          <a:p>
            <a:pPr lvl="1"/>
            <a:r>
              <a:rPr lang="cs-CZ" sz="1600" dirty="0"/>
              <a:t>Poptávka po investicích zvýší ceny investičního zboží a tím i náklady na výrobu spotřebního zboží.</a:t>
            </a:r>
          </a:p>
          <a:p>
            <a:pPr lvl="1"/>
            <a:r>
              <a:rPr lang="cs-CZ" sz="1600" dirty="0"/>
              <a:t>Růst nákladů na výrobu spotřebního zboží způsobí růst jeho cen.</a:t>
            </a:r>
          </a:p>
          <a:p>
            <a:pPr lvl="1"/>
            <a:r>
              <a:rPr lang="cs-CZ" sz="1600" dirty="0"/>
              <a:t>Cenová hladina poroste tak dlouho, pokud nedoje k vyrovnání peněžní nabídky a poptávky.</a:t>
            </a:r>
          </a:p>
          <a:p>
            <a:pPr lvl="1"/>
            <a:endParaRPr lang="cs-CZ" sz="1800" dirty="0"/>
          </a:p>
          <a:p>
            <a:pPr marL="457200" lvl="1" indent="0">
              <a:buNone/>
            </a:pPr>
            <a:r>
              <a:rPr lang="cs-CZ" sz="2000" dirty="0"/>
              <a:t>2.) </a:t>
            </a:r>
            <a:r>
              <a:rPr lang="cs-CZ" sz="2000" b="1" dirty="0"/>
              <a:t>MS&lt;MD</a:t>
            </a:r>
            <a:r>
              <a:rPr lang="cs-CZ" sz="2000" dirty="0"/>
              <a:t> =&gt; růst úrokové míry</a:t>
            </a:r>
          </a:p>
          <a:p>
            <a:pPr lvl="1"/>
            <a:r>
              <a:rPr lang="cs-CZ" sz="1600" dirty="0"/>
              <a:t>Růst úrokové míry vyvolá pokles poptávky po investicích.</a:t>
            </a:r>
          </a:p>
          <a:p>
            <a:pPr lvl="1"/>
            <a:r>
              <a:rPr lang="cs-CZ" sz="1600" dirty="0"/>
              <a:t>Pokles poptávky po investicích sníží ceny investičního zboží.</a:t>
            </a:r>
          </a:p>
          <a:p>
            <a:pPr lvl="1"/>
            <a:r>
              <a:rPr lang="cs-CZ" sz="1600" dirty="0"/>
              <a:t>Cenová hladina se sníží a poptávka po penězích se zmenší.</a:t>
            </a:r>
          </a:p>
          <a:p>
            <a:pPr lvl="1"/>
            <a:r>
              <a:rPr lang="cs-CZ" sz="1600" dirty="0"/>
              <a:t>Proces trvá doposud kým nedojde k obnovení rovnováhy na peněžním trhu.</a:t>
            </a:r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Nepřímý převodový mechanizmus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83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Moderní verzí neoklasické teorie poptávky po penězích</a:t>
            </a:r>
          </a:p>
          <a:p>
            <a:pPr algn="just"/>
            <a:r>
              <a:rPr lang="cs-CZ" sz="2000" dirty="0"/>
              <a:t>Reakce na </a:t>
            </a:r>
            <a:r>
              <a:rPr lang="cs-CZ" sz="2000" dirty="0" err="1"/>
              <a:t>Keynesovu</a:t>
            </a:r>
            <a:r>
              <a:rPr lang="cs-CZ" sz="2000" dirty="0"/>
              <a:t> teorii poptávky po penězích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monetaristická teorie</a:t>
            </a:r>
          </a:p>
          <a:p>
            <a:pPr algn="just"/>
            <a:r>
              <a:rPr lang="cs-CZ" sz="2000" dirty="0"/>
              <a:t>Peníze – specifický druh aktiva</a:t>
            </a:r>
          </a:p>
          <a:p>
            <a:pPr algn="just"/>
            <a:r>
              <a:rPr lang="cs-CZ" sz="2000" dirty="0"/>
              <a:t>Ekonomický subjekt – držba bohatství ve formě peněz a ostatních alternativních aktiv </a:t>
            </a:r>
          </a:p>
          <a:p>
            <a:pPr algn="just"/>
            <a:r>
              <a:rPr lang="cs-CZ" sz="2000" dirty="0"/>
              <a:t>Alternativní aktiva – reálné aktiva nebo finanční aktiva</a:t>
            </a:r>
          </a:p>
          <a:p>
            <a:pPr algn="just"/>
            <a:r>
              <a:rPr lang="cs-CZ" sz="2000" dirty="0" err="1"/>
              <a:t>Friedman</a:t>
            </a:r>
            <a:r>
              <a:rPr lang="cs-CZ" sz="2000" dirty="0"/>
              <a:t> odvozuje poptávkovou funkci z optimalizační úlohy</a:t>
            </a:r>
          </a:p>
          <a:p>
            <a:pPr algn="just"/>
            <a:r>
              <a:rPr lang="cs-CZ" sz="2000" dirty="0"/>
              <a:t>Hlavní činitele ovlivňující poptávku po penězích: bohatství nebo permanentní důchod</a:t>
            </a:r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264696" cy="507703"/>
          </a:xfrm>
        </p:spPr>
        <p:txBody>
          <a:bodyPr/>
          <a:lstStyle/>
          <a:p>
            <a:r>
              <a:rPr lang="it-IT" b="1" dirty="0"/>
              <a:t>Friedmanova teorie</a:t>
            </a:r>
            <a:r>
              <a:rPr lang="cs-CZ" b="1" dirty="0"/>
              <a:t> </a:t>
            </a:r>
            <a:r>
              <a:rPr lang="it-IT" b="1" dirty="0"/>
              <a:t>poptávky po penězích</a:t>
            </a:r>
            <a:r>
              <a:rPr lang="cs-CZ" b="1" dirty="0"/>
              <a:t> (1)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41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Bohatství</a:t>
            </a:r>
            <a:r>
              <a:rPr lang="cs-CZ" sz="2000" dirty="0"/>
              <a:t> – měřeno současnou hodnotou</a:t>
            </a:r>
          </a:p>
          <a:p>
            <a:r>
              <a:rPr lang="cs-CZ" sz="2000" dirty="0"/>
              <a:t>Předpoklad permanentního důchodu – vzorec pro určení současné hodnoty bohatství: </a:t>
            </a:r>
          </a:p>
          <a:p>
            <a:endParaRPr lang="cs-CZ" sz="1600" dirty="0"/>
          </a:p>
          <a:p>
            <a:pPr marL="0" indent="0">
              <a:buNone/>
            </a:pPr>
            <a:r>
              <a:rPr lang="cs-CZ" sz="1400" dirty="0"/>
              <a:t>Veličina </a:t>
            </a:r>
            <a:r>
              <a:rPr lang="cs-CZ" sz="1400" i="1" dirty="0"/>
              <a:t>W</a:t>
            </a:r>
            <a:r>
              <a:rPr lang="cs-CZ" sz="1400" dirty="0"/>
              <a:t> – současná hodnota bohatství</a:t>
            </a:r>
          </a:p>
          <a:p>
            <a:pPr marL="0" indent="0">
              <a:buNone/>
            </a:pPr>
            <a:r>
              <a:rPr lang="cs-CZ" sz="1400" dirty="0"/>
              <a:t>Veličina </a:t>
            </a:r>
            <a:r>
              <a:rPr lang="cs-CZ" sz="1400" i="1" dirty="0"/>
              <a:t>IR</a:t>
            </a:r>
            <a:r>
              <a:rPr lang="cs-CZ" sz="1400" dirty="0"/>
              <a:t> – tržní úroková míra</a:t>
            </a:r>
          </a:p>
          <a:p>
            <a:pPr marL="0" indent="0">
              <a:buNone/>
            </a:pPr>
            <a:r>
              <a:rPr lang="cs-CZ" sz="1400" dirty="0"/>
              <a:t>Veličina </a:t>
            </a:r>
            <a:r>
              <a:rPr lang="cs-CZ" sz="1400" i="1" dirty="0"/>
              <a:t>Y</a:t>
            </a:r>
            <a:r>
              <a:rPr lang="cs-CZ" sz="1400" dirty="0"/>
              <a:t> – permanentní důchod</a:t>
            </a:r>
          </a:p>
          <a:p>
            <a:r>
              <a:rPr lang="cs-CZ" sz="2000" dirty="0"/>
              <a:t>Hodnota bohatství se měří jako současná hodnota budoucích diskontovaných důchodů </a:t>
            </a:r>
            <a:r>
              <a:rPr lang="cs-CZ" sz="2000" dirty="0" err="1"/>
              <a:t>Y</a:t>
            </a:r>
            <a:r>
              <a:rPr lang="cs-CZ" sz="2000" baseline="-25000" dirty="0" err="1"/>
              <a:t>t</a:t>
            </a:r>
            <a:r>
              <a:rPr lang="cs-CZ" sz="2000" dirty="0"/>
              <a:t> , kde t je čas v kterém důchod bude vyplacen. </a:t>
            </a:r>
          </a:p>
          <a:p>
            <a:r>
              <a:rPr lang="cs-CZ" sz="2000" dirty="0"/>
              <a:t>Předpoklad – důchody z bohatství plynou nekonečnou dobu  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Předpoklad – důchody budoucích období – permanentní důchody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it-IT" b="1" dirty="0"/>
              <a:t>Friedmanova teorie</a:t>
            </a:r>
            <a:r>
              <a:rPr lang="cs-CZ" b="1" dirty="0"/>
              <a:t> </a:t>
            </a:r>
            <a:r>
              <a:rPr lang="it-IT" b="1" dirty="0"/>
              <a:t>poptávky po penězích</a:t>
            </a:r>
            <a:r>
              <a:rPr lang="cs-CZ" b="1" dirty="0"/>
              <a:t> (2)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1563638"/>
            <a:ext cx="833402" cy="512863"/>
          </a:xfrm>
          <a:prstGeom prst="rect">
            <a:avLst/>
          </a:prstGeom>
          <a:noFill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248" y="3507854"/>
            <a:ext cx="1584176" cy="640996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98575" y="4209256"/>
            <a:ext cx="1647825" cy="666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21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Bohatství </a:t>
            </a:r>
            <a:r>
              <a:rPr lang="cs-CZ" sz="2000" i="1" dirty="0"/>
              <a:t>W</a:t>
            </a:r>
            <a:r>
              <a:rPr lang="cs-CZ" sz="2000" dirty="0"/>
              <a:t> se člení na: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000" dirty="0">
                <a:solidFill>
                  <a:srgbClr val="FF0000"/>
                </a:solidFill>
              </a:rPr>
              <a:t>Lidské bohatství  </a:t>
            </a:r>
            <a:r>
              <a:rPr lang="cs-CZ" sz="2000" i="1" dirty="0">
                <a:solidFill>
                  <a:srgbClr val="FF0000"/>
                </a:solidFill>
              </a:rPr>
              <a:t>W</a:t>
            </a:r>
            <a:r>
              <a:rPr lang="cs-CZ" sz="2000" i="1" baseline="-25000" dirty="0">
                <a:solidFill>
                  <a:srgbClr val="FF0000"/>
                </a:solidFill>
              </a:rPr>
              <a:t>H </a:t>
            </a:r>
            <a:r>
              <a:rPr lang="cs-CZ" sz="2000" i="1" dirty="0">
                <a:solidFill>
                  <a:srgbClr val="FF0000"/>
                </a:solidFill>
              </a:rPr>
              <a:t> - součet budoucích diskontovaných pracovních důchodů</a:t>
            </a:r>
            <a:endParaRPr lang="cs-CZ" sz="2000" i="1" baseline="-25000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LcParenR" startAt="2"/>
            </a:pPr>
            <a:r>
              <a:rPr lang="cs-CZ" sz="2000" dirty="0">
                <a:solidFill>
                  <a:srgbClr val="FF0000"/>
                </a:solidFill>
              </a:rPr>
              <a:t>Fyzické bohatství  </a:t>
            </a:r>
            <a:r>
              <a:rPr lang="cs-CZ" sz="2000" i="1" dirty="0">
                <a:solidFill>
                  <a:srgbClr val="FF0000"/>
                </a:solidFill>
              </a:rPr>
              <a:t>W</a:t>
            </a:r>
            <a:r>
              <a:rPr lang="cs-CZ" sz="2000" i="1" baseline="-25000" dirty="0">
                <a:solidFill>
                  <a:srgbClr val="FF0000"/>
                </a:solidFill>
              </a:rPr>
              <a:t>F </a:t>
            </a:r>
            <a:r>
              <a:rPr lang="cs-CZ" sz="2000" i="1" dirty="0">
                <a:solidFill>
                  <a:srgbClr val="FF0000"/>
                </a:solidFill>
              </a:rPr>
              <a:t> - součet budoucích diskontovaných důchodů, které nesou reálná finanční aktiva</a:t>
            </a:r>
            <a:endParaRPr lang="cs-CZ" sz="2000" i="1" baseline="-25000" dirty="0">
              <a:solidFill>
                <a:srgbClr val="FF0000"/>
              </a:solidFill>
            </a:endParaRPr>
          </a:p>
          <a:p>
            <a:pPr marL="514350" indent="-514350"/>
            <a:r>
              <a:rPr lang="cs-CZ" sz="2000" dirty="0"/>
              <a:t>Rozdíl mezi lidským a fyzickým bohatstvím: v likviditě </a:t>
            </a:r>
          </a:p>
          <a:p>
            <a:pPr marL="0" indent="0" algn="ctr">
              <a:buNone/>
            </a:pPr>
            <a:r>
              <a:rPr lang="cs-CZ" sz="2000" b="1" dirty="0"/>
              <a:t>???Které bohatství má vyšší likviditu???</a:t>
            </a:r>
          </a:p>
          <a:p>
            <a:pPr marL="514350" indent="-514350"/>
            <a:endParaRPr lang="cs-CZ" sz="2000" dirty="0"/>
          </a:p>
          <a:p>
            <a:pPr marL="514350" indent="-514350"/>
            <a:r>
              <a:rPr lang="cs-CZ" sz="2000" dirty="0"/>
              <a:t>Poměr lidského a fyzického bohatství: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it-IT" b="1" dirty="0"/>
              <a:t>Friedmanova teorie</a:t>
            </a:r>
            <a:r>
              <a:rPr lang="cs-CZ" b="1" dirty="0"/>
              <a:t> </a:t>
            </a:r>
            <a:r>
              <a:rPr lang="it-IT" b="1" dirty="0"/>
              <a:t>poptávky po penězích</a:t>
            </a:r>
            <a:r>
              <a:rPr lang="cs-CZ" b="1" dirty="0"/>
              <a:t> (3)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3147814"/>
            <a:ext cx="1091792" cy="7096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8457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43558"/>
            <a:ext cx="914400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Formy bohatství (poptávka po jednotlivých aktivech):</a:t>
            </a:r>
          </a:p>
          <a:p>
            <a:pPr lvl="1"/>
            <a:r>
              <a:rPr lang="cs-CZ" sz="1400" dirty="0"/>
              <a:t>Peníze – zůstatky na běžných účtech a hotovost</a:t>
            </a:r>
          </a:p>
          <a:p>
            <a:pPr lvl="1"/>
            <a:r>
              <a:rPr lang="cs-CZ" sz="1400" dirty="0"/>
              <a:t>Dluhopisy – pouze dluhopisy s kupónem – státní, podnikové</a:t>
            </a:r>
          </a:p>
          <a:p>
            <a:pPr lvl="1"/>
            <a:r>
              <a:rPr lang="cs-CZ" sz="1400" dirty="0"/>
              <a:t>Akcie</a:t>
            </a:r>
          </a:p>
          <a:p>
            <a:pPr lvl="1"/>
            <a:r>
              <a:rPr lang="cs-CZ" sz="1400" dirty="0"/>
              <a:t>Fyzické statky – zboží dlouhodobé spotřeby včetně nemovitostí ve vlastnictví ekonomických subjektů (předpoklad – fyzické statky nenesou explicitní výnos ve formě nájmu nebo zisku)</a:t>
            </a:r>
          </a:p>
          <a:p>
            <a:pPr lvl="1"/>
            <a:r>
              <a:rPr lang="cs-CZ" sz="1400" dirty="0"/>
              <a:t>Lidský kapitál -  hodnota vyjádřená lidským bohatstvím (diskontované pracovní důchody)</a:t>
            </a:r>
          </a:p>
          <a:p>
            <a:endParaRPr lang="cs-CZ" sz="2000" dirty="0"/>
          </a:p>
          <a:p>
            <a:r>
              <a:rPr lang="cs-CZ" sz="2000" dirty="0"/>
              <a:t>Faktory ovlivňující rozhodování ekonomických subjektů při rozdělování bohatství</a:t>
            </a:r>
          </a:p>
          <a:p>
            <a:pPr lvl="1"/>
            <a:r>
              <a:rPr lang="cs-CZ" sz="1600" dirty="0"/>
              <a:t>velikost bohatství</a:t>
            </a:r>
          </a:p>
          <a:p>
            <a:pPr lvl="1"/>
            <a:r>
              <a:rPr lang="cs-CZ" sz="1600" dirty="0"/>
              <a:t>očekávaná výnosnost z těchto aktiv</a:t>
            </a:r>
          </a:p>
          <a:p>
            <a:r>
              <a:rPr lang="cs-CZ" sz="2000" dirty="0"/>
              <a:t>Výnosnost peněz = nominální hodnota zboží zakoupená za jednu peněžní jednotku.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it-IT" b="1" dirty="0"/>
              <a:t>Friedmanova teorie</a:t>
            </a:r>
            <a:r>
              <a:rPr lang="cs-CZ" b="1" dirty="0"/>
              <a:t> </a:t>
            </a:r>
            <a:r>
              <a:rPr lang="it-IT" b="1" dirty="0"/>
              <a:t>poptávky po penězích</a:t>
            </a:r>
            <a:r>
              <a:rPr lang="cs-CZ" b="1" dirty="0"/>
              <a:t> (4)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19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 b="1" dirty="0"/>
              <a:t>Teoretická definice poptávky po penězích</a:t>
            </a:r>
          </a:p>
          <a:p>
            <a:pPr marL="0" indent="0" algn="just">
              <a:buNone/>
            </a:pPr>
            <a:r>
              <a:rPr lang="cs-CZ" sz="2000" dirty="0"/>
              <a:t>=ekonomickými subjekty požadovaná velikost peněžní zásoby v dané ekonomice</a:t>
            </a:r>
          </a:p>
          <a:p>
            <a:pPr algn="just"/>
            <a:r>
              <a:rPr lang="cs-CZ" sz="2000" dirty="0"/>
              <a:t>Skutečná velikost peněžní zásoby x požadovaná nebo </a:t>
            </a:r>
            <a:r>
              <a:rPr lang="cs-CZ" sz="2000"/>
              <a:t>optimální </a:t>
            </a:r>
            <a:r>
              <a:rPr lang="cs-CZ" sz="2000" smtClean="0"/>
              <a:t>velikost </a:t>
            </a:r>
            <a:r>
              <a:rPr lang="cs-CZ" sz="2000" dirty="0"/>
              <a:t>peněžní zásoby</a:t>
            </a:r>
          </a:p>
          <a:p>
            <a:pPr algn="just"/>
            <a:r>
              <a:rPr lang="cs-CZ" sz="2000" dirty="0"/>
              <a:t>Poptávka po penězích závisí  na řadě ekonomických veličin, kterých určení závisí od zvoleného  teoretického přístupu</a:t>
            </a:r>
          </a:p>
          <a:p>
            <a:pPr marL="0" indent="0" algn="just">
              <a:buNone/>
            </a:pPr>
            <a:r>
              <a:rPr lang="cs-CZ" sz="2000" b="1" dirty="0" smtClean="0"/>
              <a:t>Empirická </a:t>
            </a:r>
            <a:r>
              <a:rPr lang="cs-CZ" sz="2000" b="1" dirty="0"/>
              <a:t>definice poptávky po penězích</a:t>
            </a:r>
          </a:p>
          <a:p>
            <a:pPr algn="just"/>
            <a:r>
              <a:rPr lang="cs-CZ" sz="2000" dirty="0"/>
              <a:t>Vychází z předpokladu rovnosti skutečné peněžní zásoby a poptávky po penězích</a:t>
            </a:r>
          </a:p>
          <a:p>
            <a:pPr algn="just"/>
            <a:r>
              <a:rPr lang="cs-CZ" sz="2000" dirty="0"/>
              <a:t>Existence vyrovnávacích mechanismů – možnost ztotožnit skutečnou peněžní zásobu s poptávkou po penězích</a:t>
            </a:r>
          </a:p>
          <a:p>
            <a:pPr algn="just"/>
            <a:r>
              <a:rPr lang="cs-CZ" sz="2000" dirty="0"/>
              <a:t>Potřeba vhodné volby peněžního agregátu pro vyjádření peněžní zásoby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Definice poptávky po penězích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63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Formulace poptávkové funkce – </a:t>
            </a:r>
            <a:r>
              <a:rPr lang="cs-CZ" sz="2000" dirty="0" err="1"/>
              <a:t>Friedmanova</a:t>
            </a:r>
            <a:r>
              <a:rPr lang="cs-CZ" sz="2000" dirty="0"/>
              <a:t> – monetaristická funkce poptávky: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000" dirty="0"/>
          </a:p>
          <a:p>
            <a:endParaRPr lang="cs-CZ" sz="2000" b="1" dirty="0" smtClean="0">
              <a:solidFill>
                <a:srgbClr val="C00000"/>
              </a:solidFill>
            </a:endParaRPr>
          </a:p>
          <a:p>
            <a:r>
              <a:rPr lang="cs-CZ" sz="2000" b="1" dirty="0" smtClean="0">
                <a:solidFill>
                  <a:srgbClr val="C00000"/>
                </a:solidFill>
              </a:rPr>
              <a:t>Veličina </a:t>
            </a:r>
            <a:r>
              <a:rPr lang="cs-CZ" sz="2000" b="1" dirty="0" err="1">
                <a:solidFill>
                  <a:srgbClr val="C00000"/>
                </a:solidFill>
              </a:rPr>
              <a:t>M</a:t>
            </a:r>
            <a:r>
              <a:rPr lang="cs-CZ" sz="2000" b="1" baseline="30000" dirty="0" err="1">
                <a:solidFill>
                  <a:srgbClr val="C00000"/>
                </a:solidFill>
              </a:rPr>
              <a:t>d</a:t>
            </a:r>
            <a:r>
              <a:rPr lang="cs-CZ" sz="2000" b="1" baseline="30000" dirty="0">
                <a:solidFill>
                  <a:srgbClr val="C00000"/>
                </a:solidFill>
              </a:rPr>
              <a:t> 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dirty="0"/>
              <a:t>- poptávka po penězích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Veličina P  </a:t>
            </a:r>
            <a:r>
              <a:rPr lang="cs-CZ" sz="2000" dirty="0"/>
              <a:t>– cenová hladina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Veličina r</a:t>
            </a:r>
            <a:r>
              <a:rPr lang="cs-CZ" sz="2000" b="1" baseline="-25000" dirty="0">
                <a:solidFill>
                  <a:srgbClr val="C00000"/>
                </a:solidFill>
              </a:rPr>
              <a:t>1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dirty="0"/>
              <a:t>– celkové očekávané výnosy obligací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Veličina r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dirty="0"/>
              <a:t>– celkové očekávané výnosy akcií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Veličina </a:t>
            </a:r>
            <a:r>
              <a:rPr lang="cs-CZ" sz="2000" b="1" dirty="0" err="1">
                <a:solidFill>
                  <a:srgbClr val="C00000"/>
                </a:solidFill>
              </a:rPr>
              <a:t>p</a:t>
            </a:r>
            <a:r>
              <a:rPr lang="cs-CZ" sz="2000" b="1" baseline="30000" dirty="0" err="1">
                <a:solidFill>
                  <a:srgbClr val="C00000"/>
                </a:solidFill>
              </a:rPr>
              <a:t>e</a:t>
            </a:r>
            <a:r>
              <a:rPr lang="cs-CZ" sz="2000" b="1" dirty="0">
                <a:solidFill>
                  <a:srgbClr val="C00000"/>
                </a:solidFill>
              </a:rPr>
              <a:t>  </a:t>
            </a:r>
            <a:r>
              <a:rPr lang="cs-CZ" sz="2000" dirty="0"/>
              <a:t>- očekávaná inflace</a:t>
            </a:r>
          </a:p>
          <a:p>
            <a:pPr>
              <a:buNone/>
            </a:pPr>
            <a:r>
              <a:rPr lang="cs-CZ" sz="1600" dirty="0"/>
              <a:t>Táto funkce je rostoucí funkcí </a:t>
            </a:r>
            <a:r>
              <a:rPr lang="cs-CZ" sz="1600" i="1" dirty="0"/>
              <a:t>P, Y </a:t>
            </a:r>
            <a:r>
              <a:rPr lang="cs-CZ" sz="1600" dirty="0"/>
              <a:t>a </a:t>
            </a:r>
            <a:r>
              <a:rPr lang="cs-CZ" sz="1600" i="1" dirty="0"/>
              <a:t>h</a:t>
            </a:r>
          </a:p>
          <a:p>
            <a:pPr>
              <a:buNone/>
            </a:pPr>
            <a:r>
              <a:rPr lang="cs-CZ" sz="1600" dirty="0"/>
              <a:t>Táto funkce je klesající funkcí </a:t>
            </a:r>
            <a:r>
              <a:rPr lang="cs-CZ" sz="1600" i="1" dirty="0"/>
              <a:t>r</a:t>
            </a:r>
            <a:r>
              <a:rPr lang="cs-CZ" sz="1600" i="1" baseline="-25000" dirty="0"/>
              <a:t>1, </a:t>
            </a:r>
            <a:r>
              <a:rPr lang="cs-CZ" sz="1600" i="1" dirty="0"/>
              <a:t>r</a:t>
            </a:r>
            <a:r>
              <a:rPr lang="cs-CZ" sz="1600" i="1" baseline="-25000" dirty="0"/>
              <a:t>2</a:t>
            </a:r>
            <a:r>
              <a:rPr lang="cs-CZ" sz="1600" i="1" dirty="0"/>
              <a:t>  </a:t>
            </a:r>
            <a:r>
              <a:rPr lang="cs-CZ" sz="1600" dirty="0"/>
              <a:t>a </a:t>
            </a:r>
            <a:r>
              <a:rPr lang="cs-CZ" sz="1600" i="1" dirty="0" err="1"/>
              <a:t>p</a:t>
            </a:r>
            <a:r>
              <a:rPr lang="cs-CZ" sz="1600" i="1" baseline="30000" dirty="0" err="1"/>
              <a:t>e</a:t>
            </a:r>
            <a:r>
              <a:rPr lang="cs-CZ" sz="1600" i="1" dirty="0"/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264696" cy="507703"/>
          </a:xfrm>
        </p:spPr>
        <p:txBody>
          <a:bodyPr/>
          <a:lstStyle/>
          <a:p>
            <a:r>
              <a:rPr lang="it-IT" b="1" dirty="0"/>
              <a:t>Friedmanova teorie</a:t>
            </a:r>
            <a:r>
              <a:rPr lang="cs-CZ" b="1" dirty="0"/>
              <a:t> </a:t>
            </a:r>
            <a:r>
              <a:rPr lang="it-IT" b="1" dirty="0"/>
              <a:t>poptávky po penězích</a:t>
            </a:r>
            <a:r>
              <a:rPr lang="cs-CZ" b="1" dirty="0"/>
              <a:t> (5)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1347614"/>
            <a:ext cx="4075562" cy="7825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4059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Východiska monetaristů</a:t>
            </a:r>
          </a:p>
          <a:p>
            <a:r>
              <a:rPr lang="cs-CZ" sz="2000" dirty="0"/>
              <a:t>citlivost peněžní poptávky na změny výnosnosti je malá</a:t>
            </a:r>
          </a:p>
          <a:p>
            <a:r>
              <a:rPr lang="cs-CZ" sz="2000" dirty="0"/>
              <a:t>citlivost poptávky po penězích na očekávanou inflaci je poměrně malá</a:t>
            </a:r>
          </a:p>
          <a:p>
            <a:r>
              <a:rPr lang="cs-CZ" sz="2000" dirty="0"/>
              <a:t>vliv poměru lidského a fyzického bohatství se považuje za zanedbatelný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cs-CZ" sz="2000" dirty="0"/>
              <a:t>reálný permanentní důchod je jediná veličina významně ovlivňující reálnou peněžní poptávku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u="sng" dirty="0">
                <a:solidFill>
                  <a:srgbClr val="C00000"/>
                </a:solidFill>
              </a:rPr>
              <a:t>Závěr: M. </a:t>
            </a:r>
            <a:r>
              <a:rPr lang="cs-CZ" sz="2000" b="1" u="sng" dirty="0" err="1">
                <a:solidFill>
                  <a:srgbClr val="C00000"/>
                </a:solidFill>
              </a:rPr>
              <a:t>Friedman</a:t>
            </a:r>
            <a:r>
              <a:rPr lang="cs-CZ" sz="2000" b="1" u="sng" dirty="0">
                <a:solidFill>
                  <a:srgbClr val="C00000"/>
                </a:solidFill>
              </a:rPr>
              <a:t> dochází ke stejnému závěru jako A. </a:t>
            </a:r>
            <a:r>
              <a:rPr lang="cs-CZ" sz="2000" b="1" u="sng" dirty="0" err="1">
                <a:solidFill>
                  <a:srgbClr val="C00000"/>
                </a:solidFill>
              </a:rPr>
              <a:t>Marshall</a:t>
            </a:r>
            <a:r>
              <a:rPr lang="cs-CZ" sz="2000" b="1" u="sng" dirty="0">
                <a:solidFill>
                  <a:srgbClr val="C00000"/>
                </a:solidFill>
              </a:rPr>
              <a:t>  - poptávka po penězích je především transakční poptávkou.</a:t>
            </a:r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12768" cy="507703"/>
          </a:xfrm>
        </p:spPr>
        <p:txBody>
          <a:bodyPr/>
          <a:lstStyle/>
          <a:p>
            <a:r>
              <a:rPr lang="it-IT" b="1"/>
              <a:t>Friedmanova teorie</a:t>
            </a:r>
            <a:r>
              <a:rPr lang="cs-CZ" b="1"/>
              <a:t> </a:t>
            </a:r>
            <a:r>
              <a:rPr lang="it-IT" b="1"/>
              <a:t>poptávky po penězích</a:t>
            </a:r>
            <a:r>
              <a:rPr lang="cs-CZ" b="1"/>
              <a:t> (6)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42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J. M. </a:t>
            </a:r>
            <a:r>
              <a:rPr lang="cs-CZ" sz="2000" dirty="0" err="1"/>
              <a:t>Keynes</a:t>
            </a:r>
            <a:r>
              <a:rPr lang="cs-CZ" sz="2000" dirty="0"/>
              <a:t>  charakterizuje peníze jako aktivum, které má nulovou výnosnost,  je likvidní a jeho držba nenese žádné riziko spojené s kolísáním výnosnosti nebo cen.</a:t>
            </a:r>
          </a:p>
          <a:p>
            <a:pPr algn="just"/>
            <a:r>
              <a:rPr lang="cs-CZ" sz="2000" dirty="0" smtClean="0"/>
              <a:t>Nulová </a:t>
            </a:r>
            <a:r>
              <a:rPr lang="cs-CZ" sz="2000" dirty="0"/>
              <a:t>výnosnost by měla být důvodem pro vyhýbání se držení peněz (subjekty v skutečnosti nečiní, preferují likviditu)</a:t>
            </a:r>
          </a:p>
          <a:p>
            <a:pPr algn="just"/>
            <a:endParaRPr lang="cs-CZ" sz="2000" dirty="0"/>
          </a:p>
          <a:p>
            <a:pPr marL="0" indent="0" algn="just">
              <a:buNone/>
            </a:pPr>
            <a:r>
              <a:rPr lang="cs-CZ" sz="2000" dirty="0" err="1"/>
              <a:t>Keynesiánska</a:t>
            </a:r>
            <a:r>
              <a:rPr lang="cs-CZ" sz="2000" dirty="0"/>
              <a:t> teorie uvažuje tři motivy preference likvidity (motivy poptávky po penězích):</a:t>
            </a:r>
          </a:p>
          <a:p>
            <a:pPr lvl="1" algn="just"/>
            <a:r>
              <a:rPr lang="cs-CZ" sz="2000" dirty="0"/>
              <a:t>Motiv spojený s důchodem</a:t>
            </a:r>
          </a:p>
          <a:p>
            <a:pPr lvl="1" algn="just"/>
            <a:r>
              <a:rPr lang="cs-CZ" sz="2000" dirty="0"/>
              <a:t>Motiv opatrnosti</a:t>
            </a:r>
          </a:p>
          <a:p>
            <a:pPr lvl="1" algn="just"/>
            <a:r>
              <a:rPr lang="cs-CZ" sz="2000" dirty="0"/>
              <a:t>Motiv spekulace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pl-PL" b="1" dirty="0"/>
              <a:t>Keynesiánská teorie poptávky po penězích 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4335946"/>
            <a:ext cx="3964676" cy="2880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5875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Předpoklad: úroková míra je velmi nízká </a:t>
            </a:r>
            <a:r>
              <a:rPr lang="cs-CZ" sz="2000" b="1" dirty="0" err="1"/>
              <a:t>IR</a:t>
            </a:r>
            <a:r>
              <a:rPr lang="cs-CZ" sz="2000" b="1" baseline="-25000" dirty="0" err="1"/>
              <a:t>min</a:t>
            </a:r>
            <a:r>
              <a:rPr lang="cs-CZ" sz="2000" b="1" dirty="0"/>
              <a:t> </a:t>
            </a:r>
          </a:p>
          <a:p>
            <a:r>
              <a:rPr lang="cs-CZ" sz="1600" dirty="0" err="1"/>
              <a:t>IR</a:t>
            </a:r>
            <a:r>
              <a:rPr lang="cs-CZ" sz="1600" baseline="-25000" dirty="0" err="1"/>
              <a:t>min</a:t>
            </a:r>
            <a:r>
              <a:rPr lang="cs-CZ" sz="1600" dirty="0"/>
              <a:t>  je příliš nízká – normální úrokové míry všech ekonomických subjektů větší než </a:t>
            </a:r>
            <a:r>
              <a:rPr lang="cs-CZ" sz="1600" dirty="0" err="1"/>
              <a:t>IR</a:t>
            </a:r>
            <a:r>
              <a:rPr lang="cs-CZ" sz="1600" baseline="-25000" dirty="0" err="1"/>
              <a:t>min</a:t>
            </a:r>
            <a:endParaRPr lang="cs-CZ" sz="1600" baseline="-25000" dirty="0"/>
          </a:p>
          <a:p>
            <a:r>
              <a:rPr lang="cs-CZ" sz="1600" dirty="0"/>
              <a:t>Ekonomické subjekty očekávají vzestup úrokových mír a teda všechny ekonomické subjekty dají přednost držbě peněz</a:t>
            </a:r>
          </a:p>
          <a:p>
            <a:r>
              <a:rPr lang="cs-CZ" sz="1600" dirty="0"/>
              <a:t>Poptávka po penězích nadměrně velká – v teoretických modelech značeno nekonečnem.</a:t>
            </a:r>
          </a:p>
          <a:p>
            <a:pPr marL="0" indent="0">
              <a:buNone/>
            </a:pP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 smtClean="0"/>
              <a:t>Předpoklad</a:t>
            </a:r>
            <a:r>
              <a:rPr lang="cs-CZ" sz="2000" b="1" dirty="0"/>
              <a:t>: – úroková míra je příliš vysoká – teoreticky nekonečná</a:t>
            </a:r>
          </a:p>
          <a:p>
            <a:r>
              <a:rPr lang="cs-CZ" sz="1600" dirty="0"/>
              <a:t>Normální úrokové míry všech ekonomických subjektů leží pod skutečnou úrokovou mírou.</a:t>
            </a:r>
          </a:p>
          <a:p>
            <a:r>
              <a:rPr lang="cs-CZ" sz="1600" dirty="0"/>
              <a:t>Ekonomické subjekty očekávají pokles úrokové míry a tedy růst cen dluhopisů.</a:t>
            </a:r>
          </a:p>
          <a:p>
            <a:r>
              <a:rPr lang="cs-CZ" sz="1600" dirty="0"/>
              <a:t>Ekonomické subjekty dávají přednost držbě dluhopisů a spekulativní poptávka po penězích je nulová.</a:t>
            </a:r>
          </a:p>
          <a:p>
            <a:endParaRPr lang="cs-CZ" sz="2000" dirty="0"/>
          </a:p>
          <a:p>
            <a:pPr marL="0" lvl="1" indent="0" algn="just">
              <a:spcBef>
                <a:spcPts val="1000"/>
              </a:spcBef>
              <a:buNone/>
            </a:pPr>
            <a:r>
              <a:rPr lang="cs-CZ" sz="2000" dirty="0">
                <a:solidFill>
                  <a:srgbClr val="FF0000"/>
                </a:solidFill>
              </a:rPr>
              <a:t>=&gt; Závěr: spekulativní poptávka po penězích je klesající funkci úroku.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480720" cy="507703"/>
          </a:xfrm>
        </p:spPr>
        <p:txBody>
          <a:bodyPr/>
          <a:lstStyle/>
          <a:p>
            <a:r>
              <a:rPr lang="cs-CZ" b="1" dirty="0"/>
              <a:t>Odvození spekulativní poptávky po penězích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9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Transakční poptávka po penězích M</a:t>
            </a:r>
            <a:r>
              <a:rPr lang="cs-CZ" sz="2000" b="1" baseline="30000" dirty="0"/>
              <a:t>d</a:t>
            </a:r>
            <a:r>
              <a:rPr lang="cs-CZ" sz="2000" b="1" baseline="-25000" dirty="0"/>
              <a:t>1</a:t>
            </a:r>
            <a:r>
              <a:rPr lang="cs-CZ" sz="2000" b="1" dirty="0"/>
              <a:t> </a:t>
            </a:r>
            <a:r>
              <a:rPr lang="cs-CZ" sz="2000" dirty="0"/>
              <a:t>= poptávka po penězích motivována důchodem + poptávka po penězích motivována opatrností </a:t>
            </a:r>
          </a:p>
          <a:p>
            <a:r>
              <a:rPr lang="cs-CZ" sz="2000" dirty="0"/>
              <a:t>Obě poptávky závisí na důchodu =&gt; celková transakční poptávka závisí na Y</a:t>
            </a:r>
            <a:r>
              <a:rPr lang="cs-CZ" sz="2000" baseline="-25000" dirty="0"/>
              <a:t>N</a:t>
            </a:r>
            <a:r>
              <a:rPr lang="cs-CZ" sz="2000" dirty="0"/>
              <a:t> (Y</a:t>
            </a:r>
            <a:r>
              <a:rPr lang="cs-CZ" sz="2000" baseline="-25000" dirty="0"/>
              <a:t>N</a:t>
            </a:r>
            <a:r>
              <a:rPr lang="cs-CZ" sz="2000" dirty="0"/>
              <a:t> = P.Y)</a:t>
            </a:r>
          </a:p>
          <a:p>
            <a:r>
              <a:rPr lang="cs-CZ" sz="2000" dirty="0"/>
              <a:t>L</a:t>
            </a:r>
            <a:r>
              <a:rPr lang="cs-CZ" sz="2000" baseline="-25000" dirty="0"/>
              <a:t>1</a:t>
            </a:r>
            <a:r>
              <a:rPr lang="cs-CZ" sz="2000" dirty="0"/>
              <a:t> – funkční vztah pro transakční poptávku po penězích: M</a:t>
            </a:r>
            <a:r>
              <a:rPr lang="cs-CZ" sz="2000" baseline="30000" dirty="0"/>
              <a:t>d</a:t>
            </a:r>
            <a:r>
              <a:rPr lang="cs-CZ" sz="2000" baseline="-25000" dirty="0"/>
              <a:t>1</a:t>
            </a:r>
            <a:r>
              <a:rPr lang="cs-CZ" sz="2000" dirty="0"/>
              <a:t> = L</a:t>
            </a:r>
            <a:r>
              <a:rPr lang="cs-CZ" sz="2000" baseline="-25000" dirty="0"/>
              <a:t>1</a:t>
            </a:r>
            <a:r>
              <a:rPr lang="cs-CZ" sz="2000" dirty="0"/>
              <a:t> (Y</a:t>
            </a:r>
            <a:r>
              <a:rPr lang="cs-CZ" sz="2000" baseline="-25000" dirty="0"/>
              <a:t>N</a:t>
            </a:r>
            <a:r>
              <a:rPr lang="cs-CZ" sz="2000" dirty="0"/>
              <a:t> )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Spekulativní poptávka po penězích M</a:t>
            </a:r>
            <a:r>
              <a:rPr lang="cs-CZ" sz="2000" b="1" baseline="30000" dirty="0"/>
              <a:t>d</a:t>
            </a:r>
            <a:r>
              <a:rPr lang="cs-CZ" sz="2000" b="1" baseline="-25000" dirty="0"/>
              <a:t>2</a:t>
            </a:r>
            <a:r>
              <a:rPr lang="cs-CZ" sz="2000" b="1" dirty="0"/>
              <a:t> </a:t>
            </a:r>
            <a:r>
              <a:rPr lang="cs-CZ" sz="2000" dirty="0"/>
              <a:t> - poptávka je funkci úrokové míry: M</a:t>
            </a:r>
            <a:r>
              <a:rPr lang="cs-CZ" sz="2000" baseline="30000" dirty="0"/>
              <a:t>d</a:t>
            </a:r>
            <a:r>
              <a:rPr lang="cs-CZ" sz="2000" baseline="-25000" dirty="0"/>
              <a:t>2 </a:t>
            </a:r>
            <a:r>
              <a:rPr lang="cs-CZ" sz="2000" dirty="0"/>
              <a:t> = L</a:t>
            </a:r>
            <a:r>
              <a:rPr lang="cs-CZ" sz="2000" baseline="-25000" dirty="0"/>
              <a:t>2</a:t>
            </a:r>
            <a:r>
              <a:rPr lang="cs-CZ" sz="2000" dirty="0"/>
              <a:t> (IR)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Celková poptávka po penězích </a:t>
            </a:r>
            <a:r>
              <a:rPr lang="cs-CZ" sz="2000" b="1" dirty="0" err="1"/>
              <a:t>M</a:t>
            </a:r>
            <a:r>
              <a:rPr lang="cs-CZ" sz="2000" b="1" baseline="30000" dirty="0" err="1"/>
              <a:t>d</a:t>
            </a:r>
            <a:r>
              <a:rPr lang="cs-CZ" sz="2000" b="1" dirty="0"/>
              <a:t> </a:t>
            </a:r>
            <a:r>
              <a:rPr lang="cs-CZ" sz="2000" dirty="0"/>
              <a:t>: součet transakční a spekulativní poptávky:</a:t>
            </a:r>
          </a:p>
          <a:p>
            <a:pPr marL="0" indent="0" algn="ctr">
              <a:buNone/>
            </a:pPr>
            <a:r>
              <a:rPr lang="cs-CZ" sz="2000" dirty="0" err="1"/>
              <a:t>M</a:t>
            </a:r>
            <a:r>
              <a:rPr lang="cs-CZ" sz="2000" baseline="30000" dirty="0" err="1"/>
              <a:t>d</a:t>
            </a:r>
            <a:r>
              <a:rPr lang="cs-CZ" sz="2000" baseline="30000" dirty="0"/>
              <a:t> </a:t>
            </a:r>
            <a:r>
              <a:rPr lang="cs-CZ" sz="2000" dirty="0"/>
              <a:t> = M</a:t>
            </a:r>
            <a:r>
              <a:rPr lang="cs-CZ" sz="2000" baseline="30000" dirty="0"/>
              <a:t>d</a:t>
            </a:r>
            <a:r>
              <a:rPr lang="cs-CZ" sz="2000" baseline="-25000" dirty="0"/>
              <a:t>1</a:t>
            </a:r>
            <a:r>
              <a:rPr lang="cs-CZ" sz="2000" dirty="0"/>
              <a:t> + M</a:t>
            </a:r>
            <a:r>
              <a:rPr lang="cs-CZ" sz="2000" baseline="30000" dirty="0"/>
              <a:t>d</a:t>
            </a:r>
            <a:r>
              <a:rPr lang="cs-CZ" sz="2000" baseline="-25000" dirty="0"/>
              <a:t>2</a:t>
            </a:r>
            <a:r>
              <a:rPr lang="cs-CZ" sz="2000" dirty="0"/>
              <a:t> = L</a:t>
            </a:r>
            <a:r>
              <a:rPr lang="cs-CZ" sz="2000" baseline="-25000" dirty="0"/>
              <a:t>1</a:t>
            </a:r>
            <a:r>
              <a:rPr lang="cs-CZ" sz="2000" dirty="0"/>
              <a:t> (Y</a:t>
            </a:r>
            <a:r>
              <a:rPr lang="cs-CZ" sz="2000" baseline="-25000" dirty="0"/>
              <a:t>N</a:t>
            </a:r>
            <a:r>
              <a:rPr lang="cs-CZ" sz="2000" dirty="0"/>
              <a:t> )+ L</a:t>
            </a:r>
            <a:r>
              <a:rPr lang="cs-CZ" sz="2000" baseline="-25000" dirty="0"/>
              <a:t>2</a:t>
            </a:r>
            <a:r>
              <a:rPr lang="cs-CZ" sz="2000" dirty="0"/>
              <a:t> (IR) = L(Y</a:t>
            </a:r>
            <a:r>
              <a:rPr lang="cs-CZ" sz="2000" baseline="-25000" dirty="0"/>
              <a:t>N</a:t>
            </a:r>
            <a:r>
              <a:rPr lang="cs-CZ" sz="2000" dirty="0"/>
              <a:t> , IR)</a:t>
            </a:r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b="1" dirty="0"/>
              <a:t>Celková poptávka po penězích v Keynesiánské teorii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96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 err="1"/>
              <a:t>Baumolův</a:t>
            </a:r>
            <a:r>
              <a:rPr lang="cs-CZ" sz="2000" dirty="0"/>
              <a:t> – </a:t>
            </a:r>
            <a:r>
              <a:rPr lang="cs-CZ" sz="2000" dirty="0" err="1"/>
              <a:t>Tobinův</a:t>
            </a:r>
            <a:r>
              <a:rPr lang="cs-CZ" sz="2000" dirty="0"/>
              <a:t> model transakční poptávky po penězích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err="1"/>
              <a:t>Tobinův</a:t>
            </a:r>
            <a:r>
              <a:rPr lang="cs-CZ" sz="2000" dirty="0"/>
              <a:t> model spekulativní poptávky po penězích</a:t>
            </a:r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Moderní keynesiánské teorie poptávky po penězích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59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b="1" dirty="0"/>
              <a:t>Předpoklad:</a:t>
            </a:r>
            <a:r>
              <a:rPr lang="cs-CZ" sz="2000" dirty="0"/>
              <a:t> </a:t>
            </a:r>
            <a:endParaRPr lang="cs-CZ" sz="2000" dirty="0" smtClean="0"/>
          </a:p>
          <a:p>
            <a:pPr lvl="1" algn="just"/>
            <a:r>
              <a:rPr lang="cs-CZ" sz="1800" dirty="0" smtClean="0"/>
              <a:t>příjem ekonomického subjektu je vyplacen na začátku období a výdaje jsou ekonomickým subjektem uskutečňovány v průběhu celého období.</a:t>
            </a:r>
            <a:endParaRPr lang="cs-CZ" sz="1800" dirty="0"/>
          </a:p>
          <a:p>
            <a:pPr algn="just"/>
            <a:r>
              <a:rPr lang="cs-CZ" sz="2000" b="1" dirty="0"/>
              <a:t>Možné situace:</a:t>
            </a:r>
          </a:p>
          <a:p>
            <a:pPr lvl="1" algn="just"/>
            <a:r>
              <a:rPr lang="cs-CZ" sz="1800" dirty="0"/>
              <a:t>Subjekt drží velkou  peněžní zásobu – relativní náklady (náklady obětovaných příležitosti)</a:t>
            </a:r>
          </a:p>
          <a:p>
            <a:pPr lvl="1" algn="just"/>
            <a:r>
              <a:rPr lang="cs-CZ" sz="1800" dirty="0"/>
              <a:t>Subjekt drží menší peněžní zásobu – transakční náklady</a:t>
            </a:r>
          </a:p>
          <a:p>
            <a:pPr lvl="1" algn="ctr">
              <a:buNone/>
            </a:pPr>
            <a:endParaRPr lang="cs-CZ" sz="1600" b="1" i="1" dirty="0" smtClean="0"/>
          </a:p>
          <a:p>
            <a:pPr lvl="1" algn="ctr">
              <a:buNone/>
            </a:pPr>
            <a:r>
              <a:rPr lang="cs-CZ" sz="2000" b="1" i="1" dirty="0" smtClean="0"/>
              <a:t>Ekonomický </a:t>
            </a:r>
            <a:r>
              <a:rPr lang="cs-CZ" sz="2000" b="1" i="1" dirty="0"/>
              <a:t>subjekt podle </a:t>
            </a:r>
            <a:r>
              <a:rPr lang="cs-CZ" sz="2000" b="1" i="1" dirty="0" err="1"/>
              <a:t>Baumolovy-Tobinovy</a:t>
            </a:r>
            <a:r>
              <a:rPr lang="cs-CZ" sz="2000" b="1" i="1" dirty="0"/>
              <a:t> teorie se chová racionálně, tj. volí peněžní zásobu v takové výši, aby minimalizoval celkové náklady.</a:t>
            </a:r>
          </a:p>
          <a:p>
            <a:pPr lvl="1" algn="ctr">
              <a:buNone/>
            </a:pPr>
            <a:r>
              <a:rPr lang="cs-CZ" sz="2000" b="1" i="1" dirty="0"/>
              <a:t>Výška peněžní zásoby závisí na důchodu a úrokové míře, která ovlivňuje výšku relativních nákladů.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b="1" dirty="0" err="1"/>
              <a:t>Baumolův-Tobinův</a:t>
            </a:r>
            <a:r>
              <a:rPr lang="cs-CZ" b="1" dirty="0"/>
              <a:t> model transakční poptávky po penězích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26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Speciální teorie portfolia</a:t>
            </a:r>
          </a:p>
          <a:p>
            <a:r>
              <a:rPr lang="cs-CZ" sz="2000" dirty="0"/>
              <a:t>Dvě aktiva – peníze a dluhopisy</a:t>
            </a:r>
          </a:p>
          <a:p>
            <a:pPr lvl="1"/>
            <a:r>
              <a:rPr lang="cs-CZ" sz="2000" dirty="0"/>
              <a:t>Peníze – nevýnosové a nerizikové aktivum</a:t>
            </a:r>
          </a:p>
          <a:p>
            <a:pPr lvl="1"/>
            <a:r>
              <a:rPr lang="cs-CZ" sz="2000" dirty="0"/>
              <a:t>Dluhopisy – výnos (kupónové platby a kapitálový výnos)</a:t>
            </a:r>
          </a:p>
          <a:p>
            <a:r>
              <a:rPr lang="cs-CZ" sz="2000" dirty="0"/>
              <a:t>Riziko dluhopisu – směrodatná odchylka</a:t>
            </a:r>
          </a:p>
          <a:p>
            <a:pPr>
              <a:buNone/>
            </a:pPr>
            <a:endParaRPr lang="cs-CZ" sz="2000" dirty="0"/>
          </a:p>
          <a:p>
            <a:pPr algn="ctr">
              <a:buNone/>
            </a:pPr>
            <a:r>
              <a:rPr lang="cs-CZ" sz="2000" i="1" dirty="0"/>
              <a:t>Optimální je držet vhodně diverzifikované portfolio, které se skládá jak z peněz, tak i dluhopisů.</a:t>
            </a:r>
          </a:p>
          <a:p>
            <a:r>
              <a:rPr lang="cs-CZ" sz="2000" dirty="0" err="1"/>
              <a:t>Tobin</a:t>
            </a:r>
            <a:r>
              <a:rPr lang="cs-CZ" sz="2000" dirty="0"/>
              <a:t> x </a:t>
            </a:r>
            <a:r>
              <a:rPr lang="cs-CZ" sz="2000" dirty="0" err="1"/>
              <a:t>Keynes</a:t>
            </a:r>
            <a:r>
              <a:rPr lang="cs-CZ" sz="2000" dirty="0"/>
              <a:t> = optimální držet vhodně diverzifikované portfolio x optimální držet pouze dluhopisy nebo peníze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784976" cy="507703"/>
          </a:xfrm>
        </p:spPr>
        <p:txBody>
          <a:bodyPr/>
          <a:lstStyle/>
          <a:p>
            <a:r>
              <a:rPr lang="cs-CZ" b="1" dirty="0" err="1"/>
              <a:t>Tobinův</a:t>
            </a:r>
            <a:r>
              <a:rPr lang="cs-CZ" b="1" dirty="0"/>
              <a:t> model spekulativní poptávky po penězích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31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703189"/>
            <a:ext cx="4392488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1800" b="1" dirty="0"/>
              <a:t>Neoklasické </a:t>
            </a:r>
            <a:r>
              <a:rPr lang="cs-CZ" sz="1800" b="1" dirty="0" smtClean="0"/>
              <a:t>teorie</a:t>
            </a:r>
          </a:p>
          <a:p>
            <a:pPr algn="just"/>
            <a:endParaRPr lang="cs-CZ" sz="600" b="1" dirty="0" smtClean="0"/>
          </a:p>
          <a:p>
            <a:pPr algn="just"/>
            <a:r>
              <a:rPr lang="cs-CZ" sz="1400" b="1" dirty="0" smtClean="0"/>
              <a:t>Tradiční </a:t>
            </a:r>
            <a:r>
              <a:rPr lang="cs-CZ" sz="1400" b="1" dirty="0"/>
              <a:t>neoklasická teorie </a:t>
            </a:r>
          </a:p>
          <a:p>
            <a:pPr lvl="1" algn="just"/>
            <a:r>
              <a:rPr lang="cs-CZ" sz="1400" dirty="0"/>
              <a:t>formuluje modely apriorně na základě ekonomických </a:t>
            </a:r>
            <a:r>
              <a:rPr lang="cs-CZ" sz="1400" dirty="0" smtClean="0"/>
              <a:t>zkušeností</a:t>
            </a:r>
            <a:endParaRPr lang="cs-CZ" sz="1400" dirty="0"/>
          </a:p>
          <a:p>
            <a:pPr algn="just"/>
            <a:r>
              <a:rPr lang="cs-CZ" sz="1400" b="1" dirty="0"/>
              <a:t>Moderní neoklasická teorie </a:t>
            </a:r>
          </a:p>
          <a:p>
            <a:pPr lvl="1" algn="just"/>
            <a:r>
              <a:rPr lang="cs-CZ" sz="1400" dirty="0"/>
              <a:t>odvozuje model z optimalizační úlohy racionálně jednajícího ekonomického </a:t>
            </a:r>
            <a:r>
              <a:rPr lang="cs-CZ" sz="1400" dirty="0" smtClean="0"/>
              <a:t>subjektu</a:t>
            </a:r>
            <a:endParaRPr lang="cs-CZ" sz="1400" dirty="0"/>
          </a:p>
          <a:p>
            <a:pPr lvl="1" algn="just"/>
            <a:endParaRPr lang="cs-CZ" sz="1400" dirty="0"/>
          </a:p>
          <a:p>
            <a:pPr algn="just"/>
            <a:r>
              <a:rPr lang="cs-CZ" sz="1400" dirty="0" smtClean="0"/>
              <a:t>Výchozí teorie:</a:t>
            </a:r>
            <a:endParaRPr lang="cs-CZ" sz="1400" dirty="0"/>
          </a:p>
          <a:p>
            <a:pPr lvl="1" algn="just"/>
            <a:r>
              <a:rPr lang="cs-CZ" sz="1400" dirty="0"/>
              <a:t>mikroekonomické teorie spotřebitelského výběru </a:t>
            </a:r>
          </a:p>
          <a:p>
            <a:pPr lvl="1" algn="just"/>
            <a:r>
              <a:rPr lang="cs-CZ" sz="1400" dirty="0"/>
              <a:t>teorie celkové rovnováhy</a:t>
            </a:r>
          </a:p>
          <a:p>
            <a:pPr algn="just"/>
            <a:r>
              <a:rPr lang="cs-CZ" sz="1400" dirty="0"/>
              <a:t>Podstata teorií </a:t>
            </a:r>
          </a:p>
          <a:p>
            <a:pPr lvl="1" algn="just"/>
            <a:r>
              <a:rPr lang="cs-CZ" sz="1400" dirty="0"/>
              <a:t>ekonomický subjekt realizuje své rozhodnutí tak, aby v rámci daných omezení maximalizoval svou užitkovou funkci</a:t>
            </a:r>
          </a:p>
          <a:p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/>
              <a:t>Základní principy teorií poptávky po penězích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716016" y="703189"/>
            <a:ext cx="4308005" cy="367240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dirty="0"/>
              <a:t>Keynesiánské </a:t>
            </a:r>
            <a:r>
              <a:rPr lang="cs-CZ" sz="1800" b="1" dirty="0" smtClean="0"/>
              <a:t>teorie</a:t>
            </a:r>
          </a:p>
          <a:p>
            <a:endParaRPr lang="cs-CZ" sz="600" b="1" dirty="0"/>
          </a:p>
          <a:p>
            <a:r>
              <a:rPr lang="cs-CZ" sz="1400" b="1" dirty="0" smtClean="0"/>
              <a:t>Tradiční </a:t>
            </a:r>
            <a:r>
              <a:rPr lang="cs-CZ" sz="1400" b="1" dirty="0"/>
              <a:t>keynesiánská teorie </a:t>
            </a:r>
          </a:p>
          <a:p>
            <a:pPr lvl="1"/>
            <a:r>
              <a:rPr lang="cs-CZ" sz="1400" dirty="0"/>
              <a:t>motivy poptávky po penězích – motiv důchodu, motiv opatrnosti, motiv spekulace</a:t>
            </a:r>
          </a:p>
          <a:p>
            <a:pPr lvl="1"/>
            <a:r>
              <a:rPr lang="cs-CZ" sz="1400" dirty="0"/>
              <a:t>není postavena na optimalizačních principech</a:t>
            </a:r>
          </a:p>
          <a:p>
            <a:r>
              <a:rPr lang="cs-CZ" sz="1400" b="1" dirty="0"/>
              <a:t>Moderní keynesiánská teorie </a:t>
            </a:r>
          </a:p>
          <a:p>
            <a:pPr lvl="1"/>
            <a:r>
              <a:rPr lang="cs-CZ" sz="1400" dirty="0"/>
              <a:t>poptávková funkce po penězích – optimalizační principy</a:t>
            </a:r>
          </a:p>
          <a:p>
            <a:pPr lvl="1"/>
            <a:endParaRPr lang="cs-CZ" sz="1400" dirty="0"/>
          </a:p>
          <a:p>
            <a:r>
              <a:rPr lang="cs-CZ" sz="1400" dirty="0"/>
              <a:t>Kritérium optima v moderních keynesiánských teoriích </a:t>
            </a:r>
          </a:p>
          <a:p>
            <a:pPr lvl="1"/>
            <a:r>
              <a:rPr lang="cs-CZ" sz="1400" dirty="0"/>
              <a:t>nákladová funkce, která zahrnuje náklady z obětovaných příležitostí a transakční náklady</a:t>
            </a:r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12731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27 . 02. 1867 – 29. 04. 1947</a:t>
            </a:r>
          </a:p>
          <a:p>
            <a:r>
              <a:rPr lang="cs-CZ" sz="2000" dirty="0"/>
              <a:t>ekonom, statistik, matematik</a:t>
            </a:r>
          </a:p>
          <a:p>
            <a:r>
              <a:rPr lang="cs-CZ" sz="2000" dirty="0"/>
              <a:t>jeden z prvních neoklasických ekonomů v USA</a:t>
            </a:r>
          </a:p>
          <a:p>
            <a:r>
              <a:rPr lang="cs-CZ" sz="2000" dirty="0"/>
              <a:t>představitel kvantitativní teorie peněz</a:t>
            </a:r>
          </a:p>
          <a:p>
            <a:r>
              <a:rPr lang="cs-CZ" sz="2000" dirty="0" smtClean="0"/>
              <a:t>doktorát </a:t>
            </a:r>
            <a:r>
              <a:rPr lang="cs-CZ" sz="2000" dirty="0"/>
              <a:t>na </a:t>
            </a:r>
            <a:r>
              <a:rPr lang="cs-CZ" sz="2000" dirty="0" err="1"/>
              <a:t>Yale</a:t>
            </a:r>
            <a:r>
              <a:rPr lang="cs-CZ" sz="2000" dirty="0"/>
              <a:t> University </a:t>
            </a:r>
          </a:p>
          <a:p>
            <a:r>
              <a:rPr lang="cs-CZ" sz="2000" dirty="0" smtClean="0"/>
              <a:t>profesor </a:t>
            </a:r>
            <a:r>
              <a:rPr lang="cs-CZ" sz="2000" dirty="0"/>
              <a:t>ekonomie na YU</a:t>
            </a:r>
          </a:p>
          <a:p>
            <a:r>
              <a:rPr lang="cs-CZ" sz="2000" dirty="0" smtClean="0"/>
              <a:t>prezident </a:t>
            </a:r>
            <a:r>
              <a:rPr lang="cs-CZ" sz="2000" dirty="0"/>
              <a:t>Americké ekonomické společnosti</a:t>
            </a:r>
          </a:p>
          <a:p>
            <a:r>
              <a:rPr lang="cs-CZ" sz="2000" dirty="0" smtClean="0"/>
              <a:t>spoluzakladatel </a:t>
            </a:r>
            <a:r>
              <a:rPr lang="cs-CZ" sz="2000" dirty="0"/>
              <a:t>Ekonometrické společnosti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err="1"/>
              <a:t>Irving</a:t>
            </a:r>
            <a:r>
              <a:rPr lang="cs-CZ" b="1" dirty="0"/>
              <a:t> </a:t>
            </a:r>
            <a:r>
              <a:rPr lang="cs-CZ" b="1" dirty="0" err="1"/>
              <a:t>Fisher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Zástupný symbol pro obsah 5" descr="200px-Irvingfish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04599" y="1059582"/>
            <a:ext cx="2759889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74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4294967295"/>
          </p:nvPr>
        </p:nvPicPr>
        <p:blipFill rotWithShape="1">
          <a:blip r:embed="rId3"/>
          <a:srcRect l="17147" t="20778" r="26074" b="10209"/>
          <a:stretch/>
        </p:blipFill>
        <p:spPr>
          <a:xfrm>
            <a:off x="179512" y="123478"/>
            <a:ext cx="7560840" cy="454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86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 smtClean="0"/>
              <a:t>26. 07. 1842– </a:t>
            </a:r>
            <a:r>
              <a:rPr lang="cs-CZ" sz="2000" dirty="0"/>
              <a:t>13. </a:t>
            </a:r>
            <a:r>
              <a:rPr lang="cs-CZ" sz="2000" dirty="0" smtClean="0"/>
              <a:t>07. </a:t>
            </a:r>
            <a:r>
              <a:rPr lang="cs-CZ" sz="2000" dirty="0"/>
              <a:t>1924</a:t>
            </a:r>
          </a:p>
          <a:p>
            <a:pPr algn="just"/>
            <a:r>
              <a:rPr lang="cs-CZ" sz="2000" dirty="0"/>
              <a:t>profesor </a:t>
            </a:r>
            <a:r>
              <a:rPr lang="cs-CZ" sz="2000" dirty="0" err="1"/>
              <a:t>politickej</a:t>
            </a:r>
            <a:r>
              <a:rPr lang="cs-CZ" sz="2000" dirty="0"/>
              <a:t> </a:t>
            </a:r>
            <a:r>
              <a:rPr lang="cs-CZ" sz="2000" dirty="0" err="1"/>
              <a:t>ekonómie</a:t>
            </a:r>
            <a:r>
              <a:rPr lang="cs-CZ" sz="2000" dirty="0"/>
              <a:t> na </a:t>
            </a:r>
            <a:r>
              <a:rPr lang="cs-CZ" sz="2000" dirty="0" err="1"/>
              <a:t>Univerzite</a:t>
            </a:r>
            <a:r>
              <a:rPr lang="cs-CZ" sz="2000" dirty="0"/>
              <a:t> v Cambridge</a:t>
            </a:r>
            <a:endParaRPr lang="cs-CZ" sz="2000" dirty="0" smtClean="0"/>
          </a:p>
          <a:p>
            <a:pPr algn="just"/>
            <a:r>
              <a:rPr lang="cs-CZ" sz="2000" dirty="0" smtClean="0"/>
              <a:t>Hlavní </a:t>
            </a:r>
            <a:r>
              <a:rPr lang="cs-CZ" sz="2000" dirty="0"/>
              <a:t>tvůrce cambridgeské teorie poptávky </a:t>
            </a:r>
            <a:r>
              <a:rPr lang="cs-CZ" sz="2000" dirty="0" smtClean="0"/>
              <a:t>po  </a:t>
            </a:r>
            <a:r>
              <a:rPr lang="cs-CZ" sz="2000" dirty="0"/>
              <a:t>penězích</a:t>
            </a:r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smtClean="0"/>
              <a:t>Alfred </a:t>
            </a:r>
            <a:r>
              <a:rPr lang="cs-CZ" b="1" dirty="0" err="1" smtClean="0"/>
              <a:t>Marshall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37705" y="1203598"/>
            <a:ext cx="2509212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824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07/1912 – 11/2006</a:t>
            </a:r>
          </a:p>
          <a:p>
            <a:r>
              <a:rPr lang="cs-CZ" sz="2000" dirty="0"/>
              <a:t>Studoval matematiku a ekonomii</a:t>
            </a:r>
          </a:p>
          <a:p>
            <a:r>
              <a:rPr lang="cs-CZ" sz="2000" dirty="0"/>
              <a:t>ekonom USA</a:t>
            </a:r>
          </a:p>
          <a:p>
            <a:r>
              <a:rPr lang="cs-CZ" sz="2000" dirty="0"/>
              <a:t>1976 Nobelova cena za ekonomii</a:t>
            </a:r>
          </a:p>
          <a:p>
            <a:r>
              <a:rPr lang="cs-CZ" sz="2000" dirty="0"/>
              <a:t>liberální ekonom 2. pol. 20. stol.</a:t>
            </a:r>
          </a:p>
          <a:p>
            <a:r>
              <a:rPr lang="cs-CZ" sz="2000" dirty="0"/>
              <a:t>zastánce </a:t>
            </a:r>
            <a:r>
              <a:rPr lang="cs-CZ" sz="2000" dirty="0" err="1"/>
              <a:t>Laissez</a:t>
            </a:r>
            <a:r>
              <a:rPr lang="cs-CZ" sz="2000" dirty="0"/>
              <a:t> </a:t>
            </a:r>
            <a:r>
              <a:rPr lang="cs-CZ" sz="2000" dirty="0" err="1"/>
              <a:t>faire</a:t>
            </a:r>
            <a:endParaRPr lang="cs-CZ" sz="2000" dirty="0"/>
          </a:p>
          <a:p>
            <a:r>
              <a:rPr lang="cs-CZ" sz="2000" dirty="0"/>
              <a:t>moderní neoklasická ekonomická teorie</a:t>
            </a:r>
          </a:p>
          <a:p>
            <a:r>
              <a:rPr lang="cs-CZ" sz="2000" dirty="0"/>
              <a:t>nejvýznamnější představitel monetarismu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err="1"/>
              <a:t>Milton</a:t>
            </a:r>
            <a:r>
              <a:rPr lang="cs-CZ" b="1" dirty="0"/>
              <a:t> </a:t>
            </a:r>
            <a:r>
              <a:rPr lang="cs-CZ" b="1" dirty="0" err="1"/>
              <a:t>Friedman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Zástupný symbol pro obsah 5" descr="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40241" y="1131590"/>
            <a:ext cx="3507524" cy="2371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20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06/1883 – 04/1946</a:t>
            </a:r>
          </a:p>
          <a:p>
            <a:r>
              <a:rPr lang="cs-CZ" sz="2000" dirty="0"/>
              <a:t>studoval matematiku a filosofii</a:t>
            </a:r>
          </a:p>
          <a:p>
            <a:r>
              <a:rPr lang="cs-CZ" sz="2000" dirty="0"/>
              <a:t>britský ekonom</a:t>
            </a:r>
          </a:p>
          <a:p>
            <a:r>
              <a:rPr lang="cs-CZ" sz="2000" dirty="0"/>
              <a:t>profesor – univerzita v Cambridge</a:t>
            </a:r>
          </a:p>
          <a:p>
            <a:r>
              <a:rPr lang="cs-CZ" sz="2000" dirty="0"/>
              <a:t>guvernér Bank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England</a:t>
            </a:r>
            <a:endParaRPr lang="cs-CZ" sz="2000" dirty="0"/>
          </a:p>
          <a:p>
            <a:r>
              <a:rPr lang="cs-CZ" sz="2000" dirty="0"/>
              <a:t>zakladatel keynesiánství</a:t>
            </a:r>
          </a:p>
          <a:p>
            <a:r>
              <a:rPr lang="cs-CZ" sz="2000" dirty="0"/>
              <a:t>pozitivní názor na státní zásahy v hospodářství</a:t>
            </a:r>
          </a:p>
          <a:p>
            <a:r>
              <a:rPr lang="cs-CZ" sz="2000" dirty="0"/>
              <a:t>velká hospodářská krize</a:t>
            </a:r>
          </a:p>
          <a:p>
            <a:r>
              <a:rPr lang="cs-CZ" sz="2000" dirty="0"/>
              <a:t>jeden z nejvýznamnějších ekonomů 20. stol.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John </a:t>
            </a:r>
            <a:r>
              <a:rPr lang="cs-CZ" b="1" dirty="0" err="1"/>
              <a:t>Maynard</a:t>
            </a:r>
            <a:r>
              <a:rPr lang="cs-CZ" b="1" dirty="0"/>
              <a:t> </a:t>
            </a:r>
            <a:r>
              <a:rPr lang="cs-CZ" b="1" dirty="0" err="1"/>
              <a:t>Keynes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Zástupný symbol pro obsah 5" descr="JMKeyne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04148" y="1127376"/>
            <a:ext cx="2952328" cy="374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20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 smtClean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 smtClean="0"/>
              <a:t>Děkuji za pozornost </a:t>
            </a:r>
            <a:r>
              <a:rPr lang="cs-CZ" altLang="cs-CZ" sz="2400" dirty="0" smtClean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 b="1" dirty="0" err="1"/>
              <a:t>Fisherova</a:t>
            </a:r>
            <a:r>
              <a:rPr lang="cs-CZ" sz="2000" b="1" dirty="0"/>
              <a:t> teorie poptávky po penězích</a:t>
            </a:r>
          </a:p>
          <a:p>
            <a:pPr algn="just"/>
            <a:r>
              <a:rPr lang="cs-CZ" sz="2000" dirty="0" err="1"/>
              <a:t>Irving</a:t>
            </a:r>
            <a:r>
              <a:rPr lang="cs-CZ" sz="2000" dirty="0"/>
              <a:t> </a:t>
            </a:r>
            <a:r>
              <a:rPr lang="cs-CZ" sz="2000" dirty="0" err="1"/>
              <a:t>Fisher</a:t>
            </a:r>
            <a:r>
              <a:rPr lang="cs-CZ" sz="2000" dirty="0"/>
              <a:t> (1867 – 1947)</a:t>
            </a:r>
          </a:p>
          <a:p>
            <a:pPr algn="just"/>
            <a:r>
              <a:rPr lang="cs-CZ" sz="2000" dirty="0"/>
              <a:t>Vychází z rigidní verze kvantitativní teorie peněz</a:t>
            </a:r>
          </a:p>
          <a:p>
            <a:pPr algn="just"/>
            <a:endParaRPr lang="cs-CZ" sz="2000" dirty="0"/>
          </a:p>
          <a:p>
            <a:pPr marL="0" indent="0" algn="just">
              <a:buNone/>
            </a:pPr>
            <a:r>
              <a:rPr lang="cs-CZ" sz="2000" b="1" dirty="0"/>
              <a:t>Cambridgeská teorie poptávky po penězích</a:t>
            </a:r>
          </a:p>
          <a:p>
            <a:pPr algn="just"/>
            <a:r>
              <a:rPr lang="cs-CZ" sz="2000" dirty="0"/>
              <a:t>Alfred </a:t>
            </a:r>
            <a:r>
              <a:rPr lang="cs-CZ" sz="2000" dirty="0" err="1" smtClean="0"/>
              <a:t>Marshall</a:t>
            </a:r>
            <a:r>
              <a:rPr lang="cs-CZ" sz="2000" dirty="0" smtClean="0"/>
              <a:t> </a:t>
            </a:r>
            <a:r>
              <a:rPr lang="cs-CZ" sz="2000" dirty="0"/>
              <a:t>(1842 – 1924)</a:t>
            </a:r>
          </a:p>
          <a:p>
            <a:pPr algn="just"/>
            <a:r>
              <a:rPr lang="cs-CZ" sz="2000" dirty="0"/>
              <a:t>rozvinutá </a:t>
            </a:r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507703"/>
          </a:xfrm>
        </p:spPr>
        <p:txBody>
          <a:bodyPr/>
          <a:lstStyle/>
          <a:p>
            <a:r>
              <a:rPr lang="cs-CZ" b="1" dirty="0"/>
              <a:t>Tradiční neoklasické teorie poptávky po penězích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69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hlavní část kvantitativní teorie peněz</a:t>
            </a:r>
          </a:p>
          <a:p>
            <a:r>
              <a:rPr lang="cs-CZ" sz="2000" dirty="0"/>
              <a:t>počátky – klasická ekonomická teorie</a:t>
            </a:r>
          </a:p>
          <a:p>
            <a:r>
              <a:rPr lang="cs-CZ" sz="2000" dirty="0"/>
              <a:t>základní vztah – kvantitativní rovnice peněz – </a:t>
            </a:r>
            <a:r>
              <a:rPr lang="cs-CZ" sz="2000" dirty="0" err="1"/>
              <a:t>Fisherova</a:t>
            </a:r>
            <a:r>
              <a:rPr lang="cs-CZ" sz="2000" dirty="0"/>
              <a:t> rovnice</a:t>
            </a:r>
          </a:p>
          <a:p>
            <a:pPr algn="ctr">
              <a:buNone/>
            </a:pPr>
            <a:r>
              <a:rPr lang="cs-CZ" sz="2000" b="1" dirty="0">
                <a:solidFill>
                  <a:srgbClr val="FF0000"/>
                </a:solidFill>
              </a:rPr>
              <a:t>M . V</a:t>
            </a:r>
            <a:r>
              <a:rPr lang="cs-CZ" sz="2000" b="1" baseline="-25000" dirty="0">
                <a:solidFill>
                  <a:srgbClr val="FF0000"/>
                </a:solidFill>
              </a:rPr>
              <a:t>T</a:t>
            </a:r>
            <a:r>
              <a:rPr lang="cs-CZ" sz="2000" b="1" dirty="0">
                <a:solidFill>
                  <a:srgbClr val="FF0000"/>
                </a:solidFill>
              </a:rPr>
              <a:t> = P . T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veličina M</a:t>
            </a:r>
            <a:r>
              <a:rPr lang="cs-CZ" sz="2000" b="1" dirty="0"/>
              <a:t> </a:t>
            </a:r>
            <a:r>
              <a:rPr lang="cs-CZ" sz="2000" dirty="0"/>
              <a:t>– množství peněz v oběhu (peněžní nabídka, zásoba)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veličina V</a:t>
            </a:r>
            <a:r>
              <a:rPr lang="cs-CZ" sz="2000" b="1" baseline="-25000" dirty="0">
                <a:solidFill>
                  <a:srgbClr val="FF0000"/>
                </a:solidFill>
              </a:rPr>
              <a:t>T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– transakční rychlost peněz 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veličina P </a:t>
            </a:r>
            <a:r>
              <a:rPr lang="cs-CZ" sz="2000" dirty="0"/>
              <a:t>– cenová hladina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veličina T</a:t>
            </a:r>
            <a:r>
              <a:rPr lang="cs-CZ" sz="2000" b="1" dirty="0"/>
              <a:t> </a:t>
            </a:r>
            <a:r>
              <a:rPr lang="cs-CZ" sz="2000" dirty="0"/>
              <a:t>– množství reálných transakcí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err="1"/>
              <a:t>Fisherova</a:t>
            </a:r>
            <a:r>
              <a:rPr lang="cs-CZ" b="1" dirty="0"/>
              <a:t> teorie poptávky po penězích (1)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02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i="1" dirty="0">
                <a:solidFill>
                  <a:srgbClr val="FF0000"/>
                </a:solidFill>
              </a:rPr>
              <a:t>M . V</a:t>
            </a:r>
            <a:r>
              <a:rPr lang="cs-CZ" sz="2000" b="1" i="1" baseline="-25000" dirty="0">
                <a:solidFill>
                  <a:srgbClr val="FF0000"/>
                </a:solidFill>
              </a:rPr>
              <a:t>T</a:t>
            </a:r>
            <a:r>
              <a:rPr lang="cs-CZ" sz="2000" b="1" i="1" dirty="0">
                <a:solidFill>
                  <a:srgbClr val="FF0000"/>
                </a:solidFill>
              </a:rPr>
              <a:t> = P . T </a:t>
            </a:r>
            <a:r>
              <a:rPr lang="cs-CZ" sz="2000" dirty="0"/>
              <a:t>- rovnice rovnováhy</a:t>
            </a:r>
            <a:endParaRPr lang="cs-CZ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000" dirty="0"/>
              <a:t>=&gt; Rovnice poptávky po penězích: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1600" dirty="0" smtClean="0"/>
              <a:t>Poptávka </a:t>
            </a:r>
            <a:r>
              <a:rPr lang="cs-CZ" sz="1600" dirty="0"/>
              <a:t>po penězích </a:t>
            </a:r>
          </a:p>
          <a:p>
            <a:pPr lvl="1"/>
            <a:r>
              <a:rPr lang="cs-CZ" sz="1600" dirty="0"/>
              <a:t>je výlučně transakční poptávkou</a:t>
            </a:r>
          </a:p>
          <a:p>
            <a:pPr lvl="1"/>
            <a:r>
              <a:rPr lang="cs-CZ" sz="1600" dirty="0"/>
              <a:t>neuvažuje vlivy úrokové míry, resp. výnosnost alternativních aktiv na poptávku po penězích</a:t>
            </a:r>
          </a:p>
          <a:p>
            <a:pPr lvl="1"/>
            <a:r>
              <a:rPr lang="cs-CZ" sz="1600" dirty="0"/>
              <a:t>neuvažující ostatní faktory (např. bohatství a očekávanou inflaci)</a:t>
            </a:r>
          </a:p>
          <a:p>
            <a:pPr marL="0" indent="0">
              <a:buNone/>
            </a:pPr>
            <a:r>
              <a:rPr lang="cs-CZ" sz="1600" dirty="0" smtClean="0"/>
              <a:t>Původní </a:t>
            </a:r>
            <a:r>
              <a:rPr lang="cs-CZ" sz="1600" dirty="0" err="1"/>
              <a:t>Fisherova</a:t>
            </a:r>
            <a:r>
              <a:rPr lang="cs-CZ" sz="1600" dirty="0"/>
              <a:t> rovnice</a:t>
            </a:r>
          </a:p>
          <a:p>
            <a:pPr lvl="1"/>
            <a:r>
              <a:rPr lang="cs-CZ" sz="1600" dirty="0"/>
              <a:t>transakční rychlost peněz určená úrovni technologie platebního styku a úrovní organizace peněžní sféry</a:t>
            </a:r>
          </a:p>
          <a:p>
            <a:pPr lvl="1"/>
            <a:r>
              <a:rPr lang="cs-CZ" sz="1600" dirty="0"/>
              <a:t>změny transakční rychlosti peněz – umožněny pouze technologickými či institucionálními změnami =&gt; pomalé</a:t>
            </a:r>
          </a:p>
          <a:p>
            <a:pPr lvl="1"/>
            <a:r>
              <a:rPr lang="cs-CZ" sz="1600" dirty="0" err="1"/>
              <a:t>Fisher</a:t>
            </a:r>
            <a:r>
              <a:rPr lang="cs-CZ" sz="1600" dirty="0"/>
              <a:t> –</a:t>
            </a:r>
            <a:r>
              <a:rPr lang="cs-CZ" sz="1600" i="1" dirty="0"/>
              <a:t> V</a:t>
            </a:r>
            <a:r>
              <a:rPr lang="cs-CZ" sz="1600" i="1" baseline="-25000" dirty="0"/>
              <a:t>T</a:t>
            </a:r>
            <a:r>
              <a:rPr lang="cs-CZ" sz="1600" i="1" dirty="0"/>
              <a:t> </a:t>
            </a:r>
            <a:r>
              <a:rPr lang="cs-CZ" sz="1600" dirty="0"/>
              <a:t>z krátkodobého hlediska považuje za konstantu</a:t>
            </a:r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err="1"/>
              <a:t>Fisherova</a:t>
            </a:r>
            <a:r>
              <a:rPr lang="cs-CZ" b="1" dirty="0"/>
              <a:t> teorie poptávky po penězích (2)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900833"/>
            <a:ext cx="2318910" cy="12388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8900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Odvozená z </a:t>
            </a:r>
            <a:r>
              <a:rPr lang="cs-CZ" sz="2000" dirty="0" err="1"/>
              <a:t>Fisherovy</a:t>
            </a:r>
            <a:r>
              <a:rPr lang="cs-CZ" sz="2000" dirty="0"/>
              <a:t> </a:t>
            </a:r>
            <a:r>
              <a:rPr lang="cs-CZ" sz="2000" dirty="0" smtClean="0"/>
              <a:t>rovnice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Veličina </a:t>
            </a:r>
            <a:r>
              <a:rPr lang="cs-CZ" sz="2000" dirty="0"/>
              <a:t>poměru reálného hrubého domácího důchodu a reálných transakcí: 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Veličina důchodové rychlosti peněžního oběhu</a:t>
            </a:r>
            <a:r>
              <a:rPr lang="cs-CZ" sz="2800" dirty="0"/>
              <a:t>:</a:t>
            </a:r>
          </a:p>
          <a:p>
            <a:endParaRPr lang="cs-CZ" sz="2000" dirty="0"/>
          </a:p>
          <a:p>
            <a:r>
              <a:rPr lang="cs-CZ" sz="2000" dirty="0" err="1"/>
              <a:t>Fisherova</a:t>
            </a:r>
            <a:r>
              <a:rPr lang="cs-CZ" sz="2000" dirty="0"/>
              <a:t> rovnice v důchodovém tvaru:  </a:t>
            </a:r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36562"/>
            <a:ext cx="8424936" cy="507703"/>
          </a:xfrm>
        </p:spPr>
        <p:txBody>
          <a:bodyPr/>
          <a:lstStyle/>
          <a:p>
            <a:r>
              <a:rPr lang="cs-CZ" b="1" dirty="0" err="1"/>
              <a:t>Fisherova</a:t>
            </a:r>
            <a:r>
              <a:rPr lang="cs-CZ" b="1" dirty="0"/>
              <a:t> rovnice poptávky po penězích v </a:t>
            </a:r>
            <a:r>
              <a:rPr lang="cs-CZ" b="1" u="sng" dirty="0"/>
              <a:t>důchodovém tvaru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01945" y="1347614"/>
            <a:ext cx="805006" cy="690005"/>
          </a:xfrm>
          <a:prstGeom prst="rect">
            <a:avLst/>
          </a:prstGeom>
          <a:noFill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2283718"/>
            <a:ext cx="1781782" cy="506188"/>
          </a:xfrm>
          <a:prstGeom prst="rect">
            <a:avLst/>
          </a:prstGeom>
          <a:noFill/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2859782"/>
            <a:ext cx="2441019" cy="9082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718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508" y="987574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b="1" dirty="0">
                <a:solidFill>
                  <a:srgbClr val="FF0000"/>
                </a:solidFill>
              </a:rPr>
              <a:t>Veličina </a:t>
            </a:r>
            <a:r>
              <a:rPr lang="cs-CZ" sz="2000" b="1" i="1" dirty="0">
                <a:solidFill>
                  <a:srgbClr val="FF0000"/>
                </a:solidFill>
              </a:rPr>
              <a:t>MC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– hotovostní peníze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Veličina</a:t>
            </a:r>
            <a:r>
              <a:rPr lang="cs-CZ" sz="2000" b="1" i="1" dirty="0">
                <a:solidFill>
                  <a:srgbClr val="FF0000"/>
                </a:solidFill>
              </a:rPr>
              <a:t> V</a:t>
            </a:r>
            <a:r>
              <a:rPr lang="cs-CZ" sz="2000" b="1" i="1" baseline="-25000" dirty="0">
                <a:solidFill>
                  <a:srgbClr val="FF0000"/>
                </a:solidFill>
              </a:rPr>
              <a:t>MC </a:t>
            </a:r>
            <a:r>
              <a:rPr lang="cs-CZ" sz="2000" dirty="0"/>
              <a:t> - transakční rychlost hotovostních peněz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Veličina </a:t>
            </a:r>
            <a:r>
              <a:rPr lang="cs-CZ" sz="2000" b="1" i="1" dirty="0">
                <a:solidFill>
                  <a:srgbClr val="FF0000"/>
                </a:solidFill>
              </a:rPr>
              <a:t>DD </a:t>
            </a:r>
            <a:r>
              <a:rPr lang="cs-CZ" sz="2000" dirty="0"/>
              <a:t>– bezhotovostní peníze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Veličina </a:t>
            </a:r>
            <a:r>
              <a:rPr lang="cs-CZ" sz="2000" b="1" i="1" dirty="0">
                <a:solidFill>
                  <a:srgbClr val="FF0000"/>
                </a:solidFill>
              </a:rPr>
              <a:t>V</a:t>
            </a:r>
            <a:r>
              <a:rPr lang="cs-CZ" sz="2000" b="1" i="1" baseline="-25000" dirty="0">
                <a:solidFill>
                  <a:srgbClr val="FF0000"/>
                </a:solidFill>
              </a:rPr>
              <a:t>DD</a:t>
            </a:r>
            <a:r>
              <a:rPr lang="cs-CZ" sz="2000" b="1" i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– transakční rychlost bezhotovostních peněz</a:t>
            </a:r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92888" cy="507703"/>
          </a:xfrm>
        </p:spPr>
        <p:txBody>
          <a:bodyPr/>
          <a:lstStyle/>
          <a:p>
            <a:r>
              <a:rPr lang="cs-CZ" b="1" dirty="0" err="1"/>
              <a:t>Fisherova</a:t>
            </a:r>
            <a:r>
              <a:rPr lang="cs-CZ" b="1" dirty="0"/>
              <a:t> rovnice – rozlišování mezi hotovostním oběživem a bezhotovostníma penězi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7524" y="1347614"/>
            <a:ext cx="6709357" cy="6682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6022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 dirty="0"/>
              <a:t>Podmínka rovnováhy: 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Nabídka peněz M je exogenní (vnější nezávislá) veličina.</a:t>
            </a:r>
          </a:p>
          <a:p>
            <a:pPr algn="just"/>
            <a:r>
              <a:rPr lang="cs-CZ" sz="2000" dirty="0"/>
              <a:t>Zvýšení nabídky peněz neovlivní rychlost oběhu peněz, je ovlivněná pouze technologicky.</a:t>
            </a:r>
          </a:p>
          <a:p>
            <a:pPr algn="just"/>
            <a:r>
              <a:rPr lang="cs-CZ" sz="2000" dirty="0"/>
              <a:t>Zvýšení nabídky peněz neovlivní úroveň reálných transakcí, která je daná podmínkami v reálním sektore ekonomiky.</a:t>
            </a:r>
          </a:p>
          <a:p>
            <a:pPr marL="0" indent="0" algn="just">
              <a:buNone/>
            </a:pPr>
            <a:r>
              <a:rPr lang="cs-CZ" sz="2000" dirty="0"/>
              <a:t>=&gt; Zvýšení nabídky peněz ovlivní  pouze cenovou hladinu a to proporcionálně (pokud se zvýší peněžní nabídka M k-krát, zvýší se cenová hladina také k-krát).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Hlavní závěry kvantitativní teorie peněz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Poptávka po penězích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771550"/>
            <a:ext cx="1350618" cy="4502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5237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4976</TotalTime>
  <Words>2198</Words>
  <Application>Microsoft Office PowerPoint</Application>
  <PresentationFormat>Předvádění na obrazovce (16:9)</PresentationFormat>
  <Paragraphs>360</Paragraphs>
  <Slides>33</Slides>
  <Notes>32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0" baseType="lpstr">
      <vt:lpstr>Arial</vt:lpstr>
      <vt:lpstr>Calibri</vt:lpstr>
      <vt:lpstr>Enriqueta</vt:lpstr>
      <vt:lpstr>Symbol</vt:lpstr>
      <vt:lpstr>Times New Roman</vt:lpstr>
      <vt:lpstr>Wingdings</vt:lpstr>
      <vt:lpstr>SLU</vt:lpstr>
      <vt:lpstr>Poptávka po penězích </vt:lpstr>
      <vt:lpstr>Definice poptávky po penězích</vt:lpstr>
      <vt:lpstr>Prezentace aplikace PowerPoint</vt:lpstr>
      <vt:lpstr>Tradiční neoklasické teorie poptávky po penězích</vt:lpstr>
      <vt:lpstr>Fisherova teorie poptávky po penězích (1)</vt:lpstr>
      <vt:lpstr>Fisherova teorie poptávky po penězích (2)</vt:lpstr>
      <vt:lpstr>Fisherova rovnice poptávky po penězích v důchodovém tvaru</vt:lpstr>
      <vt:lpstr>Fisherova rovnice – rozlišování mezi hotovostním oběživem a bezhotovostníma penězi</vt:lpstr>
      <vt:lpstr>Hlavní závěry kvantitativní teorie peněz</vt:lpstr>
      <vt:lpstr>Cambridgeská teorie poptávky po penězích (1)</vt:lpstr>
      <vt:lpstr>Cambridgeská teorie poptávky po penězích (2)</vt:lpstr>
      <vt:lpstr>Cambridgeská teorie poptávky po penězích (3)</vt:lpstr>
      <vt:lpstr>Převodové mechanismy </vt:lpstr>
      <vt:lpstr>Přímý převodový mechanismus</vt:lpstr>
      <vt:lpstr>Nepřímý převodový mechanizmus</vt:lpstr>
      <vt:lpstr>Friedmanova teorie poptávky po penězích (1)</vt:lpstr>
      <vt:lpstr>Friedmanova teorie poptávky po penězích (2)</vt:lpstr>
      <vt:lpstr>Friedmanova teorie poptávky po penězích (3)</vt:lpstr>
      <vt:lpstr>Friedmanova teorie poptávky po penězích (4)</vt:lpstr>
      <vt:lpstr>Friedmanova teorie poptávky po penězích (5)</vt:lpstr>
      <vt:lpstr>Friedmanova teorie poptávky po penězích (6)</vt:lpstr>
      <vt:lpstr>Keynesiánská teorie poptávky po penězích </vt:lpstr>
      <vt:lpstr>Odvození spekulativní poptávky po penězích</vt:lpstr>
      <vt:lpstr>Celková poptávka po penězích v Keynesiánské teorii</vt:lpstr>
      <vt:lpstr>Moderní keynesiánské teorie poptávky po penězích</vt:lpstr>
      <vt:lpstr>Baumolův-Tobinův model transakční poptávky po penězích</vt:lpstr>
      <vt:lpstr>Tobinův model spekulativní poptávky po penězích</vt:lpstr>
      <vt:lpstr>Základní principy teorií poptávky po penězích</vt:lpstr>
      <vt:lpstr>Irving Fisher</vt:lpstr>
      <vt:lpstr>Alfred Marshall</vt:lpstr>
      <vt:lpstr>Milton Friedman</vt:lpstr>
      <vt:lpstr>John Maynard Keynes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143</cp:revision>
  <cp:lastPrinted>2017-02-22T12:09:42Z</cp:lastPrinted>
  <dcterms:created xsi:type="dcterms:W3CDTF">2016-07-06T15:42:34Z</dcterms:created>
  <dcterms:modified xsi:type="dcterms:W3CDTF">2021-03-05T21:59:34Z</dcterms:modified>
</cp:coreProperties>
</file>