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308" r:id="rId3"/>
    <p:sldId id="309" r:id="rId4"/>
    <p:sldId id="310" r:id="rId5"/>
    <p:sldId id="311" r:id="rId6"/>
    <p:sldId id="338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2" r:id="rId28"/>
    <p:sldId id="333" r:id="rId29"/>
    <p:sldId id="334" r:id="rId30"/>
    <p:sldId id="335" r:id="rId31"/>
    <p:sldId id="295" r:id="rId32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91" d="100"/>
          <a:sy n="91" d="100"/>
        </p:scale>
        <p:origin x="7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2C2EC-02D1-45BE-B2E9-3575D82216E5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B78EF-36C3-4138-A357-245E0C698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52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3962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103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38252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6622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98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6055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4602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3217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4738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7849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4218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6442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4889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0098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2003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0510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48479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0969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2898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9600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9046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96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8288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44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661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22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083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465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279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Nabídka peněz</a:t>
            </a:r>
            <a:b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FIU/NPNPT</a:t>
            </a:r>
            <a:endParaRPr lang="cs-CZ" altLang="cs-CZ" sz="9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Zuzana </a:t>
            </a:r>
            <a:r>
              <a:rPr lang="cs-CZ" altLang="cs-CZ" sz="9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Szkorupová</a:t>
            </a:r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pl-PL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Zvýšení rezerv: Nákup zahraniční měny od komerční banky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765" y="1419622"/>
            <a:ext cx="897874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0636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b="1" dirty="0"/>
              <a:t>Zvýšení rezerv: Poskytnutí úvěru komerční bance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419622"/>
            <a:ext cx="9078628" cy="1917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800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Snížení rezerv u komerčních bank:</a:t>
            </a:r>
          </a:p>
          <a:p>
            <a:pPr>
              <a:buNone/>
            </a:pPr>
            <a:endParaRPr lang="cs-CZ" sz="2000" dirty="0"/>
          </a:p>
          <a:p>
            <a:pPr lvl="1"/>
            <a:r>
              <a:rPr lang="cs-CZ" sz="2000" dirty="0"/>
              <a:t>Centrální banka prodá cenné papíry komerční bance</a:t>
            </a:r>
          </a:p>
          <a:p>
            <a:pPr lvl="1"/>
            <a:r>
              <a:rPr lang="cs-CZ" sz="2000" dirty="0"/>
              <a:t>Centrální banka prodá zahraniční měnu komerční bance</a:t>
            </a:r>
          </a:p>
          <a:p>
            <a:pPr lvl="1"/>
            <a:r>
              <a:rPr lang="cs-CZ" sz="2000" dirty="0"/>
              <a:t>Komerční banka splatí úvěr centrální bance</a:t>
            </a:r>
          </a:p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Řízení rezerv: snížení rezerv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59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Snížení rezerv: Prodej cenných papírů komerční bance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3131" y="1275606"/>
            <a:ext cx="8729084" cy="1983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3318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/>
              <a:t>Snížení rezerv: Prodej zahraniční měny komerční bance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711" y="1347614"/>
            <a:ext cx="8875777" cy="2056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253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b="1" dirty="0"/>
              <a:t>Snížení rezerv: Splacení úvěru komerční bankou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248" y="1563638"/>
            <a:ext cx="8965504" cy="1821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954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b="1" dirty="0"/>
              <a:t>Předpoklad</a:t>
            </a:r>
            <a:r>
              <a:rPr lang="cs-CZ" sz="2000" dirty="0"/>
              <a:t>: komerční banka má povinnost ukládat u centrální banky povinné minimální rezervy  ve výši centrální bankou stanoveného procenta z běžných vkladů (popř. i z terminovaných vkladů)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Poměr PMR a běžných depozit = míra povinných minimálních rezerv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Skutečné rezervy &gt; PMR </a:t>
            </a:r>
            <a:r>
              <a:rPr lang="cs-CZ" sz="2000" dirty="0">
                <a:sym typeface="Wingdings" panose="05000000000000000000" pitchFamily="2" charset="2"/>
              </a:rPr>
              <a:t></a:t>
            </a:r>
            <a:r>
              <a:rPr lang="cs-CZ" sz="2000" dirty="0"/>
              <a:t>dobrovolné rezervy (ER)</a:t>
            </a:r>
          </a:p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Depozitní multiplikátor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61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míra PMR je 10 % z běžných vkladů</a:t>
            </a:r>
          </a:p>
          <a:p>
            <a:pPr algn="just"/>
            <a:r>
              <a:rPr lang="cs-CZ" sz="2000" dirty="0"/>
              <a:t>poskytnutý úvěr bude okamžitě vyčerpán a peněžní prostředky z tohoto úvěru se použijí na zaplacení zboží a služeb</a:t>
            </a:r>
          </a:p>
          <a:p>
            <a:pPr algn="just"/>
            <a:r>
              <a:rPr lang="cs-CZ" sz="2000" dirty="0"/>
              <a:t>toto zboží a služby budou nakoupeny od podnikatelů, jejichž běžné účty jsou vedeny u jiných komerčních bank</a:t>
            </a:r>
          </a:p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Depozitní multiplikátor - příklad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24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Komerční banka (KB0) – prodej cenných papíru centrální bance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Poskytnutí úvěru komerční bankou (CPS) ve výší 100</a:t>
            </a:r>
          </a:p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</p:spPr>
        <p:txBody>
          <a:bodyPr/>
          <a:lstStyle/>
          <a:p>
            <a:r>
              <a:rPr lang="cs-CZ" b="1" dirty="0"/>
              <a:t>Depozitní multiplikátor – příklad: vznik prvotního vkladu (1)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347614"/>
            <a:ext cx="316764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301" y="3072418"/>
            <a:ext cx="3456384" cy="1443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0631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Nákup zboží od podnikatelů – své běžné účty u jiné KB: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</p:spPr>
        <p:txBody>
          <a:bodyPr/>
          <a:lstStyle/>
          <a:p>
            <a:r>
              <a:rPr lang="cs-CZ" b="1" dirty="0"/>
              <a:t>Depozitní multiplikátor – příklad: vznik prvotního vkladu (2)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275606"/>
            <a:ext cx="8067570" cy="1773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026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Teoretické hledisko</a:t>
            </a:r>
          </a:p>
          <a:p>
            <a:pPr lvl="1" algn="just"/>
            <a:r>
              <a:rPr lang="cs-CZ" sz="1800" dirty="0"/>
              <a:t>peněžní zásoba, kterou je v rámci daných pravidel schopen vytvořit bankovní systém. </a:t>
            </a:r>
            <a:endParaRPr lang="cs-CZ" sz="1800" dirty="0" smtClean="0"/>
          </a:p>
          <a:p>
            <a:pPr lvl="1" algn="just"/>
            <a:endParaRPr lang="cs-CZ" sz="1800" dirty="0"/>
          </a:p>
          <a:p>
            <a:pPr algn="just"/>
            <a:r>
              <a:rPr lang="cs-CZ" sz="2000" dirty="0"/>
              <a:t>Empirické hledisko</a:t>
            </a:r>
          </a:p>
          <a:p>
            <a:pPr lvl="1" algn="just"/>
            <a:r>
              <a:rPr lang="cs-CZ" sz="1800" dirty="0"/>
              <a:t>empiricky je peněžní nabídka ztotožněná s měnovými agregáty M1, popř. v některých bankovních systémech jsou to širší měnové agregáty M2, nebo dokonce M3</a:t>
            </a:r>
            <a:r>
              <a:rPr lang="cs-CZ" sz="2000" dirty="0"/>
              <a:t>. </a:t>
            </a:r>
          </a:p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Definice nabídky peněz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8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Multiplikace vkladů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25" y="1131590"/>
            <a:ext cx="8943102" cy="2196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3413669" y="3513429"/>
                <a:ext cx="2244653" cy="6083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cs-CZ" sz="2800" dirty="0" smtClean="0"/>
                  <a:t>DD=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𝑃𝑀𝑅</m:t>
                        </m:r>
                      </m:den>
                    </m:f>
                    <m:r>
                      <a:rPr lang="cs-CZ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cs-C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𝑅𝐵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669" y="3513429"/>
                <a:ext cx="2244653" cy="608372"/>
              </a:xfrm>
              <a:prstGeom prst="rect">
                <a:avLst/>
              </a:prstGeom>
              <a:blipFill rotWithShape="0">
                <a:blip r:embed="rId4"/>
                <a:stretch>
                  <a:fillRect l="-272" t="-4000" r="-2717" b="-2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04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Předpoklad existence:</a:t>
            </a:r>
          </a:p>
          <a:p>
            <a:pPr lvl="1"/>
            <a:r>
              <a:rPr lang="cs-CZ" sz="2000" dirty="0"/>
              <a:t>MC – hotovostní oběživo</a:t>
            </a:r>
          </a:p>
          <a:p>
            <a:pPr lvl="1"/>
            <a:r>
              <a:rPr lang="cs-CZ" sz="2000" dirty="0"/>
              <a:t>TD – terminované vklady</a:t>
            </a:r>
          </a:p>
          <a:p>
            <a:pPr lvl="1"/>
            <a:r>
              <a:rPr lang="cs-CZ" sz="2000" dirty="0"/>
              <a:t>RB – celkové rezervy bank složené z PMR na běžné a terminované vklady a z přebytku rezerv (dobrovolné rezervy) ER</a:t>
            </a:r>
          </a:p>
          <a:p>
            <a:pPr marL="457200" lvl="1" indent="0">
              <a:buNone/>
            </a:pPr>
            <a:endParaRPr lang="cs-CZ" sz="2000" dirty="0"/>
          </a:p>
          <a:p>
            <a:pPr lvl="1">
              <a:buNone/>
            </a:pPr>
            <a:r>
              <a:rPr lang="cs-CZ" sz="2000" dirty="0"/>
              <a:t>RB = PMR + ER</a:t>
            </a:r>
          </a:p>
          <a:p>
            <a:pPr lvl="1">
              <a:buNone/>
            </a:pPr>
            <a:r>
              <a:rPr lang="cs-CZ" sz="2000" dirty="0"/>
              <a:t>PMR = PMR</a:t>
            </a:r>
            <a:r>
              <a:rPr lang="cs-CZ" sz="2000" baseline="-25000" dirty="0"/>
              <a:t>DD </a:t>
            </a:r>
            <a:r>
              <a:rPr lang="cs-CZ" sz="2000" dirty="0"/>
              <a:t> + PMR</a:t>
            </a:r>
            <a:r>
              <a:rPr lang="cs-CZ" sz="2000" baseline="-25000" dirty="0"/>
              <a:t>TD</a:t>
            </a:r>
          </a:p>
          <a:p>
            <a:pPr lvl="1">
              <a:buNone/>
            </a:pPr>
            <a:r>
              <a:rPr lang="cs-CZ" sz="2000" dirty="0"/>
              <a:t>RB = PMR</a:t>
            </a:r>
            <a:r>
              <a:rPr lang="cs-CZ" sz="2000" baseline="-25000" dirty="0"/>
              <a:t>DD </a:t>
            </a:r>
            <a:r>
              <a:rPr lang="cs-CZ" sz="2000" dirty="0"/>
              <a:t> + PMR</a:t>
            </a:r>
            <a:r>
              <a:rPr lang="cs-CZ" sz="2000" baseline="-25000" dirty="0"/>
              <a:t>TD </a:t>
            </a:r>
            <a:r>
              <a:rPr lang="cs-CZ" sz="2000" dirty="0"/>
              <a:t>+ ER</a:t>
            </a:r>
          </a:p>
          <a:p>
            <a:pPr lvl="1">
              <a:buNone/>
            </a:pPr>
            <a:r>
              <a:rPr lang="cs-CZ" sz="2000" dirty="0"/>
              <a:t>MB = MC + RB = MC + PMR</a:t>
            </a:r>
            <a:r>
              <a:rPr lang="cs-CZ" sz="2000" baseline="-25000" dirty="0"/>
              <a:t>DD </a:t>
            </a:r>
            <a:r>
              <a:rPr lang="cs-CZ" sz="2000" dirty="0"/>
              <a:t> + PMR</a:t>
            </a:r>
            <a:r>
              <a:rPr lang="cs-CZ" sz="2000" baseline="-25000" dirty="0"/>
              <a:t>TD </a:t>
            </a:r>
            <a:r>
              <a:rPr lang="cs-CZ" sz="2000" dirty="0"/>
              <a:t>+ ER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Peněžní multiplikátor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94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Poměr hotovostního oběživa k běžným vkladům: </a:t>
            </a:r>
            <a:r>
              <a:rPr lang="cs-CZ" sz="2000" dirty="0" err="1"/>
              <a:t>k</a:t>
            </a:r>
            <a:r>
              <a:rPr lang="cs-CZ" sz="2000" baseline="-25000" dirty="0" err="1"/>
              <a:t>MC</a:t>
            </a:r>
            <a:r>
              <a:rPr lang="cs-CZ" sz="2000" dirty="0"/>
              <a:t> =MC/DD</a:t>
            </a:r>
          </a:p>
          <a:p>
            <a:r>
              <a:rPr lang="cs-CZ" sz="2000" dirty="0"/>
              <a:t>Poměr termínovaných vkladů k běžným vkladům: </a:t>
            </a:r>
            <a:r>
              <a:rPr lang="cs-CZ" sz="2000" dirty="0" err="1"/>
              <a:t>k</a:t>
            </a:r>
            <a:r>
              <a:rPr lang="cs-CZ" sz="2000" baseline="-25000" dirty="0" err="1"/>
              <a:t>TD</a:t>
            </a:r>
            <a:r>
              <a:rPr lang="cs-CZ" sz="2000" dirty="0"/>
              <a:t> = TD/DD</a:t>
            </a:r>
          </a:p>
          <a:p>
            <a:r>
              <a:rPr lang="cs-CZ" sz="2000" dirty="0"/>
              <a:t>Předpoklad: veličiny </a:t>
            </a:r>
            <a:r>
              <a:rPr lang="cs-CZ" sz="2000" dirty="0" err="1"/>
              <a:t>k</a:t>
            </a:r>
            <a:r>
              <a:rPr lang="cs-CZ" sz="2000" baseline="-25000" dirty="0" err="1"/>
              <a:t>MC</a:t>
            </a:r>
            <a:r>
              <a:rPr lang="cs-CZ" sz="2000" dirty="0"/>
              <a:t> a </a:t>
            </a:r>
            <a:r>
              <a:rPr lang="cs-CZ" sz="2000" dirty="0" err="1"/>
              <a:t>k</a:t>
            </a:r>
            <a:r>
              <a:rPr lang="cs-CZ" sz="2000" baseline="-25000" dirty="0" err="1"/>
              <a:t>TD</a:t>
            </a:r>
            <a:r>
              <a:rPr lang="cs-CZ" sz="2000" dirty="0"/>
              <a:t> – jsou konstantní</a:t>
            </a:r>
          </a:p>
          <a:p>
            <a:r>
              <a:rPr lang="cs-CZ" sz="2000" dirty="0"/>
              <a:t>PMR</a:t>
            </a:r>
            <a:r>
              <a:rPr lang="cs-CZ" sz="2000" baseline="-25000" dirty="0"/>
              <a:t>DD</a:t>
            </a:r>
            <a:r>
              <a:rPr lang="cs-CZ" sz="2000" dirty="0"/>
              <a:t> a PMR</a:t>
            </a:r>
            <a:r>
              <a:rPr lang="cs-CZ" sz="2000" baseline="-25000" dirty="0"/>
              <a:t>TD</a:t>
            </a:r>
            <a:r>
              <a:rPr lang="cs-CZ" sz="2000" dirty="0"/>
              <a:t> jsou </a:t>
            </a:r>
            <a:r>
              <a:rPr lang="cs-CZ" sz="2000" dirty="0" smtClean="0"/>
              <a:t>vytvořeny </a:t>
            </a:r>
            <a:r>
              <a:rPr lang="cs-CZ" sz="2000" dirty="0"/>
              <a:t>jako procento z běžných a termínovaných vkladů, tzn. míry povinných minimálních rezerv: </a:t>
            </a:r>
            <a:r>
              <a:rPr lang="cs-CZ" sz="2000" dirty="0" err="1"/>
              <a:t>r</a:t>
            </a:r>
            <a:r>
              <a:rPr lang="cs-CZ" sz="2000" baseline="-25000" dirty="0" err="1"/>
              <a:t>DD</a:t>
            </a:r>
            <a:r>
              <a:rPr lang="cs-CZ" sz="2000" dirty="0"/>
              <a:t> = PMR</a:t>
            </a:r>
            <a:r>
              <a:rPr lang="cs-CZ" sz="2000" baseline="-25000" dirty="0"/>
              <a:t>DD</a:t>
            </a:r>
            <a:r>
              <a:rPr lang="cs-CZ" sz="2000" dirty="0"/>
              <a:t> /DD a </a:t>
            </a:r>
            <a:r>
              <a:rPr lang="cs-CZ" sz="2000" dirty="0" err="1"/>
              <a:t>r</a:t>
            </a:r>
            <a:r>
              <a:rPr lang="cs-CZ" sz="2000" baseline="-25000" dirty="0" err="1"/>
              <a:t>TD</a:t>
            </a:r>
            <a:r>
              <a:rPr lang="cs-CZ" sz="2000" dirty="0"/>
              <a:t> = PMR</a:t>
            </a:r>
            <a:r>
              <a:rPr lang="cs-CZ" sz="2000" baseline="-25000" dirty="0"/>
              <a:t>TD</a:t>
            </a:r>
            <a:r>
              <a:rPr lang="cs-CZ" sz="2000" dirty="0"/>
              <a:t> /TD</a:t>
            </a:r>
          </a:p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b="1" dirty="0"/>
              <a:t>Vztahy související s peněžním multiplikátorem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2788249"/>
            <a:ext cx="7956884" cy="879846"/>
          </a:xfrm>
          <a:prstGeom prst="rect">
            <a:avLst/>
          </a:prstGeom>
          <a:noFill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3793319"/>
            <a:ext cx="7361433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2691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Za peněžní nabídku budeme uvažovat M1</a:t>
            </a:r>
          </a:p>
          <a:p>
            <a:r>
              <a:rPr lang="cs-CZ" sz="2000" dirty="0"/>
              <a:t>M1 = MC + DD</a:t>
            </a:r>
          </a:p>
          <a:p>
            <a:r>
              <a:rPr lang="cs-CZ" sz="2000" dirty="0"/>
              <a:t>Rovnice vyjadřující závislost přírůstku nabídky peněz na přírůstku měnové báze:</a:t>
            </a:r>
          </a:p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Peněžní multiplikátor (1)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7524" y="1995686"/>
            <a:ext cx="4608512" cy="598508"/>
          </a:xfrm>
          <a:prstGeom prst="rect">
            <a:avLst/>
          </a:prstGeom>
          <a:noFill/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2931790"/>
            <a:ext cx="8568952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0274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Peněžní nabídku M2 definujeme jako součet hotovostního oběživa MC, běžných vkladů DD a termínovaných vkladů TD.</a:t>
            </a:r>
          </a:p>
          <a:p>
            <a:r>
              <a:rPr lang="cs-CZ" sz="2000" dirty="0"/>
              <a:t>M2 = MC + DD + TD</a:t>
            </a:r>
          </a:p>
          <a:p>
            <a:r>
              <a:rPr lang="cs-CZ" sz="2000" dirty="0"/>
              <a:t>Rovnice vyjadřuje závislost přírůstku nabídky peněz na přírůstku měnové báze a ukazuje možnost ovlivnění peněžní zásoby prostřednictvím regulace měnové báze.</a:t>
            </a:r>
          </a:p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smtClean="0"/>
              <a:t>Peněžní multiplikátor (2)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2679762"/>
            <a:ext cx="5688632" cy="809770"/>
          </a:xfrm>
          <a:prstGeom prst="rect">
            <a:avLst/>
          </a:prstGeom>
          <a:noFill/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3705556"/>
            <a:ext cx="8496944" cy="5196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5370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9570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Nabídka peněz vyjádřená ve formě agregátu M1 – ovlivněna měnovou bází MB a multiplikátorem m1.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Nabídka peněz vyjádřená ve formě agregátu M2 – ovlivněna měnovou bází MB a multiplikátorem m2.</a:t>
            </a:r>
          </a:p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Činitele ovlivňující přírůstek nabídky peněz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14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MB (složka rezervy bank RB) – přímo ovlivňována rozhodnutím CB o hodnotě nákupu a prodeji CP.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MB (složka rezervy bank RB) – lze ovlivnit úvěry poskytnutými CB bankám komerčním.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Vliv úrokové sazby na poptávku komerčních bank po úvěrech od CB.</a:t>
            </a:r>
          </a:p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Činitele ovlivňující měnovou </a:t>
            </a:r>
            <a:r>
              <a:rPr lang="cs-CZ" b="1" dirty="0" smtClean="0"/>
              <a:t>bázi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33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m</a:t>
            </a:r>
            <a:r>
              <a:rPr lang="cs-CZ" sz="2000" baseline="-25000" dirty="0"/>
              <a:t>1</a:t>
            </a:r>
            <a:r>
              <a:rPr lang="cs-CZ" sz="2000" dirty="0"/>
              <a:t> a m</a:t>
            </a:r>
            <a:r>
              <a:rPr lang="cs-CZ" sz="2000" baseline="-25000" dirty="0"/>
              <a:t>2</a:t>
            </a:r>
            <a:r>
              <a:rPr lang="cs-CZ" sz="2000" dirty="0"/>
              <a:t> – klesající v mírách PMR a dobrovolných rezervách</a:t>
            </a:r>
          </a:p>
          <a:p>
            <a:r>
              <a:rPr lang="cs-CZ" sz="2000" dirty="0"/>
              <a:t>m</a:t>
            </a:r>
            <a:r>
              <a:rPr lang="cs-CZ" sz="2000" baseline="-25000" dirty="0"/>
              <a:t>1</a:t>
            </a:r>
            <a:r>
              <a:rPr lang="cs-CZ" sz="2000" dirty="0"/>
              <a:t> a m</a:t>
            </a:r>
            <a:r>
              <a:rPr lang="cs-CZ" sz="2000" baseline="-25000" dirty="0"/>
              <a:t>2 </a:t>
            </a:r>
            <a:r>
              <a:rPr lang="cs-CZ" sz="2000" dirty="0"/>
              <a:t> - klesají s rostoucím parametrem </a:t>
            </a:r>
            <a:r>
              <a:rPr lang="cs-CZ" sz="2000" dirty="0" err="1"/>
              <a:t>k</a:t>
            </a:r>
            <a:r>
              <a:rPr lang="cs-CZ" sz="2000" baseline="-25000" dirty="0" err="1"/>
              <a:t>MC</a:t>
            </a:r>
            <a:r>
              <a:rPr lang="cs-CZ" sz="2000" dirty="0"/>
              <a:t> , pokud </a:t>
            </a:r>
            <a:r>
              <a:rPr lang="cs-CZ" sz="2000" dirty="0" err="1"/>
              <a:t>r</a:t>
            </a:r>
            <a:r>
              <a:rPr lang="cs-CZ" sz="2000" baseline="-25000" dirty="0" err="1"/>
              <a:t>DD</a:t>
            </a:r>
            <a:r>
              <a:rPr lang="cs-CZ" sz="2000" dirty="0"/>
              <a:t>, </a:t>
            </a:r>
            <a:r>
              <a:rPr lang="cs-CZ" sz="2000" dirty="0" err="1"/>
              <a:t>r</a:t>
            </a:r>
            <a:r>
              <a:rPr lang="cs-CZ" sz="2000" baseline="-25000" dirty="0" err="1"/>
              <a:t>TD</a:t>
            </a:r>
            <a:r>
              <a:rPr lang="cs-CZ" sz="2000" dirty="0"/>
              <a:t> a </a:t>
            </a:r>
            <a:r>
              <a:rPr lang="cs-CZ" sz="2000" dirty="0" err="1"/>
              <a:t>r</a:t>
            </a:r>
            <a:r>
              <a:rPr lang="cs-CZ" sz="2000" baseline="-25000" dirty="0" err="1"/>
              <a:t>ER</a:t>
            </a:r>
            <a:r>
              <a:rPr lang="cs-CZ" sz="2000" dirty="0"/>
              <a:t> jsou malá čísla</a:t>
            </a:r>
          </a:p>
          <a:p>
            <a:r>
              <a:rPr lang="cs-CZ" sz="2000" dirty="0"/>
              <a:t>m</a:t>
            </a:r>
            <a:r>
              <a:rPr lang="cs-CZ" sz="2000" baseline="-25000" dirty="0"/>
              <a:t>2 </a:t>
            </a:r>
            <a:r>
              <a:rPr lang="cs-CZ" sz="2000" dirty="0"/>
              <a:t> - roste za určitých podmínek s rostoucím </a:t>
            </a:r>
            <a:r>
              <a:rPr lang="cs-CZ" sz="2000" dirty="0" err="1"/>
              <a:t>k</a:t>
            </a:r>
            <a:r>
              <a:rPr lang="cs-CZ" sz="2000" baseline="-25000" dirty="0" err="1"/>
              <a:t>TD</a:t>
            </a:r>
            <a:r>
              <a:rPr lang="cs-CZ" sz="2000" baseline="-25000" dirty="0"/>
              <a:t> </a:t>
            </a:r>
          </a:p>
          <a:p>
            <a:r>
              <a:rPr lang="cs-CZ" sz="2000" dirty="0" err="1"/>
              <a:t>r</a:t>
            </a:r>
            <a:r>
              <a:rPr lang="cs-CZ" sz="2000" baseline="-25000" dirty="0" err="1"/>
              <a:t>DD</a:t>
            </a:r>
            <a:r>
              <a:rPr lang="cs-CZ" sz="2000" dirty="0"/>
              <a:t>, </a:t>
            </a:r>
            <a:r>
              <a:rPr lang="cs-CZ" sz="2000" dirty="0" err="1"/>
              <a:t>r</a:t>
            </a:r>
            <a:r>
              <a:rPr lang="cs-CZ" sz="2000" baseline="-25000" dirty="0" err="1"/>
              <a:t>TD</a:t>
            </a:r>
            <a:r>
              <a:rPr lang="cs-CZ" sz="2000" baseline="-25000" dirty="0"/>
              <a:t> </a:t>
            </a:r>
            <a:r>
              <a:rPr lang="cs-CZ" sz="2000" dirty="0"/>
              <a:t> - určeny rozhodnutím centrální banky</a:t>
            </a:r>
          </a:p>
          <a:p>
            <a:r>
              <a:rPr lang="cs-CZ" sz="2000" dirty="0" err="1"/>
              <a:t>k</a:t>
            </a:r>
            <a:r>
              <a:rPr lang="cs-CZ" sz="2000" baseline="-25000" dirty="0" err="1"/>
              <a:t>MC</a:t>
            </a:r>
            <a:r>
              <a:rPr lang="cs-CZ" sz="2000" baseline="-25000" dirty="0"/>
              <a:t>, </a:t>
            </a:r>
            <a:r>
              <a:rPr lang="cs-CZ" sz="2000" dirty="0" err="1"/>
              <a:t>k</a:t>
            </a:r>
            <a:r>
              <a:rPr lang="cs-CZ" sz="2000" baseline="-25000" dirty="0" err="1"/>
              <a:t>TD</a:t>
            </a:r>
            <a:r>
              <a:rPr lang="cs-CZ" sz="2000" baseline="-25000" dirty="0"/>
              <a:t>, </a:t>
            </a:r>
            <a:r>
              <a:rPr lang="cs-CZ" sz="2000" dirty="0" err="1"/>
              <a:t>r</a:t>
            </a:r>
            <a:r>
              <a:rPr lang="cs-CZ" sz="2000" baseline="-25000" dirty="0" err="1"/>
              <a:t>ER</a:t>
            </a:r>
            <a:r>
              <a:rPr lang="cs-CZ" sz="2000" baseline="-25000" dirty="0"/>
              <a:t> </a:t>
            </a:r>
            <a:r>
              <a:rPr lang="cs-CZ" sz="2000" dirty="0"/>
              <a:t> - behaviorální parametry, které závisejí na dalších činitelích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/>
              <a:t>Činitele ovlivňující poměr hotovostního oběživa k běžným vkladům </a:t>
            </a:r>
            <a:r>
              <a:rPr lang="cs-CZ" sz="2000" dirty="0" err="1"/>
              <a:t>k</a:t>
            </a:r>
            <a:r>
              <a:rPr lang="cs-CZ" sz="2000" baseline="-25000" dirty="0" err="1"/>
              <a:t>MC</a:t>
            </a:r>
            <a:r>
              <a:rPr lang="cs-CZ" sz="2000" baseline="-25000" dirty="0"/>
              <a:t>:</a:t>
            </a:r>
          </a:p>
          <a:p>
            <a:pPr lvl="1"/>
            <a:r>
              <a:rPr lang="cs-CZ" sz="2000" dirty="0"/>
              <a:t>Technologická úroveň bezhotovostního oběhu – snižuje </a:t>
            </a:r>
            <a:r>
              <a:rPr lang="cs-CZ" sz="2000" dirty="0" err="1"/>
              <a:t>k</a:t>
            </a:r>
            <a:r>
              <a:rPr lang="cs-CZ" sz="2000" baseline="-25000" dirty="0" err="1"/>
              <a:t>MC</a:t>
            </a:r>
            <a:r>
              <a:rPr lang="cs-CZ" sz="2000" baseline="-25000" dirty="0"/>
              <a:t> </a:t>
            </a:r>
          </a:p>
          <a:p>
            <a:pPr lvl="1"/>
            <a:r>
              <a:rPr lang="cs-CZ" sz="2000" dirty="0"/>
              <a:t>Očekávaní deprese – zvyšuje </a:t>
            </a:r>
            <a:r>
              <a:rPr lang="cs-CZ" sz="2000" dirty="0" err="1" smtClean="0"/>
              <a:t>k</a:t>
            </a:r>
            <a:r>
              <a:rPr lang="cs-CZ" sz="2000" baseline="-25000" dirty="0" err="1" smtClean="0"/>
              <a:t>MC</a:t>
            </a:r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Činitele ovlivňující multiplikátor m1 a m2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84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/>
          </a:p>
          <a:p>
            <a:pPr algn="just"/>
            <a:r>
              <a:rPr lang="cs-CZ" sz="2000" dirty="0"/>
              <a:t>Úroková míra na terminované vklady</a:t>
            </a:r>
          </a:p>
          <a:p>
            <a:pPr algn="just"/>
            <a:r>
              <a:rPr lang="cs-CZ" sz="2000" dirty="0"/>
              <a:t>Očekávaní deprese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b="1" dirty="0"/>
              <a:t>Činitele ovlivňující poměr termínovaných vkladů k běžným vkladům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71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Tržní úroková míra</a:t>
            </a:r>
          </a:p>
          <a:p>
            <a:pPr algn="just"/>
            <a:r>
              <a:rPr lang="cs-CZ" sz="2000" dirty="0"/>
              <a:t>Očekávaní deprese</a:t>
            </a:r>
          </a:p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b="1" dirty="0"/>
              <a:t>Činitele ovlivňující míru dobrovolných rezerv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31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Proces nabídky peněz </a:t>
            </a:r>
            <a:r>
              <a:rPr lang="cs-CZ" sz="2000"/>
              <a:t>– </a:t>
            </a:r>
            <a:r>
              <a:rPr lang="cs-CZ" sz="2000" smtClean="0"/>
              <a:t>jedna </a:t>
            </a:r>
            <a:r>
              <a:rPr lang="cs-CZ" sz="2000" dirty="0"/>
              <a:t>bankovní firma</a:t>
            </a:r>
          </a:p>
          <a:p>
            <a:pPr lvl="1" algn="just"/>
            <a:r>
              <a:rPr lang="cs-CZ" sz="1600" dirty="0"/>
              <a:t>Teorie bankovní firmy</a:t>
            </a:r>
          </a:p>
          <a:p>
            <a:pPr lvl="1" algn="just"/>
            <a:r>
              <a:rPr lang="cs-CZ" sz="1600" dirty="0"/>
              <a:t>Nabídka peněz – postavení banky na trhu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Mikroekonomické základy nabídky peněz</a:t>
            </a:r>
          </a:p>
          <a:p>
            <a:pPr lvl="1" algn="just"/>
            <a:r>
              <a:rPr lang="cs-CZ" sz="1600" dirty="0"/>
              <a:t>Základní principy rozhodování banky při nabídce peněz – modifikované mikroekonomické teorie firmy</a:t>
            </a:r>
          </a:p>
          <a:p>
            <a:pPr lvl="1" algn="just"/>
            <a:r>
              <a:rPr lang="cs-CZ" sz="1600" dirty="0"/>
              <a:t>Jediné kritérium banky – zisk</a:t>
            </a:r>
          </a:p>
          <a:p>
            <a:pPr lvl="1" algn="just"/>
            <a:r>
              <a:rPr lang="cs-CZ" sz="1600" dirty="0"/>
              <a:t>Povaha systému a cíle banky</a:t>
            </a:r>
          </a:p>
          <a:p>
            <a:pPr lvl="1" algn="just"/>
            <a:r>
              <a:rPr lang="cs-CZ" sz="1600" dirty="0"/>
              <a:t>Rozhodnutí banky a minulý vývoj banky</a:t>
            </a:r>
          </a:p>
          <a:p>
            <a:pPr lvl="1" algn="just"/>
            <a:r>
              <a:rPr lang="cs-CZ" sz="1600" dirty="0"/>
              <a:t>Činnost banky a úroková míra</a:t>
            </a:r>
          </a:p>
          <a:p>
            <a:pPr lvl="1" algn="just"/>
            <a:r>
              <a:rPr lang="cs-CZ" sz="1600" dirty="0"/>
              <a:t>Banka ve volně konkurenčním prostředí X Banka v monopolním/oligopolním </a:t>
            </a:r>
            <a:r>
              <a:rPr lang="cs-CZ" sz="1600" dirty="0" smtClean="0"/>
              <a:t>postavení</a:t>
            </a:r>
            <a:endParaRPr lang="cs-CZ" sz="16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Mikroekonomická analýza nabídky peněz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88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pPr marL="0" indent="0" algn="ctr">
              <a:buNone/>
            </a:pPr>
            <a:r>
              <a:rPr lang="cs-CZ" sz="2000" b="1" dirty="0"/>
              <a:t>Peněžní nabídka roste s růstem úrokové </a:t>
            </a:r>
            <a:r>
              <a:rPr lang="cs-CZ" sz="2000" b="1" dirty="0" smtClean="0"/>
              <a:t>míry!!!</a:t>
            </a:r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Vliv tržní úrokové míry na peněžní </a:t>
            </a:r>
            <a:r>
              <a:rPr lang="cs-CZ" b="1" dirty="0" smtClean="0"/>
              <a:t>nabídku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06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 smtClean="0"/>
              <a:t>Děkuji za pozornost </a:t>
            </a:r>
            <a:r>
              <a:rPr lang="cs-CZ" altLang="cs-CZ" sz="2400" dirty="0" smtClean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 smtClean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Princip multiplikace</a:t>
            </a:r>
          </a:p>
          <a:p>
            <a:r>
              <a:rPr lang="cs-CZ" sz="2000" dirty="0"/>
              <a:t>Proces vytváření vkladů (depozit): přírůstek běžných vkladů – závislost na jednoduchém depozitním multiplikátoru a přírůstků rezerv</a:t>
            </a:r>
          </a:p>
          <a:p>
            <a:r>
              <a:rPr lang="cs-CZ" sz="2000" dirty="0"/>
              <a:t>Přírůstek rezerv – vliv na běžné vklady</a:t>
            </a:r>
          </a:p>
          <a:p>
            <a:r>
              <a:rPr lang="cs-CZ" sz="2000" dirty="0"/>
              <a:t>Měnová báze – rozvinutý depozitní multiplikátor (vztah běžných vkladů a měnové báze)</a:t>
            </a:r>
          </a:p>
          <a:p>
            <a:r>
              <a:rPr lang="cs-CZ" sz="2000" dirty="0" smtClean="0"/>
              <a:t>Peněžní </a:t>
            </a:r>
            <a:r>
              <a:rPr lang="cs-CZ" sz="2000" dirty="0"/>
              <a:t>multiplikátor –zesiluje vliv přírůstku měnové báze na celkovou nabídku peněz</a:t>
            </a:r>
          </a:p>
          <a:p>
            <a:r>
              <a:rPr lang="cs-CZ" sz="2000" dirty="0"/>
              <a:t>Měnová báze – regulovatelná proměnná – má vliv na nabídku </a:t>
            </a:r>
            <a:r>
              <a:rPr lang="cs-CZ" sz="2000" dirty="0" smtClean="0"/>
              <a:t>peněz</a:t>
            </a:r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Makroekonomická analýza nabídky peněz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62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Makroekonomická analýza nabídky peněz – zjednodušená bilance CB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611488"/>
              </p:ext>
            </p:extLst>
          </p:nvPr>
        </p:nvGraphicFramePr>
        <p:xfrm>
          <a:off x="1361926" y="1563638"/>
          <a:ext cx="6420148" cy="1691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10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0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846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Aktíva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Pasíva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273">
                <a:tc>
                  <a:txBody>
                    <a:bodyPr/>
                    <a:lstStyle/>
                    <a:p>
                      <a:r>
                        <a:rPr lang="cs-CZ" dirty="0" smtClean="0"/>
                        <a:t>Cenné papíry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Hotovostní oběživo (MC)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273">
                <a:tc>
                  <a:txBody>
                    <a:bodyPr/>
                    <a:lstStyle/>
                    <a:p>
                      <a:r>
                        <a:rPr lang="cs-CZ" dirty="0" smtClean="0"/>
                        <a:t>Zahraniční měna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Rezervy bank (RB)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273">
                <a:tc>
                  <a:txBody>
                    <a:bodyPr/>
                    <a:lstStyle/>
                    <a:p>
                      <a:r>
                        <a:rPr lang="cs-CZ" dirty="0" smtClean="0"/>
                        <a:t>Úvěry komerčním bankám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6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Makroekonomická analýza nabídky peněz – zjednodušená bilance </a:t>
            </a:r>
            <a:r>
              <a:rPr lang="cs-CZ" b="1" dirty="0" smtClean="0"/>
              <a:t>KB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402134"/>
              </p:ext>
            </p:extLst>
          </p:nvPr>
        </p:nvGraphicFramePr>
        <p:xfrm>
          <a:off x="1361926" y="1563638"/>
          <a:ext cx="6420148" cy="211555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10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0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8461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Aktíva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Pasíva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273">
                <a:tc>
                  <a:txBody>
                    <a:bodyPr/>
                    <a:lstStyle/>
                    <a:p>
                      <a:r>
                        <a:rPr lang="cs-CZ" dirty="0" smtClean="0"/>
                        <a:t>Rezervy bank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Úvěry</a:t>
                      </a:r>
                      <a:r>
                        <a:rPr lang="cs-CZ" baseline="0" dirty="0" smtClean="0"/>
                        <a:t> od CB</a:t>
                      </a:r>
                      <a:endParaRPr 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273">
                <a:tc>
                  <a:txBody>
                    <a:bodyPr/>
                    <a:lstStyle/>
                    <a:p>
                      <a:r>
                        <a:rPr lang="cs-CZ" dirty="0" smtClean="0"/>
                        <a:t>Cenné papíry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vklady</a:t>
                      </a:r>
                      <a:endParaRPr 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273">
                <a:tc>
                  <a:txBody>
                    <a:bodyPr/>
                    <a:lstStyle/>
                    <a:p>
                      <a:r>
                        <a:rPr lang="cs-CZ" dirty="0" smtClean="0"/>
                        <a:t>Zahraniční měna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273">
                <a:tc>
                  <a:txBody>
                    <a:bodyPr/>
                    <a:lstStyle/>
                    <a:p>
                      <a:r>
                        <a:rPr lang="cs-CZ" dirty="0" smtClean="0"/>
                        <a:t>Úvěry nebankovním subjektům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273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Předpoklad: obchody a transakce jsou prováděny bezhotovostně převody mezi ekonomickými subjekty.</a:t>
            </a:r>
          </a:p>
          <a:p>
            <a:endParaRPr lang="cs-CZ" sz="2000" dirty="0"/>
          </a:p>
          <a:p>
            <a:r>
              <a:rPr lang="cs-CZ" sz="2000" dirty="0"/>
              <a:t>Symboly:</a:t>
            </a:r>
          </a:p>
          <a:p>
            <a:pPr lvl="1"/>
            <a:r>
              <a:rPr lang="cs-CZ" sz="2000" dirty="0"/>
              <a:t>RB </a:t>
            </a:r>
            <a:r>
              <a:rPr lang="cs-CZ" sz="2000" dirty="0" smtClean="0"/>
              <a:t> - rezervy bank</a:t>
            </a:r>
            <a:endParaRPr lang="cs-CZ" sz="2000" dirty="0"/>
          </a:p>
          <a:p>
            <a:pPr lvl="1"/>
            <a:r>
              <a:rPr lang="cs-CZ" sz="2000" dirty="0"/>
              <a:t>DD -</a:t>
            </a:r>
            <a:r>
              <a:rPr lang="cs-CZ" sz="2000" dirty="0" smtClean="0"/>
              <a:t> běžné vklady</a:t>
            </a:r>
            <a:endParaRPr lang="cs-CZ" sz="2000" dirty="0"/>
          </a:p>
          <a:p>
            <a:pPr lvl="1"/>
            <a:r>
              <a:rPr lang="cs-CZ" sz="2000" dirty="0"/>
              <a:t>FR -</a:t>
            </a:r>
            <a:r>
              <a:rPr lang="cs-CZ" sz="2000" dirty="0" smtClean="0"/>
              <a:t> zahraniční měna</a:t>
            </a:r>
            <a:endParaRPr lang="cs-CZ" sz="2000" dirty="0"/>
          </a:p>
          <a:p>
            <a:pPr lvl="1"/>
            <a:r>
              <a:rPr lang="cs-CZ" sz="2000" dirty="0"/>
              <a:t>DC - úvěr od CB pro KB</a:t>
            </a:r>
          </a:p>
          <a:p>
            <a:pPr lvl="1"/>
            <a:r>
              <a:rPr lang="cs-CZ" sz="2000" dirty="0" smtClean="0"/>
              <a:t>SE - cenné papíry</a:t>
            </a:r>
            <a:endParaRPr lang="cs-CZ" sz="2000" dirty="0"/>
          </a:p>
          <a:p>
            <a:pPr lvl="1"/>
            <a:r>
              <a:rPr lang="cs-CZ" sz="2000" dirty="0" smtClean="0"/>
              <a:t>DPS - úvěry od KB pro nebankovní subjekty</a:t>
            </a:r>
            <a:endParaRPr lang="cs-CZ" sz="2000" dirty="0"/>
          </a:p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Řízení rezerv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69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Zvýšení rezerv u komerčních bank:</a:t>
            </a:r>
          </a:p>
          <a:p>
            <a:pPr marL="0" indent="0">
              <a:buNone/>
            </a:pPr>
            <a:endParaRPr lang="cs-CZ" sz="2000" dirty="0"/>
          </a:p>
          <a:p>
            <a:pPr lvl="1"/>
            <a:r>
              <a:rPr lang="cs-CZ" sz="2000" dirty="0"/>
              <a:t>Centrální banka nakoupí CP od komerční banky</a:t>
            </a:r>
          </a:p>
          <a:p>
            <a:pPr lvl="1"/>
            <a:r>
              <a:rPr lang="cs-CZ" sz="2000" dirty="0"/>
              <a:t>Centrální banka nakoupí zahraniční měnu od komerční banky</a:t>
            </a:r>
          </a:p>
          <a:p>
            <a:pPr lvl="1"/>
            <a:r>
              <a:rPr lang="cs-CZ" sz="2000" dirty="0"/>
              <a:t>Centrální banka poskytne úvěr komerční bance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Řízení rezerv: zvýšení rezerv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75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24736" cy="507703"/>
          </a:xfrm>
        </p:spPr>
        <p:txBody>
          <a:bodyPr/>
          <a:lstStyle/>
          <a:p>
            <a:r>
              <a:rPr lang="cs-CZ" b="1" dirty="0"/>
              <a:t>Zvýšení rezerv: </a:t>
            </a:r>
            <a:r>
              <a:rPr lang="pl-PL" b="1" dirty="0"/>
              <a:t>Nákup CP od komerční banky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FIU/NPNPT </a:t>
            </a:r>
            <a:r>
              <a:rPr lang="cs-CZ" sz="12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Nabídka peněz</a:t>
            </a: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9630" y="1059582"/>
            <a:ext cx="8764740" cy="2508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892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4515</TotalTime>
  <Words>1120</Words>
  <Application>Microsoft Office PowerPoint</Application>
  <PresentationFormat>Předvádění na obrazovce (16:9)</PresentationFormat>
  <Paragraphs>216</Paragraphs>
  <Slides>31</Slides>
  <Notes>30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Arial</vt:lpstr>
      <vt:lpstr>Calibri</vt:lpstr>
      <vt:lpstr>Cambria Math</vt:lpstr>
      <vt:lpstr>Enriqueta</vt:lpstr>
      <vt:lpstr>Times New Roman</vt:lpstr>
      <vt:lpstr>Wingdings</vt:lpstr>
      <vt:lpstr>SLU</vt:lpstr>
      <vt:lpstr>Nabídka peněz </vt:lpstr>
      <vt:lpstr>Definice nabídky peněz</vt:lpstr>
      <vt:lpstr>Mikroekonomická analýza nabídky peněz</vt:lpstr>
      <vt:lpstr>Makroekonomická analýza nabídky peněz</vt:lpstr>
      <vt:lpstr>Makroekonomická analýza nabídky peněz – zjednodušená bilance CB</vt:lpstr>
      <vt:lpstr>Makroekonomická analýza nabídky peněz – zjednodušená bilance KB</vt:lpstr>
      <vt:lpstr>Řízení rezerv</vt:lpstr>
      <vt:lpstr>Řízení rezerv: zvýšení rezerv</vt:lpstr>
      <vt:lpstr>Zvýšení rezerv: Nákup CP od komerční banky</vt:lpstr>
      <vt:lpstr>Zvýšení rezerv: Nákup zahraniční měny od komerční banky</vt:lpstr>
      <vt:lpstr>Zvýšení rezerv: Poskytnutí úvěru komerční bance</vt:lpstr>
      <vt:lpstr>Řízení rezerv: snížení rezerv</vt:lpstr>
      <vt:lpstr>Snížení rezerv: Prodej cenných papírů komerční bance</vt:lpstr>
      <vt:lpstr>Snížení rezerv: Prodej zahraniční měny komerční bance</vt:lpstr>
      <vt:lpstr>Snížení rezerv: Splacení úvěru komerční bankou</vt:lpstr>
      <vt:lpstr>Depozitní multiplikátor</vt:lpstr>
      <vt:lpstr>Depozitní multiplikátor - příklad</vt:lpstr>
      <vt:lpstr>Depozitní multiplikátor – příklad: vznik prvotního vkladu (1)</vt:lpstr>
      <vt:lpstr>Depozitní multiplikátor – příklad: vznik prvotního vkladu (2)</vt:lpstr>
      <vt:lpstr>Multiplikace vkladů</vt:lpstr>
      <vt:lpstr>Peněžní multiplikátor</vt:lpstr>
      <vt:lpstr>Vztahy související s peněžním multiplikátorem</vt:lpstr>
      <vt:lpstr>Peněžní multiplikátor (1)</vt:lpstr>
      <vt:lpstr>Peněžní multiplikátor (2)</vt:lpstr>
      <vt:lpstr>Činitele ovlivňující přírůstek nabídky peněz</vt:lpstr>
      <vt:lpstr>Činitele ovlivňující měnovou bázi</vt:lpstr>
      <vt:lpstr>Činitele ovlivňující multiplikátor m1 a m2</vt:lpstr>
      <vt:lpstr>Činitele ovlivňující poměr termínovaných vkladů k běžným vkladům</vt:lpstr>
      <vt:lpstr>Činitele ovlivňující míru dobrovolných rezerv</vt:lpstr>
      <vt:lpstr>Vliv tržní úrokové míry na peněžní nabídku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140</cp:revision>
  <cp:lastPrinted>2017-02-22T12:09:42Z</cp:lastPrinted>
  <dcterms:created xsi:type="dcterms:W3CDTF">2016-07-06T15:42:34Z</dcterms:created>
  <dcterms:modified xsi:type="dcterms:W3CDTF">2021-03-11T13:15:08Z</dcterms:modified>
</cp:coreProperties>
</file>