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08" r:id="rId3"/>
    <p:sldId id="309" r:id="rId4"/>
    <p:sldId id="310" r:id="rId5"/>
    <p:sldId id="312" r:id="rId6"/>
    <p:sldId id="311" r:id="rId7"/>
    <p:sldId id="313" r:id="rId8"/>
    <p:sldId id="314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57" r:id="rId36"/>
    <p:sldId id="344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51" r:id="rId45"/>
    <p:sldId id="365" r:id="rId46"/>
    <p:sldId id="366" r:id="rId47"/>
    <p:sldId id="367" r:id="rId48"/>
    <p:sldId id="368" r:id="rId49"/>
    <p:sldId id="369" r:id="rId50"/>
    <p:sldId id="370" r:id="rId51"/>
    <p:sldId id="372" r:id="rId52"/>
    <p:sldId id="371" r:id="rId53"/>
    <p:sldId id="352" r:id="rId54"/>
    <p:sldId id="353" r:id="rId55"/>
    <p:sldId id="354" r:id="rId56"/>
    <p:sldId id="355" r:id="rId57"/>
    <p:sldId id="356" r:id="rId58"/>
    <p:sldId id="295" r:id="rId59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91" d="100"/>
          <a:sy n="91" d="100"/>
        </p:scale>
        <p:origin x="17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C2EC-02D1-45BE-B2E9-3575D82216E5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B78EF-36C3-4138-A357-245E0C698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52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396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009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925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850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374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390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394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127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811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288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51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132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64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255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177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390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008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294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411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51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788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95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614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483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7183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916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706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986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6431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033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0456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645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78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438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1465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5214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5974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832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1385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1024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5607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6016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0912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84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4494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7553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9290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5221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9660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2091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4930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6524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123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44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994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81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131590"/>
            <a:ext cx="5616624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Nástroje měnové politiky</a:t>
            </a:r>
            <a:br>
              <a:rPr lang="cs-C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FIU/NPPTP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Zuzana </a:t>
            </a:r>
            <a:r>
              <a:rPr lang="cs-CZ" altLang="cs-CZ" sz="9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Szkorupová</a:t>
            </a:r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3878" t="19743" r="26458" b="22479"/>
          <a:stretch/>
        </p:blipFill>
        <p:spPr>
          <a:xfrm>
            <a:off x="173736" y="127076"/>
            <a:ext cx="6871744" cy="44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5465" t="22565" r="25977" b="20598"/>
          <a:stretch/>
        </p:blipFill>
        <p:spPr>
          <a:xfrm>
            <a:off x="179512" y="193012"/>
            <a:ext cx="6639783" cy="43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Operace na volném trhu začínají prohlášením nabídky </a:t>
            </a:r>
            <a:r>
              <a:rPr lang="cs-CZ" sz="2000" dirty="0" smtClean="0"/>
              <a:t>CB:</a:t>
            </a:r>
            <a:endParaRPr lang="cs-CZ" sz="2000" dirty="0"/>
          </a:p>
          <a:p>
            <a:pPr lvl="1"/>
            <a:r>
              <a:rPr lang="cs-CZ" sz="2000" dirty="0"/>
              <a:t>Nákup / prodej CP - záměr zvýšit či snížit rezervy bank, popřípadě změnit krátkodobou úrokovou míru</a:t>
            </a:r>
          </a:p>
          <a:p>
            <a:pPr lvl="1"/>
            <a:r>
              <a:rPr lang="cs-CZ" sz="2000" dirty="0"/>
              <a:t>Druh a objem CP určených k obchodování</a:t>
            </a:r>
          </a:p>
          <a:p>
            <a:pPr lvl="1"/>
            <a:r>
              <a:rPr lang="cs-CZ" sz="2000" dirty="0"/>
              <a:t>Druh operací - přímé, </a:t>
            </a:r>
            <a:r>
              <a:rPr lang="cs-CZ" sz="2000" dirty="0" err="1"/>
              <a:t>repo</a:t>
            </a:r>
            <a:r>
              <a:rPr lang="cs-CZ" sz="2000" dirty="0"/>
              <a:t>, </a:t>
            </a:r>
            <a:r>
              <a:rPr lang="cs-CZ" sz="2000" dirty="0" err="1"/>
              <a:t>switch</a:t>
            </a:r>
            <a:endParaRPr lang="cs-CZ" sz="2000" dirty="0"/>
          </a:p>
          <a:p>
            <a:pPr lvl="1"/>
            <a:r>
              <a:rPr lang="cs-CZ" sz="2000" dirty="0"/>
              <a:t>Cena resp. úroková sazba CP</a:t>
            </a:r>
          </a:p>
          <a:p>
            <a:pPr lvl="1"/>
            <a:r>
              <a:rPr lang="cs-CZ" sz="2000" dirty="0"/>
              <a:t>Způsob operací - aukce nebo tendry a jejich podmínky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Průběh operací na volném trhu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Označení REPO SAZBA</a:t>
            </a:r>
          </a:p>
          <a:p>
            <a:endParaRPr lang="cs-CZ" sz="2000" dirty="0"/>
          </a:p>
          <a:p>
            <a:r>
              <a:rPr lang="cs-CZ" sz="2000" dirty="0"/>
              <a:t>Jde o nástroj MP - pokud je předem stanovená centrální bankou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352928" cy="507703"/>
          </a:xfrm>
        </p:spPr>
        <p:txBody>
          <a:bodyPr/>
          <a:lstStyle/>
          <a:p>
            <a:r>
              <a:rPr lang="cs-CZ" b="1" dirty="0"/>
              <a:t>Úroková sazba z CP při operacích na volném trhu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Historicky nejstarší nástroj MP</a:t>
            </a:r>
          </a:p>
          <a:p>
            <a:r>
              <a:rPr lang="cs-CZ" sz="2000" dirty="0"/>
              <a:t>V široké míře používán </a:t>
            </a:r>
            <a:r>
              <a:rPr lang="cs-CZ" sz="2000" dirty="0" smtClean="0"/>
              <a:t>i v </a:t>
            </a:r>
            <a:r>
              <a:rPr lang="cs-CZ" sz="2000" dirty="0"/>
              <a:t>současnosti</a:t>
            </a:r>
          </a:p>
          <a:p>
            <a:endParaRPr lang="cs-CZ" sz="2000" dirty="0"/>
          </a:p>
          <a:p>
            <a:r>
              <a:rPr lang="cs-CZ" sz="2000" dirty="0"/>
              <a:t>Řadí se sem:</a:t>
            </a:r>
          </a:p>
          <a:p>
            <a:pPr lvl="1"/>
            <a:r>
              <a:rPr lang="cs-CZ" sz="2000" dirty="0"/>
              <a:t>Úvěry poskytované CB obchodním a dalším bankám, bezhotovostně a v domácí měně, s přesně stanovenými podmínkami (druhy, limity objemu, lhůty splatnosti a jiné)</a:t>
            </a:r>
          </a:p>
          <a:p>
            <a:pPr lvl="1"/>
            <a:r>
              <a:rPr lang="cs-CZ" sz="2000" dirty="0"/>
              <a:t>Úrokové sazby z těchto úvěrů</a:t>
            </a:r>
          </a:p>
          <a:p>
            <a:pPr lvl="1"/>
            <a:r>
              <a:rPr lang="cs-CZ" sz="2000" dirty="0"/>
              <a:t>Úrokové sazby z rezerv bank na účtech u CB</a:t>
            </a:r>
          </a:p>
          <a:p>
            <a:pPr lvl="1"/>
            <a:r>
              <a:rPr lang="cs-CZ" sz="2000" dirty="0"/>
              <a:t>Podmíněné a vyhlašovány úrokové sazby z CP při operacích na volném trhu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Diskontní nástroje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Definice: úrokové sazby z rezerv bank a úrokové sazby a další podmínky úvěrů poskytovaných centrální bankou obchodním a dalším bankám v domácí méně stanoveny za účelem regulace rezerv </a:t>
            </a:r>
            <a:r>
              <a:rPr lang="cs-CZ" sz="2000" dirty="0" smtClean="0"/>
              <a:t>bank </a:t>
            </a:r>
            <a:r>
              <a:rPr lang="cs-CZ" sz="2000" dirty="0"/>
              <a:t>nebo krátkodobé úrokové míry.</a:t>
            </a:r>
          </a:p>
          <a:p>
            <a:endParaRPr lang="cs-CZ" sz="2000" dirty="0"/>
          </a:p>
          <a:p>
            <a:r>
              <a:rPr lang="cs-CZ" sz="2000" dirty="0"/>
              <a:t>Základní charakteristika:</a:t>
            </a:r>
          </a:p>
          <a:p>
            <a:pPr lvl="1"/>
            <a:r>
              <a:rPr lang="cs-CZ" sz="2000" dirty="0"/>
              <a:t>Permanentní, operativní i neoperativní, zaměřené na regulaci operativního kritéria, nepřímé.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Definice diskontních nástrojů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b="1" dirty="0"/>
              <a:t>Diskontní nástroje - členění úvěrů CB z hlediska MP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37436" t="34187" r="17372" b="12821"/>
          <a:stretch/>
        </p:blipFill>
        <p:spPr>
          <a:xfrm>
            <a:off x="1043608" y="758491"/>
            <a:ext cx="5860577" cy="38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928992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smtClean="0"/>
              <a:t>Krátkodobé </a:t>
            </a:r>
            <a:r>
              <a:rPr lang="cs-CZ" sz="2000" dirty="0"/>
              <a:t>úvěry úročeny diskontní sazbou </a:t>
            </a:r>
            <a:r>
              <a:rPr lang="cs-CZ" sz="2000" dirty="0" smtClean="0"/>
              <a:t>(jeden </a:t>
            </a:r>
            <a:r>
              <a:rPr lang="cs-CZ" sz="2000" dirty="0"/>
              <a:t>z nejlevnějších </a:t>
            </a:r>
            <a:r>
              <a:rPr lang="cs-CZ" sz="2000" dirty="0" smtClean="0"/>
              <a:t>zdrojů)</a:t>
            </a:r>
          </a:p>
          <a:p>
            <a:pPr lvl="1"/>
            <a:r>
              <a:rPr lang="cs-CZ" sz="1200" dirty="0" smtClean="0"/>
              <a:t>lhůta </a:t>
            </a:r>
            <a:r>
              <a:rPr lang="cs-CZ" sz="1200" dirty="0"/>
              <a:t>splatnosti nepřesahuje 3 měsíce a je stanovena předem, nebo automaticky podle splatnosti zástavy</a:t>
            </a:r>
          </a:p>
          <a:p>
            <a:r>
              <a:rPr lang="cs-CZ" sz="2000" dirty="0"/>
              <a:t>Poskytování diskontních úvěrů </a:t>
            </a:r>
          </a:p>
          <a:p>
            <a:pPr lvl="1"/>
            <a:r>
              <a:rPr lang="cs-CZ" sz="1200" dirty="0"/>
              <a:t>vázané pouze rámcově vymezenými podmínkami </a:t>
            </a:r>
            <a:r>
              <a:rPr lang="cs-CZ" sz="1200" dirty="0" smtClean="0"/>
              <a:t>(základní </a:t>
            </a:r>
            <a:r>
              <a:rPr lang="cs-CZ" sz="1200" dirty="0"/>
              <a:t>podmínkou pro získání diskontního úvěru - dostatečné "finanční zdraví" příslušné banky =</a:t>
            </a:r>
            <a:r>
              <a:rPr lang="cs-CZ" sz="1200" dirty="0" smtClean="0"/>
              <a:t>bezproblémové </a:t>
            </a:r>
            <a:r>
              <a:rPr lang="cs-CZ" sz="1200" dirty="0"/>
              <a:t>splácení diskontních úvěrů v předchozím </a:t>
            </a:r>
            <a:r>
              <a:rPr lang="cs-CZ" sz="1200" dirty="0" smtClean="0"/>
              <a:t>období)</a:t>
            </a:r>
            <a:endParaRPr lang="cs-CZ" sz="1200" dirty="0"/>
          </a:p>
          <a:p>
            <a:pPr lvl="1"/>
            <a:r>
              <a:rPr lang="cs-CZ" sz="1200" dirty="0"/>
              <a:t>splnění podmínek = automaticky volný přístup k diskontnímu okénku - automatismus a mírné podmínky diskontních úvěrů=&gt; vylučují poskytování těchto úvěrů ve vysokých objemech</a:t>
            </a:r>
          </a:p>
          <a:p>
            <a:r>
              <a:rPr lang="cs-CZ" sz="2000" dirty="0"/>
              <a:t>Vliv na rezervy bank (mění se vypůjčené rezervy bank - vypůjčená měnová báze)</a:t>
            </a:r>
          </a:p>
          <a:p>
            <a:pPr lvl="1"/>
            <a:r>
              <a:rPr lang="cs-CZ" sz="1200" dirty="0"/>
              <a:t>Poskytnutí diskontního úvěru → růst rezerv bank</a:t>
            </a:r>
          </a:p>
          <a:p>
            <a:pPr lvl="1"/>
            <a:r>
              <a:rPr lang="cs-CZ" sz="1200" dirty="0"/>
              <a:t>Splacení diskontní úvěru → pokles rezerv bank</a:t>
            </a:r>
          </a:p>
          <a:p>
            <a:pPr lvl="1"/>
            <a:r>
              <a:rPr lang="cs-CZ" sz="1200" dirty="0"/>
              <a:t>Celkový </a:t>
            </a:r>
            <a:r>
              <a:rPr lang="cs-CZ" sz="1200" dirty="0" smtClean="0"/>
              <a:t>vliv je </a:t>
            </a:r>
            <a:r>
              <a:rPr lang="cs-CZ" sz="1200" dirty="0"/>
              <a:t>nejistý - banky nemusí čerpat diskontní úvěry v objemu, jaký předpokládá CB</a:t>
            </a:r>
          </a:p>
          <a:p>
            <a:pPr algn="just"/>
            <a:r>
              <a:rPr lang="cs-CZ" sz="2000" dirty="0"/>
              <a:t>Diskontní úvěry dle zástavy</a:t>
            </a:r>
          </a:p>
          <a:p>
            <a:pPr lvl="1" algn="just"/>
            <a:r>
              <a:rPr lang="cs-CZ" sz="1200" dirty="0"/>
              <a:t>kryté - v podobě vysoce bonitních resp. prvotřídních aktiv příslušné banky</a:t>
            </a:r>
          </a:p>
          <a:p>
            <a:pPr lvl="1" algn="just"/>
            <a:r>
              <a:rPr lang="cs-CZ" sz="1200" dirty="0"/>
              <a:t>nekryté - nedostatek kvalitních aktiv - poskytované jako nouzové, nejsou považovány za nástroje MP</a:t>
            </a:r>
          </a:p>
          <a:p>
            <a:pPr algn="just"/>
            <a:r>
              <a:rPr lang="cs-CZ" sz="2000" dirty="0"/>
              <a:t>Objemy úvěrů limitované - stejným způsobem vůči všem bankám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Diskontní úvěry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CB poskytuje obchodním a dalším domácím bankám (účel - </a:t>
            </a:r>
            <a:r>
              <a:rPr lang="cs-CZ" sz="2000" dirty="0" smtClean="0"/>
              <a:t>posílit likviditu</a:t>
            </a:r>
            <a:r>
              <a:rPr lang="cs-CZ" sz="2000" dirty="0"/>
              <a:t>)</a:t>
            </a:r>
          </a:p>
          <a:p>
            <a:r>
              <a:rPr lang="cs-CZ" sz="2000" dirty="0"/>
              <a:t>Poskytované při zástavě </a:t>
            </a:r>
          </a:p>
          <a:p>
            <a:pPr lvl="1"/>
            <a:r>
              <a:rPr lang="cs-CZ" sz="1200" dirty="0"/>
              <a:t>především prvotřídních CP (může být i "ne úplně prvotřídní" - přesto jde o vysoce bonitní CP)</a:t>
            </a:r>
          </a:p>
          <a:p>
            <a:pPr lvl="1"/>
            <a:r>
              <a:rPr lang="cs-CZ" sz="1200" dirty="0"/>
              <a:t>úvěr poskytovaný do určité výše hodnoty zástavy - např. 75%</a:t>
            </a:r>
            <a:endParaRPr lang="cs-CZ" sz="1400" dirty="0"/>
          </a:p>
          <a:p>
            <a:r>
              <a:rPr lang="cs-CZ" sz="2000" dirty="0"/>
              <a:t>Vliv na rezervy bank</a:t>
            </a:r>
          </a:p>
          <a:p>
            <a:pPr lvl="1"/>
            <a:r>
              <a:rPr lang="cs-CZ" sz="1200" dirty="0"/>
              <a:t>Poskytnutí </a:t>
            </a:r>
            <a:r>
              <a:rPr lang="cs-CZ" sz="1200" dirty="0" smtClean="0"/>
              <a:t>lombardního </a:t>
            </a:r>
            <a:r>
              <a:rPr lang="cs-CZ" sz="1200" dirty="0"/>
              <a:t>úvěru → růst vypůjčených rezerv bank</a:t>
            </a:r>
          </a:p>
          <a:p>
            <a:pPr lvl="1"/>
            <a:r>
              <a:rPr lang="cs-CZ" sz="1200" dirty="0"/>
              <a:t>Splacení </a:t>
            </a:r>
            <a:r>
              <a:rPr lang="cs-CZ" sz="1200" dirty="0" smtClean="0"/>
              <a:t>lombardního </a:t>
            </a:r>
            <a:r>
              <a:rPr lang="cs-CZ" sz="1200" dirty="0"/>
              <a:t>úvěru → pokles vypůjčených rezerv bank</a:t>
            </a:r>
            <a:endParaRPr lang="cs-CZ" sz="1400" dirty="0"/>
          </a:p>
          <a:p>
            <a:r>
              <a:rPr lang="cs-CZ" sz="2000" dirty="0"/>
              <a:t>Krátkodobé úvěry </a:t>
            </a:r>
          </a:p>
          <a:p>
            <a:pPr lvl="1"/>
            <a:r>
              <a:rPr lang="cs-CZ" sz="1200" dirty="0"/>
              <a:t>lhůta splatnosti do 90 dnů (někdy poskytovány pouze přes noc - spojené s doplněním stavu rezerv na účtech u CB - ve výši zajišťující splnění PMR)</a:t>
            </a:r>
          </a:p>
          <a:p>
            <a:pPr lvl="1"/>
            <a:r>
              <a:rPr lang="cs-CZ" sz="1200" dirty="0"/>
              <a:t>lhůta splatnosti stanovená předem nebo automaticky podle splatnosti zástavy </a:t>
            </a:r>
          </a:p>
          <a:p>
            <a:r>
              <a:rPr lang="cs-CZ" sz="2000" dirty="0"/>
              <a:t>Drahé úvěrové </a:t>
            </a:r>
            <a:r>
              <a:rPr lang="cs-CZ" sz="2000" dirty="0" smtClean="0"/>
              <a:t>zdroje; mírně rizikové </a:t>
            </a:r>
            <a:r>
              <a:rPr lang="cs-CZ" sz="2000" dirty="0"/>
              <a:t>resp. „krátkodobé nouzové úvěry"</a:t>
            </a:r>
          </a:p>
          <a:p>
            <a:r>
              <a:rPr lang="cs-CZ" sz="2000" dirty="0"/>
              <a:t>Poskytované v domácí měně</a:t>
            </a:r>
          </a:p>
          <a:p>
            <a:r>
              <a:rPr lang="cs-CZ" sz="2000" dirty="0"/>
              <a:t>Jsou limitovány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Lombardní úvěry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Jeden z druhů diskontních úvěrů</a:t>
            </a:r>
          </a:p>
          <a:p>
            <a:r>
              <a:rPr lang="cs-CZ" sz="2000" dirty="0"/>
              <a:t>Krátkodobé úvěry</a:t>
            </a:r>
          </a:p>
          <a:p>
            <a:r>
              <a:rPr lang="cs-CZ" sz="2000" dirty="0"/>
              <a:t>Kryté nakoupenými prvotřídními CP</a:t>
            </a:r>
          </a:p>
          <a:p>
            <a:r>
              <a:rPr lang="cs-CZ" sz="2000" dirty="0"/>
              <a:t>Poskytované v domácí měně</a:t>
            </a:r>
          </a:p>
          <a:p>
            <a:r>
              <a:rPr lang="cs-CZ" sz="2000" dirty="0"/>
              <a:t>Vedou k růstu vypůjčených rezerv bank</a:t>
            </a:r>
          </a:p>
          <a:p>
            <a:r>
              <a:rPr lang="cs-CZ" sz="2000" dirty="0"/>
              <a:t>V případě, že mají jinou než diskontní sazbu – tj. reeskontní sazbu - dají se vyčlenit samostatně</a:t>
            </a:r>
          </a:p>
          <a:p>
            <a:r>
              <a:rPr lang="cs-CZ" sz="2000" dirty="0"/>
              <a:t>Jedním z rozdílů oproti diskontním úvěrům také může být připuštěna nepatrně nižší kvalita CP</a:t>
            </a:r>
          </a:p>
          <a:p>
            <a:r>
              <a:rPr lang="cs-CZ" sz="2000" dirty="0"/>
              <a:t>Důvod čerpání reeskontních úvěrů - situace, kdy banky si již nemohou doplnit likviditu z "běžných" diskontních úvěrů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Reeskontní úvěry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1522" t="26496" r="33285" b="19230"/>
          <a:stretch/>
        </p:blipFill>
        <p:spPr>
          <a:xfrm>
            <a:off x="6114" y="123478"/>
            <a:ext cx="7820451" cy="432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Přímé </a:t>
            </a:r>
          </a:p>
          <a:p>
            <a:pPr lvl="1"/>
            <a:r>
              <a:rPr lang="cs-CZ" sz="2000" dirty="0"/>
              <a:t>v rámci stanovených limitů - úvěry poskytované přímo obchodní bance za diskontní / reeskontní sazbu</a:t>
            </a:r>
          </a:p>
          <a:p>
            <a:r>
              <a:rPr lang="cs-CZ" sz="2000" dirty="0"/>
              <a:t>Poskytnutí na základě aukcí a tendrů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Technika poskytování úvěrů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Úrokové sazby - regulují poptávku po těchto úvěrech</a:t>
            </a:r>
          </a:p>
          <a:p>
            <a:r>
              <a:rPr lang="cs-CZ" sz="2000" dirty="0"/>
              <a:t>Zvýšení jedné z těchto sazeb - sníží poptávku po daném úvěru</a:t>
            </a:r>
          </a:p>
          <a:p>
            <a:r>
              <a:rPr lang="cs-CZ" sz="2000" dirty="0"/>
              <a:t>Snížení jedné z těchto sazeb - zvýší poptávku po daném úvěru</a:t>
            </a:r>
          </a:p>
          <a:p>
            <a:r>
              <a:rPr lang="cs-CZ" sz="2000" dirty="0"/>
              <a:t>Úrokové sazby z úvěrů - mohou ovlivnit krátkodobou případně dlouhodobou úrokovou míru a měnový kurz domácí měny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27843"/>
            <a:ext cx="8640960" cy="507703"/>
          </a:xfrm>
        </p:spPr>
        <p:txBody>
          <a:bodyPr/>
          <a:lstStyle/>
          <a:p>
            <a:r>
              <a:rPr lang="cs-CZ" b="1" dirty="0"/>
              <a:t>Úrokové sazby z diskontních, lombardních a reeskontních úvěrů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"Cena peněz" v ekonomice</a:t>
            </a:r>
          </a:p>
          <a:p>
            <a:endParaRPr lang="cs-CZ" sz="2000" dirty="0"/>
          </a:p>
          <a:p>
            <a:r>
              <a:rPr lang="cs-CZ" sz="2000" dirty="0"/>
              <a:t>Odvíjejí se od ní další úrokové sazby, resp. ceny úvěrů, CP a depozit</a:t>
            </a:r>
          </a:p>
          <a:p>
            <a:endParaRPr lang="cs-CZ" sz="2000" dirty="0"/>
          </a:p>
          <a:p>
            <a:r>
              <a:rPr lang="cs-CZ" sz="2000" dirty="0"/>
              <a:t>CB (např. I ČNB) vyhlašují diskontní sazbu i když neposkytují diskontní úvěry</a:t>
            </a:r>
          </a:p>
          <a:p>
            <a:pPr lvl="1"/>
            <a:r>
              <a:rPr lang="cs-CZ" sz="2000" dirty="0"/>
              <a:t>Cíl: ovlivnit krátkodobou úrokovou míru - ne rezervy bank</a:t>
            </a:r>
          </a:p>
          <a:p>
            <a:endParaRPr lang="cs-CZ" sz="2000" dirty="0"/>
          </a:p>
          <a:p>
            <a:r>
              <a:rPr lang="cs-CZ" sz="2000" dirty="0"/>
              <a:t>Diskontní sazbou se mohou úročit dobrovolné rezervy bank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Diskontní sazba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1092" y="627534"/>
            <a:ext cx="907300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dirty="0"/>
              <a:t>Diskontní sazba </a:t>
            </a:r>
          </a:p>
          <a:p>
            <a:pPr lvl="1"/>
            <a:r>
              <a:rPr lang="cs-CZ" sz="1200" dirty="0"/>
              <a:t>sazba z diskontních úvěrů, vyhlašována CB, nebo odvozována od pohybu jiných úrokových sazeb z úvěrů poskytovaných CB na základě úrokových aukcí a tendrů (např. USA od </a:t>
            </a:r>
            <a:r>
              <a:rPr lang="cs-CZ" sz="1200" dirty="0" err="1"/>
              <a:t>federal</a:t>
            </a:r>
            <a:r>
              <a:rPr lang="cs-CZ" sz="1200" dirty="0"/>
              <a:t> </a:t>
            </a:r>
            <a:r>
              <a:rPr lang="cs-CZ" sz="1200" dirty="0" err="1"/>
              <a:t>founds</a:t>
            </a:r>
            <a:r>
              <a:rPr lang="cs-CZ" sz="1200" dirty="0"/>
              <a:t> </a:t>
            </a:r>
            <a:r>
              <a:rPr lang="cs-CZ" sz="1200" dirty="0" err="1"/>
              <a:t>rate</a:t>
            </a:r>
            <a:r>
              <a:rPr lang="cs-CZ" sz="1200" dirty="0"/>
              <a:t>), nejnižší úroková sazba z úvěrů v ekonomice - výjimka USA</a:t>
            </a:r>
          </a:p>
          <a:p>
            <a:r>
              <a:rPr lang="cs-CZ" sz="1400" dirty="0"/>
              <a:t>Reeskontní úroková sazba </a:t>
            </a:r>
          </a:p>
          <a:p>
            <a:pPr lvl="1"/>
            <a:r>
              <a:rPr lang="cs-CZ" sz="1200" dirty="0"/>
              <a:t>sazba z reeskontních úvěrů CB, bývá mírně vyšší než diskontní sazba, vyhlašována CB nebo odvozena z úrokových aukcí a tendrů</a:t>
            </a:r>
          </a:p>
          <a:p>
            <a:r>
              <a:rPr lang="cs-CZ" sz="1400" dirty="0"/>
              <a:t>Krátkodobá úroková sazba z mezibankovních úvěrů </a:t>
            </a:r>
          </a:p>
          <a:p>
            <a:pPr lvl="1"/>
            <a:r>
              <a:rPr lang="cs-CZ" sz="1200" dirty="0"/>
              <a:t>pohybuje se nad úrovní diskontní sazby - má ustálené označení v ČR – PRIBOR</a:t>
            </a:r>
          </a:p>
          <a:p>
            <a:r>
              <a:rPr lang="cs-CZ" sz="1400" dirty="0"/>
              <a:t>Lombardní sazba </a:t>
            </a:r>
          </a:p>
          <a:p>
            <a:pPr lvl="1"/>
            <a:r>
              <a:rPr lang="cs-CZ" sz="1200" dirty="0"/>
              <a:t>centrální bankou vyhlášena sazba z lombardní úvěrů. Pohybuje se nad mezibankovními sazbou.</a:t>
            </a:r>
          </a:p>
          <a:p>
            <a:r>
              <a:rPr lang="cs-CZ" sz="1400" dirty="0"/>
              <a:t>Základní úroková míra </a:t>
            </a:r>
          </a:p>
          <a:p>
            <a:pPr lvl="1"/>
            <a:r>
              <a:rPr lang="cs-CZ" sz="1200" dirty="0"/>
              <a:t>z úvěrů poskytovaných obchodními bankami nebankovním klientům - jde o průměr "</a:t>
            </a:r>
            <a:r>
              <a:rPr lang="cs-CZ" sz="1200" dirty="0" smtClean="0"/>
              <a:t>prime" </a:t>
            </a:r>
            <a:r>
              <a:rPr lang="cs-CZ" sz="1200" dirty="0"/>
              <a:t>úrokových sazeb, za které mohou od bank získat úvěry ti nejlepší klienti. Je vyšší než krátkodobá mezibankovní úroková sazba.</a:t>
            </a:r>
          </a:p>
          <a:p>
            <a:r>
              <a:rPr lang="cs-CZ" sz="1400" dirty="0"/>
              <a:t>Tržná úroková míra </a:t>
            </a:r>
          </a:p>
          <a:p>
            <a:pPr lvl="1"/>
            <a:r>
              <a:rPr lang="cs-CZ" sz="1200" dirty="0"/>
              <a:t>z úvěrů poskytovaných obchodními bankami nebankovním klientům - jde o průměr ostatních úrokových sazeb z těchto úvěrů.</a:t>
            </a:r>
          </a:p>
          <a:p>
            <a:r>
              <a:rPr lang="cs-CZ" sz="1400" dirty="0" err="1"/>
              <a:t>Repo</a:t>
            </a:r>
            <a:r>
              <a:rPr lang="cs-CZ" sz="1400" dirty="0"/>
              <a:t> sazba </a:t>
            </a:r>
          </a:p>
          <a:p>
            <a:pPr lvl="1"/>
            <a:r>
              <a:rPr lang="cs-CZ" sz="1200" dirty="0"/>
              <a:t>sazba z CP při operacích na volném trhu - pokud je předem stanovena - pohybuje se mezi diskontní a lombardní sazbou - může automaticky určovat jejich hodnoty - např. diskontní sazba o 1 procentní bod nižší a lombardní sazba o 1 procentní bod vyšší než vyhlášena </a:t>
            </a:r>
            <a:r>
              <a:rPr lang="cs-CZ" sz="1200" dirty="0" err="1"/>
              <a:t>repo</a:t>
            </a:r>
            <a:r>
              <a:rPr lang="cs-CZ" sz="1200" dirty="0"/>
              <a:t> sazba.</a:t>
            </a:r>
          </a:p>
          <a:p>
            <a:pPr>
              <a:buClr>
                <a:srgbClr val="307871"/>
              </a:buClr>
            </a:pPr>
            <a:endParaRPr lang="cs-CZ" sz="105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Hlavní úrokové sazby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771550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Hlavní cíl změny úrokových sazeb CB - vliv na pohyb / úroveň dalších úrokových sazeb v ekonomice - působit na poptávku subjektů po úvěrech.</a:t>
            </a:r>
          </a:p>
          <a:p>
            <a:pPr lvl="1"/>
            <a:r>
              <a:rPr lang="cs-CZ" sz="1400" dirty="0"/>
              <a:t>Zvýšení úrokových sazeb CB - tlak na růst dalších úrokových sazeb - snížení poptávky po úvěrech.</a:t>
            </a:r>
          </a:p>
          <a:p>
            <a:pPr marL="457200" lvl="1" indent="0" algn="ctr">
              <a:buNone/>
            </a:pPr>
            <a:endParaRPr lang="cs-CZ" sz="2000" dirty="0"/>
          </a:p>
          <a:p>
            <a:pPr marL="457200" lvl="1" indent="0" algn="ctr">
              <a:buNone/>
            </a:pPr>
            <a:r>
              <a:rPr lang="cs-CZ" sz="2000" dirty="0"/>
              <a:t>???Jaký je rozsah změn dalších úrokových sazeb a poptávky po úvěrech???</a:t>
            </a:r>
          </a:p>
          <a:p>
            <a:pPr marL="0" indent="0" algn="ctr">
              <a:buNone/>
            </a:pPr>
            <a:r>
              <a:rPr lang="cs-CZ" sz="2000" dirty="0"/>
              <a:t>=&gt;Závisí na úrokové elasticitě poptávky po úvěrech</a:t>
            </a:r>
          </a:p>
          <a:p>
            <a:pPr lvl="1"/>
            <a:r>
              <a:rPr lang="cs-CZ" sz="1400" dirty="0"/>
              <a:t>Zvýšení sazeb - signalizuje záměry CB zpřísnit měnovou politiku - tedy je signálem pro obchodní a další banky, aby omezily nabídku svých úvěrů - ZMĚNA SAZEB A JEJÍ VÝŠE </a:t>
            </a:r>
            <a:r>
              <a:rPr lang="cs-CZ" sz="1400" dirty="0" smtClean="0"/>
              <a:t>je subjekty v </a:t>
            </a:r>
            <a:r>
              <a:rPr lang="cs-CZ" sz="1400" dirty="0"/>
              <a:t>tržní ekonomice vnímána jako </a:t>
            </a:r>
            <a:r>
              <a:rPr lang="cs-CZ" sz="1400" dirty="0" smtClean="0"/>
              <a:t>vyjádření </a:t>
            </a:r>
            <a:r>
              <a:rPr lang="cs-CZ" sz="1400" dirty="0"/>
              <a:t>záměru CB.</a:t>
            </a:r>
          </a:p>
          <a:p>
            <a:endParaRPr lang="cs-CZ" sz="2000" dirty="0"/>
          </a:p>
          <a:p>
            <a:r>
              <a:rPr lang="cs-CZ" sz="2000" dirty="0"/>
              <a:t>Vliv změny sazeb na pohyb měnového kurzu domácí měny:</a:t>
            </a:r>
          </a:p>
          <a:p>
            <a:pPr lvl="1"/>
            <a:r>
              <a:rPr lang="cs-CZ" sz="1400" dirty="0"/>
              <a:t>Zvýšení sazeb - zvýšení přílivu zahraničních měn do ekonomiky - tlaky na zhodnocení domácí měny</a:t>
            </a:r>
          </a:p>
          <a:p>
            <a:pPr lvl="1"/>
            <a:r>
              <a:rPr lang="cs-CZ" sz="1400" dirty="0"/>
              <a:t>Snížení sazeb - odliv zahraničních měn - tlak na znehodnocení domácí měny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Cíl nastavení úrokových sazeb CB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/>
              <a:t>Vliv diskontních nástrojů na rezervy bank, krátkodobou úrokovou míru a měnový kurz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7148" t="33418" r="14872" b="12821"/>
          <a:stretch/>
        </p:blipFill>
        <p:spPr>
          <a:xfrm>
            <a:off x="467544" y="1099983"/>
            <a:ext cx="5678379" cy="35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Nepřímý nástroj MP</a:t>
            </a:r>
          </a:p>
          <a:p>
            <a:endParaRPr lang="cs-CZ" sz="2000" dirty="0"/>
          </a:p>
          <a:p>
            <a:r>
              <a:rPr lang="cs-CZ" sz="2000" dirty="0"/>
              <a:t>Hlavní cíl - ovlivnit vývoj měnového kurzu domácí měny</a:t>
            </a:r>
          </a:p>
          <a:p>
            <a:pPr lvl="1"/>
            <a:r>
              <a:rPr lang="cs-CZ" sz="1800" dirty="0"/>
              <a:t>Měnový kurz v tržní ekonomice - hodnota dána především vztahem mezi poptávkou a nabídkou zahraničních měn a domácí měny na devizovém trhu.</a:t>
            </a:r>
          </a:p>
          <a:p>
            <a:pPr lvl="1"/>
            <a:r>
              <a:rPr lang="cs-CZ" sz="1800" dirty="0" smtClean="0"/>
              <a:t>Intervence tedy představují ovlivňování </a:t>
            </a:r>
            <a:r>
              <a:rPr lang="cs-CZ" sz="1800" dirty="0"/>
              <a:t>vztahu mezi nabídkou a poptávkou na devizovém trhu za účelem ovlivňování vývoje měnového kurzu domácí měny.</a:t>
            </a:r>
          </a:p>
          <a:p>
            <a:endParaRPr lang="cs-CZ" sz="2000" dirty="0"/>
          </a:p>
          <a:p>
            <a:r>
              <a:rPr lang="cs-CZ" sz="2000" dirty="0"/>
              <a:t>Základní charakteristika: permanentně i výjimečně používány, operativní, zaměřené na regulaci měnového kurzu, nepřímé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Kurzové intervence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Kurzové intervence - převáděny přímo </a:t>
            </a:r>
          </a:p>
          <a:p>
            <a:pPr lvl="1"/>
            <a:r>
              <a:rPr lang="cs-CZ" sz="1600" dirty="0"/>
              <a:t>nákup či prodej zahraničních měn za domácí měnu</a:t>
            </a:r>
          </a:p>
          <a:p>
            <a:pPr lvl="1"/>
            <a:r>
              <a:rPr lang="cs-CZ" sz="1600" dirty="0"/>
              <a:t>Prováděné CB, MF, specializované vládní úřady</a:t>
            </a:r>
          </a:p>
          <a:p>
            <a:pPr lvl="1"/>
            <a:r>
              <a:rPr lang="cs-CZ" sz="1600" dirty="0"/>
              <a:t>Protistranou - obchodní a další banky, pobočky zahraničních bank, zahraniční CB</a:t>
            </a:r>
          </a:p>
          <a:p>
            <a:pPr lvl="1"/>
            <a:r>
              <a:rPr lang="cs-CZ" sz="1600" dirty="0"/>
              <a:t>probíhají bezhotovostně</a:t>
            </a:r>
          </a:p>
          <a:p>
            <a:pPr lvl="1"/>
            <a:r>
              <a:rPr lang="cs-CZ" sz="1600" dirty="0"/>
              <a:t>Označované termínem - DEVIZOVÉ INTERVENCE</a:t>
            </a:r>
          </a:p>
          <a:p>
            <a:pPr lvl="1"/>
            <a:r>
              <a:rPr lang="cs-CZ" sz="1600" dirty="0"/>
              <a:t>Volně směnitelné měny - na domácím devizovém trhu i zahraničním devizovém trhu</a:t>
            </a:r>
          </a:p>
          <a:p>
            <a:endParaRPr lang="cs-CZ" sz="2000" dirty="0"/>
          </a:p>
          <a:p>
            <a:r>
              <a:rPr lang="cs-CZ" sz="2000" dirty="0"/>
              <a:t>Kurzové intervence - převáděny nepřímo</a:t>
            </a:r>
          </a:p>
          <a:p>
            <a:pPr lvl="1"/>
            <a:r>
              <a:rPr lang="cs-CZ" sz="1600" dirty="0"/>
              <a:t>Změnami vlastních úrokových sazeb</a:t>
            </a:r>
          </a:p>
          <a:p>
            <a:pPr lvl="1"/>
            <a:r>
              <a:rPr lang="cs-CZ" sz="1600" dirty="0"/>
              <a:t>Změnami sazeb PMR</a:t>
            </a:r>
          </a:p>
          <a:p>
            <a:pPr lvl="1"/>
            <a:r>
              <a:rPr lang="cs-CZ" sz="1600" dirty="0"/>
              <a:t>Administrativními opatřením - např. restrikce pohybu kapitálu</a:t>
            </a:r>
            <a:endParaRPr lang="cs-CZ" sz="2000" dirty="0"/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Přímé a nepřímé devizové intervence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Využívání kurzových intervencí - závislost na systému měnových kurzů</a:t>
            </a:r>
          </a:p>
          <a:p>
            <a:r>
              <a:rPr lang="cs-CZ" sz="2000" dirty="0"/>
              <a:t>Státy s limitovanými kurzy - intervence povinné a permanentní</a:t>
            </a:r>
          </a:p>
          <a:p>
            <a:r>
              <a:rPr lang="cs-CZ" sz="2000" dirty="0"/>
              <a:t>S růstem míry volnosti pohybu devizových kurzů (se šířkou pásem fluktuace měnového kurzu domácí měny) - dobrovolnost kurzových intervencí roste</a:t>
            </a:r>
          </a:p>
          <a:p>
            <a:r>
              <a:rPr lang="cs-CZ" sz="2000" dirty="0"/>
              <a:t>Systém </a:t>
            </a:r>
            <a:r>
              <a:rPr lang="cs-CZ" sz="2000" dirty="0" err="1"/>
              <a:t>floatingu</a:t>
            </a:r>
            <a:r>
              <a:rPr lang="cs-CZ" sz="2000" dirty="0"/>
              <a:t> - intervence výjimečné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Využití kurzových intervencí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Dopad devizových intervencí na měnový kurz</a:t>
            </a:r>
          </a:p>
          <a:p>
            <a:pPr lvl="1"/>
            <a:r>
              <a:rPr lang="cs-CZ" sz="1600" dirty="0"/>
              <a:t>Nákup zahraniční měny - domácí měna znehodnocuje</a:t>
            </a:r>
          </a:p>
          <a:p>
            <a:pPr lvl="1"/>
            <a:r>
              <a:rPr lang="cs-CZ" sz="1600" dirty="0"/>
              <a:t>Prodej zahraniční měny - domácí měna posiluje</a:t>
            </a:r>
          </a:p>
          <a:p>
            <a:endParaRPr lang="cs-CZ" sz="2000" dirty="0"/>
          </a:p>
          <a:p>
            <a:r>
              <a:rPr lang="cs-CZ" sz="2000" dirty="0"/>
              <a:t>Dopad devizových intervencí na rezervy bank (MB):</a:t>
            </a:r>
          </a:p>
          <a:p>
            <a:pPr lvl="1"/>
            <a:r>
              <a:rPr lang="cs-CZ" sz="1600" dirty="0"/>
              <a:t>Nákup zahraniční měny - zvyšuje rezervy bank</a:t>
            </a:r>
          </a:p>
          <a:p>
            <a:pPr lvl="1"/>
            <a:r>
              <a:rPr lang="cs-CZ" sz="1600" dirty="0"/>
              <a:t>Prodej zahraniční měny - snižuje rezervy bank</a:t>
            </a:r>
          </a:p>
          <a:p>
            <a:endParaRPr lang="cs-CZ" sz="2000" dirty="0"/>
          </a:p>
          <a:p>
            <a:r>
              <a:rPr lang="cs-CZ" sz="2000" dirty="0"/>
              <a:t>Sterilizování dopadů devizových intervencí - vynucenými operacemi na volném trhu:</a:t>
            </a:r>
          </a:p>
          <a:p>
            <a:pPr lvl="1"/>
            <a:r>
              <a:rPr lang="cs-CZ" sz="1600" dirty="0"/>
              <a:t>Nákup zahraniční měny - současný prodej CP za domácí měnu</a:t>
            </a:r>
          </a:p>
          <a:p>
            <a:pPr lvl="1"/>
            <a:r>
              <a:rPr lang="cs-CZ" sz="1600" dirty="0"/>
              <a:t>Prodej zahraniční měny - současný nákup CP za domácí měnu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Dopad devizových intervencí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4006" t="36101" r="26148" b="11277"/>
          <a:stretch/>
        </p:blipFill>
        <p:spPr>
          <a:xfrm>
            <a:off x="395536" y="323831"/>
            <a:ext cx="7642678" cy="422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změny úrokových sazeb CB vliv → pohyb resp. nabídka zahraničního kapitálu</a:t>
            </a:r>
          </a:p>
          <a:p>
            <a:pPr lvl="1"/>
            <a:r>
              <a:rPr lang="cs-CZ" sz="1800" dirty="0"/>
              <a:t>Růst sazeb - příliv (růstu nabídky) zahraničního kapitálu</a:t>
            </a:r>
          </a:p>
          <a:p>
            <a:pPr lvl="1"/>
            <a:r>
              <a:rPr lang="cs-CZ" sz="1800" dirty="0"/>
              <a:t>Pokles sazeb - odliv (poklesu nabídky) zahraničního kapitálu</a:t>
            </a:r>
          </a:p>
          <a:p>
            <a:endParaRPr lang="cs-CZ" sz="2000" dirty="0"/>
          </a:p>
          <a:p>
            <a:r>
              <a:rPr lang="cs-CZ" sz="2000" dirty="0"/>
              <a:t>Změna nabídky → pohyb měnového kurzu</a:t>
            </a:r>
          </a:p>
          <a:p>
            <a:endParaRPr lang="cs-CZ" sz="2000" dirty="0"/>
          </a:p>
          <a:p>
            <a:r>
              <a:rPr lang="cs-CZ" sz="2000" dirty="0"/>
              <a:t>Oznamovací efekt - CB nemusí diskontní sazbu či jiné sazby fakticky změnit, ale stačí oznámit úvahy o změnách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496944" cy="507703"/>
          </a:xfrm>
        </p:spPr>
        <p:txBody>
          <a:bodyPr/>
          <a:lstStyle/>
          <a:p>
            <a:r>
              <a:rPr lang="cs-CZ" b="1" dirty="0"/>
              <a:t>Devizové i</a:t>
            </a:r>
            <a:r>
              <a:rPr lang="pt-BR" b="1" dirty="0"/>
              <a:t>ntervence prováděné změnami úrokových sazeb CB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Nákupy nebo prodeje zahraniční měny za domácí měnu </a:t>
            </a:r>
            <a:r>
              <a:rPr lang="cs-CZ" sz="2000" dirty="0" smtClean="0"/>
              <a:t>za </a:t>
            </a:r>
            <a:r>
              <a:rPr lang="cs-CZ" sz="2000" dirty="0"/>
              <a:t>aktuální (spotový) kurz </a:t>
            </a:r>
            <a:r>
              <a:rPr lang="cs-CZ" sz="2000" dirty="0" smtClean="0"/>
              <a:t>na </a:t>
            </a:r>
            <a:r>
              <a:rPr lang="cs-CZ" sz="2000" dirty="0"/>
              <a:t>spotovém trhu.</a:t>
            </a:r>
          </a:p>
          <a:p>
            <a:endParaRPr lang="cs-CZ" sz="2000" dirty="0"/>
          </a:p>
          <a:p>
            <a:r>
              <a:rPr lang="cs-CZ" sz="2000" dirty="0"/>
              <a:t>Nákupy nebo prodeje zahraniční měny za domácí </a:t>
            </a:r>
            <a:r>
              <a:rPr lang="cs-CZ" sz="2000" dirty="0" smtClean="0"/>
              <a:t>měnu za předem </a:t>
            </a:r>
            <a:r>
              <a:rPr lang="cs-CZ" sz="2000" dirty="0"/>
              <a:t>dohodnutý </a:t>
            </a:r>
            <a:r>
              <a:rPr lang="cs-CZ" sz="2000" dirty="0" smtClean="0"/>
              <a:t>termínovaný </a:t>
            </a:r>
            <a:r>
              <a:rPr lang="cs-CZ" sz="2000" dirty="0"/>
              <a:t>(forward) kurz </a:t>
            </a:r>
            <a:r>
              <a:rPr lang="cs-CZ" sz="2000" dirty="0" smtClean="0"/>
              <a:t>na </a:t>
            </a:r>
            <a:r>
              <a:rPr lang="cs-CZ" sz="2000" dirty="0"/>
              <a:t>termínovém trhu.</a:t>
            </a:r>
          </a:p>
          <a:p>
            <a:endParaRPr lang="cs-CZ" sz="2000" dirty="0"/>
          </a:p>
          <a:p>
            <a:r>
              <a:rPr lang="cs-CZ" sz="2000" dirty="0"/>
              <a:t>Konverze bez sterilizace - dopad na rezervy bank, krátkodobou úrokovou míru a měnový kurz domácí měny - trvalý.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Devizové intervence - konverze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operace s měnovými swapy</a:t>
            </a:r>
          </a:p>
          <a:p>
            <a:pPr lvl="1"/>
            <a:r>
              <a:rPr lang="cs-CZ" sz="1800" dirty="0"/>
              <a:t>kombinace promptních a termínových operací</a:t>
            </a:r>
          </a:p>
          <a:p>
            <a:pPr lvl="1"/>
            <a:r>
              <a:rPr lang="cs-CZ" sz="1800" dirty="0"/>
              <a:t>prodej nebo nákup zahraniční měny za domácí měnu (spotový kurz) je doprovázen zpětnou operací - nákupem nebo prodejem v dohodnutém budoucím termínu za sjednaný (</a:t>
            </a:r>
            <a:r>
              <a:rPr lang="cs-CZ" sz="1800" dirty="0" err="1"/>
              <a:t>forwardový</a:t>
            </a:r>
            <a:r>
              <a:rPr lang="cs-CZ" sz="1800" dirty="0"/>
              <a:t>) kurz.</a:t>
            </a:r>
          </a:p>
          <a:p>
            <a:endParaRPr lang="cs-CZ" sz="2000" dirty="0"/>
          </a:p>
          <a:p>
            <a:r>
              <a:rPr lang="cs-CZ" sz="2000" dirty="0"/>
              <a:t>používané CB k získávání krátkodobých zdrojů v zahraničních měnách</a:t>
            </a:r>
          </a:p>
          <a:p>
            <a:r>
              <a:rPr lang="cs-CZ" sz="2000" dirty="0"/>
              <a:t>mají přechodný vliv na rezervy bank, krátkodobou úrokovou míru a měnový kurz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Devizové intervence - swapové operace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Povinné minimální rezervy - stanovení pravidel pro pohledávky, které musí obchodní a další banky vytvářet u centrální banky, s hlavním cílem ovlivnit peněžní multiplikátory.</a:t>
            </a:r>
          </a:p>
          <a:p>
            <a:r>
              <a:rPr lang="cs-CZ" sz="2000" dirty="0"/>
              <a:t>Základní charakteristika - permanentní, neoperativní, zaměřený na regulaci vztahu mezi operativním a zprostředkujícím kritérium v měnovém transmisním mechanismu, přímý i nepřímý</a:t>
            </a:r>
          </a:p>
          <a:p>
            <a:r>
              <a:rPr lang="cs-CZ" sz="2000" dirty="0" smtClean="0"/>
              <a:t>Bilance </a:t>
            </a:r>
            <a:r>
              <a:rPr lang="cs-CZ" sz="2000" dirty="0"/>
              <a:t>PMR bank</a:t>
            </a:r>
          </a:p>
          <a:p>
            <a:pPr lvl="1"/>
            <a:r>
              <a:rPr lang="cs-CZ" sz="1400" dirty="0"/>
              <a:t>aktiva obchodních bank</a:t>
            </a:r>
          </a:p>
          <a:p>
            <a:pPr lvl="1"/>
            <a:r>
              <a:rPr lang="cs-CZ" sz="1400" dirty="0"/>
              <a:t>pasiva CB</a:t>
            </a:r>
          </a:p>
          <a:p>
            <a:r>
              <a:rPr lang="cs-CZ" sz="2000" dirty="0"/>
              <a:t>Význam PMR - klesá (např. Kanada, ECB, </a:t>
            </a:r>
            <a:r>
              <a:rPr lang="cs-CZ" sz="2000" dirty="0" smtClean="0"/>
              <a:t>VB)</a:t>
            </a:r>
            <a:endParaRPr lang="cs-CZ" sz="2000" dirty="0"/>
          </a:p>
          <a:p>
            <a:r>
              <a:rPr lang="cs-CZ" sz="2000" dirty="0"/>
              <a:t>Permanentní - neaktivní nástroj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Povinné minimální rezervy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b="1" dirty="0"/>
              <a:t>Povinné minimální rezervy</a:t>
            </a:r>
            <a:r>
              <a:rPr lang="cs-CZ" sz="1600" dirty="0"/>
              <a:t> tradičně patřily ke standardním nástrojům centrálních bank. </a:t>
            </a: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dirty="0" smtClean="0"/>
              <a:t>V </a:t>
            </a:r>
            <a:r>
              <a:rPr lang="cs-CZ" sz="1600" dirty="0"/>
              <a:t>posledních </a:t>
            </a:r>
            <a:r>
              <a:rPr lang="cs-CZ" sz="1600" dirty="0" smtClean="0"/>
              <a:t>dekádách došlo </a:t>
            </a:r>
            <a:r>
              <a:rPr lang="cs-CZ" sz="1600" dirty="0"/>
              <a:t>zejména mezi rozvinutými zeměmi k poklesu jejich </a:t>
            </a:r>
            <a:r>
              <a:rPr lang="cs-CZ" sz="1600" dirty="0" smtClean="0"/>
              <a:t>důležitosti - snížila </a:t>
            </a:r>
            <a:r>
              <a:rPr lang="cs-CZ" sz="1600" dirty="0"/>
              <a:t>se jejich předepsaná úroveň a </a:t>
            </a:r>
            <a:r>
              <a:rPr lang="cs-CZ" sz="1600" dirty="0" smtClean="0"/>
              <a:t>v některých </a:t>
            </a:r>
            <a:r>
              <a:rPr lang="cs-CZ" sz="1600" dirty="0"/>
              <a:t>případech došlo i k jejich úplnému zrušení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b="1" u="sng" dirty="0">
                <a:solidFill>
                  <a:srgbClr val="FF0000"/>
                </a:solidFill>
              </a:rPr>
              <a:t>Povinné minimální rezervy (PMR) představují povinnost komerčních </a:t>
            </a:r>
            <a:r>
              <a:rPr lang="cs-CZ" sz="1600" b="1" u="sng" dirty="0" smtClean="0">
                <a:solidFill>
                  <a:srgbClr val="FF0000"/>
                </a:solidFill>
              </a:rPr>
              <a:t>bank držet </a:t>
            </a:r>
            <a:r>
              <a:rPr lang="cs-CZ" sz="1600" b="1" u="sng" dirty="0">
                <a:solidFill>
                  <a:srgbClr val="FF0000"/>
                </a:solidFill>
              </a:rPr>
              <a:t>určité množství likvidních </a:t>
            </a:r>
            <a:r>
              <a:rPr lang="cs-CZ" sz="1600" b="1" u="sng" dirty="0" smtClean="0">
                <a:solidFill>
                  <a:srgbClr val="FF0000"/>
                </a:solidFill>
              </a:rPr>
              <a:t>prostředků ve </a:t>
            </a:r>
            <a:r>
              <a:rPr lang="cs-CZ" sz="1600" b="1" u="sng" dirty="0">
                <a:solidFill>
                  <a:srgbClr val="FF0000"/>
                </a:solidFill>
              </a:rPr>
              <a:t>formě rezerv na účtu u centrální </a:t>
            </a:r>
            <a:r>
              <a:rPr lang="cs-CZ" sz="1600" b="1" u="sng" dirty="0" smtClean="0">
                <a:solidFill>
                  <a:srgbClr val="FF0000"/>
                </a:solidFill>
              </a:rPr>
              <a:t>banky.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dirty="0" smtClean="0"/>
              <a:t>Toto </a:t>
            </a:r>
            <a:r>
              <a:rPr lang="cs-CZ" sz="1600" dirty="0"/>
              <a:t>množství je stanoveno jako procentuální podíl (tzv. sazba PMR</a:t>
            </a:r>
            <a:r>
              <a:rPr lang="cs-CZ" sz="1600" dirty="0" smtClean="0"/>
              <a:t>) z </a:t>
            </a:r>
            <a:r>
              <a:rPr lang="cs-CZ" sz="1600" dirty="0"/>
              <a:t>určité základny, která je určena závazky bank vůči nebankovním subjektům. 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/>
              <a:t>Do </a:t>
            </a:r>
            <a:r>
              <a:rPr lang="cs-CZ" sz="1600" dirty="0"/>
              <a:t>základny mohou vstupovat </a:t>
            </a:r>
            <a:r>
              <a:rPr lang="cs-CZ" sz="1600" dirty="0" smtClean="0"/>
              <a:t>buď všechny </a:t>
            </a:r>
            <a:r>
              <a:rPr lang="cs-CZ" sz="1600" dirty="0"/>
              <a:t>tyto závazky, nebo mohou být tyto dále rozlišeny podle svých charakteristik – například doby do splatnosti</a:t>
            </a:r>
            <a:r>
              <a:rPr lang="cs-CZ" sz="1600" dirty="0" smtClean="0"/>
              <a:t>, typu </a:t>
            </a:r>
            <a:r>
              <a:rPr lang="cs-CZ" sz="1600" dirty="0"/>
              <a:t>závazku (depozita domácností vs. dluhopisy), měny (domácí vs. zahraniční), typu věřitele (rezidenti </a:t>
            </a:r>
            <a:r>
              <a:rPr lang="cs-CZ" sz="1600" dirty="0" err="1"/>
              <a:t>vs.nerezidenti</a:t>
            </a:r>
            <a:r>
              <a:rPr lang="cs-CZ" sz="1600" dirty="0"/>
              <a:t>) </a:t>
            </a:r>
            <a:r>
              <a:rPr lang="cs-CZ" sz="1600" dirty="0" err="1"/>
              <a:t>atd</a:t>
            </a:r>
            <a:endParaRPr lang="cs-CZ" sz="1600" dirty="0" smtClean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Povinné minimální rezervy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PMR - nástroj MP </a:t>
            </a:r>
            <a:r>
              <a:rPr lang="cs-CZ" sz="2000" dirty="0" smtClean="0"/>
              <a:t>k </a:t>
            </a:r>
            <a:r>
              <a:rPr lang="cs-CZ" sz="2000" dirty="0"/>
              <a:t>ovlivňování peněžního multiplikátoru</a:t>
            </a:r>
          </a:p>
          <a:p>
            <a:r>
              <a:rPr lang="cs-CZ" sz="2000" dirty="0"/>
              <a:t>Změny sazeb x změny základu pro PMR</a:t>
            </a:r>
          </a:p>
          <a:p>
            <a:pPr lvl="1"/>
            <a:r>
              <a:rPr lang="cs-CZ" sz="1600" dirty="0"/>
              <a:t>Zvýšení sazeb / rozšíření základny - za jinak stejných okolností </a:t>
            </a:r>
            <a:r>
              <a:rPr lang="cs-CZ" sz="1600" dirty="0" smtClean="0"/>
              <a:t>vede ke </a:t>
            </a:r>
            <a:r>
              <a:rPr lang="cs-CZ" sz="1600" dirty="0"/>
              <a:t>snížení peněžního multiplikátoru (banky musí držet </a:t>
            </a:r>
            <a:r>
              <a:rPr lang="cs-CZ" sz="1600" dirty="0" smtClean="0"/>
              <a:t>vyšší </a:t>
            </a:r>
            <a:r>
              <a:rPr lang="cs-CZ" sz="1600" dirty="0"/>
              <a:t>rezervy - o to méně jim zůstane k možné multiplikaci)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=&gt; smysl existence PMR - sporný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 smtClean="0"/>
              <a:t>Základní principy PMR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err="1"/>
              <a:t>Gray</a:t>
            </a:r>
            <a:r>
              <a:rPr lang="cs-CZ" sz="2000" dirty="0"/>
              <a:t> (2011) identifikuje tři základní potenciální funkce povinných minimálních rezerv: </a:t>
            </a:r>
            <a:endParaRPr lang="cs-CZ" sz="2000" dirty="0" smtClean="0"/>
          </a:p>
          <a:p>
            <a:pPr lvl="1"/>
            <a:r>
              <a:rPr lang="cs-CZ" sz="1600" dirty="0" smtClean="0"/>
              <a:t>obezřetnostní,</a:t>
            </a:r>
          </a:p>
          <a:p>
            <a:pPr lvl="1"/>
            <a:r>
              <a:rPr lang="cs-CZ" sz="1600" dirty="0" err="1" smtClean="0"/>
              <a:t>měnověpolitickou</a:t>
            </a:r>
            <a:r>
              <a:rPr lang="cs-CZ" sz="1600" dirty="0" smtClean="0"/>
              <a:t> </a:t>
            </a:r>
            <a:r>
              <a:rPr lang="cs-CZ" sz="1600" dirty="0"/>
              <a:t>a </a:t>
            </a:r>
            <a:endParaRPr lang="cs-CZ" sz="1600" dirty="0" smtClean="0"/>
          </a:p>
          <a:p>
            <a:pPr lvl="1"/>
            <a:r>
              <a:rPr lang="cs-CZ" sz="1600" dirty="0" smtClean="0"/>
              <a:t>likviditní</a:t>
            </a:r>
            <a:endParaRPr lang="cs-CZ" sz="16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 smtClean="0"/>
              <a:t>Základní funkce PMR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Obezřetnostní funkce -</a:t>
            </a:r>
            <a:r>
              <a:rPr lang="cs-CZ" sz="2000" dirty="0" smtClean="0"/>
              <a:t> </a:t>
            </a:r>
            <a:r>
              <a:rPr lang="cs-CZ" sz="2000" dirty="0"/>
              <a:t>historicky </a:t>
            </a:r>
            <a:r>
              <a:rPr lang="cs-CZ" sz="2000" dirty="0" smtClean="0"/>
              <a:t>nejstarší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 smtClean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sz="1600" b="1" u="sng" dirty="0" smtClean="0"/>
              <a:t>MIKROOBEZŘETNOSTNÍ CHARAKTER X MAKROOBEZŘETNOSTNÍ CHARAKTER PMR</a:t>
            </a:r>
          </a:p>
          <a:p>
            <a:pPr marL="0" indent="0" algn="ctr">
              <a:buClr>
                <a:srgbClr val="307871"/>
              </a:buClr>
              <a:buNone/>
            </a:pPr>
            <a:endParaRPr lang="cs-CZ" sz="1600" dirty="0" smtClean="0"/>
          </a:p>
          <a:p>
            <a:pPr lvl="1">
              <a:buClr>
                <a:srgbClr val="307871"/>
              </a:buClr>
            </a:pPr>
            <a:r>
              <a:rPr lang="cs-CZ" sz="1600" b="1" u="sng" dirty="0" err="1" smtClean="0"/>
              <a:t>Mikroobezřetnostní</a:t>
            </a:r>
            <a:r>
              <a:rPr lang="cs-CZ" sz="1600" b="1" u="sng" dirty="0" smtClean="0"/>
              <a:t> charakter (</a:t>
            </a:r>
            <a:r>
              <a:rPr lang="cs-CZ" sz="1600" b="1" u="sng" dirty="0"/>
              <a:t>podstatná pouze </a:t>
            </a:r>
            <a:r>
              <a:rPr lang="cs-CZ" sz="1600" b="1" u="sng" dirty="0" smtClean="0"/>
              <a:t>existence PMR, </a:t>
            </a:r>
            <a:r>
              <a:rPr lang="cs-CZ" sz="1600" b="1" u="sng" dirty="0"/>
              <a:t>nikoli aktivní změny jejich </a:t>
            </a:r>
            <a:r>
              <a:rPr lang="cs-CZ" sz="1600" b="1" u="sng" dirty="0" smtClean="0"/>
              <a:t>sazeb)</a:t>
            </a:r>
            <a:r>
              <a:rPr lang="cs-CZ" sz="1600" b="1" dirty="0" smtClean="0"/>
              <a:t>: </a:t>
            </a:r>
            <a:r>
              <a:rPr lang="cs-CZ" sz="1600" dirty="0"/>
              <a:t>b</a:t>
            </a:r>
            <a:r>
              <a:rPr lang="cs-CZ" sz="1600" dirty="0" smtClean="0"/>
              <a:t>anka</a:t>
            </a:r>
            <a:r>
              <a:rPr lang="cs-CZ" sz="1600" dirty="0"/>
              <a:t>, která si chtěla udržet </a:t>
            </a:r>
            <a:r>
              <a:rPr lang="cs-CZ" sz="1600" dirty="0" smtClean="0"/>
              <a:t>důvěru spotřebitelů</a:t>
            </a:r>
            <a:r>
              <a:rPr lang="cs-CZ" sz="1600" dirty="0"/>
              <a:t>, dobrovolně držela část svých aktiv ve formě velmi likvidních prostředků.</a:t>
            </a:r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Následné uzákonění této </a:t>
            </a:r>
            <a:r>
              <a:rPr lang="cs-CZ" sz="1600" dirty="0"/>
              <a:t>držby právě ve formě PMR. </a:t>
            </a:r>
            <a:endParaRPr lang="cs-CZ" sz="1600" dirty="0" smtClean="0"/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Rezervní </a:t>
            </a:r>
            <a:r>
              <a:rPr lang="cs-CZ" sz="1600" dirty="0"/>
              <a:t>požadavky </a:t>
            </a:r>
            <a:r>
              <a:rPr lang="cs-CZ" sz="1600" dirty="0" smtClean="0"/>
              <a:t>- jako </a:t>
            </a:r>
            <a:r>
              <a:rPr lang="cs-CZ" sz="1600" dirty="0"/>
              <a:t>nástroj ke zvýšení důvěry v </a:t>
            </a:r>
            <a:r>
              <a:rPr lang="cs-CZ" sz="1600" dirty="0" smtClean="0"/>
              <a:t>bankovní sektor </a:t>
            </a:r>
            <a:r>
              <a:rPr lang="cs-CZ" sz="1600" dirty="0"/>
              <a:t>a ochrana proti </a:t>
            </a:r>
            <a:r>
              <a:rPr lang="cs-CZ" sz="1600" dirty="0" smtClean="0"/>
              <a:t>tzv. </a:t>
            </a:r>
            <a:r>
              <a:rPr lang="cs-CZ" sz="1600" dirty="0" err="1" smtClean="0"/>
              <a:t>runům</a:t>
            </a:r>
            <a:r>
              <a:rPr lang="cs-CZ" sz="1600" dirty="0" smtClean="0"/>
              <a:t> na banku.</a:t>
            </a:r>
          </a:p>
          <a:p>
            <a:pPr marL="457200" lvl="1" indent="0">
              <a:buClr>
                <a:srgbClr val="307871"/>
              </a:buClr>
              <a:buNone/>
            </a:pP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 smtClean="0"/>
              <a:t>Obezřetnostní funkce PMR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>
              <a:buClr>
                <a:srgbClr val="307871"/>
              </a:buClr>
              <a:buNone/>
            </a:pPr>
            <a:endParaRPr lang="cs-CZ" sz="1600" dirty="0"/>
          </a:p>
          <a:p>
            <a:pPr lvl="1">
              <a:buClr>
                <a:srgbClr val="307871"/>
              </a:buClr>
            </a:pPr>
            <a:r>
              <a:rPr lang="cs-CZ" sz="1600" b="1" u="sng" dirty="0" err="1"/>
              <a:t>M</a:t>
            </a:r>
            <a:r>
              <a:rPr lang="cs-CZ" sz="1600" b="1" u="sng" dirty="0" err="1" smtClean="0"/>
              <a:t>akroobezřetnostní</a:t>
            </a:r>
            <a:r>
              <a:rPr lang="cs-CZ" sz="1600" b="1" u="sng" dirty="0" smtClean="0"/>
              <a:t> charakter</a:t>
            </a:r>
            <a:r>
              <a:rPr lang="cs-CZ" sz="1600" b="1" dirty="0" smtClean="0"/>
              <a:t>:</a:t>
            </a:r>
            <a:r>
              <a:rPr lang="cs-CZ" sz="1600" dirty="0"/>
              <a:t> v posledních dvou dekádách jsou PMR v literatuře zmiňovány v obezřetnostním kontextu (mj. </a:t>
            </a:r>
            <a:r>
              <a:rPr lang="cs-CZ" sz="1600" dirty="0" err="1"/>
              <a:t>Glocker</a:t>
            </a:r>
            <a:r>
              <a:rPr lang="cs-CZ" sz="1600" dirty="0"/>
              <a:t> a </a:t>
            </a:r>
            <a:r>
              <a:rPr lang="cs-CZ" sz="1600" dirty="0" smtClean="0"/>
              <a:t>Towbin,2012a) - ve </a:t>
            </a:r>
            <a:r>
              <a:rPr lang="cs-CZ" sz="1600" dirty="0"/>
              <a:t>smyslu </a:t>
            </a:r>
            <a:r>
              <a:rPr lang="cs-CZ" sz="1600" b="1" dirty="0"/>
              <a:t>aktivního přístupu k jejich nastavování</a:t>
            </a:r>
            <a:r>
              <a:rPr lang="cs-CZ" sz="1600" dirty="0"/>
              <a:t>, když jsou jejich parametry upravovány </a:t>
            </a:r>
            <a:r>
              <a:rPr lang="cs-CZ" sz="1600" b="1" dirty="0" smtClean="0"/>
              <a:t>za účelem </a:t>
            </a:r>
            <a:r>
              <a:rPr lang="cs-CZ" sz="1600" b="1" dirty="0"/>
              <a:t>ovlivňování úvěrové aktivity v reakci na ekonomický </a:t>
            </a:r>
            <a:r>
              <a:rPr lang="cs-CZ" sz="1600" b="1" dirty="0" smtClean="0"/>
              <a:t>vývoj</a:t>
            </a:r>
            <a:r>
              <a:rPr lang="cs-CZ" sz="1600" dirty="0" smtClean="0"/>
              <a:t>.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V současnosti </a:t>
            </a:r>
            <a:r>
              <a:rPr lang="cs-CZ" sz="1600" dirty="0" smtClean="0"/>
              <a:t>- novější </a:t>
            </a:r>
            <a:r>
              <a:rPr lang="cs-CZ" sz="1600" dirty="0"/>
              <a:t>a lépe zacílené obezřetnostní nástroje v podobě kapitálových </a:t>
            </a:r>
            <a:r>
              <a:rPr lang="cs-CZ" sz="1600" dirty="0" smtClean="0"/>
              <a:t>a likviditních </a:t>
            </a:r>
            <a:r>
              <a:rPr lang="cs-CZ" sz="1600" dirty="0"/>
              <a:t>požadavků na banky, systémů pojištění vkladů, či nástrojů regulujících úvěrovou aktivitu na </a:t>
            </a:r>
            <a:r>
              <a:rPr lang="cs-CZ" sz="1600" dirty="0" smtClean="0"/>
              <a:t>konkrétních trzích </a:t>
            </a:r>
            <a:r>
              <a:rPr lang="cs-CZ" sz="1600" dirty="0"/>
              <a:t>(např. ukazatele LTV, DTI, DSTI). </a:t>
            </a:r>
            <a:endParaRPr lang="cs-CZ" sz="1600" dirty="0" smtClean="0"/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V </a:t>
            </a:r>
            <a:r>
              <a:rPr lang="cs-CZ" sz="1600" dirty="0"/>
              <a:t>zemích, kde takové nástroje neexistují či nespadají institucionálně </a:t>
            </a:r>
            <a:r>
              <a:rPr lang="cs-CZ" sz="1600" dirty="0" smtClean="0"/>
              <a:t>do pravomocí </a:t>
            </a:r>
            <a:r>
              <a:rPr lang="cs-CZ" sz="1600" dirty="0"/>
              <a:t>centrální banky, mohou být </a:t>
            </a:r>
            <a:r>
              <a:rPr lang="cs-CZ" sz="1600" b="1" dirty="0"/>
              <a:t>PMR jediným </a:t>
            </a:r>
            <a:r>
              <a:rPr lang="cs-CZ" sz="1600" b="1" dirty="0" err="1"/>
              <a:t>makroobezřetnostním</a:t>
            </a:r>
            <a:r>
              <a:rPr lang="cs-CZ" sz="1600" b="1" dirty="0"/>
              <a:t> nástrojem</a:t>
            </a:r>
            <a:r>
              <a:rPr lang="cs-CZ" sz="1600" dirty="0"/>
              <a:t>, který má centrální banka </a:t>
            </a:r>
            <a:r>
              <a:rPr lang="cs-CZ" sz="1600" dirty="0" smtClean="0"/>
              <a:t>k dispozici</a:t>
            </a:r>
            <a:r>
              <a:rPr lang="cs-CZ" sz="1600" dirty="0"/>
              <a:t>. </a:t>
            </a:r>
            <a:endParaRPr lang="cs-CZ" sz="1600" dirty="0" smtClean="0"/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Při </a:t>
            </a:r>
            <a:r>
              <a:rPr lang="cs-CZ" sz="1600" dirty="0"/>
              <a:t>existenci </a:t>
            </a:r>
            <a:r>
              <a:rPr lang="cs-CZ" sz="1600" dirty="0" smtClean="0"/>
              <a:t>sofistikovanějších obezřetnostních </a:t>
            </a:r>
            <a:r>
              <a:rPr lang="cs-CZ" sz="1600" dirty="0"/>
              <a:t>nástrojů </a:t>
            </a:r>
            <a:r>
              <a:rPr lang="cs-CZ" sz="1600" dirty="0" smtClean="0"/>
              <a:t>- </a:t>
            </a:r>
            <a:r>
              <a:rPr lang="cs-CZ" sz="1600" b="1" dirty="0" smtClean="0"/>
              <a:t>obezřetnostní role </a:t>
            </a:r>
            <a:r>
              <a:rPr lang="cs-CZ" sz="1600" b="1" dirty="0"/>
              <a:t>PMR </a:t>
            </a:r>
            <a:r>
              <a:rPr lang="cs-CZ" sz="1600" b="1" dirty="0" smtClean="0"/>
              <a:t>zastaralá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 smtClean="0"/>
              <a:t>Obezřetnostní funkce PMR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Funkce PMR jako </a:t>
            </a:r>
            <a:r>
              <a:rPr lang="cs-CZ" sz="2000" dirty="0" err="1"/>
              <a:t>měnověpolitického</a:t>
            </a:r>
            <a:r>
              <a:rPr lang="cs-CZ" sz="2000" dirty="0"/>
              <a:t> instrumentu je v tradiční literatuře uvažována v souvislosti s použitím </a:t>
            </a:r>
            <a:r>
              <a:rPr lang="cs-CZ" sz="2000" dirty="0" smtClean="0"/>
              <a:t>staršího teoretického </a:t>
            </a:r>
            <a:r>
              <a:rPr lang="cs-CZ" sz="2000" dirty="0"/>
              <a:t>modelu tvorby peněz skrze peněžní multiplikátor. </a:t>
            </a:r>
            <a:endParaRPr lang="cs-CZ" sz="2000" dirty="0" smtClean="0"/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V </a:t>
            </a:r>
            <a:r>
              <a:rPr lang="cs-CZ" sz="1600" dirty="0"/>
              <a:t>tomto modelu hrají PMR zásadní roli – jejich </a:t>
            </a:r>
            <a:r>
              <a:rPr lang="cs-CZ" sz="1600" dirty="0" smtClean="0"/>
              <a:t>sazba určuje</a:t>
            </a:r>
            <a:r>
              <a:rPr lang="cs-CZ" sz="1600" dirty="0"/>
              <a:t>, nakolik se rezervy dodané centrální bankou na trh zmultiplikují ve formě úvěrů a kolik nových peněz </a:t>
            </a:r>
            <a:r>
              <a:rPr lang="cs-CZ" sz="1600" dirty="0" smtClean="0"/>
              <a:t>v důsledku vznikne.</a:t>
            </a:r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Tento </a:t>
            </a:r>
            <a:r>
              <a:rPr lang="cs-CZ" sz="1600" dirty="0"/>
              <a:t>model implicitně předpokládá jednak to, že množství rezerv v bankovním sektoru </a:t>
            </a:r>
            <a:r>
              <a:rPr lang="cs-CZ" sz="1600" dirty="0" smtClean="0"/>
              <a:t>je limitujícím </a:t>
            </a:r>
            <a:r>
              <a:rPr lang="cs-CZ" sz="1600" dirty="0"/>
              <a:t>omezením pro poskytování úvěrů, a jednak to, že centrální banka skrze změny v měnové bázi, jíž jsou </a:t>
            </a:r>
            <a:r>
              <a:rPr lang="cs-CZ" sz="1600" dirty="0" smtClean="0"/>
              <a:t>PMR součástí, </a:t>
            </a:r>
            <a:r>
              <a:rPr lang="cs-CZ" sz="1600" dirty="0" err="1" smtClean="0"/>
              <a:t>cíluje</a:t>
            </a:r>
            <a:r>
              <a:rPr lang="cs-CZ" sz="1600" dirty="0" smtClean="0"/>
              <a:t> </a:t>
            </a:r>
            <a:r>
              <a:rPr lang="cs-CZ" sz="1600" dirty="0"/>
              <a:t>peněžní zásobu v ekonomice. </a:t>
            </a:r>
            <a:endParaRPr lang="cs-CZ" sz="1600" dirty="0" smtClean="0"/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Ani </a:t>
            </a:r>
            <a:r>
              <a:rPr lang="cs-CZ" sz="1600" dirty="0"/>
              <a:t>jeden z těchto předpokladů však neodpovídá modernímu </a:t>
            </a:r>
            <a:r>
              <a:rPr lang="cs-CZ" sz="1600" dirty="0" smtClean="0"/>
              <a:t>provádění měnové </a:t>
            </a:r>
            <a:r>
              <a:rPr lang="cs-CZ" sz="1600" dirty="0"/>
              <a:t>politiky ve vyspělých zemích. V situaci, kdy centrální banka v režimu cílování inflace určuje </a:t>
            </a:r>
            <a:r>
              <a:rPr lang="cs-CZ" sz="1600" dirty="0" err="1" smtClean="0"/>
              <a:t>měnověpolitickou</a:t>
            </a:r>
            <a:r>
              <a:rPr lang="cs-CZ" sz="1600" dirty="0" smtClean="0"/>
              <a:t> úrokovou </a:t>
            </a:r>
            <a:r>
              <a:rPr lang="cs-CZ" sz="1600" dirty="0"/>
              <a:t>sazbu a elasticky dodává či stahuje likviditu podle potřeb bankovního sektoru, PMR nehrají z tohoto </a:t>
            </a:r>
            <a:r>
              <a:rPr lang="cs-CZ" sz="1600" dirty="0" smtClean="0"/>
              <a:t>čistě režimového </a:t>
            </a:r>
            <a:r>
              <a:rPr lang="cs-CZ" sz="1600" dirty="0" err="1"/>
              <a:t>měnověpolitického</a:t>
            </a:r>
            <a:r>
              <a:rPr lang="cs-CZ" sz="1600" dirty="0"/>
              <a:t> hlediska prakticky žádnou roli. </a:t>
            </a: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 smtClean="0"/>
              <a:t>MĚNOVĚPOLITICKÁ FUNKCE PMR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Operace na volném trhu - nákupy nebo prodeje cenných </a:t>
            </a:r>
            <a:r>
              <a:rPr lang="cs-CZ" sz="2000"/>
              <a:t>papírů </a:t>
            </a:r>
            <a:r>
              <a:rPr lang="cs-CZ" sz="2000" smtClean="0"/>
              <a:t>CB </a:t>
            </a:r>
            <a:r>
              <a:rPr lang="cs-CZ" sz="2000" dirty="0"/>
              <a:t>obchodním a dalším bankám v domácí měně, s cílem regulace rezerv nebo krátkodobé úrokové míry.</a:t>
            </a:r>
          </a:p>
          <a:p>
            <a:r>
              <a:rPr lang="cs-CZ" sz="2000" dirty="0"/>
              <a:t>Základní charakteristika:</a:t>
            </a:r>
          </a:p>
          <a:p>
            <a:pPr lvl="1"/>
            <a:r>
              <a:rPr lang="cs-CZ" sz="2000" dirty="0"/>
              <a:t>permanentní</a:t>
            </a:r>
          </a:p>
          <a:p>
            <a:pPr lvl="1"/>
            <a:r>
              <a:rPr lang="cs-CZ" sz="2000" dirty="0"/>
              <a:t>operativní</a:t>
            </a:r>
          </a:p>
          <a:p>
            <a:pPr lvl="1"/>
            <a:r>
              <a:rPr lang="cs-CZ" sz="2000" dirty="0"/>
              <a:t>zaměřené na regulaci operativního kritéria</a:t>
            </a:r>
          </a:p>
          <a:p>
            <a:pPr lvl="1"/>
            <a:r>
              <a:rPr lang="cs-CZ" sz="2000" dirty="0"/>
              <a:t>nepřímé</a:t>
            </a:r>
          </a:p>
          <a:p>
            <a:r>
              <a:rPr lang="cs-CZ" sz="2000" dirty="0"/>
              <a:t>Nejúčinnější nástroje v tržní ekonomice - při regulaci MB resp. rezerv </a:t>
            </a:r>
            <a:r>
              <a:rPr lang="cs-CZ" sz="2000" dirty="0" smtClean="0"/>
              <a:t>i </a:t>
            </a:r>
            <a:r>
              <a:rPr lang="cs-CZ" sz="2000" dirty="0"/>
              <a:t>při ovlivňování krátkodobé úrokové míry.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pt-BR" b="1" dirty="0"/>
              <a:t>Nepřímé nástroje - operace na volném trhu</a:t>
            </a:r>
            <a:r>
              <a:rPr lang="cs-CZ" b="1" dirty="0"/>
              <a:t> (1)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b="1" dirty="0"/>
              <a:t>M</a:t>
            </a:r>
            <a:r>
              <a:rPr lang="cs-CZ" sz="1800" b="1" dirty="0" smtClean="0"/>
              <a:t>imo </a:t>
            </a:r>
            <a:r>
              <a:rPr lang="cs-CZ" sz="1800" b="1" dirty="0"/>
              <a:t>koncept peněžního </a:t>
            </a:r>
            <a:r>
              <a:rPr lang="cs-CZ" sz="1800" b="1" dirty="0" smtClean="0"/>
              <a:t>multiplikátoru - PMR </a:t>
            </a:r>
            <a:r>
              <a:rPr lang="cs-CZ" sz="1800" b="1" dirty="0"/>
              <a:t>mohou v rámci měnové politiky potenciálně doplňovat </a:t>
            </a:r>
            <a:r>
              <a:rPr lang="cs-CZ" sz="1800" b="1" dirty="0" smtClean="0"/>
              <a:t>nástroj nominálních </a:t>
            </a:r>
            <a:r>
              <a:rPr lang="cs-CZ" sz="1800" b="1" dirty="0"/>
              <a:t>úrokových sazeb v otevřené ekonomice</a:t>
            </a:r>
            <a:r>
              <a:rPr lang="cs-CZ" sz="2000" dirty="0"/>
              <a:t>. </a:t>
            </a:r>
            <a:endParaRPr lang="cs-CZ" sz="2000" dirty="0" smtClean="0"/>
          </a:p>
          <a:p>
            <a:pPr lvl="1">
              <a:buClr>
                <a:srgbClr val="307871"/>
              </a:buClr>
            </a:pPr>
            <a:r>
              <a:rPr lang="cs-CZ" sz="1600" b="1" dirty="0" smtClean="0"/>
              <a:t>Hlavním </a:t>
            </a:r>
            <a:r>
              <a:rPr lang="cs-CZ" sz="1600" b="1" dirty="0"/>
              <a:t>motivem je v tomto případě řízení přílivu a </a:t>
            </a:r>
            <a:r>
              <a:rPr lang="cs-CZ" sz="1600" b="1" dirty="0" smtClean="0"/>
              <a:t>odlivu kapitálu</a:t>
            </a:r>
            <a:r>
              <a:rPr lang="cs-CZ" sz="1600" b="1" dirty="0"/>
              <a:t>. </a:t>
            </a:r>
            <a:endParaRPr lang="cs-CZ" sz="1600" b="1" dirty="0" smtClean="0"/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Zvýšení </a:t>
            </a:r>
            <a:r>
              <a:rPr lang="cs-CZ" sz="1600" dirty="0" err="1"/>
              <a:t>měnověpolitické</a:t>
            </a:r>
            <a:r>
              <a:rPr lang="cs-CZ" sz="1600" dirty="0"/>
              <a:t> úrokové sazby vede banky </a:t>
            </a:r>
            <a:r>
              <a:rPr lang="cs-CZ" sz="1600" dirty="0" err="1"/>
              <a:t>ceteris</a:t>
            </a:r>
            <a:r>
              <a:rPr lang="cs-CZ" sz="1600" dirty="0"/>
              <a:t> </a:t>
            </a:r>
            <a:r>
              <a:rPr lang="cs-CZ" sz="1600" dirty="0" err="1"/>
              <a:t>paribus</a:t>
            </a:r>
            <a:r>
              <a:rPr lang="cs-CZ" sz="1600" dirty="0"/>
              <a:t> ke zvýšení jak zápůjčních, </a:t>
            </a:r>
            <a:r>
              <a:rPr lang="cs-CZ" sz="1600" dirty="0" smtClean="0"/>
              <a:t>tak depozitních </a:t>
            </a:r>
            <a:r>
              <a:rPr lang="cs-CZ" sz="1600" dirty="0"/>
              <a:t>úrokových sazeb. Vyšší depozitní sazby zvyšují atraktivitu země pro zahraniční investory a vedou k </a:t>
            </a:r>
            <a:r>
              <a:rPr lang="cs-CZ" sz="1600" dirty="0" smtClean="0"/>
              <a:t>přílivu kapitálu </a:t>
            </a:r>
            <a:r>
              <a:rPr lang="cs-CZ" sz="1600" dirty="0"/>
              <a:t>a k posílení domácí měny. To však může být – zejména v případě přílivu krátkodobého </a:t>
            </a:r>
            <a:r>
              <a:rPr lang="cs-CZ" sz="1600" dirty="0" smtClean="0"/>
              <a:t>spekulativního kapitálu </a:t>
            </a:r>
            <a:r>
              <a:rPr lang="cs-CZ" sz="1600" dirty="0"/>
              <a:t>– nežádoucím a destabilizujícím jevem. Jako obranu proti přílišnému přílivu kapitálu může centrální </a:t>
            </a:r>
            <a:r>
              <a:rPr lang="cs-CZ" sz="1600" dirty="0" smtClean="0"/>
              <a:t>banka zvýšit </a:t>
            </a:r>
            <a:r>
              <a:rPr lang="cs-CZ" sz="1600" dirty="0"/>
              <a:t>sazbu PMR, což vede (v případě neúročených PMR) ke zvýšení rozdílu (</a:t>
            </a:r>
            <a:r>
              <a:rPr lang="cs-CZ" sz="1600" dirty="0" err="1"/>
              <a:t>spreadu</a:t>
            </a:r>
            <a:r>
              <a:rPr lang="cs-CZ" sz="1600" dirty="0"/>
              <a:t>) mezi zápůjčními a </a:t>
            </a:r>
            <a:r>
              <a:rPr lang="cs-CZ" sz="1600" dirty="0" smtClean="0"/>
              <a:t>depozitními klientskými </a:t>
            </a:r>
            <a:r>
              <a:rPr lang="cs-CZ" sz="1600" dirty="0"/>
              <a:t>úrokovými sazbami kvůli vyšším nákladům, respektive ušlým ziskům bank z titulu ponechání </a:t>
            </a:r>
            <a:r>
              <a:rPr lang="cs-CZ" sz="1600" dirty="0" smtClean="0"/>
              <a:t>zvýšené části </a:t>
            </a:r>
            <a:r>
              <a:rPr lang="cs-CZ" sz="1600" dirty="0"/>
              <a:t>jejich bilance ladem u centrální banky ve formě PMR. Zvýšení sazby PMR tak umožňuje provést </a:t>
            </a:r>
            <a:r>
              <a:rPr lang="cs-CZ" sz="1600" dirty="0" smtClean="0"/>
              <a:t>měnovou restrikci </a:t>
            </a:r>
            <a:r>
              <a:rPr lang="cs-CZ" sz="1600" dirty="0"/>
              <a:t>bez nechtěného přílivu kapitálu.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Používání PMR za účelem řízení přílivu kapitálu a celkového ovlivňování </a:t>
            </a:r>
            <a:r>
              <a:rPr lang="cs-CZ" sz="1600" dirty="0" err="1"/>
              <a:t>měnověpolitických</a:t>
            </a:r>
            <a:r>
              <a:rPr lang="cs-CZ" sz="1600" dirty="0"/>
              <a:t> podmínek je v </a:t>
            </a:r>
            <a:r>
              <a:rPr lang="cs-CZ" sz="1600" dirty="0" smtClean="0"/>
              <a:t>praxi standardně </a:t>
            </a:r>
            <a:r>
              <a:rPr lang="cs-CZ" sz="1600" dirty="0"/>
              <a:t>aplikováno v některých rozvojových zemích, typicky v Latinské Americe</a:t>
            </a:r>
            <a:endParaRPr lang="cs-CZ" sz="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 smtClean="0"/>
              <a:t>MĚNOVĚPOLITICKÁ FUNKCE PMR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b="1" dirty="0"/>
              <a:t>M</a:t>
            </a:r>
            <a:r>
              <a:rPr lang="cs-CZ" sz="1800" b="1" dirty="0" smtClean="0"/>
              <a:t>imo </a:t>
            </a:r>
            <a:r>
              <a:rPr lang="cs-CZ" sz="1800" b="1" dirty="0"/>
              <a:t>koncept peněžního </a:t>
            </a:r>
            <a:r>
              <a:rPr lang="cs-CZ" sz="1800" b="1" dirty="0" smtClean="0"/>
              <a:t>multiplikátoru - PMR </a:t>
            </a:r>
            <a:r>
              <a:rPr lang="cs-CZ" sz="1800" b="1" dirty="0"/>
              <a:t>mohou v rámci měnové politiky </a:t>
            </a:r>
            <a:r>
              <a:rPr lang="cs-CZ" sz="1800" b="1" dirty="0" smtClean="0"/>
              <a:t>potenciálně </a:t>
            </a:r>
            <a:r>
              <a:rPr lang="cs-CZ" sz="1800" b="1" dirty="0"/>
              <a:t>doplňovat </a:t>
            </a:r>
            <a:r>
              <a:rPr lang="cs-CZ" sz="1800" b="1" dirty="0" smtClean="0"/>
              <a:t>nástroj nominálních </a:t>
            </a:r>
            <a:r>
              <a:rPr lang="cs-CZ" sz="1800" b="1" dirty="0"/>
              <a:t>úrokových sazeb v otevřené ekonomice</a:t>
            </a:r>
            <a:r>
              <a:rPr lang="cs-CZ" sz="2000" dirty="0"/>
              <a:t>. </a:t>
            </a:r>
            <a:endParaRPr lang="cs-CZ" sz="2000" dirty="0" smtClean="0"/>
          </a:p>
          <a:p>
            <a:pPr lvl="1">
              <a:buClr>
                <a:srgbClr val="307871"/>
              </a:buClr>
            </a:pPr>
            <a:r>
              <a:rPr lang="cs-CZ" sz="1600" dirty="0"/>
              <a:t>Nevýhodou využívání </a:t>
            </a:r>
            <a:r>
              <a:rPr lang="cs-CZ" sz="1600" dirty="0" smtClean="0"/>
              <a:t>PMR k </a:t>
            </a:r>
            <a:r>
              <a:rPr lang="cs-CZ" sz="1600" dirty="0"/>
              <a:t>tomuto účelu je </a:t>
            </a:r>
            <a:endParaRPr lang="cs-CZ" sz="1600" dirty="0" smtClean="0"/>
          </a:p>
          <a:p>
            <a:pPr lvl="2">
              <a:buClr>
                <a:srgbClr val="307871"/>
              </a:buClr>
            </a:pPr>
            <a:r>
              <a:rPr lang="cs-CZ" sz="1400" dirty="0" smtClean="0"/>
              <a:t>jde </a:t>
            </a:r>
            <a:r>
              <a:rPr lang="cs-CZ" sz="1400" dirty="0"/>
              <a:t>o poměrně hrubý a nepřesný nástroj k ovlivňování </a:t>
            </a:r>
            <a:r>
              <a:rPr lang="cs-CZ" sz="1400" dirty="0" err="1" smtClean="0"/>
              <a:t>měnověpolitických</a:t>
            </a:r>
            <a:r>
              <a:rPr lang="cs-CZ" sz="1400" dirty="0" smtClean="0"/>
              <a:t> podmínek </a:t>
            </a:r>
            <a:r>
              <a:rPr lang="cs-CZ" sz="1400" dirty="0"/>
              <a:t>dané země, </a:t>
            </a:r>
            <a:endParaRPr lang="cs-CZ" sz="1400" dirty="0" smtClean="0"/>
          </a:p>
          <a:p>
            <a:pPr lvl="2">
              <a:buClr>
                <a:srgbClr val="307871"/>
              </a:buClr>
            </a:pPr>
            <a:r>
              <a:rPr lang="cs-CZ" sz="1400" dirty="0" smtClean="0"/>
              <a:t>vede </a:t>
            </a:r>
            <a:r>
              <a:rPr lang="cs-CZ" sz="1400" dirty="0"/>
              <a:t>k tržním </a:t>
            </a:r>
            <a:r>
              <a:rPr lang="cs-CZ" sz="1400" dirty="0" smtClean="0"/>
              <a:t>distorzím</a:t>
            </a:r>
          </a:p>
          <a:p>
            <a:pPr marL="914400" lvl="2" indent="0">
              <a:buClr>
                <a:srgbClr val="307871"/>
              </a:buClr>
              <a:buNone/>
            </a:pPr>
            <a:r>
              <a:rPr lang="cs-CZ" sz="1600" b="1" dirty="0" smtClean="0"/>
              <a:t>Neúročené rezervy představují skrytou daň </a:t>
            </a:r>
            <a:r>
              <a:rPr lang="cs-CZ" sz="1600" b="1" dirty="0"/>
              <a:t>pro bankovní sektor, a lze očekávat alespoň částečné přenesení daňové zátěže na klienty bank, tedy na firmy </a:t>
            </a:r>
            <a:r>
              <a:rPr lang="cs-CZ" sz="1600" b="1" dirty="0" smtClean="0"/>
              <a:t>a domácnosti</a:t>
            </a:r>
            <a:r>
              <a:rPr lang="cs-CZ" sz="1600" b="1" dirty="0"/>
              <a:t>, a to formou vyššího úrokového </a:t>
            </a:r>
            <a:r>
              <a:rPr lang="cs-CZ" sz="1600" b="1" dirty="0" err="1"/>
              <a:t>spreadu</a:t>
            </a:r>
            <a:r>
              <a:rPr lang="cs-CZ" sz="1600" b="1" dirty="0"/>
              <a:t> (to je ostatně jádrem transmise změny PMR na </a:t>
            </a:r>
            <a:r>
              <a:rPr lang="cs-CZ" sz="1600" b="1" dirty="0" err="1" smtClean="0"/>
              <a:t>měnověpolitické</a:t>
            </a:r>
            <a:r>
              <a:rPr lang="cs-CZ" sz="1600" b="1" dirty="0" smtClean="0"/>
              <a:t> podmínky </a:t>
            </a:r>
            <a:r>
              <a:rPr lang="cs-CZ" sz="1600" b="1" dirty="0"/>
              <a:t>v moderním pojetí tohoto nástroje)</a:t>
            </a:r>
            <a:r>
              <a:rPr lang="cs-CZ" sz="1800" dirty="0"/>
              <a:t>. </a:t>
            </a:r>
            <a:endParaRPr lang="cs-CZ" sz="1800" dirty="0" smtClean="0"/>
          </a:p>
          <a:p>
            <a:pPr marL="914400" lvl="2" indent="0">
              <a:buClr>
                <a:srgbClr val="307871"/>
              </a:buClr>
              <a:buNone/>
            </a:pPr>
            <a:r>
              <a:rPr lang="cs-CZ" sz="1600" b="1" dirty="0" smtClean="0"/>
              <a:t>To </a:t>
            </a:r>
            <a:r>
              <a:rPr lang="cs-CZ" sz="1600" b="1" dirty="0"/>
              <a:t>může mít dva důsledky: </a:t>
            </a:r>
            <a:endParaRPr lang="cs-CZ" sz="1600" b="1" dirty="0" smtClean="0"/>
          </a:p>
          <a:p>
            <a:pPr lvl="2">
              <a:buClr>
                <a:srgbClr val="307871"/>
              </a:buClr>
            </a:pPr>
            <a:r>
              <a:rPr lang="cs-CZ" sz="1400" dirty="0" smtClean="0"/>
              <a:t>může </a:t>
            </a:r>
            <a:r>
              <a:rPr lang="cs-CZ" sz="1400" dirty="0"/>
              <a:t>vést k částečnému </a:t>
            </a:r>
            <a:r>
              <a:rPr lang="cs-CZ" sz="1400" dirty="0" smtClean="0"/>
              <a:t>přesunu aktivity </a:t>
            </a:r>
            <a:r>
              <a:rPr lang="cs-CZ" sz="1400" dirty="0"/>
              <a:t>a rizik k nebankovním, neregulovaným institucím (tzv. </a:t>
            </a:r>
            <a:r>
              <a:rPr lang="cs-CZ" sz="1400" dirty="0" err="1"/>
              <a:t>shadow</a:t>
            </a:r>
            <a:r>
              <a:rPr lang="cs-CZ" sz="1400" dirty="0"/>
              <a:t> </a:t>
            </a:r>
            <a:r>
              <a:rPr lang="cs-CZ" sz="1400" dirty="0" err="1"/>
              <a:t>banking</a:t>
            </a:r>
            <a:r>
              <a:rPr lang="cs-CZ" sz="1400" dirty="0"/>
              <a:t>) s kompetitivní výhodou </a:t>
            </a:r>
            <a:r>
              <a:rPr lang="cs-CZ" sz="1400" dirty="0" smtClean="0"/>
              <a:t>oproti bankám</a:t>
            </a:r>
            <a:r>
              <a:rPr lang="cs-CZ" sz="1400" dirty="0"/>
              <a:t>, </a:t>
            </a:r>
          </a:p>
          <a:p>
            <a:pPr lvl="2">
              <a:buClr>
                <a:srgbClr val="307871"/>
              </a:buClr>
            </a:pPr>
            <a:r>
              <a:rPr lang="cs-CZ" sz="1400" dirty="0" smtClean="0"/>
              <a:t>může </a:t>
            </a:r>
            <a:r>
              <a:rPr lang="cs-CZ" sz="1400" dirty="0"/>
              <a:t>také docházet k znevýhodňování malých a středních firem, které jsou na bankovním </a:t>
            </a:r>
            <a:r>
              <a:rPr lang="cs-CZ" sz="1400" dirty="0" smtClean="0"/>
              <a:t>finančním zprostředkování </a:t>
            </a:r>
            <a:r>
              <a:rPr lang="cs-CZ" sz="1400" dirty="0"/>
              <a:t>více </a:t>
            </a:r>
            <a:r>
              <a:rPr lang="cs-CZ" sz="1400" dirty="0" smtClean="0"/>
              <a:t>závislé</a:t>
            </a:r>
          </a:p>
          <a:p>
            <a:pPr marL="914400" lvl="2" indent="0">
              <a:buClr>
                <a:srgbClr val="307871"/>
              </a:buClr>
              <a:buNone/>
            </a:pPr>
            <a:endParaRPr lang="cs-CZ" sz="1400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 smtClean="0"/>
              <a:t>MĚNOVĚPOLITICKÁ FUNKCE PMR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85698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b="1" dirty="0"/>
              <a:t>M</a:t>
            </a:r>
            <a:r>
              <a:rPr lang="cs-CZ" sz="1800" b="1" dirty="0" smtClean="0"/>
              <a:t>imo </a:t>
            </a:r>
            <a:r>
              <a:rPr lang="cs-CZ" sz="1800" b="1" dirty="0"/>
              <a:t>koncept peněžního </a:t>
            </a:r>
            <a:r>
              <a:rPr lang="cs-CZ" sz="1800" b="1" dirty="0" smtClean="0"/>
              <a:t>multiplikátoru - PMR </a:t>
            </a:r>
            <a:r>
              <a:rPr lang="cs-CZ" sz="1800" b="1" dirty="0"/>
              <a:t>mohou v rámci měnové politiky </a:t>
            </a:r>
            <a:r>
              <a:rPr lang="cs-CZ" sz="1800" b="1" dirty="0" smtClean="0"/>
              <a:t>potenciálně </a:t>
            </a:r>
            <a:r>
              <a:rPr lang="cs-CZ" sz="1800" b="1" dirty="0"/>
              <a:t>doplňovat </a:t>
            </a:r>
            <a:r>
              <a:rPr lang="cs-CZ" sz="1800" b="1" dirty="0" smtClean="0"/>
              <a:t>nástroj nominálních </a:t>
            </a:r>
            <a:r>
              <a:rPr lang="cs-CZ" sz="1800" b="1" dirty="0"/>
              <a:t>úrokových sazeb v otevřené ekonomice</a:t>
            </a:r>
            <a:r>
              <a:rPr lang="cs-CZ" sz="2000" dirty="0" smtClean="0"/>
              <a:t>.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 smtClean="0"/>
          </a:p>
          <a:p>
            <a:pPr lvl="1">
              <a:buClr>
                <a:srgbClr val="307871"/>
              </a:buClr>
            </a:pPr>
            <a:r>
              <a:rPr lang="cs-CZ" sz="1600" dirty="0"/>
              <a:t>Aktivní využívání PMR za zmíněnými účely </a:t>
            </a:r>
            <a:r>
              <a:rPr lang="cs-CZ" sz="1600" dirty="0" smtClean="0"/>
              <a:t> </a:t>
            </a:r>
            <a:r>
              <a:rPr lang="cs-CZ" sz="1600" dirty="0"/>
              <a:t>v praxi často vede k vysokým </a:t>
            </a:r>
            <a:r>
              <a:rPr lang="cs-CZ" sz="1600" dirty="0" smtClean="0"/>
              <a:t>sazbám PMR </a:t>
            </a:r>
            <a:r>
              <a:rPr lang="cs-CZ" sz="1600" dirty="0"/>
              <a:t>(řádově v desítkách procent) a tržní distorze tak mohou být značné.</a:t>
            </a:r>
            <a:endParaRPr lang="cs-CZ" sz="1600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 smtClean="0"/>
              <a:t>MĚNOVĚPOLITICKÁ FUNKCE PMR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703189"/>
            <a:ext cx="8856984" cy="446084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 smtClean="0"/>
              <a:t>Komerční </a:t>
            </a:r>
            <a:r>
              <a:rPr lang="cs-CZ" sz="2000" dirty="0"/>
              <a:t>banky obecně drží rezervy ze dvou důvodů</a:t>
            </a:r>
            <a:r>
              <a:rPr lang="cs-CZ" sz="2000" dirty="0" smtClean="0"/>
              <a:t>:</a:t>
            </a:r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plnění </a:t>
            </a:r>
            <a:r>
              <a:rPr lang="cs-CZ" sz="1600" dirty="0"/>
              <a:t>požadavku </a:t>
            </a:r>
            <a:r>
              <a:rPr lang="cs-CZ" sz="1600" dirty="0" smtClean="0"/>
              <a:t>PMR</a:t>
            </a:r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schopnost </a:t>
            </a:r>
            <a:r>
              <a:rPr lang="cs-CZ" sz="1600" dirty="0"/>
              <a:t>dostát svým závazkům plynoucím z mezibankovního platebního styku</a:t>
            </a:r>
            <a:r>
              <a:rPr lang="cs-CZ" sz="1600" dirty="0" smtClean="0"/>
              <a:t>.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cs-CZ" sz="2000" dirty="0" smtClean="0"/>
              <a:t>Poptávka </a:t>
            </a:r>
            <a:r>
              <a:rPr lang="cs-CZ" sz="2000" dirty="0"/>
              <a:t>po rezervách za účelem mezibankovních plateb záleží na mnoha vnějších faktorech, a je proto </a:t>
            </a:r>
            <a:r>
              <a:rPr lang="cs-CZ" sz="2000" dirty="0" err="1"/>
              <a:t>volatilní</a:t>
            </a:r>
            <a:r>
              <a:rPr lang="cs-CZ" sz="2000" dirty="0"/>
              <a:t> </a:t>
            </a:r>
            <a:r>
              <a:rPr lang="cs-CZ" sz="2000" dirty="0" smtClean="0"/>
              <a:t>a obtížně </a:t>
            </a:r>
            <a:r>
              <a:rPr lang="cs-CZ" sz="2000" dirty="0"/>
              <a:t>předvídatelná. </a:t>
            </a:r>
            <a:endParaRPr lang="cs-CZ" sz="2000" dirty="0" smtClean="0"/>
          </a:p>
          <a:p>
            <a:pPr lvl="1">
              <a:buClr>
                <a:srgbClr val="307871"/>
              </a:buClr>
            </a:pPr>
            <a:r>
              <a:rPr lang="cs-CZ" sz="1400" dirty="0" smtClean="0"/>
              <a:t>Existence </a:t>
            </a:r>
            <a:r>
              <a:rPr lang="cs-CZ" sz="1400" dirty="0"/>
              <a:t>PMR může poptávku bank po rezervách stabilizovat a v prostředí </a:t>
            </a:r>
            <a:r>
              <a:rPr lang="cs-CZ" sz="1400" dirty="0" smtClean="0"/>
              <a:t>strukturálního nedostatku </a:t>
            </a:r>
            <a:r>
              <a:rPr lang="cs-CZ" sz="1400" dirty="0"/>
              <a:t>likvidity je tak pro centrální banku snazší poptávku po likviditě předpovídat a požadovanou likviditu na </a:t>
            </a:r>
            <a:r>
              <a:rPr lang="cs-CZ" sz="1400" dirty="0" smtClean="0"/>
              <a:t>trh dodávat</a:t>
            </a:r>
            <a:r>
              <a:rPr lang="cs-CZ" sz="1400" dirty="0"/>
              <a:t>. </a:t>
            </a:r>
            <a:endParaRPr lang="cs-CZ" sz="1400" dirty="0" smtClean="0"/>
          </a:p>
          <a:p>
            <a:pPr lvl="1">
              <a:buClr>
                <a:srgbClr val="307871"/>
              </a:buClr>
            </a:pPr>
            <a:r>
              <a:rPr lang="cs-CZ" sz="1400" dirty="0" smtClean="0"/>
              <a:t>Banky mohou </a:t>
            </a:r>
            <a:r>
              <a:rPr lang="cs-CZ" sz="1400" dirty="0"/>
              <a:t>k pokrytí krátkodobých likviditních šoků využít držených povinných rezerv (díky </a:t>
            </a:r>
            <a:r>
              <a:rPr lang="cs-CZ" sz="1400" dirty="0" smtClean="0"/>
              <a:t>možnosti jejich </a:t>
            </a:r>
            <a:r>
              <a:rPr lang="cs-CZ" sz="1400" dirty="0"/>
              <a:t>flexibilní denní výše v rámci udržovacího období) místo nárazového poptávání či nabízení rezerv </a:t>
            </a:r>
            <a:r>
              <a:rPr lang="cs-CZ" sz="1400" dirty="0" smtClean="0"/>
              <a:t>na mezibankovním </a:t>
            </a:r>
            <a:r>
              <a:rPr lang="cs-CZ" sz="1400" dirty="0"/>
              <a:t>trhu, které by zvyšovalo volatilitu mezibankovních úrokových sazeb</a:t>
            </a:r>
            <a:r>
              <a:rPr lang="cs-CZ" sz="1400" dirty="0" smtClean="0"/>
              <a:t>.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Povinné minimální rezervy tak stabilizují mezibankovní úrokové sazby, čímž usnadňují řízení likvidity </a:t>
            </a:r>
            <a:r>
              <a:rPr lang="cs-CZ" sz="1400" dirty="0" smtClean="0"/>
              <a:t>komerčních bank</a:t>
            </a:r>
            <a:r>
              <a:rPr lang="cs-CZ" sz="1400" dirty="0"/>
              <a:t>, umožňují hladší průběh platebního styku a povzbuzují obchodování na mezibankovním trhu, a zároveň </a:t>
            </a:r>
            <a:r>
              <a:rPr lang="cs-CZ" sz="1400" dirty="0" err="1"/>
              <a:t>mohoupomáhat</a:t>
            </a:r>
            <a:r>
              <a:rPr lang="cs-CZ" sz="1400" dirty="0"/>
              <a:t> hladší transmisi měnové politiky. </a:t>
            </a:r>
            <a:endParaRPr lang="cs-CZ" sz="1400" dirty="0" smtClean="0"/>
          </a:p>
          <a:p>
            <a:pPr lvl="1">
              <a:buClr>
                <a:srgbClr val="307871"/>
              </a:buClr>
            </a:pPr>
            <a:r>
              <a:rPr lang="cs-CZ" sz="1400" b="1" dirty="0" smtClean="0">
                <a:solidFill>
                  <a:srgbClr val="FF0000"/>
                </a:solidFill>
              </a:rPr>
              <a:t>Ze </a:t>
            </a:r>
            <a:r>
              <a:rPr lang="cs-CZ" sz="1400" b="1" dirty="0">
                <a:solidFill>
                  <a:srgbClr val="FF0000"/>
                </a:solidFill>
              </a:rPr>
              <a:t>všech zmiňovaných funkcí PMR považuje odborná literatura </a:t>
            </a:r>
            <a:r>
              <a:rPr lang="cs-CZ" sz="1400" b="1" dirty="0" smtClean="0">
                <a:solidFill>
                  <a:srgbClr val="FF0000"/>
                </a:solidFill>
              </a:rPr>
              <a:t>právě </a:t>
            </a:r>
            <a:r>
              <a:rPr lang="cs-CZ" sz="1400" b="1" dirty="0">
                <a:solidFill>
                  <a:srgbClr val="FF0000"/>
                </a:solidFill>
              </a:rPr>
              <a:t>tento argument jako prakticky jediný relevantní důvod ospravedlňující existenci PMR v rozvinutých zemích </a:t>
            </a:r>
            <a:r>
              <a:rPr lang="cs-CZ" sz="1400" b="1" dirty="0" smtClean="0">
                <a:solidFill>
                  <a:srgbClr val="FF0000"/>
                </a:solidFill>
              </a:rPr>
              <a:t>i v </a:t>
            </a:r>
            <a:r>
              <a:rPr lang="cs-CZ" sz="1400" b="1" dirty="0">
                <a:solidFill>
                  <a:srgbClr val="FF0000"/>
                </a:solidFill>
              </a:rPr>
              <a:t>moderních dobách</a:t>
            </a:r>
            <a:endParaRPr lang="cs-CZ" sz="1400" b="1" dirty="0" smtClean="0">
              <a:solidFill>
                <a:srgbClr val="FF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 smtClean="0"/>
              <a:t>LIKVIDITNÍ FUNKCE PMR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Mezi centrálními bankami lze </a:t>
            </a:r>
            <a:r>
              <a:rPr lang="cs-CZ" sz="2000" dirty="0" smtClean="0"/>
              <a:t>rozlišit tři </a:t>
            </a:r>
            <a:r>
              <a:rPr lang="cs-CZ" sz="2000" dirty="0"/>
              <a:t>přístupy k povinným minimálním </a:t>
            </a:r>
            <a:r>
              <a:rPr lang="cs-CZ" sz="2000" dirty="0" smtClean="0"/>
              <a:t>rezervám:</a:t>
            </a:r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Některé </a:t>
            </a:r>
            <a:r>
              <a:rPr lang="cs-CZ" sz="1600" dirty="0"/>
              <a:t>centrální </a:t>
            </a:r>
            <a:r>
              <a:rPr lang="cs-CZ" sz="1600" dirty="0" smtClean="0"/>
              <a:t>banky v </a:t>
            </a:r>
            <a:r>
              <a:rPr lang="cs-CZ" sz="1600" dirty="0"/>
              <a:t>rozvojových zemích používají tento nástroj aktivně v rámci své měnové a </a:t>
            </a:r>
            <a:r>
              <a:rPr lang="cs-CZ" sz="1600" dirty="0" err="1"/>
              <a:t>makroobezřetnostní</a:t>
            </a:r>
            <a:r>
              <a:rPr lang="cs-CZ" sz="1600" dirty="0"/>
              <a:t> politiky</a:t>
            </a:r>
            <a:r>
              <a:rPr lang="cs-CZ" sz="1600" dirty="0" smtClean="0"/>
              <a:t>.</a:t>
            </a:r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Druhou skupinu </a:t>
            </a:r>
            <a:r>
              <a:rPr lang="cs-CZ" sz="1600" dirty="0"/>
              <a:t>tvoří banky, kde jsou PMR zavedeny a jejich sazba je nenulová, ale zároveň nízká (v jednotkách procent) </a:t>
            </a:r>
            <a:r>
              <a:rPr lang="cs-CZ" sz="1600" dirty="0" smtClean="0"/>
              <a:t>a mění </a:t>
            </a:r>
            <a:r>
              <a:rPr lang="cs-CZ" sz="1600" dirty="0"/>
              <a:t>se jen výjimečně – funkcí PMR je tu </a:t>
            </a:r>
            <a:r>
              <a:rPr lang="cs-CZ" sz="1600" dirty="0" smtClean="0"/>
              <a:t>obvykle </a:t>
            </a:r>
            <a:r>
              <a:rPr lang="cs-CZ" sz="1600" dirty="0"/>
              <a:t>stabilizace mezibankovních sazeb. </a:t>
            </a:r>
            <a:endParaRPr lang="cs-CZ" sz="1600" dirty="0" smtClean="0"/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Třetí </a:t>
            </a:r>
            <a:r>
              <a:rPr lang="cs-CZ" sz="1600" dirty="0"/>
              <a:t>skupinu </a:t>
            </a:r>
            <a:r>
              <a:rPr lang="cs-CZ" sz="1600" dirty="0" smtClean="0"/>
              <a:t>tvoří </a:t>
            </a:r>
            <a:r>
              <a:rPr lang="cs-CZ" sz="1600" dirty="0"/>
              <a:t>centrální banky, které tímto nástrojem buď vůbec nedisponují, nebo mají PMR nastaveny na nulové </a:t>
            </a:r>
            <a:r>
              <a:rPr lang="cs-CZ" sz="1600" dirty="0" smtClean="0"/>
              <a:t>hodnotě. Tento </a:t>
            </a:r>
            <a:r>
              <a:rPr lang="cs-CZ" sz="1600" dirty="0"/>
              <a:t>přístup je častý u centrálních bank v rozvinutých zemích v režimu cílování inflace.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b="1" dirty="0" smtClean="0"/>
              <a:t>Praxe jednotlivých centrálních bank a PMR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Federico a kol. (2014) zachycují hlavní trendy v používání PMR v letech 1970-2011. Na vzorku 52 zemí autoři ukazují</a:t>
            </a:r>
            <a:r>
              <a:rPr lang="cs-CZ" sz="2000" dirty="0" smtClean="0"/>
              <a:t>, že </a:t>
            </a:r>
            <a:r>
              <a:rPr lang="cs-CZ" sz="2000" dirty="0"/>
              <a:t>sazby PMR jsou </a:t>
            </a:r>
            <a:r>
              <a:rPr lang="cs-CZ" sz="2000" b="1" u="sng" dirty="0"/>
              <a:t>u rozvojových zemí v průměru podstatně vyšší než u zemí rozvinutých</a:t>
            </a:r>
            <a:r>
              <a:rPr lang="cs-CZ" sz="2000" dirty="0"/>
              <a:t>; u obou skupin pak </a:t>
            </a:r>
            <a:r>
              <a:rPr lang="cs-CZ" sz="2000" dirty="0" smtClean="0"/>
              <a:t>dochází k </a:t>
            </a:r>
            <a:r>
              <a:rPr lang="cs-CZ" sz="2000" dirty="0"/>
              <a:t>jejich snižování v čase. </a:t>
            </a:r>
            <a:endParaRPr lang="cs-CZ" sz="2000" dirty="0" smtClean="0"/>
          </a:p>
          <a:p>
            <a:pPr>
              <a:buClr>
                <a:srgbClr val="307871"/>
              </a:buClr>
            </a:pPr>
            <a:r>
              <a:rPr lang="cs-CZ" sz="2000" dirty="0" smtClean="0"/>
              <a:t>PMR </a:t>
            </a:r>
            <a:r>
              <a:rPr lang="cs-CZ" sz="2000" dirty="0"/>
              <a:t>ve zkoumaném období aktivně využívaly jako stabilizační makroekonomický </a:t>
            </a:r>
            <a:r>
              <a:rPr lang="cs-CZ" sz="2000" dirty="0" smtClean="0"/>
              <a:t>nástroj dvě </a:t>
            </a:r>
            <a:r>
              <a:rPr lang="cs-CZ" sz="2000" dirty="0"/>
              <a:t>třetiny rozvojových zemí a jen třetina rozvinutých zemí (a od roku 2004 už žádná rozvinutá země). </a:t>
            </a:r>
            <a:endParaRPr lang="cs-CZ" sz="2000" dirty="0" smtClean="0"/>
          </a:p>
          <a:p>
            <a:pPr>
              <a:buClr>
                <a:srgbClr val="307871"/>
              </a:buClr>
            </a:pPr>
            <a:r>
              <a:rPr lang="cs-CZ" sz="2000" dirty="0" smtClean="0"/>
              <a:t>Autoři spojují aktivní </a:t>
            </a:r>
            <a:r>
              <a:rPr lang="cs-CZ" sz="2000" dirty="0"/>
              <a:t>přístup k PMR zejména </a:t>
            </a:r>
            <a:r>
              <a:rPr lang="cs-CZ" sz="2000" dirty="0" smtClean="0"/>
              <a:t>s potřebou </a:t>
            </a:r>
            <a:r>
              <a:rPr lang="cs-CZ" sz="2000" dirty="0"/>
              <a:t>rozvojových zemí chránit stabilitu své měny a </a:t>
            </a:r>
            <a:r>
              <a:rPr lang="cs-CZ" sz="2000" dirty="0" smtClean="0"/>
              <a:t>vyhnout se </a:t>
            </a:r>
            <a:r>
              <a:rPr lang="cs-CZ" sz="2000" dirty="0"/>
              <a:t>nežádoucím kurzovým efektům změn </a:t>
            </a:r>
            <a:r>
              <a:rPr lang="cs-CZ" sz="2000" dirty="0" err="1"/>
              <a:t>měnověpolitických</a:t>
            </a:r>
            <a:r>
              <a:rPr lang="cs-CZ" sz="2000" dirty="0"/>
              <a:t> úrokových sazeb.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b="1" dirty="0" smtClean="0"/>
              <a:t>Praxe jednotlivých centrálních bank a PMR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b="1" dirty="0" smtClean="0"/>
              <a:t>Aktivní </a:t>
            </a:r>
            <a:r>
              <a:rPr lang="cs-CZ" sz="2000" b="1" dirty="0"/>
              <a:t>využívání nástroje PMR j</a:t>
            </a:r>
            <a:r>
              <a:rPr lang="cs-CZ" sz="2000" dirty="0"/>
              <a:t>e typické zejména pro země Latinské Ameriky, a to včetně </a:t>
            </a:r>
            <a:r>
              <a:rPr lang="cs-CZ" sz="2000" dirty="0" smtClean="0"/>
              <a:t>zemí </a:t>
            </a:r>
            <a:r>
              <a:rPr lang="cs-CZ" sz="2000" dirty="0" err="1" smtClean="0"/>
              <a:t>cílujících</a:t>
            </a:r>
            <a:r>
              <a:rPr lang="cs-CZ" sz="2000" dirty="0" smtClean="0"/>
              <a:t> </a:t>
            </a:r>
            <a:r>
              <a:rPr lang="cs-CZ" sz="2000" dirty="0"/>
              <a:t>inflaci (např. Brazílie, Kolumbie, Peru</a:t>
            </a:r>
            <a:r>
              <a:rPr lang="cs-CZ" sz="2000" dirty="0" smtClean="0"/>
              <a:t>).</a:t>
            </a:r>
          </a:p>
          <a:p>
            <a:pPr>
              <a:buClr>
                <a:srgbClr val="307871"/>
              </a:buClr>
            </a:pPr>
            <a:r>
              <a:rPr lang="cs-CZ" sz="2000" dirty="0" smtClean="0"/>
              <a:t> </a:t>
            </a:r>
            <a:r>
              <a:rPr lang="cs-CZ" sz="2000" dirty="0"/>
              <a:t>Nástroj aktivně </a:t>
            </a:r>
            <a:r>
              <a:rPr lang="cs-CZ" sz="2000" dirty="0" smtClean="0"/>
              <a:t>využívá také </a:t>
            </a:r>
            <a:r>
              <a:rPr lang="cs-CZ" sz="2000" dirty="0"/>
              <a:t>Čína. </a:t>
            </a:r>
            <a:endParaRPr lang="cs-CZ" sz="2000" dirty="0" smtClean="0"/>
          </a:p>
          <a:p>
            <a:pPr>
              <a:buClr>
                <a:srgbClr val="307871"/>
              </a:buClr>
            </a:pPr>
            <a:r>
              <a:rPr lang="cs-CZ" sz="2000" dirty="0" smtClean="0"/>
              <a:t>Využívání rezervních požadavků </a:t>
            </a:r>
            <a:r>
              <a:rPr lang="cs-CZ" sz="2000" dirty="0"/>
              <a:t>v těchto </a:t>
            </a:r>
            <a:r>
              <a:rPr lang="cs-CZ" sz="2000" dirty="0" smtClean="0"/>
              <a:t>zemích neznamená</a:t>
            </a:r>
            <a:r>
              <a:rPr lang="cs-CZ" sz="2000" dirty="0"/>
              <a:t>, že by příslušné centrální banky nepoužívaly ve své měnové </a:t>
            </a:r>
            <a:r>
              <a:rPr lang="cs-CZ" sz="2000" dirty="0" smtClean="0"/>
              <a:t>politice nástroj </a:t>
            </a:r>
            <a:r>
              <a:rPr lang="cs-CZ" sz="2000" dirty="0"/>
              <a:t>úrokových sazeb – ve skutečnosti oba nástroje fungují vedle sebe a vzájemně se doplňují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b="1" dirty="0" smtClean="0"/>
              <a:t>Praxe jednotlivých centrálních bank a PMR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Mezi centrální banky, které nástroj PMR zavedený mají, ale aktivně ho nemění, patří například </a:t>
            </a:r>
            <a:r>
              <a:rPr lang="cs-CZ" sz="2000" dirty="0" smtClean="0"/>
              <a:t>ECB. </a:t>
            </a:r>
            <a:r>
              <a:rPr lang="cs-CZ" sz="1600" dirty="0" smtClean="0"/>
              <a:t>ECB </a:t>
            </a:r>
            <a:r>
              <a:rPr lang="cs-CZ" sz="1600" dirty="0"/>
              <a:t>ke </a:t>
            </a:r>
            <a:r>
              <a:rPr lang="cs-CZ" sz="1600" dirty="0" smtClean="0"/>
              <a:t>změně sazby </a:t>
            </a:r>
            <a:r>
              <a:rPr lang="cs-CZ" sz="1600" dirty="0"/>
              <a:t>PMR přistoupila od svého vzniku jen jednou – v roce 2012 došlo ke snížení sazby ze 2 % (platných od roku1999) </a:t>
            </a:r>
            <a:r>
              <a:rPr lang="cs-CZ" sz="1600" dirty="0" smtClean="0"/>
              <a:t>na 1 </a:t>
            </a:r>
            <a:r>
              <a:rPr lang="cs-CZ" sz="1600" dirty="0"/>
              <a:t>%, což platí doposud</a:t>
            </a:r>
            <a:r>
              <a:rPr lang="cs-CZ" sz="1600" dirty="0" smtClean="0"/>
              <a:t>.</a:t>
            </a:r>
          </a:p>
          <a:p>
            <a:pPr>
              <a:buClr>
                <a:srgbClr val="307871"/>
              </a:buClr>
            </a:pPr>
            <a:endParaRPr lang="cs-CZ" sz="1600" dirty="0"/>
          </a:p>
          <a:p>
            <a:pPr>
              <a:buClr>
                <a:srgbClr val="307871"/>
              </a:buClr>
            </a:pPr>
            <a:r>
              <a:rPr lang="cs-CZ" sz="2000" dirty="0" smtClean="0"/>
              <a:t>Kladnou </a:t>
            </a:r>
            <a:r>
              <a:rPr lang="cs-CZ" sz="2000" dirty="0"/>
              <a:t>sazbu PMR, která se však běžně nemění, pak uplatňuje </a:t>
            </a:r>
            <a:r>
              <a:rPr lang="cs-CZ" sz="2000" dirty="0" smtClean="0"/>
              <a:t>také:</a:t>
            </a:r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švýcarská </a:t>
            </a:r>
            <a:r>
              <a:rPr lang="cs-CZ" sz="1600" dirty="0"/>
              <a:t>SNB</a:t>
            </a:r>
            <a:r>
              <a:rPr lang="cs-CZ" sz="1600" dirty="0" smtClean="0"/>
              <a:t>, konkrétně </a:t>
            </a:r>
            <a:r>
              <a:rPr lang="cs-CZ" sz="1600" dirty="0"/>
              <a:t>ve výši 2,5 %. </a:t>
            </a:r>
            <a:endParaRPr lang="cs-CZ" sz="1600" dirty="0" smtClean="0"/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maďarská </a:t>
            </a:r>
            <a:r>
              <a:rPr lang="cs-CZ" sz="1600" dirty="0"/>
              <a:t>MNB snížila sazbu ze 2 % na 1 % v roce 2016; v reakci na vypuknutí </a:t>
            </a:r>
            <a:r>
              <a:rPr lang="cs-CZ" sz="1600" dirty="0" err="1"/>
              <a:t>koronavirovépandemie</a:t>
            </a:r>
            <a:r>
              <a:rPr lang="cs-CZ" sz="1600" dirty="0"/>
              <a:t> pak v březnu 2020 v rámci podpory likvidity alespoň dočasně přestala rezervní požadavky aplikovat</a:t>
            </a:r>
            <a:r>
              <a:rPr lang="cs-CZ" sz="1600" dirty="0" smtClean="0"/>
              <a:t>.</a:t>
            </a:r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polská </a:t>
            </a:r>
            <a:r>
              <a:rPr lang="cs-CZ" sz="1600" dirty="0"/>
              <a:t>NBP v březnu 2020 jednorázově snížila sazbu PMR na 0,5 % z předchozí úrovně 3,5 %, na které se </a:t>
            </a:r>
            <a:r>
              <a:rPr lang="cs-CZ" sz="1600" dirty="0" smtClean="0"/>
              <a:t>sazba držela </a:t>
            </a:r>
            <a:r>
              <a:rPr lang="cs-CZ" sz="1600" dirty="0"/>
              <a:t>beze změn od roku 2010.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b="1" dirty="0" smtClean="0"/>
              <a:t>Praxe jednotlivých centrálních bank a PMR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600" dirty="0" smtClean="0"/>
              <a:t>Česká </a:t>
            </a:r>
            <a:r>
              <a:rPr lang="cs-CZ" sz="1600" dirty="0"/>
              <a:t>národní </a:t>
            </a:r>
            <a:r>
              <a:rPr lang="cs-CZ" sz="1600" dirty="0" smtClean="0"/>
              <a:t>banka používá kladnou</a:t>
            </a:r>
            <a:r>
              <a:rPr lang="cs-CZ" sz="1600" dirty="0"/>
              <a:t>, ovšem </a:t>
            </a:r>
            <a:r>
              <a:rPr lang="cs-CZ" sz="1600" dirty="0">
                <a:solidFill>
                  <a:srgbClr val="FF0000"/>
                </a:solidFill>
              </a:rPr>
              <a:t>po dlouhou dobu konstantní sazbu </a:t>
            </a:r>
            <a:r>
              <a:rPr lang="cs-CZ" sz="1600" dirty="0" smtClean="0">
                <a:solidFill>
                  <a:srgbClr val="FF0000"/>
                </a:solidFill>
              </a:rPr>
              <a:t>PMR</a:t>
            </a:r>
            <a:r>
              <a:rPr lang="cs-CZ" sz="1600" dirty="0" smtClean="0"/>
              <a:t>. </a:t>
            </a:r>
          </a:p>
          <a:p>
            <a:pPr>
              <a:buClr>
                <a:srgbClr val="307871"/>
              </a:buClr>
            </a:pPr>
            <a:r>
              <a:rPr lang="cs-CZ" sz="1600" dirty="0" smtClean="0"/>
              <a:t>PMR </a:t>
            </a:r>
            <a:r>
              <a:rPr lang="cs-CZ" sz="1600" dirty="0" smtClean="0">
                <a:solidFill>
                  <a:srgbClr val="FF0000"/>
                </a:solidFill>
              </a:rPr>
              <a:t>- značná role </a:t>
            </a:r>
            <a:r>
              <a:rPr lang="cs-CZ" sz="1600" dirty="0">
                <a:solidFill>
                  <a:srgbClr val="FF0000"/>
                </a:solidFill>
              </a:rPr>
              <a:t>v měnové politice ČNB během 90. let 20. století</a:t>
            </a:r>
            <a:r>
              <a:rPr lang="cs-CZ" sz="1600" dirty="0"/>
              <a:t>, v prostředí nerozvinutého peněžního trhu </a:t>
            </a:r>
            <a:r>
              <a:rPr lang="cs-CZ" sz="1600" dirty="0" smtClean="0"/>
              <a:t>a cílování </a:t>
            </a:r>
            <a:r>
              <a:rPr lang="cs-CZ" sz="1600" dirty="0"/>
              <a:t>peněžní zásoby. Jejich konkrétní sazba a další parametry se v tomto období opakovaně </a:t>
            </a:r>
            <a:r>
              <a:rPr lang="cs-CZ" sz="1600" dirty="0" smtClean="0"/>
              <a:t>přizpůsobovaly aktuálním </a:t>
            </a:r>
            <a:r>
              <a:rPr lang="cs-CZ" sz="1600" dirty="0"/>
              <a:t>potřebám. </a:t>
            </a:r>
            <a:endParaRPr lang="cs-CZ" sz="1600" dirty="0" smtClean="0"/>
          </a:p>
          <a:p>
            <a:pPr>
              <a:buClr>
                <a:srgbClr val="307871"/>
              </a:buClr>
            </a:pPr>
            <a:r>
              <a:rPr lang="cs-CZ" sz="1600" dirty="0" smtClean="0"/>
              <a:t>Zavedení </a:t>
            </a:r>
            <a:r>
              <a:rPr lang="cs-CZ" sz="1600" dirty="0"/>
              <a:t>inflačního cílování v roce 1998 </a:t>
            </a:r>
            <a:r>
              <a:rPr lang="cs-CZ" sz="1600" dirty="0" smtClean="0"/>
              <a:t>- </a:t>
            </a:r>
            <a:r>
              <a:rPr lang="cs-CZ" sz="1600" dirty="0" err="1" smtClean="0"/>
              <a:t>měnověpolitická</a:t>
            </a:r>
            <a:r>
              <a:rPr lang="cs-CZ" sz="1600" dirty="0" smtClean="0"/>
              <a:t> </a:t>
            </a:r>
            <a:r>
              <a:rPr lang="cs-CZ" sz="1600" dirty="0"/>
              <a:t>role </a:t>
            </a:r>
            <a:r>
              <a:rPr lang="cs-CZ" sz="1600" dirty="0" smtClean="0"/>
              <a:t>PMR se </a:t>
            </a:r>
            <a:r>
              <a:rPr lang="cs-CZ" sz="1600" dirty="0"/>
              <a:t>zásadně </a:t>
            </a:r>
            <a:r>
              <a:rPr lang="cs-CZ" sz="1600" dirty="0" smtClean="0"/>
              <a:t>snížila a </a:t>
            </a:r>
            <a:r>
              <a:rPr lang="cs-CZ" sz="1600" dirty="0"/>
              <a:t>v letech 1997-1999 docházelo k postupnému poklesu sazby PMR</a:t>
            </a:r>
            <a:r>
              <a:rPr lang="cs-CZ" sz="1600" dirty="0" smtClean="0"/>
              <a:t>.</a:t>
            </a:r>
          </a:p>
          <a:p>
            <a:pPr>
              <a:buClr>
                <a:srgbClr val="307871"/>
              </a:buClr>
            </a:pPr>
            <a:r>
              <a:rPr lang="cs-CZ" sz="1600" dirty="0" smtClean="0"/>
              <a:t>Od </a:t>
            </a:r>
            <a:r>
              <a:rPr lang="cs-CZ" sz="1600" dirty="0"/>
              <a:t>října 1999 </a:t>
            </a:r>
            <a:r>
              <a:rPr lang="cs-CZ" sz="1600" dirty="0" smtClean="0"/>
              <a:t>sazba PMR - konstantní </a:t>
            </a:r>
            <a:r>
              <a:rPr lang="cs-CZ" sz="1600" dirty="0"/>
              <a:t>na 2 % </a:t>
            </a:r>
            <a:r>
              <a:rPr lang="cs-CZ" sz="1600" dirty="0" smtClean="0"/>
              <a:t>ze závazků </a:t>
            </a:r>
            <a:r>
              <a:rPr lang="cs-CZ" sz="1600" dirty="0"/>
              <a:t>bank vůči nebankovním subjektům. </a:t>
            </a:r>
            <a:endParaRPr lang="cs-CZ" sz="1600" dirty="0" smtClean="0"/>
          </a:p>
          <a:p>
            <a:pPr>
              <a:buClr>
                <a:srgbClr val="307871"/>
              </a:buClr>
            </a:pPr>
            <a:r>
              <a:rPr lang="cs-CZ" sz="1600" dirty="0" smtClean="0"/>
              <a:t>V </a:t>
            </a:r>
            <a:r>
              <a:rPr lang="cs-CZ" sz="1600" dirty="0"/>
              <a:t>roce 2001 -</a:t>
            </a:r>
            <a:r>
              <a:rPr lang="cs-CZ" sz="1600" dirty="0" smtClean="0"/>
              <a:t> </a:t>
            </a:r>
            <a:r>
              <a:rPr lang="cs-CZ" sz="1600" dirty="0"/>
              <a:t>zavedeno úročení PMR 2T </a:t>
            </a:r>
            <a:r>
              <a:rPr lang="cs-CZ" sz="1600" dirty="0" err="1"/>
              <a:t>repo</a:t>
            </a:r>
            <a:r>
              <a:rPr lang="cs-CZ" sz="1600" dirty="0"/>
              <a:t> sazbou. </a:t>
            </a:r>
            <a:r>
              <a:rPr lang="cs-CZ" sz="1600" dirty="0" smtClean="0"/>
              <a:t>Hlavní motivací </a:t>
            </a:r>
            <a:r>
              <a:rPr lang="cs-CZ" sz="1600" dirty="0"/>
              <a:t>těchto kroků bylo odstranění tržních distorzí a zvýšení konkurenceschopnosti českých bank, dále </a:t>
            </a:r>
            <a:r>
              <a:rPr lang="cs-CZ" sz="1600" dirty="0" smtClean="0"/>
              <a:t>také harmonizace </a:t>
            </a:r>
            <a:r>
              <a:rPr lang="cs-CZ" sz="1600" dirty="0"/>
              <a:t>parametrů se </a:t>
            </a:r>
            <a:r>
              <a:rPr lang="cs-CZ" sz="1600" dirty="0" smtClean="0"/>
              <a:t>standardy). </a:t>
            </a:r>
          </a:p>
          <a:p>
            <a:pPr>
              <a:buClr>
                <a:srgbClr val="307871"/>
              </a:buClr>
            </a:pPr>
            <a:r>
              <a:rPr lang="cs-CZ" sz="1600" dirty="0" smtClean="0"/>
              <a:t>Od </a:t>
            </a:r>
            <a:r>
              <a:rPr lang="cs-CZ" sz="1600" dirty="0"/>
              <a:t>té doby se přístup ČNB k PMR až </a:t>
            </a:r>
            <a:r>
              <a:rPr lang="cs-CZ" sz="1600" dirty="0" smtClean="0"/>
              <a:t>na drobné </a:t>
            </a:r>
            <a:r>
              <a:rPr lang="cs-CZ" sz="1600" dirty="0"/>
              <a:t>úpravy technického rázu neměnil. </a:t>
            </a:r>
            <a:endParaRPr lang="cs-CZ" sz="1600" dirty="0" smtClean="0"/>
          </a:p>
          <a:p>
            <a:pPr>
              <a:buClr>
                <a:srgbClr val="307871"/>
              </a:buClr>
            </a:pPr>
            <a:r>
              <a:rPr lang="cs-CZ" sz="1600" dirty="0" smtClean="0"/>
              <a:t>Rezervním </a:t>
            </a:r>
            <a:r>
              <a:rPr lang="cs-CZ" sz="1600" dirty="0"/>
              <a:t>požadavkům podléhají všechny primární závazky bank</a:t>
            </a:r>
            <a:r>
              <a:rPr lang="cs-CZ" sz="1600" dirty="0" smtClean="0"/>
              <a:t>, stavebních </a:t>
            </a:r>
            <a:r>
              <a:rPr lang="cs-CZ" sz="1600" dirty="0"/>
              <a:t>spořitelen a úvěrových družstev se splatností do 2 let bez dalšího rozlišení a rezervy se průměrují </a:t>
            </a:r>
            <a:r>
              <a:rPr lang="cs-CZ" sz="1600" dirty="0" smtClean="0"/>
              <a:t>za období </a:t>
            </a:r>
            <a:r>
              <a:rPr lang="cs-CZ" sz="1600" dirty="0"/>
              <a:t>přibližně 1 měsíc.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b="1" dirty="0" smtClean="0"/>
              <a:t>Praxe jednotlivých centrálních bank a PMR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600" b="1" dirty="0"/>
              <a:t>Americký </a:t>
            </a:r>
            <a:r>
              <a:rPr lang="cs-CZ" sz="1600" b="1" dirty="0" err="1"/>
              <a:t>Fed</a:t>
            </a:r>
            <a:r>
              <a:rPr lang="cs-CZ" sz="1600" b="1" dirty="0"/>
              <a:t> </a:t>
            </a:r>
            <a:r>
              <a:rPr lang="cs-CZ" sz="1600" dirty="0"/>
              <a:t>ve 20. </a:t>
            </a:r>
            <a:r>
              <a:rPr lang="cs-CZ" sz="1600" dirty="0" smtClean="0"/>
              <a:t>století - používání PMR </a:t>
            </a:r>
            <a:r>
              <a:rPr lang="cs-CZ" sz="1600" dirty="0"/>
              <a:t>poměrně aktivně a jeho přístup k tomuto nástroji se v čase měnil </a:t>
            </a:r>
            <a:r>
              <a:rPr lang="cs-CZ" sz="1600" dirty="0" err="1"/>
              <a:t>mj.v</a:t>
            </a:r>
            <a:r>
              <a:rPr lang="cs-CZ" sz="1600" dirty="0"/>
              <a:t> souvislosti se změnami </a:t>
            </a:r>
            <a:r>
              <a:rPr lang="cs-CZ" sz="1600" dirty="0" err="1"/>
              <a:t>měnověpolitického</a:t>
            </a:r>
            <a:r>
              <a:rPr lang="cs-CZ" sz="1600" dirty="0"/>
              <a:t> rámce. </a:t>
            </a:r>
            <a:endParaRPr lang="cs-CZ" sz="1600" dirty="0" smtClean="0"/>
          </a:p>
          <a:p>
            <a:pPr>
              <a:buClr>
                <a:srgbClr val="307871"/>
              </a:buClr>
            </a:pPr>
            <a:r>
              <a:rPr lang="cs-CZ" sz="1600" dirty="0" smtClean="0"/>
              <a:t>Důležitost </a:t>
            </a:r>
            <a:r>
              <a:rPr lang="cs-CZ" sz="1600" dirty="0"/>
              <a:t>nástroje poklesla v první polovině devadesátých let</a:t>
            </a:r>
            <a:r>
              <a:rPr lang="cs-CZ" sz="1600" dirty="0" smtClean="0"/>
              <a:t>, kdy </a:t>
            </a:r>
            <a:r>
              <a:rPr lang="cs-CZ" sz="1600" dirty="0"/>
              <a:t>došlo k postupnému snižování sazby PMR. </a:t>
            </a:r>
            <a:endParaRPr lang="cs-CZ" sz="1600" dirty="0" smtClean="0"/>
          </a:p>
          <a:p>
            <a:pPr>
              <a:buClr>
                <a:srgbClr val="307871"/>
              </a:buClr>
            </a:pPr>
            <a:r>
              <a:rPr lang="cs-CZ" sz="1600" dirty="0" smtClean="0"/>
              <a:t>Rezervní </a:t>
            </a:r>
            <a:r>
              <a:rPr lang="cs-CZ" sz="1600" dirty="0"/>
              <a:t>požadavky se staly pouze nástrojem k vytvoření </a:t>
            </a:r>
            <a:r>
              <a:rPr lang="cs-CZ" sz="1600" dirty="0" smtClean="0"/>
              <a:t>stabilní poptávky </a:t>
            </a:r>
            <a:r>
              <a:rPr lang="cs-CZ" sz="1600" dirty="0"/>
              <a:t>bank po rezervách, což v důsledku vedlo k větší stabilitě mezibankovních sazeb. </a:t>
            </a:r>
            <a:endParaRPr lang="cs-CZ" sz="1600" dirty="0" smtClean="0"/>
          </a:p>
          <a:p>
            <a:pPr>
              <a:buClr>
                <a:srgbClr val="307871"/>
              </a:buClr>
            </a:pPr>
            <a:r>
              <a:rPr lang="cs-CZ" sz="1600" dirty="0" smtClean="0"/>
              <a:t>V </a:t>
            </a:r>
            <a:r>
              <a:rPr lang="cs-CZ" sz="1600" dirty="0"/>
              <a:t>roce 2008 </a:t>
            </a:r>
            <a:r>
              <a:rPr lang="cs-CZ" sz="1600" dirty="0" err="1"/>
              <a:t>Fed</a:t>
            </a:r>
            <a:r>
              <a:rPr lang="cs-CZ" sz="1600" dirty="0"/>
              <a:t> </a:t>
            </a:r>
            <a:r>
              <a:rPr lang="cs-CZ" sz="1600" dirty="0" smtClean="0"/>
              <a:t>zavedl úročení rezerv.</a:t>
            </a:r>
          </a:p>
          <a:p>
            <a:pPr>
              <a:buClr>
                <a:srgbClr val="307871"/>
              </a:buClr>
            </a:pPr>
            <a:r>
              <a:rPr lang="cs-CZ" sz="1600" dirty="0" smtClean="0">
                <a:solidFill>
                  <a:srgbClr val="FF0000"/>
                </a:solidFill>
              </a:rPr>
              <a:t>V březnu </a:t>
            </a:r>
            <a:r>
              <a:rPr lang="cs-CZ" sz="1600" dirty="0">
                <a:solidFill>
                  <a:srgbClr val="FF0000"/>
                </a:solidFill>
              </a:rPr>
              <a:t>roku 2020 </a:t>
            </a:r>
            <a:r>
              <a:rPr lang="cs-CZ" sz="1600" dirty="0" smtClean="0">
                <a:solidFill>
                  <a:srgbClr val="FF0000"/>
                </a:solidFill>
              </a:rPr>
              <a:t>došlo </a:t>
            </a:r>
            <a:r>
              <a:rPr lang="cs-CZ" sz="1600" dirty="0">
                <a:solidFill>
                  <a:srgbClr val="FF0000"/>
                </a:solidFill>
              </a:rPr>
              <a:t>ke sjednocení sazeb PMR na 0 </a:t>
            </a:r>
            <a:r>
              <a:rPr lang="cs-CZ" sz="1600" dirty="0" smtClean="0">
                <a:solidFill>
                  <a:srgbClr val="FF0000"/>
                </a:solidFill>
              </a:rPr>
              <a:t>%), </a:t>
            </a:r>
            <a:r>
              <a:rPr lang="cs-CZ" sz="1600" dirty="0">
                <a:solidFill>
                  <a:srgbClr val="FF0000"/>
                </a:solidFill>
              </a:rPr>
              <a:t>tj. povinné rezervy přestaly být předepisovány. </a:t>
            </a:r>
            <a:r>
              <a:rPr lang="cs-CZ" sz="1600" dirty="0"/>
              <a:t>K tomuto kroku došlo v rámci souboru </a:t>
            </a:r>
            <a:r>
              <a:rPr lang="cs-CZ" sz="1600" dirty="0" smtClean="0"/>
              <a:t>opatření reagujících </a:t>
            </a:r>
            <a:r>
              <a:rPr lang="cs-CZ" sz="1600" dirty="0"/>
              <a:t>na vypuknutí pandemie </a:t>
            </a:r>
            <a:r>
              <a:rPr lang="cs-CZ" sz="1600" dirty="0" err="1"/>
              <a:t>koronaviru</a:t>
            </a:r>
            <a:r>
              <a:rPr lang="cs-CZ" sz="1600" dirty="0"/>
              <a:t>, zároveň však byl výsledkem již předcházejících debat a posunu </a:t>
            </a:r>
            <a:r>
              <a:rPr lang="cs-CZ" sz="1600" dirty="0" smtClean="0"/>
              <a:t>do režimu </a:t>
            </a:r>
            <a:r>
              <a:rPr lang="cs-CZ" sz="1600" dirty="0"/>
              <a:t>s dostatečným množstvím rezerv na trhu, v němž již PMR ztratily svou roli stabilizace poptávky po rezervách.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b="1" dirty="0" smtClean="0"/>
              <a:t>Praxe jednotlivých centrálních bank a PMR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CB obchodují:</a:t>
            </a:r>
          </a:p>
          <a:p>
            <a:pPr lvl="1"/>
            <a:r>
              <a:rPr lang="cs-CZ" sz="2000" dirty="0"/>
              <a:t>státní CP</a:t>
            </a:r>
          </a:p>
          <a:p>
            <a:pPr lvl="1"/>
            <a:r>
              <a:rPr lang="cs-CZ" sz="2000" dirty="0"/>
              <a:t>vlastní </a:t>
            </a:r>
            <a:r>
              <a:rPr lang="cs-CZ" sz="2000" dirty="0" smtClean="0"/>
              <a:t>CP</a:t>
            </a:r>
          </a:p>
          <a:p>
            <a:pPr lvl="1"/>
            <a:r>
              <a:rPr lang="cs-CZ" sz="2000" dirty="0" smtClean="0"/>
              <a:t>CP dalších emitentů (nebankovních subjektů a ve výjimečném případě i obchodních a dalších bank)</a:t>
            </a:r>
          </a:p>
          <a:p>
            <a:endParaRPr lang="cs-CZ" sz="2000" dirty="0"/>
          </a:p>
          <a:p>
            <a:r>
              <a:rPr lang="cs-CZ" sz="2000" dirty="0"/>
              <a:t>CP dalších emitentů + státní CP = cizí cenné papíry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12768" cy="507703"/>
          </a:xfrm>
        </p:spPr>
        <p:txBody>
          <a:bodyPr/>
          <a:lstStyle/>
          <a:p>
            <a:r>
              <a:rPr lang="pt-BR" b="1" dirty="0"/>
              <a:t>Nepřímé nástroje - operace na volném trhu</a:t>
            </a:r>
            <a:r>
              <a:rPr lang="cs-CZ" b="1" dirty="0"/>
              <a:t> </a:t>
            </a:r>
            <a:r>
              <a:rPr lang="cs-CZ" b="1" dirty="0" smtClean="0"/>
              <a:t>(2)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15280" t="25499" r="23003" b="7853"/>
          <a:stretch/>
        </p:blipFill>
        <p:spPr>
          <a:xfrm>
            <a:off x="395537" y="730403"/>
            <a:ext cx="6552728" cy="3978441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b="1" dirty="0" smtClean="0"/>
              <a:t>Praxe jednotlivých centrálních bank a PMR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b="1" dirty="0" smtClean="0"/>
              <a:t>PMR - závěr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7524" y="915566"/>
            <a:ext cx="7668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Je </a:t>
            </a:r>
            <a:r>
              <a:rPr lang="cs-CZ" dirty="0"/>
              <a:t>otázkou konkrétních charakteristik </a:t>
            </a:r>
            <a:r>
              <a:rPr lang="cs-CZ" dirty="0" smtClean="0"/>
              <a:t>a technického </a:t>
            </a:r>
            <a:r>
              <a:rPr lang="cs-CZ" dirty="0"/>
              <a:t>nastavení mezibankovního trhu, zda jsou PMR potřebné či nikoli. Některé </a:t>
            </a:r>
            <a:r>
              <a:rPr lang="cs-CZ" dirty="0" smtClean="0"/>
              <a:t>země </a:t>
            </a:r>
            <a:r>
              <a:rPr lang="cs-CZ" dirty="0"/>
              <a:t>mají PMR </a:t>
            </a:r>
            <a:r>
              <a:rPr lang="cs-CZ" dirty="0" smtClean="0"/>
              <a:t>zavedeny s </a:t>
            </a:r>
            <a:r>
              <a:rPr lang="cs-CZ" dirty="0"/>
              <a:t>nenulovou, ovšem nízkou a obvykle konstantní sazbou, zatímco další země fungují zcela bez rezervních požadavků</a:t>
            </a:r>
          </a:p>
        </p:txBody>
      </p:sp>
    </p:spTree>
    <p:extLst>
      <p:ext uri="{BB962C8B-B14F-4D97-AF65-F5344CB8AC3E}">
        <p14:creationId xmlns:p14="http://schemas.microsoft.com/office/powerpoint/2010/main" val="42182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 smtClean="0"/>
              <a:t>Skupina zemí</a:t>
            </a:r>
            <a:r>
              <a:rPr lang="cs-CZ" sz="2000" dirty="0"/>
              <a:t>, které již PMR </a:t>
            </a:r>
            <a:r>
              <a:rPr lang="cs-CZ" sz="2000" dirty="0" smtClean="0"/>
              <a:t>neaplikují – jedná se </a:t>
            </a:r>
            <a:r>
              <a:rPr lang="cs-CZ" sz="2000" dirty="0"/>
              <a:t>o rozvinuté země operující v </a:t>
            </a:r>
            <a:r>
              <a:rPr lang="cs-CZ" sz="2000" dirty="0" smtClean="0"/>
              <a:t>režimu cílování inflace: </a:t>
            </a:r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Nový </a:t>
            </a:r>
            <a:r>
              <a:rPr lang="cs-CZ" sz="1600" dirty="0"/>
              <a:t>Zéland přestal využívat PMR již v roce 1985, </a:t>
            </a:r>
            <a:endParaRPr lang="cs-CZ" sz="1600" dirty="0" smtClean="0"/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Švédsko </a:t>
            </a:r>
            <a:r>
              <a:rPr lang="cs-CZ" sz="1600" dirty="0"/>
              <a:t>a </a:t>
            </a:r>
            <a:r>
              <a:rPr lang="cs-CZ" sz="1600" dirty="0" smtClean="0"/>
              <a:t>Kanada ukončení využívání PMR </a:t>
            </a:r>
            <a:r>
              <a:rPr lang="cs-CZ" sz="1600" dirty="0"/>
              <a:t>v roce </a:t>
            </a:r>
            <a:r>
              <a:rPr lang="cs-CZ" sz="1600" dirty="0" smtClean="0"/>
              <a:t>1994</a:t>
            </a:r>
          </a:p>
          <a:p>
            <a:pPr lvl="1">
              <a:buClr>
                <a:srgbClr val="307871"/>
              </a:buClr>
            </a:pPr>
            <a:r>
              <a:rPr lang="cs-CZ" sz="1600" dirty="0" smtClean="0"/>
              <a:t>PMR nepoužívá </a:t>
            </a:r>
            <a:r>
              <a:rPr lang="cs-CZ" sz="1600" dirty="0"/>
              <a:t>ani Austrálie, Velká Británie, Hongkong či Norsko.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b="1" dirty="0" smtClean="0"/>
              <a:t>Praxe jednotlivých centrálních bank a PMR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Stanovení maximálního rozsahu úvěrů, které banky mohou poskytnout klientům, s hlavním účelem regulace úvěrových agregátů.</a:t>
            </a:r>
          </a:p>
          <a:p>
            <a:r>
              <a:rPr lang="cs-CZ" sz="2000" dirty="0"/>
              <a:t>Základní charakteristika: výjimečně používány, neoperativní, zaměřené na regulaci zprostředkujícího kritéria, přímé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Limity úvěrů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Stanovení maximálních úrokových sazeb z úvěrů bank a maximálních nebo minimálních úrokových sazeb z vkladů v bankách za účelem regulace resp. stabilizace úrokových sazeb.</a:t>
            </a:r>
          </a:p>
          <a:p>
            <a:r>
              <a:rPr lang="cs-CZ" sz="2000" dirty="0"/>
              <a:t>Základní charakteristika: výjimečně používány, neoperativní, zaměřené na regulaci úrokových sazeb, přímé.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Limity úrokových sazeb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Stanovení povinnosti některým subjektům otevírat běžné účty, ukládat volné peněžní prostředky a provádět některé další operace výhradně v CB, s cílem kontroly pohybu peněžních prostředků těchto subjektů.</a:t>
            </a:r>
          </a:p>
          <a:p>
            <a:r>
              <a:rPr lang="cs-CZ" sz="2000" dirty="0"/>
              <a:t>Základní charakteristika: výjimečně používány, neoperativní, přímé.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Povinné vklady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Stanovení závazné struktury aktiv a pasiv a závazných vazeb mezi nimi v bilancích bank za účelem regulace likvidity bank.</a:t>
            </a:r>
          </a:p>
          <a:p>
            <a:r>
              <a:rPr lang="cs-CZ" sz="2000" dirty="0"/>
              <a:t>Základní charakteristika: permanentně a výjimečně používané, neoperativní, zaměřené na podporu stability bank, přímé.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Pravidla likvidity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Verbální nebo písemné doplnění nástrojů měnové politiky, kterými CB konkretizuje své záměry pro nejbližší vývoj v měnové oblasti a bankovním systému.</a:t>
            </a:r>
          </a:p>
          <a:p>
            <a:r>
              <a:rPr lang="cs-CZ" sz="2000" dirty="0"/>
              <a:t>Základní charakteristika: závisí na konkrétních případech - permanentně a výjimečně používané, spíše neoperativní, zaměřené na regulaci operativních a zprostředkujících kritérií a podporu stability bank, přímé a nepřímé.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Doporučení, výzvy a dohody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400" dirty="0" smtClean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 smtClean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 smtClean="0"/>
          </a:p>
          <a:p>
            <a:pPr marL="0" indent="0">
              <a:buClr>
                <a:srgbClr val="307871"/>
              </a:buClr>
              <a:buNone/>
            </a:pPr>
            <a:endParaRPr lang="cs-CZ" sz="1400" dirty="0" smtClean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dirty="0" smtClean="0"/>
              <a:t>Děkuji za pozornost </a:t>
            </a:r>
            <a:r>
              <a:rPr lang="cs-CZ" altLang="cs-CZ" sz="2400" dirty="0" smtClean="0">
                <a:sym typeface="Wingdings" panose="05000000000000000000" pitchFamily="2" charset="2"/>
              </a:rPr>
              <a:t></a:t>
            </a:r>
            <a:endParaRPr lang="cs-CZ" altLang="cs-CZ" sz="2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Regulace rezerv bank / MB či ovlivňování krátkodobé úrokové míry - operacemi na volném trhu - CB obchodují:</a:t>
            </a:r>
          </a:p>
          <a:p>
            <a:endParaRPr lang="cs-CZ" sz="2000" dirty="0"/>
          </a:p>
          <a:p>
            <a:pPr lvl="1"/>
            <a:r>
              <a:rPr lang="cs-CZ" sz="2000" dirty="0"/>
              <a:t>Zaknihované, krátkodobé dluhové cenné papíry</a:t>
            </a:r>
          </a:p>
          <a:p>
            <a:pPr lvl="1"/>
            <a:r>
              <a:rPr lang="cs-CZ" sz="2000" dirty="0"/>
              <a:t>Operace - bezhotovostní</a:t>
            </a:r>
          </a:p>
          <a:p>
            <a:pPr lvl="1"/>
            <a:r>
              <a:rPr lang="cs-CZ" sz="2000" dirty="0"/>
              <a:t>Obchody CB s akciemi bank, či nebankovních firem - souvislost s </a:t>
            </a:r>
            <a:r>
              <a:rPr lang="cs-CZ" sz="2000" dirty="0" err="1"/>
              <a:t>fin</a:t>
            </a:r>
            <a:r>
              <a:rPr lang="cs-CZ" sz="2000" dirty="0"/>
              <a:t>. krizí - VNĚ MP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264696" cy="507703"/>
          </a:xfrm>
        </p:spPr>
        <p:txBody>
          <a:bodyPr/>
          <a:lstStyle/>
          <a:p>
            <a:r>
              <a:rPr lang="pt-BR" b="1" dirty="0"/>
              <a:t>Nepřímé nástroje - operace na volném trhu</a:t>
            </a:r>
            <a:r>
              <a:rPr lang="cs-CZ" b="1" dirty="0"/>
              <a:t> </a:t>
            </a:r>
            <a:r>
              <a:rPr lang="cs-CZ" b="1" dirty="0" smtClean="0"/>
              <a:t>(3)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Srovnání operací mezi CB a obchodními bankami s různými CP:</a:t>
            </a:r>
          </a:p>
          <a:p>
            <a:pPr lvl="1"/>
            <a:r>
              <a:rPr lang="cs-CZ" sz="2000" dirty="0"/>
              <a:t>Operace s cizími CP mohou být jednosměrné X operace s vlastními CP musí být doprovázeny budoucím odkupem - CB své CP musí nejpozději v den splatnosti nakupovat zpět</a:t>
            </a:r>
          </a:p>
          <a:p>
            <a:pPr lvl="1"/>
            <a:r>
              <a:rPr lang="cs-CZ" sz="2000" dirty="0"/>
              <a:t>Z nakoupených cizích CP při uplynutí doby splatnosti CB inkasuje úrokové platby a splátku jistiny X operace s vlastními CP jsou pro CB spojeny s úrokovými náklady</a:t>
            </a:r>
          </a:p>
          <a:p>
            <a:pPr lvl="1"/>
            <a:r>
              <a:rPr lang="cs-CZ" sz="2000" dirty="0"/>
              <a:t>Při regulací rezerv bank jsou operace s cizími CP prováděné s cílem zvýšit rezervy X Základním cílem operací s vlastními CP je SNÍŽENÍ REZERVY bank - operace začínají prodejem.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08712" cy="507703"/>
          </a:xfrm>
        </p:spPr>
        <p:txBody>
          <a:bodyPr/>
          <a:lstStyle/>
          <a:p>
            <a:r>
              <a:rPr lang="pt-BR" b="1" dirty="0"/>
              <a:t>Nepřímé nástroje - operace na volném trhu</a:t>
            </a:r>
            <a:r>
              <a:rPr lang="cs-CZ" b="1" dirty="0"/>
              <a:t> (4)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Vliv operací na volném trhu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25273" t="34017" r="27275" b="21282"/>
          <a:stretch/>
        </p:blipFill>
        <p:spPr>
          <a:xfrm>
            <a:off x="107504" y="771550"/>
            <a:ext cx="7719301" cy="395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Z hlediska působení na rezervy bank:</a:t>
            </a:r>
          </a:p>
          <a:p>
            <a:endParaRPr lang="cs-CZ" sz="2000" dirty="0"/>
          </a:p>
          <a:p>
            <a:r>
              <a:rPr lang="cs-CZ" sz="2000" dirty="0"/>
              <a:t>přímé operace</a:t>
            </a:r>
          </a:p>
          <a:p>
            <a:r>
              <a:rPr lang="cs-CZ" sz="2000" dirty="0" err="1"/>
              <a:t>repo</a:t>
            </a:r>
            <a:r>
              <a:rPr lang="cs-CZ" sz="2000" dirty="0"/>
              <a:t> operace</a:t>
            </a:r>
          </a:p>
          <a:p>
            <a:r>
              <a:rPr lang="cs-CZ" sz="2000" dirty="0" err="1"/>
              <a:t>switch</a:t>
            </a:r>
            <a:r>
              <a:rPr lang="cs-CZ" sz="2000" dirty="0"/>
              <a:t> operace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Druhy operací na volném trhu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FIU/NPPTP Nástroje měnové politiky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10279</TotalTime>
  <Words>4498</Words>
  <Application>Microsoft Office PowerPoint</Application>
  <PresentationFormat>Předvádění na obrazovce (16:9)</PresentationFormat>
  <Paragraphs>460</Paragraphs>
  <Slides>58</Slides>
  <Notes>57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4" baseType="lpstr">
      <vt:lpstr>Arial</vt:lpstr>
      <vt:lpstr>Calibri</vt:lpstr>
      <vt:lpstr>Enriqueta</vt:lpstr>
      <vt:lpstr>Times New Roman</vt:lpstr>
      <vt:lpstr>Wingdings</vt:lpstr>
      <vt:lpstr>SLU</vt:lpstr>
      <vt:lpstr>Nástroje měnové politiky </vt:lpstr>
      <vt:lpstr>Prezentace aplikace PowerPoint</vt:lpstr>
      <vt:lpstr>Prezentace aplikace PowerPoint</vt:lpstr>
      <vt:lpstr>Nepřímé nástroje - operace na volném trhu (1)</vt:lpstr>
      <vt:lpstr>Nepřímé nástroje - operace na volném trhu (2)</vt:lpstr>
      <vt:lpstr>Nepřímé nástroje - operace na volném trhu (3)</vt:lpstr>
      <vt:lpstr>Nepřímé nástroje - operace na volném trhu (4)</vt:lpstr>
      <vt:lpstr>Vliv operací na volném trhu</vt:lpstr>
      <vt:lpstr>Druhy operací na volném trhu</vt:lpstr>
      <vt:lpstr>Prezentace aplikace PowerPoint</vt:lpstr>
      <vt:lpstr>Prezentace aplikace PowerPoint</vt:lpstr>
      <vt:lpstr>Průběh operací na volném trhu</vt:lpstr>
      <vt:lpstr>Úroková sazba z CP při operacích na volném trhu</vt:lpstr>
      <vt:lpstr>Diskontní nástroje</vt:lpstr>
      <vt:lpstr>Definice diskontních nástrojů</vt:lpstr>
      <vt:lpstr>Diskontní nástroje - členění úvěrů CB z hlediska MP</vt:lpstr>
      <vt:lpstr>Diskontní úvěry</vt:lpstr>
      <vt:lpstr>Lombardní úvěry</vt:lpstr>
      <vt:lpstr>Reeskontní úvěry</vt:lpstr>
      <vt:lpstr>Technika poskytování úvěrů</vt:lpstr>
      <vt:lpstr>Úrokové sazby z diskontních, lombardních a reeskontních úvěrů</vt:lpstr>
      <vt:lpstr>Diskontní sazba</vt:lpstr>
      <vt:lpstr>Hlavní úrokové sazby</vt:lpstr>
      <vt:lpstr>Cíl nastavení úrokových sazeb CB</vt:lpstr>
      <vt:lpstr>Vliv diskontních nástrojů na rezervy bank, krátkodobou úrokovou míru a měnový kurz</vt:lpstr>
      <vt:lpstr>Kurzové intervence</vt:lpstr>
      <vt:lpstr>Přímé a nepřímé devizové intervence</vt:lpstr>
      <vt:lpstr>Využití kurzových intervencí</vt:lpstr>
      <vt:lpstr>Dopad devizových intervencí</vt:lpstr>
      <vt:lpstr>Devizové intervence prováděné změnami úrokových sazeb CB</vt:lpstr>
      <vt:lpstr>Devizové intervence - konverze</vt:lpstr>
      <vt:lpstr>Devizové intervence - swapové operace</vt:lpstr>
      <vt:lpstr>Povinné minimální rezervy</vt:lpstr>
      <vt:lpstr>Povinné minimální rezervy</vt:lpstr>
      <vt:lpstr>Základní principy PMR</vt:lpstr>
      <vt:lpstr>Základní funkce PMR</vt:lpstr>
      <vt:lpstr>Obezřetnostní funkce PMR</vt:lpstr>
      <vt:lpstr>Obezřetnostní funkce PMR</vt:lpstr>
      <vt:lpstr>MĚNOVĚPOLITICKÁ FUNKCE PMR</vt:lpstr>
      <vt:lpstr>MĚNOVĚPOLITICKÁ FUNKCE PMR</vt:lpstr>
      <vt:lpstr>MĚNOVĚPOLITICKÁ FUNKCE PMR</vt:lpstr>
      <vt:lpstr>MĚNOVĚPOLITICKÁ FUNKCE PMR</vt:lpstr>
      <vt:lpstr>LIKVIDITNÍ FUNKCE PMR</vt:lpstr>
      <vt:lpstr>Praxe jednotlivých centrálních bank a PMR</vt:lpstr>
      <vt:lpstr>Praxe jednotlivých centrálních bank a PMR</vt:lpstr>
      <vt:lpstr>Praxe jednotlivých centrálních bank a PMR</vt:lpstr>
      <vt:lpstr>Praxe jednotlivých centrálních bank a PMR</vt:lpstr>
      <vt:lpstr>Praxe jednotlivých centrálních bank a PMR</vt:lpstr>
      <vt:lpstr>Praxe jednotlivých centrálních bank a PMR</vt:lpstr>
      <vt:lpstr>Praxe jednotlivých centrálních bank a PMR</vt:lpstr>
      <vt:lpstr>PMR - závěr</vt:lpstr>
      <vt:lpstr>Praxe jednotlivých centrálních bank a PMR</vt:lpstr>
      <vt:lpstr>Limity úvěrů</vt:lpstr>
      <vt:lpstr>Limity úrokových sazeb</vt:lpstr>
      <vt:lpstr>Povinné vklady</vt:lpstr>
      <vt:lpstr>Pravidla likvidity</vt:lpstr>
      <vt:lpstr>Doporučení, výzvy a dohody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203</cp:revision>
  <cp:lastPrinted>2017-02-22T12:09:42Z</cp:lastPrinted>
  <dcterms:created xsi:type="dcterms:W3CDTF">2016-07-06T15:42:34Z</dcterms:created>
  <dcterms:modified xsi:type="dcterms:W3CDTF">2021-04-06T08:47:55Z</dcterms:modified>
</cp:coreProperties>
</file>