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295" r:id="rId3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9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8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820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82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93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390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53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6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106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276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90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735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5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87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71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130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16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684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001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911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77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7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00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6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61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392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08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00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40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0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55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7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2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89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Měnová politika v modelu IS-LM</a:t>
            </a:r>
            <a:r>
              <a:rPr lang="cs-CZ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FIU/NPPTP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cs-CZ" altLang="cs-CZ" sz="9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pt-BR" b="1" dirty="0"/>
              <a:t>Přímka IS: situace na trhu zboží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09" y="910625"/>
            <a:ext cx="7134949" cy="36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Posun IS – při změně objemu investic a úspor ovlivňovaných jinými faktory, než je úroková míra, resp. důchod </a:t>
            </a:r>
            <a:r>
              <a:rPr lang="cs-CZ" sz="2000"/>
              <a:t>a </a:t>
            </a:r>
            <a:r>
              <a:rPr lang="cs-CZ" sz="2000" smtClean="0"/>
              <a:t>při </a:t>
            </a:r>
            <a:r>
              <a:rPr lang="cs-CZ" sz="2000" dirty="0"/>
              <a:t>změně salda státního rozpočtu</a:t>
            </a:r>
          </a:p>
          <a:p>
            <a:r>
              <a:rPr lang="cs-CZ" sz="2000" b="1" u="sng" dirty="0"/>
              <a:t>Přímka IS se posune doprava nahoru (zvýšení parametru </a:t>
            </a:r>
            <a:r>
              <a:rPr lang="cs-CZ" sz="2000" b="1" i="1" u="sng" dirty="0"/>
              <a:t>a</a:t>
            </a:r>
            <a:r>
              <a:rPr lang="cs-CZ" sz="2000" b="1" u="sng" dirty="0"/>
              <a:t>):</a:t>
            </a:r>
          </a:p>
          <a:p>
            <a:pPr lvl="1"/>
            <a:r>
              <a:rPr lang="cs-CZ" sz="1600" i="1" dirty="0"/>
              <a:t>Při růstu objemu investic nezávislých na úrokové míře</a:t>
            </a:r>
          </a:p>
          <a:p>
            <a:pPr lvl="1"/>
            <a:r>
              <a:rPr lang="cs-CZ" sz="1600" i="1" dirty="0"/>
              <a:t>Při růstu salda státního rozpočtu (růst rozdílu mezi výdaji státu a daňovými příjmy státu)</a:t>
            </a:r>
          </a:p>
          <a:p>
            <a:pPr lvl="1"/>
            <a:r>
              <a:rPr lang="cs-CZ" sz="1600" i="1" dirty="0"/>
              <a:t>Při poklesu objemu úspor nezávislých na důchodu</a:t>
            </a:r>
          </a:p>
          <a:p>
            <a:pPr lvl="1"/>
            <a:r>
              <a:rPr lang="cs-CZ" sz="1600" i="1" dirty="0"/>
              <a:t>Pří snížení mezního sklonu k úsporám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u="sng" dirty="0"/>
              <a:t>Přímka IS se posune doleva dolů (snížení parametru </a:t>
            </a:r>
            <a:r>
              <a:rPr lang="cs-CZ" sz="2000" b="1" i="1" u="sng" dirty="0"/>
              <a:t>a</a:t>
            </a:r>
            <a:r>
              <a:rPr lang="cs-CZ" sz="2000" b="1" u="sng" dirty="0"/>
              <a:t>):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poklesu objemu investic nezávislých na úrokové míře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Pří poklesu salda státního rozpočtu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růstu objemu úspor nezávislých na důchodu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zvýšení mezního sklonu k úsporám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Posuny přímky IS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Sklon přímky IS – určen parametrem </a:t>
            </a:r>
            <a:r>
              <a:rPr lang="cs-CZ" sz="2000" i="1" dirty="0"/>
              <a:t>b</a:t>
            </a:r>
          </a:p>
          <a:p>
            <a:r>
              <a:rPr lang="cs-CZ" sz="2000" dirty="0"/>
              <a:t>Sklon přímky IS – zleva doprava klesající podoba</a:t>
            </a:r>
          </a:p>
          <a:p>
            <a:r>
              <a:rPr lang="cs-CZ" sz="2000" b="1" u="sng" dirty="0"/>
              <a:t>Ze sklonu přímky IS vyplývají dvě základní skutečnosti:</a:t>
            </a:r>
          </a:p>
          <a:p>
            <a:pPr lvl="1"/>
            <a:r>
              <a:rPr lang="cs-CZ" sz="2000" i="1" dirty="0"/>
              <a:t>Vzroste-li úroková míra, poklesnou investice a pro zachování rovnováhy na trhu zboží musí poklesnout důchod a tedy i úspory</a:t>
            </a:r>
          </a:p>
          <a:p>
            <a:pPr lvl="1"/>
            <a:r>
              <a:rPr lang="cs-CZ" sz="2000" i="1" dirty="0"/>
              <a:t>Klesne-li úroková míra, vzrostou investice a pro zachování rovnováhy na trhu zboží musí vzrůst důchod i úspory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Sklon přímky IS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Trh peněz – původně pouze hotovostních – později rozšíření o běžné vklady – závěry nezměněné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Trh peněz – přímka LM – (</a:t>
            </a:r>
            <a:r>
              <a:rPr lang="cs-CZ" sz="2000" dirty="0" err="1"/>
              <a:t>liquidity</a:t>
            </a:r>
            <a:r>
              <a:rPr lang="cs-CZ" sz="2000" dirty="0"/>
              <a:t>, </a:t>
            </a:r>
            <a:r>
              <a:rPr lang="cs-CZ" sz="2000" dirty="0" err="1"/>
              <a:t>money</a:t>
            </a:r>
            <a:r>
              <a:rPr lang="cs-CZ" sz="2000" dirty="0"/>
              <a:t>) – množina všech kombinací hodnot úrokové míry a důchodu, při kterých je peněžní trh v rovnováze – nabídka peněz = poptávka po penězích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Trh peněz – přímka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Možnost vzniku dvou nerovnovážných situací:</a:t>
            </a:r>
          </a:p>
          <a:p>
            <a:pPr lvl="1"/>
            <a:r>
              <a:rPr lang="cs-CZ" sz="2000" b="1" u="sng" dirty="0"/>
              <a:t>Převis nabídky peněz nad poptávkou po penězích </a:t>
            </a:r>
            <a:r>
              <a:rPr lang="cs-CZ" sz="2000" dirty="0"/>
              <a:t>– </a:t>
            </a:r>
            <a:r>
              <a:rPr lang="cs-CZ" sz="2000" i="1" dirty="0"/>
              <a:t>všechny kombinace hodnot úrokové míry a důchodu, které leží nad přímkou LM.  Hodnoty úrokové míry nad přímkou LM jsou vyšší než její rovnovážná hodnota a poptávka je tak nižší než nabídka peněz. </a:t>
            </a:r>
            <a:r>
              <a:rPr lang="cs-CZ" sz="2000" i="1" dirty="0">
                <a:solidFill>
                  <a:srgbClr val="FF0000"/>
                </a:solidFill>
              </a:rPr>
              <a:t>Obnovení rovnováhy – snížení úrokové míry na její rovnovážnou hodnotu</a:t>
            </a:r>
          </a:p>
          <a:p>
            <a:pPr lvl="1">
              <a:buNone/>
            </a:pPr>
            <a:endParaRPr lang="cs-CZ" sz="2000" i="1" dirty="0"/>
          </a:p>
          <a:p>
            <a:pPr lvl="1"/>
            <a:r>
              <a:rPr lang="cs-CZ" sz="2000" b="1" u="sng" dirty="0"/>
              <a:t>Převis poptávky po penězích nad nabídkou peněz </a:t>
            </a:r>
            <a:r>
              <a:rPr lang="cs-CZ" sz="2000" dirty="0"/>
              <a:t>– </a:t>
            </a:r>
            <a:r>
              <a:rPr lang="cs-CZ" sz="2000" i="1" dirty="0"/>
              <a:t>všechny kombinace hodnot úrokové míry a důchodu, které leží pod přímkou LM. Hodnoty úrokové míry pod přímkou LM jsou nižší než její rovnovážná hodnota a poptávka je tedy vyšší než nabídka peněz. </a:t>
            </a:r>
            <a:r>
              <a:rPr lang="cs-CZ" sz="2000" i="1" dirty="0">
                <a:solidFill>
                  <a:srgbClr val="FF0000"/>
                </a:solidFill>
              </a:rPr>
              <a:t>Obnovení rovnováhy – zvýšení úrokové míry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Trh peněz – přímka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Přímka LM: situace na trhu peněz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1099179"/>
            <a:ext cx="7727807" cy="33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Podoba přímky LM – odvozená z rovnic nabídky a poptávky po penězích</a:t>
            </a:r>
          </a:p>
          <a:p>
            <a:r>
              <a:rPr lang="cs-CZ" sz="2000" dirty="0"/>
              <a:t>Nabídka peněz:</a:t>
            </a:r>
          </a:p>
          <a:p>
            <a:pPr lvl="1"/>
            <a:r>
              <a:rPr lang="cs-CZ" sz="2000" dirty="0"/>
              <a:t>Reprezentovaná vybraným měnovým agregátem (MA)</a:t>
            </a:r>
          </a:p>
          <a:p>
            <a:pPr lvl="1"/>
            <a:r>
              <a:rPr lang="cs-CZ" sz="2000" dirty="0"/>
              <a:t>Výše měnového agregátu – závislá přímo úměrně na hodnotě peněžního multiplikátorů (</a:t>
            </a:r>
            <a:r>
              <a:rPr lang="cs-CZ" sz="2000" dirty="0" err="1"/>
              <a:t>pm</a:t>
            </a:r>
            <a:r>
              <a:rPr lang="cs-CZ" sz="2000" baseline="-25000" dirty="0" err="1"/>
              <a:t>MA</a:t>
            </a:r>
            <a:r>
              <a:rPr lang="cs-CZ" sz="2000" dirty="0"/>
              <a:t>) a výši měnové báze (MB)</a:t>
            </a:r>
          </a:p>
          <a:p>
            <a:pPr lvl="1"/>
            <a:r>
              <a:rPr lang="cs-CZ" sz="2000" dirty="0"/>
              <a:t>Od vlivu dalších veličin – abstrahujeme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843808" y="3219822"/>
            <a:ext cx="2736304" cy="720080"/>
          </a:xfrm>
          <a:prstGeom prst="roundRect">
            <a:avLst/>
          </a:prstGeom>
          <a:solidFill>
            <a:srgbClr val="53548A"/>
          </a:solidFill>
          <a:ln w="127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</a:t>
            </a:r>
            <a:r>
              <a:rPr kumimoji="0" 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= MA =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pm</a:t>
            </a:r>
            <a:r>
              <a:rPr kumimoji="0" lang="cs-CZ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MA</a:t>
            </a:r>
            <a:r>
              <a:rPr kumimoji="0" 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. MB</a:t>
            </a:r>
          </a:p>
        </p:txBody>
      </p:sp>
    </p:spTree>
    <p:extLst>
      <p:ext uri="{BB962C8B-B14F-4D97-AF65-F5344CB8AC3E}">
        <p14:creationId xmlns:p14="http://schemas.microsoft.com/office/powerpoint/2010/main" val="13925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Poptávka po penězích:</a:t>
            </a:r>
          </a:p>
          <a:p>
            <a:pPr lvl="1"/>
            <a:r>
              <a:rPr lang="cs-CZ" sz="2000" dirty="0" err="1"/>
              <a:t>Keynesův</a:t>
            </a:r>
            <a:r>
              <a:rPr lang="cs-CZ" sz="2000" dirty="0"/>
              <a:t> přístup – poptávka po penězích je závislá přímo úměrně na důchodu (oběhová a opatrnostní poptávka a její důchodová citlivost </a:t>
            </a:r>
            <a:r>
              <a:rPr lang="cs-CZ" sz="2000" i="1" dirty="0"/>
              <a:t>m</a:t>
            </a:r>
            <a:r>
              <a:rPr lang="cs-CZ" sz="2000" i="1" baseline="-25000" dirty="0"/>
              <a:t>y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Poptávka po penězích je závislá nepřímo úměrně na úrokové míře (spekulativní poptávka a její úroková citlivost </a:t>
            </a:r>
            <a:r>
              <a:rPr lang="cs-CZ" sz="2000" i="1" dirty="0"/>
              <a:t>m</a:t>
            </a:r>
            <a:r>
              <a:rPr lang="cs-CZ" sz="2000" i="1" baseline="-25000" dirty="0"/>
              <a:t>i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Uvažuje se vliv dalších, blíže nespecifikovaných faktorů (M</a:t>
            </a:r>
            <a:r>
              <a:rPr lang="cs-CZ" sz="2000" baseline="-25000" dirty="0"/>
              <a:t>A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123728" y="3075806"/>
            <a:ext cx="4320480" cy="936104"/>
          </a:xfrm>
          <a:prstGeom prst="roundRect">
            <a:avLst/>
          </a:prstGeom>
          <a:solidFill>
            <a:srgbClr val="53548A"/>
          </a:solidFill>
          <a:ln w="127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</a:t>
            </a:r>
            <a:r>
              <a:rPr kumimoji="0" 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= M</a:t>
            </a:r>
            <a:r>
              <a:rPr kumimoji="0" 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 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+ </a:t>
            </a:r>
            <a:r>
              <a:rPr kumimoji="0" 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</a:t>
            </a:r>
            <a:r>
              <a:rPr kumimoji="0" 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y </a:t>
            </a:r>
            <a:r>
              <a:rPr kumimoji="0" 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. Y – m</a:t>
            </a:r>
            <a:r>
              <a:rPr kumimoji="0" 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 </a:t>
            </a:r>
            <a:r>
              <a:rPr kumimoji="0" 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. i 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52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Odvození přímky LM:</a:t>
            </a:r>
          </a:p>
          <a:p>
            <a:pPr algn="ctr">
              <a:buNone/>
            </a:pPr>
            <a:r>
              <a:rPr lang="cs-CZ" sz="2000" dirty="0"/>
              <a:t>M</a:t>
            </a:r>
            <a:r>
              <a:rPr lang="cs-CZ" sz="2000" baseline="-25000" dirty="0"/>
              <a:t>S</a:t>
            </a:r>
            <a:r>
              <a:rPr lang="cs-CZ" sz="2000" dirty="0"/>
              <a:t> = M</a:t>
            </a:r>
            <a:r>
              <a:rPr lang="cs-CZ" sz="2000" baseline="-25000" dirty="0"/>
              <a:t>D</a:t>
            </a:r>
          </a:p>
          <a:p>
            <a:pPr algn="ctr">
              <a:buNone/>
            </a:pPr>
            <a:r>
              <a:rPr lang="cs-CZ" sz="2000" dirty="0" err="1"/>
              <a:t>pm</a:t>
            </a:r>
            <a:r>
              <a:rPr lang="cs-CZ" sz="2000" baseline="-25000" dirty="0" err="1"/>
              <a:t>MA</a:t>
            </a:r>
            <a:r>
              <a:rPr lang="cs-CZ" sz="2000" baseline="-25000" dirty="0"/>
              <a:t> </a:t>
            </a:r>
            <a:r>
              <a:rPr lang="cs-CZ" sz="2000" dirty="0"/>
              <a:t>. MB = M</a:t>
            </a:r>
            <a:r>
              <a:rPr lang="cs-CZ" sz="2000" baseline="-25000" dirty="0"/>
              <a:t>A </a:t>
            </a:r>
            <a:r>
              <a:rPr lang="cs-CZ" sz="2000" dirty="0"/>
              <a:t>+ </a:t>
            </a:r>
            <a:r>
              <a:rPr lang="cs-CZ" sz="2000" i="1" dirty="0"/>
              <a:t>m</a:t>
            </a:r>
            <a:r>
              <a:rPr lang="cs-CZ" sz="2000" i="1" baseline="-25000" dirty="0"/>
              <a:t>y </a:t>
            </a:r>
            <a:r>
              <a:rPr lang="cs-CZ" sz="2000" i="1" dirty="0"/>
              <a:t>. Y – m</a:t>
            </a:r>
            <a:r>
              <a:rPr lang="cs-CZ" sz="2000" i="1" baseline="-25000" dirty="0"/>
              <a:t>i </a:t>
            </a:r>
            <a:r>
              <a:rPr lang="cs-CZ" sz="2000" i="1" dirty="0"/>
              <a:t>. i</a:t>
            </a:r>
          </a:p>
          <a:p>
            <a:pPr algn="ctr">
              <a:buNone/>
            </a:pPr>
            <a:r>
              <a:rPr lang="cs-CZ" sz="2000" i="1" dirty="0"/>
              <a:t>i = (</a:t>
            </a:r>
            <a:r>
              <a:rPr lang="cs-CZ" sz="2000" dirty="0"/>
              <a:t>M</a:t>
            </a:r>
            <a:r>
              <a:rPr lang="cs-CZ" sz="2000" baseline="-25000" dirty="0"/>
              <a:t>A </a:t>
            </a:r>
            <a:r>
              <a:rPr lang="cs-CZ" sz="2000" dirty="0"/>
              <a:t>+ </a:t>
            </a:r>
            <a:r>
              <a:rPr lang="cs-CZ" sz="2000" i="1" dirty="0"/>
              <a:t>m</a:t>
            </a:r>
            <a:r>
              <a:rPr lang="cs-CZ" sz="2000" i="1" baseline="-25000" dirty="0"/>
              <a:t>y </a:t>
            </a:r>
            <a:r>
              <a:rPr lang="cs-CZ" sz="2000" i="1" dirty="0"/>
              <a:t>. Y - </a:t>
            </a:r>
            <a:r>
              <a:rPr lang="cs-CZ" sz="2000" dirty="0" err="1"/>
              <a:t>pm</a:t>
            </a:r>
            <a:r>
              <a:rPr lang="cs-CZ" sz="2000" baseline="-25000" dirty="0" err="1"/>
              <a:t>MA</a:t>
            </a:r>
            <a:r>
              <a:rPr lang="cs-CZ" sz="2000" baseline="-25000" dirty="0"/>
              <a:t> </a:t>
            </a:r>
            <a:r>
              <a:rPr lang="cs-CZ" sz="2000" dirty="0"/>
              <a:t>. MB )/</a:t>
            </a:r>
            <a:r>
              <a:rPr lang="cs-CZ" sz="2000" i="1" dirty="0"/>
              <a:t> m</a:t>
            </a:r>
            <a:r>
              <a:rPr lang="cs-CZ" sz="2000" i="1" baseline="-25000" dirty="0"/>
              <a:t>i</a:t>
            </a:r>
          </a:p>
          <a:p>
            <a:r>
              <a:rPr lang="cs-CZ" sz="2000" i="1" dirty="0"/>
              <a:t>Poznámka: úroková míra v zásadě nemůže klesnout pod minimální úroveň (i</a:t>
            </a:r>
            <a:r>
              <a:rPr lang="cs-CZ" sz="2000" i="1" baseline="-25000" dirty="0"/>
              <a:t>min</a:t>
            </a:r>
            <a:r>
              <a:rPr lang="cs-CZ" sz="2000" i="1" dirty="0"/>
              <a:t>) spojenou s pasti likvidity</a:t>
            </a:r>
          </a:p>
          <a:p>
            <a:pPr algn="ctr">
              <a:buNone/>
            </a:pPr>
            <a:r>
              <a:rPr lang="cs-CZ" sz="2000" i="1" dirty="0"/>
              <a:t>(i – i</a:t>
            </a:r>
            <a:r>
              <a:rPr lang="cs-CZ" sz="2000" i="1" baseline="-25000" dirty="0"/>
              <a:t>min</a:t>
            </a:r>
            <a:r>
              <a:rPr lang="cs-CZ" sz="2000" i="1" dirty="0"/>
              <a:t>) = (</a:t>
            </a:r>
            <a:r>
              <a:rPr lang="cs-CZ" sz="2000" dirty="0"/>
              <a:t>M</a:t>
            </a:r>
            <a:r>
              <a:rPr lang="cs-CZ" sz="2000" baseline="-25000" dirty="0"/>
              <a:t>A </a:t>
            </a:r>
            <a:r>
              <a:rPr lang="cs-CZ" sz="2000" dirty="0"/>
              <a:t>+ </a:t>
            </a:r>
            <a:r>
              <a:rPr lang="cs-CZ" sz="2000" i="1" dirty="0"/>
              <a:t>m</a:t>
            </a:r>
            <a:r>
              <a:rPr lang="cs-CZ" sz="2000" i="1" baseline="-25000" dirty="0"/>
              <a:t>y </a:t>
            </a:r>
            <a:r>
              <a:rPr lang="cs-CZ" sz="2000" i="1" dirty="0"/>
              <a:t>. Y - </a:t>
            </a:r>
            <a:r>
              <a:rPr lang="cs-CZ" sz="2000" dirty="0" err="1"/>
              <a:t>pm</a:t>
            </a:r>
            <a:r>
              <a:rPr lang="cs-CZ" sz="2000" baseline="-25000" dirty="0" err="1"/>
              <a:t>MA</a:t>
            </a:r>
            <a:r>
              <a:rPr lang="cs-CZ" sz="2000" baseline="-25000" dirty="0"/>
              <a:t> </a:t>
            </a:r>
            <a:r>
              <a:rPr lang="cs-CZ" sz="2000" dirty="0"/>
              <a:t>. MB )/</a:t>
            </a:r>
            <a:r>
              <a:rPr lang="cs-CZ" sz="2000" i="1" dirty="0"/>
              <a:t> m</a:t>
            </a:r>
            <a:r>
              <a:rPr lang="cs-CZ" sz="2000" i="1" baseline="-25000" dirty="0"/>
              <a:t>i</a:t>
            </a:r>
          </a:p>
          <a:p>
            <a:pPr algn="ctr">
              <a:buNone/>
            </a:pPr>
            <a:endParaRPr lang="cs-CZ" sz="2000" i="1" baseline="-25000" dirty="0"/>
          </a:p>
          <a:p>
            <a:pPr algn="ctr">
              <a:buNone/>
            </a:pPr>
            <a:endParaRPr lang="cs-CZ" sz="2000" i="1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7854"/>
            <a:ext cx="546706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1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Výraz (M</a:t>
            </a:r>
            <a:r>
              <a:rPr lang="cs-CZ" sz="2000" baseline="-25000" dirty="0"/>
              <a:t>A </a:t>
            </a:r>
            <a:r>
              <a:rPr lang="cs-CZ" sz="2000" dirty="0"/>
              <a:t> - </a:t>
            </a:r>
            <a:r>
              <a:rPr lang="cs-CZ" sz="2000" dirty="0" err="1"/>
              <a:t>pm</a:t>
            </a:r>
            <a:r>
              <a:rPr lang="cs-CZ" sz="2000" baseline="-25000" dirty="0" err="1"/>
              <a:t>MA</a:t>
            </a:r>
            <a:r>
              <a:rPr lang="cs-CZ" sz="2000" baseline="-25000" dirty="0"/>
              <a:t> </a:t>
            </a:r>
            <a:r>
              <a:rPr lang="cs-CZ" sz="2000" dirty="0"/>
              <a:t>. MB)/m</a:t>
            </a:r>
            <a:r>
              <a:rPr lang="cs-CZ" sz="2000" baseline="-25000" dirty="0"/>
              <a:t>i</a:t>
            </a:r>
            <a:r>
              <a:rPr lang="cs-CZ" sz="2000" dirty="0"/>
              <a:t>  - vyjádřen jako parametr </a:t>
            </a:r>
            <a:r>
              <a:rPr lang="cs-CZ" sz="2000" i="1" dirty="0"/>
              <a:t>c</a:t>
            </a:r>
          </a:p>
          <a:p>
            <a:r>
              <a:rPr lang="cs-CZ" sz="2000" dirty="0"/>
              <a:t>Výraz </a:t>
            </a:r>
            <a:r>
              <a:rPr lang="cs-CZ" sz="2000" dirty="0" err="1"/>
              <a:t>m</a:t>
            </a:r>
            <a:r>
              <a:rPr lang="cs-CZ" sz="2000" baseline="-25000" dirty="0" err="1"/>
              <a:t>Y</a:t>
            </a:r>
            <a:r>
              <a:rPr lang="cs-CZ" sz="2000" dirty="0"/>
              <a:t>/m</a:t>
            </a:r>
            <a:r>
              <a:rPr lang="cs-CZ" sz="2000" baseline="-25000" dirty="0"/>
              <a:t>i</a:t>
            </a:r>
            <a:r>
              <a:rPr lang="cs-CZ" sz="2000" dirty="0"/>
              <a:t> – vyjádřen jako parametr </a:t>
            </a:r>
            <a:r>
              <a:rPr lang="cs-CZ" sz="2000" i="1" dirty="0"/>
              <a:t>d</a:t>
            </a:r>
          </a:p>
          <a:p>
            <a:r>
              <a:rPr lang="cs-CZ" sz="2000" dirty="0"/>
              <a:t>Parametr </a:t>
            </a:r>
            <a:r>
              <a:rPr lang="cs-CZ" sz="2000" i="1" dirty="0"/>
              <a:t>c – </a:t>
            </a:r>
            <a:r>
              <a:rPr lang="cs-CZ" sz="2000" dirty="0"/>
              <a:t>posun přímky</a:t>
            </a:r>
          </a:p>
          <a:p>
            <a:r>
              <a:rPr lang="cs-CZ" sz="2000" dirty="0"/>
              <a:t>Parametr </a:t>
            </a:r>
            <a:r>
              <a:rPr lang="cs-CZ" sz="2000" i="1" dirty="0"/>
              <a:t>d </a:t>
            </a:r>
            <a:r>
              <a:rPr lang="cs-CZ" sz="2000" dirty="0"/>
              <a:t>– sklon přímky</a:t>
            </a:r>
          </a:p>
          <a:p>
            <a:pPr>
              <a:buNone/>
            </a:pPr>
            <a:endParaRPr lang="cs-CZ" sz="2000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819" y="2679762"/>
            <a:ext cx="37069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Předpoklad existence tři trhů (trh zboží, trh peněz, trh obligací)</a:t>
            </a:r>
          </a:p>
          <a:p>
            <a:r>
              <a:rPr lang="cs-CZ" sz="2000" dirty="0"/>
              <a:t>Vychází z principů </a:t>
            </a:r>
            <a:r>
              <a:rPr lang="cs-CZ" sz="2000" i="1" dirty="0" err="1"/>
              <a:t>walrasovské</a:t>
            </a:r>
            <a:r>
              <a:rPr lang="cs-CZ" sz="2000" i="1" dirty="0"/>
              <a:t> teorie všeobecné rovnováhy</a:t>
            </a:r>
          </a:p>
          <a:p>
            <a:pPr marL="0" indent="0" algn="ctr">
              <a:buNone/>
            </a:pPr>
            <a:endParaRPr lang="cs-CZ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000" b="1" i="1" dirty="0" err="1"/>
              <a:t>Walrasovská</a:t>
            </a:r>
            <a:r>
              <a:rPr lang="cs-CZ" sz="2000" b="1" i="1" dirty="0"/>
              <a:t> rovnováha v modelu IS-LM</a:t>
            </a:r>
          </a:p>
          <a:p>
            <a:pPr marL="0" indent="0" algn="ctr">
              <a:buNone/>
            </a:pPr>
            <a:r>
              <a:rPr lang="cs-CZ" sz="2000" i="1" dirty="0"/>
              <a:t>Při existující rovnováze na trhu zboží a trhu peněz automaticky existuje rovnováha na trhu obligací. Je-li alespoň jeden z těchto trhů v nerovnováze, je automaticky  v nerovnováze alespoň jeden ze dvou zbývajících trhů nebo jsou v nerovnováze oba zbývající trhy.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Základní popis a předpoklady modelu IS-LM (1)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Posun přímky LM – pří změně poptávky po penězích ovlivňované jinými faktory, než je úroková míra, resp. důchod a </a:t>
            </a:r>
            <a:r>
              <a:rPr lang="cs-CZ" sz="2000" dirty="0" smtClean="0"/>
              <a:t>při </a:t>
            </a:r>
            <a:r>
              <a:rPr lang="cs-CZ" sz="2000" dirty="0"/>
              <a:t>změnách peněžního multiplikátoru a měnové báze</a:t>
            </a:r>
          </a:p>
          <a:p>
            <a:r>
              <a:rPr lang="cs-CZ" sz="2000" b="1" u="sng" dirty="0"/>
              <a:t>Přímka LM se posune doleva nahoru (zvýšení parametru </a:t>
            </a:r>
            <a:r>
              <a:rPr lang="cs-CZ" sz="2000" b="1" i="1" u="sng" dirty="0"/>
              <a:t>c</a:t>
            </a:r>
            <a:r>
              <a:rPr lang="cs-CZ" sz="2000" b="1" u="sng" dirty="0"/>
              <a:t>)</a:t>
            </a:r>
          </a:p>
          <a:p>
            <a:pPr lvl="1"/>
            <a:r>
              <a:rPr lang="cs-CZ" sz="1600" i="1" dirty="0"/>
              <a:t>Při růstu poptávky po penězích nezávislé na úrokové míře a důchodu,</a:t>
            </a:r>
          </a:p>
          <a:p>
            <a:pPr lvl="1"/>
            <a:r>
              <a:rPr lang="cs-CZ" sz="1600" i="1" dirty="0"/>
              <a:t>Při snížení hodnoty peněžního multiplikátoru,</a:t>
            </a:r>
          </a:p>
          <a:p>
            <a:pPr lvl="1"/>
            <a:r>
              <a:rPr lang="cs-CZ" sz="1600" i="1" dirty="0"/>
              <a:t>Při poklesu objemu měnové báze,</a:t>
            </a:r>
          </a:p>
          <a:p>
            <a:pPr lvl="1"/>
            <a:r>
              <a:rPr lang="cs-CZ" sz="1600" i="1" dirty="0"/>
              <a:t>Při snížení úrokové citlivosti (spekulativní) poptávky po penězích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u="sng" dirty="0"/>
              <a:t>Přímka LM se posune doprava dolů (snížení parametru </a:t>
            </a:r>
            <a:r>
              <a:rPr lang="cs-CZ" sz="2000" b="1" i="1" u="sng" dirty="0"/>
              <a:t>c</a:t>
            </a:r>
            <a:r>
              <a:rPr lang="cs-CZ" sz="2000" b="1" u="sng" dirty="0"/>
              <a:t>)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poklesu poptávky po penězích nezávislé na úrokové míře a důchodu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zvýšení hodnoty peněžního multiplikátoru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růstu objemu měnové báze</a:t>
            </a:r>
          </a:p>
          <a:p>
            <a:pPr marL="560070" lvl="2" indent="-285750">
              <a:buFont typeface="Times New Roman" panose="02020603050405020304" pitchFamily="18" charset="0"/>
              <a:buChar char="⁻"/>
            </a:pPr>
            <a:r>
              <a:rPr lang="cs-CZ" sz="1600" i="1" dirty="0"/>
              <a:t>Při zvýšení úrokové citlivosti (spekulativní) poptávky po penězích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Posuny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Přímka LM – zleva doprava rostoucí tvar</a:t>
            </a:r>
          </a:p>
          <a:p>
            <a:r>
              <a:rPr lang="cs-CZ" sz="2000" b="1" u="sng" dirty="0"/>
              <a:t>Ze sklonu přímky LM vyplývají dvě základní skutečnosti – podmíněné nezměněnou nabídkou peněz:</a:t>
            </a:r>
          </a:p>
          <a:p>
            <a:pPr lvl="1"/>
            <a:r>
              <a:rPr lang="cs-CZ" sz="2000" i="1" dirty="0"/>
              <a:t>Vzroste-li důchod, vzroste i oběhová a opatrnostní poptávka po penězích a pro zachování rovnováhy na peněžním trhu musí klesnout spekulativní poptávka po penězích a tedy vzrůste úroková míra.</a:t>
            </a:r>
          </a:p>
          <a:p>
            <a:pPr lvl="1"/>
            <a:r>
              <a:rPr lang="cs-CZ" sz="2000" i="1" dirty="0"/>
              <a:t>Klesne-li důchod, oběhová a opatrnostní poptávka po penězích se sníží a pro zachování rovnováhy na peněžním trhu se musí zvýšit spekulativní poptávka po penězích a tedy klesnout úroková míra.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Sklon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Jediná situace rovnováhy</a:t>
            </a:r>
          </a:p>
          <a:p>
            <a:r>
              <a:rPr lang="cs-CZ" sz="2000" dirty="0"/>
              <a:t>Dvanáct základních typů situací nerovnováh</a:t>
            </a:r>
          </a:p>
          <a:p>
            <a:r>
              <a:rPr lang="cs-CZ" sz="2000" dirty="0"/>
              <a:t>Pro připomenutí – rovnováha na trhu zboží a trhu peněz znamená automaticky rovnováhu na trhu obligací</a:t>
            </a:r>
          </a:p>
          <a:p>
            <a:r>
              <a:rPr lang="cs-CZ" sz="2000" dirty="0"/>
              <a:t>Rovnovážné hodnoty úrokové míry (</a:t>
            </a:r>
            <a:r>
              <a:rPr lang="cs-CZ" sz="2000" i="1" dirty="0" err="1"/>
              <a:t>i</a:t>
            </a:r>
            <a:r>
              <a:rPr lang="cs-CZ" sz="2000" i="1" baseline="-25000" dirty="0" err="1"/>
              <a:t>E</a:t>
            </a:r>
            <a:r>
              <a:rPr lang="cs-CZ" sz="2000" i="1" dirty="0"/>
              <a:t>) </a:t>
            </a:r>
            <a:r>
              <a:rPr lang="cs-CZ" sz="2000" dirty="0"/>
              <a:t>a důchodu </a:t>
            </a:r>
            <a:r>
              <a:rPr lang="cs-CZ" sz="2000" i="1" dirty="0"/>
              <a:t>(Y</a:t>
            </a:r>
            <a:r>
              <a:rPr lang="cs-CZ" sz="2000" i="1" baseline="-25000" dirty="0"/>
              <a:t>E</a:t>
            </a:r>
            <a:r>
              <a:rPr lang="cs-CZ" sz="2000" i="1" dirty="0"/>
              <a:t>)</a:t>
            </a:r>
          </a:p>
          <a:p>
            <a:r>
              <a:rPr lang="cs-CZ" sz="2000" dirty="0"/>
              <a:t>Nerovnováha na jednom z trhů = alespoň jeden ze dvou trhů v nerovnováze – jde o 6 možností</a:t>
            </a:r>
          </a:p>
          <a:p>
            <a:r>
              <a:rPr lang="cs-CZ" sz="2000" dirty="0"/>
              <a:t>Nerovnováha na všech trzích – jde o dalších 6 možností</a:t>
            </a:r>
          </a:p>
          <a:p>
            <a:r>
              <a:rPr lang="cs-CZ" sz="2000" dirty="0"/>
              <a:t>Situace na trhu obligací – odvozená ze situace na trhu zboží a trhu peněz podle základní rovnice: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Rovnováha a nerovnováhy v modelu IS-LM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83918"/>
            <a:ext cx="487674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8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33" y="0"/>
            <a:ext cx="93864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Obnovování rovnováhy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30864"/>
            <a:ext cx="7340650" cy="39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Model IS-LM - rozdílnost názoru </a:t>
            </a:r>
            <a:r>
              <a:rPr lang="cs-CZ" sz="2000" dirty="0" err="1"/>
              <a:t>keynesistů</a:t>
            </a:r>
            <a:r>
              <a:rPr lang="cs-CZ" sz="2000" dirty="0"/>
              <a:t> a monetaristů  na účinnost měnové politiky</a:t>
            </a:r>
          </a:p>
          <a:p>
            <a:r>
              <a:rPr lang="cs-CZ" sz="2000" dirty="0"/>
              <a:t>Zásahy MP centrální banky = posuny přímky LM</a:t>
            </a:r>
          </a:p>
          <a:p>
            <a:r>
              <a:rPr lang="cs-CZ" sz="2000" dirty="0"/>
              <a:t>Podpoří-li CB růst nabídky peněz zvýšením MB a/nebo zvýšením hodnoty peněžního multiplikátoru </a:t>
            </a:r>
            <a:r>
              <a:rPr lang="cs-CZ" sz="2000" dirty="0" smtClean="0"/>
              <a:t>– přímka LM posun doprava dolů</a:t>
            </a:r>
          </a:p>
          <a:p>
            <a:r>
              <a:rPr lang="cs-CZ" sz="2000" dirty="0" smtClean="0"/>
              <a:t>Omezení nabídky peněz centrální bankou – přímka LM se posune doleva nahoru</a:t>
            </a:r>
          </a:p>
          <a:p>
            <a:r>
              <a:rPr lang="cs-CZ" sz="2000" dirty="0" smtClean="0"/>
              <a:t>Posuny </a:t>
            </a:r>
            <a:r>
              <a:rPr lang="cs-CZ" sz="2000" dirty="0"/>
              <a:t>přímky LM – závisejí také na jejím sklonu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Účinnost MP v modelu IS-LM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Podle </a:t>
            </a:r>
            <a:r>
              <a:rPr lang="cs-CZ" sz="2000" dirty="0" err="1"/>
              <a:t>keynesiánců</a:t>
            </a:r>
            <a:r>
              <a:rPr lang="cs-CZ" sz="2000" dirty="0"/>
              <a:t> – na poptávku po penězích silný vliv úroková míra</a:t>
            </a:r>
          </a:p>
          <a:p>
            <a:r>
              <a:rPr lang="cs-CZ" sz="2000" dirty="0"/>
              <a:t>Úroková citlivost (spekulativní) poptávky po penězích </a:t>
            </a:r>
            <a:r>
              <a:rPr lang="cs-CZ" sz="2000" i="1" dirty="0"/>
              <a:t>m</a:t>
            </a:r>
            <a:r>
              <a:rPr lang="cs-CZ" sz="2000" i="1" baseline="-25000" dirty="0"/>
              <a:t>i</a:t>
            </a:r>
            <a:r>
              <a:rPr lang="cs-CZ" sz="2000" i="1" dirty="0"/>
              <a:t> </a:t>
            </a:r>
            <a:r>
              <a:rPr lang="cs-CZ" sz="2000" dirty="0"/>
              <a:t> - vysoká/v extrémní podobě se blíží nekonečnu</a:t>
            </a:r>
          </a:p>
          <a:p>
            <a:r>
              <a:rPr lang="cs-CZ" sz="2000" dirty="0"/>
              <a:t>Parametr </a:t>
            </a:r>
            <a:r>
              <a:rPr lang="cs-CZ" sz="2000" i="1" dirty="0"/>
              <a:t>d – </a:t>
            </a:r>
            <a:r>
              <a:rPr lang="cs-CZ" sz="2000" dirty="0"/>
              <a:t>sklon přímky LM – nízké hodnoty (d=m</a:t>
            </a:r>
            <a:r>
              <a:rPr lang="cs-CZ" sz="2000" baseline="-25000" dirty="0"/>
              <a:t>y</a:t>
            </a:r>
            <a:r>
              <a:rPr lang="cs-CZ" sz="2000" dirty="0"/>
              <a:t>/m</a:t>
            </a:r>
            <a:r>
              <a:rPr lang="cs-CZ" sz="2000" baseline="-25000" dirty="0"/>
              <a:t>i</a:t>
            </a:r>
            <a:r>
              <a:rPr lang="cs-CZ" sz="2000" dirty="0"/>
              <a:t>)</a:t>
            </a:r>
          </a:p>
          <a:p>
            <a:r>
              <a:rPr lang="cs-CZ" sz="2000" dirty="0"/>
              <a:t>Přímka LM – téměř horizontální – MP velmi málo účinná</a:t>
            </a:r>
          </a:p>
          <a:p>
            <a:r>
              <a:rPr lang="cs-CZ" sz="2000" dirty="0"/>
              <a:t>Vysoká účinnost fiskální politiky vzhledem na sklon LM (podpora ekonomického růstu – posun křivky IS doprav nahoru – zvýšením vládních výdajů)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19831"/>
            <a:ext cx="8640960" cy="507703"/>
          </a:xfrm>
        </p:spPr>
        <p:txBody>
          <a:bodyPr/>
          <a:lstStyle/>
          <a:p>
            <a:r>
              <a:rPr lang="cs-CZ" b="1" dirty="0"/>
              <a:t>Účinnost MP v modelu IS-LM </a:t>
            </a:r>
            <a:r>
              <a:rPr lang="cs-CZ" sz="1800" b="1" dirty="0"/>
              <a:t>(Keynesovský přístup ke sklonu přímky LM)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1131590"/>
            <a:ext cx="7536159" cy="29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7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Vliv úrokové míry na poptávku po penězích – málo významný (hlavní faktor permanentní důchod)</a:t>
            </a:r>
          </a:p>
          <a:p>
            <a:r>
              <a:rPr lang="cs-CZ" sz="1800" dirty="0"/>
              <a:t>Úroková citlivost poptávky po penězích </a:t>
            </a:r>
            <a:r>
              <a:rPr lang="cs-CZ" sz="1800" i="1" dirty="0"/>
              <a:t>m</a:t>
            </a:r>
            <a:r>
              <a:rPr lang="cs-CZ" sz="1800" i="1" baseline="-25000" dirty="0"/>
              <a:t>i </a:t>
            </a:r>
            <a:r>
              <a:rPr lang="cs-CZ" sz="1800" dirty="0"/>
              <a:t> - </a:t>
            </a:r>
            <a:r>
              <a:rPr lang="cs-CZ" sz="1800" dirty="0" err="1"/>
              <a:t>blíži</a:t>
            </a:r>
            <a:r>
              <a:rPr lang="cs-CZ" sz="1800" dirty="0"/>
              <a:t> se nule (parametr </a:t>
            </a:r>
            <a:r>
              <a:rPr lang="cs-CZ" sz="1800" i="1" dirty="0"/>
              <a:t>d </a:t>
            </a:r>
            <a:r>
              <a:rPr lang="cs-CZ" sz="1800" dirty="0"/>
              <a:t>se blíží plus nekonečnu)</a:t>
            </a:r>
          </a:p>
          <a:p>
            <a:r>
              <a:rPr lang="cs-CZ" sz="1800" dirty="0"/>
              <a:t>Přímka LM – téměř vertikální a MP vysoce účinná (k podpoře ekonomického růstu stačí, aby CB mírně zvýšila MB a/nebo peněžní multiplikátor) – přímka LM – posun doprava dolů</a:t>
            </a:r>
          </a:p>
          <a:p>
            <a:r>
              <a:rPr lang="cs-CZ" sz="1800" dirty="0"/>
              <a:t>Nízká účinnost fiskální politiky (k řádově stejné podpoře ekonomického růstu – posun křivky IS doprava nahoru – nutné výrazně zvyšovat výdaje státního rozpočtu – následek výrazné zvýšení úrokové míry. </a:t>
            </a:r>
          </a:p>
          <a:p>
            <a:r>
              <a:rPr lang="cs-CZ" sz="1800" dirty="0"/>
              <a:t>Růst úrokové míry jako projev rostoucího zadlužovaní státu a s tím spojený pokles cen státních CP – by mohly vést k omezení soukromých investic a potenciálně obtížnějším posunům přímky </a:t>
            </a:r>
            <a:r>
              <a:rPr lang="cs-CZ" sz="1800" dirty="0" smtClean="0"/>
              <a:t>IS - </a:t>
            </a:r>
            <a:r>
              <a:rPr lang="cs-CZ" sz="1800" dirty="0"/>
              <a:t>EFEKT VYTLAČOVÁNÍ SOUKROMÝCH INVESTIC</a:t>
            </a:r>
          </a:p>
          <a:p>
            <a:endParaRPr lang="cs-CZ" sz="1800" dirty="0"/>
          </a:p>
          <a:p>
            <a:pPr>
              <a:buClr>
                <a:srgbClr val="307871"/>
              </a:buClr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-108520" y="119831"/>
            <a:ext cx="8784976" cy="507703"/>
          </a:xfrm>
        </p:spPr>
        <p:txBody>
          <a:bodyPr/>
          <a:lstStyle/>
          <a:p>
            <a:r>
              <a:rPr lang="cs-CZ" b="1" dirty="0"/>
              <a:t>Účinnost MP v modelu IS-LM </a:t>
            </a:r>
            <a:r>
              <a:rPr lang="cs-CZ" sz="1800" b="1" dirty="0"/>
              <a:t>(Monetaristický přístup ke sklonu přímky LM)</a:t>
            </a:r>
            <a:endParaRPr lang="en-US" sz="1800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1061025"/>
            <a:ext cx="8944007" cy="3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Popisuje vztahy mezi HDP resp. důchodem a úrokovou mírou</a:t>
            </a:r>
          </a:p>
          <a:p>
            <a:r>
              <a:rPr lang="cs-CZ" sz="2000" dirty="0"/>
              <a:t>Předpoklad automatického obnovování </a:t>
            </a:r>
            <a:r>
              <a:rPr lang="cs-CZ" sz="2000" dirty="0" err="1"/>
              <a:t>rovnováh</a:t>
            </a:r>
            <a:endParaRPr lang="cs-CZ" sz="2000" dirty="0"/>
          </a:p>
          <a:p>
            <a:r>
              <a:rPr lang="cs-CZ" sz="2000" dirty="0"/>
              <a:t>Předpoklad lineárních vztahů – situace na trhu zboží (IS) a na trhu peněz (LM) – charakterizovány přímkami</a:t>
            </a:r>
          </a:p>
          <a:p>
            <a:r>
              <a:rPr lang="cs-CZ" sz="2000" dirty="0"/>
              <a:t>Vodorovná os – důchod (Y)</a:t>
            </a:r>
          </a:p>
          <a:p>
            <a:r>
              <a:rPr lang="cs-CZ" sz="2000" dirty="0"/>
              <a:t>Svislá os – úroková míra (i)</a:t>
            </a:r>
          </a:p>
          <a:p>
            <a:r>
              <a:rPr lang="cs-CZ" sz="2000" dirty="0"/>
              <a:t>Předpoklad stabilní (fixní) cenové hladiny</a:t>
            </a:r>
          </a:p>
          <a:p>
            <a:pPr lvl="1"/>
            <a:r>
              <a:rPr lang="cs-CZ" sz="1800" i="1" dirty="0"/>
              <a:t>Nutnými podmínkami reálnosti předpokladu fixní cenové hladiny je ekonomika s vysokou mírou nezaměstnanosti a </a:t>
            </a:r>
            <a:r>
              <a:rPr lang="cs-CZ" sz="1800" i="1" dirty="0" err="1"/>
              <a:t>suboptimálním</a:t>
            </a:r>
            <a:r>
              <a:rPr lang="cs-CZ" sz="1800" i="1" dirty="0"/>
              <a:t> (nižším) využitím výrobních kapacit;</a:t>
            </a:r>
          </a:p>
          <a:p>
            <a:pPr lvl="1"/>
            <a:r>
              <a:rPr lang="cs-CZ" sz="1800" i="1" dirty="0"/>
              <a:t>Jde o model, který měl v původní verzi charakterizovat  základní postuláty </a:t>
            </a:r>
            <a:r>
              <a:rPr lang="cs-CZ" sz="1800" i="1" dirty="0" err="1"/>
              <a:t>keynesismu</a:t>
            </a:r>
            <a:r>
              <a:rPr lang="cs-CZ" sz="1800" i="1" dirty="0"/>
              <a:t> – šlo o období po světové hospodářské krizi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/>
              <a:t>Základní popis a předpoklady modelu IS-LM </a:t>
            </a:r>
            <a:r>
              <a:rPr lang="cs-CZ" b="1" dirty="0" smtClean="0"/>
              <a:t>(2)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Základní podoba IS-LM – přímka LM není ani téměř horizontální ani téměř vertikální</a:t>
            </a:r>
          </a:p>
          <a:p>
            <a:r>
              <a:rPr lang="cs-CZ" sz="2000" dirty="0"/>
              <a:t>Která z přímek má větší stabilitu?</a:t>
            </a:r>
          </a:p>
          <a:p>
            <a:r>
              <a:rPr lang="cs-CZ" sz="2000" dirty="0"/>
              <a:t>Posouzení, který TM MP je vhodnější (MTM a </a:t>
            </a:r>
            <a:r>
              <a:rPr lang="cs-CZ" sz="2000"/>
              <a:t>úrokový </a:t>
            </a:r>
            <a:r>
              <a:rPr lang="cs-CZ" sz="2000" smtClean="0"/>
              <a:t>TM)</a:t>
            </a: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1177" y="137700"/>
            <a:ext cx="8784976" cy="507703"/>
          </a:xfrm>
        </p:spPr>
        <p:txBody>
          <a:bodyPr/>
          <a:lstStyle/>
          <a:p>
            <a:r>
              <a:rPr lang="cs-CZ" b="1" dirty="0"/>
              <a:t>Měnový a úrokový transmisní mechanismus MP v modelu IS-LM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43558"/>
            <a:ext cx="9180512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/>
              <a:t>Nestabilita přímky IS:</a:t>
            </a:r>
          </a:p>
          <a:p>
            <a:pPr lvl="1"/>
            <a:r>
              <a:rPr lang="cs-CZ" sz="1800" i="1" dirty="0"/>
              <a:t>Přímka IS – nestabilní (z pohledu fiskální politiky dochází k nezamyšlenému posunu přímky – tzn. bez změny salda státního rozpočtu, nebo dochází k nezamyšlenému sklonu přímky IS, nebo dochází k posunu a  změně sklonu současně)</a:t>
            </a:r>
          </a:p>
          <a:p>
            <a:pPr lvl="1"/>
            <a:r>
              <a:rPr lang="cs-CZ" sz="1800" i="1" dirty="0"/>
              <a:t>Předpoklad posunu přímky IS doprava nahoru bez vlivu FP – tzn. nezamýšlené (nežádoucí) zvýšení důchodu i úrokové míry</a:t>
            </a:r>
          </a:p>
          <a:p>
            <a:pPr lvl="1"/>
            <a:r>
              <a:rPr lang="cs-CZ" sz="1800" i="1" dirty="0"/>
              <a:t>Předpoklad – CB provádí MP prostřednictvím MTM – závěr – nemusí reagovat (nemění se ani operativní kritériu ani zprostředkující kritérium)</a:t>
            </a:r>
          </a:p>
          <a:p>
            <a:pPr lvl="1"/>
            <a:r>
              <a:rPr lang="cs-CZ" sz="1800" i="1" dirty="0"/>
              <a:t>Předpoklad – CB uskutečňuje MP pomocí úrokového TM – vzhledem ke změně úrokové míry reagovat musí. CB se musí pokusit o snížení úrokové míry na původní úroveň. Výsledkem bude posun přímky LM doprava dolů. Následek – další nezamýšlené zvýšení důchodu, které je v důsledku nezamyšleného posunu IS a následné reakce CB – posun LM</a:t>
            </a:r>
          </a:p>
          <a:p>
            <a:pPr lvl="1"/>
            <a:r>
              <a:rPr lang="cs-CZ" sz="1800" b="1" i="1" dirty="0"/>
              <a:t>ZÁVĚR: při vyšší nestabilitě IS v srovnání s LM - MTM</a:t>
            </a:r>
            <a:endParaRPr lang="cs-CZ" sz="1800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5692" y="227843"/>
            <a:ext cx="8964488" cy="507703"/>
          </a:xfrm>
        </p:spPr>
        <p:txBody>
          <a:bodyPr/>
          <a:lstStyle/>
          <a:p>
            <a:r>
              <a:rPr lang="cs-CZ" b="1" dirty="0"/>
              <a:t>Měnový a úrokový transmisní mechanismus MP v modelu IS-LM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11" y="1059582"/>
            <a:ext cx="903294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u="sng" dirty="0"/>
              <a:t>Nestabilní přímka LM:</a:t>
            </a:r>
          </a:p>
          <a:p>
            <a:pPr lvl="1"/>
            <a:r>
              <a:rPr lang="cs-CZ" sz="1400" i="1" dirty="0"/>
              <a:t>LM – nestabilní  bude-li z pohledu MP CB docházet k nezamyšlenému posunu přímky (tzn. bez centrální bankou vyvolané změny měnové báze nebo hodnoty peněžního multiplikátoru)</a:t>
            </a:r>
          </a:p>
          <a:p>
            <a:pPr lvl="1"/>
            <a:r>
              <a:rPr lang="cs-CZ" sz="1400" i="1" dirty="0"/>
              <a:t>LM – nestabilní – nezamyšlená změna sklonu přímky </a:t>
            </a:r>
          </a:p>
          <a:p>
            <a:pPr lvl="1"/>
            <a:r>
              <a:rPr lang="cs-CZ" sz="1400" i="1" dirty="0"/>
              <a:t>LM – nestabilní – kombinace obou možností</a:t>
            </a:r>
          </a:p>
          <a:p>
            <a:pPr lvl="1"/>
            <a:r>
              <a:rPr lang="cs-CZ" sz="1400" i="1" dirty="0"/>
              <a:t>Předpoklad posunu přímky LM doprava dolů – nezamýšlený posun. Posun vyvolá nežádoucí zvýšení důchodu a nežádoucí pokles úrokové míry</a:t>
            </a:r>
          </a:p>
          <a:p>
            <a:pPr lvl="1"/>
            <a:r>
              <a:rPr lang="cs-CZ" sz="1400" i="1" dirty="0"/>
              <a:t>MTM – CB nemusí reagovat – v případe, že se posun neprojeví ve změně měnové báze a je </a:t>
            </a:r>
            <a:r>
              <a:rPr lang="cs-CZ" sz="1400" i="1" dirty="0">
                <a:solidFill>
                  <a:srgbClr val="FF0000"/>
                </a:solidFill>
              </a:rPr>
              <a:t>způsoben centrální bankou neovlivnitelnými faktory změn hodnoty peněžního multiplikátoru nebo úrokové citlivosti poptávky po penězích.</a:t>
            </a:r>
            <a:r>
              <a:rPr lang="cs-CZ" sz="1400" i="1" dirty="0"/>
              <a:t> Nová úroveň důchodu bude na vyšší než žádoucí úrovni, úroková míra se sníží. CB by reagovala – při nezamýšlené změně MB snahou o návrat na původní úroveň</a:t>
            </a:r>
          </a:p>
          <a:p>
            <a:pPr lvl="1"/>
            <a:r>
              <a:rPr lang="cs-CZ" sz="1400" i="1" dirty="0"/>
              <a:t>ÚTM – CB vzhledem ke změně (snížení) úrokové míry musí pokusit o návrat přímky LM na původní úroveň . Musí dojít k snížení měnové bázi nebo se pokusit snížit hodnotu peněžního multiplikátoru. Následně dojde k návratu důchodu na původní „zamýšlenou“ úroveň.</a:t>
            </a:r>
          </a:p>
          <a:p>
            <a:pPr lvl="1"/>
            <a:endParaRPr lang="cs-CZ" sz="1400" b="1" i="1" dirty="0"/>
          </a:p>
          <a:p>
            <a:pPr lvl="1"/>
            <a:r>
              <a:rPr lang="cs-CZ" sz="1400" b="1" i="1" dirty="0"/>
              <a:t>ZÁVĚR:  při vyšší nestabilitě  LM v srovnání s přímkou IS  - vhodnější ÚTM</a:t>
            </a:r>
          </a:p>
          <a:p>
            <a:endParaRPr lang="cs-CZ" sz="14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752" y="195486"/>
            <a:ext cx="8964488" cy="507703"/>
          </a:xfrm>
        </p:spPr>
        <p:txBody>
          <a:bodyPr/>
          <a:lstStyle/>
          <a:p>
            <a:r>
              <a:rPr lang="cs-CZ" b="1" dirty="0"/>
              <a:t>Měnový a úrokový transmisní mechanismus MP v modelu IS-LM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51837"/>
            <a:ext cx="8633355" cy="34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u="sng" dirty="0"/>
              <a:t>Větší nestabilita IS:</a:t>
            </a:r>
            <a:r>
              <a:rPr lang="cs-CZ" sz="2000" i="1" dirty="0"/>
              <a:t>	</a:t>
            </a:r>
          </a:p>
          <a:p>
            <a:pPr lvl="1"/>
            <a:r>
              <a:rPr lang="cs-CZ" sz="2000" i="1" dirty="0"/>
              <a:t>Vhodnější MTM – CB nemusí reagovat na změny úrokové míry</a:t>
            </a:r>
          </a:p>
          <a:p>
            <a:pPr lvl="1"/>
            <a:r>
              <a:rPr lang="cs-CZ" sz="2000" i="1" dirty="0"/>
              <a:t>ÚTM – CB se musí pokoušet o návrat úrokové míry na původní úroveň – to vyvolá tlaky  na další nezamýšlené změny důchodu</a:t>
            </a:r>
          </a:p>
          <a:p>
            <a:endParaRPr lang="cs-CZ" sz="2000" i="1" dirty="0"/>
          </a:p>
          <a:p>
            <a:r>
              <a:rPr lang="cs-CZ" sz="2000" b="1" u="sng" dirty="0"/>
              <a:t>Větší nestabilita LM:</a:t>
            </a:r>
          </a:p>
          <a:p>
            <a:pPr lvl="1"/>
            <a:r>
              <a:rPr lang="cs-CZ" sz="2000" i="1" dirty="0"/>
              <a:t>MTM – CB pravděpodobně reagovat nebude – důchod zůstane na jiné než zamýšlené úrovní</a:t>
            </a:r>
          </a:p>
          <a:p>
            <a:pPr lvl="1"/>
            <a:r>
              <a:rPr lang="cs-CZ" sz="2000" i="1" dirty="0"/>
              <a:t>ÚTM – CB musí reagovat, ale její reakce by měla vést k pohybu důchodu směrem k původní úrovní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b="1" dirty="0"/>
              <a:t>Srovnání nestability přímky IS a nestability přímky LM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 smtClean="0"/>
              <a:t>Děkuji za pozornost </a:t>
            </a:r>
            <a:r>
              <a:rPr lang="cs-CZ" altLang="cs-CZ" sz="2400" dirty="0" smtClean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Situace na trhu zboží, peněz a obligací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" y="638030"/>
            <a:ext cx="6657925" cy="40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Model IS-LM: základní rovnovážný stav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" y="843558"/>
            <a:ext cx="7505284" cy="38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Trh zboží – IS (</a:t>
            </a:r>
            <a:r>
              <a:rPr lang="cs-CZ" sz="2000" dirty="0" err="1"/>
              <a:t>investment</a:t>
            </a:r>
            <a:r>
              <a:rPr lang="cs-CZ" sz="2000" dirty="0"/>
              <a:t>, </a:t>
            </a:r>
            <a:r>
              <a:rPr lang="cs-CZ" sz="2000" dirty="0" err="1"/>
              <a:t>savings</a:t>
            </a:r>
            <a:r>
              <a:rPr lang="cs-CZ" sz="2000" dirty="0"/>
              <a:t> – investice, úspory)</a:t>
            </a:r>
          </a:p>
          <a:p>
            <a:r>
              <a:rPr lang="cs-CZ" sz="2000" dirty="0"/>
              <a:t>Množina všech kombinací hodnot úrokové míry a důchodu, při kterých je trh zboží v rovnováze – úspory = investice</a:t>
            </a:r>
          </a:p>
          <a:p>
            <a:r>
              <a:rPr lang="cs-CZ" sz="2000" dirty="0"/>
              <a:t>Případ nerovnovážných situaci:</a:t>
            </a:r>
          </a:p>
          <a:p>
            <a:pPr lvl="1"/>
            <a:r>
              <a:rPr lang="cs-CZ" sz="2000" b="1" u="sng" dirty="0"/>
              <a:t>Převis úspor nad investicemi </a:t>
            </a:r>
            <a:r>
              <a:rPr lang="cs-CZ" sz="2000" dirty="0"/>
              <a:t>– </a:t>
            </a:r>
            <a:r>
              <a:rPr lang="cs-CZ" sz="2000" i="1" dirty="0"/>
              <a:t>všechny kombinace hodnot úrokové míry a důchodu, které leží nad přímkou IS. Proč tomu tak je? Důchod je vyšší než jeho rovnovážná úroveň – tzn. vyšší úspory. Obnovení rovnováhy = snížení důchodu na rovnovážnou </a:t>
            </a:r>
            <a:r>
              <a:rPr lang="cs-CZ" sz="2000" i="1" dirty="0" smtClean="0"/>
              <a:t>úroveň.</a:t>
            </a:r>
            <a:endParaRPr lang="cs-CZ" sz="2000" i="1" dirty="0"/>
          </a:p>
          <a:p>
            <a:pPr lvl="1"/>
            <a:r>
              <a:rPr lang="cs-CZ" sz="2000" b="1" u="sng" dirty="0"/>
              <a:t>Převis investic nad úsporami</a:t>
            </a:r>
            <a:r>
              <a:rPr lang="cs-CZ" sz="2000" dirty="0"/>
              <a:t> – </a:t>
            </a:r>
            <a:r>
              <a:rPr lang="cs-CZ" sz="2000" i="1" dirty="0"/>
              <a:t>všechny kombinace hodnot úrokové míry a důchodu, které leží pod přímkou IS. Důchod je nižší než je jeho rovnovážná úroveň. Obnovení rovnováhy = předpokládá jeho </a:t>
            </a:r>
            <a:r>
              <a:rPr lang="cs-CZ" sz="2000" i="1" dirty="0" smtClean="0"/>
              <a:t>zvýšení </a:t>
            </a:r>
            <a:r>
              <a:rPr lang="cs-CZ" sz="2000" i="1" dirty="0"/>
              <a:t>na rovnovážnou úroveň</a:t>
            </a:r>
            <a:r>
              <a:rPr lang="cs-CZ" sz="2000" i="1" dirty="0" smtClean="0"/>
              <a:t>.</a:t>
            </a:r>
            <a:endParaRPr lang="cs-CZ" sz="2000" i="1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Trh zboží – přímka IS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Přímka IS – zleva doprava klesající</a:t>
            </a:r>
          </a:p>
          <a:p>
            <a:r>
              <a:rPr lang="cs-CZ" sz="2000" dirty="0"/>
              <a:t>Odvozená z rovnic charakterizujících úspory a investice</a:t>
            </a:r>
          </a:p>
          <a:p>
            <a:r>
              <a:rPr lang="cs-CZ" sz="2000" dirty="0"/>
              <a:t>Definice úspor dle </a:t>
            </a:r>
            <a:r>
              <a:rPr lang="cs-CZ" sz="2000" dirty="0" err="1"/>
              <a:t>Keynesistů</a:t>
            </a:r>
            <a:r>
              <a:rPr lang="cs-CZ" sz="2000" dirty="0"/>
              <a:t> – úspory na trhu zboží – rozdíl mezi důchodem (Y) a spotřebou (C). Spotřeba – výdaje soukromého sektoru na spotřební zboží.  </a:t>
            </a:r>
          </a:p>
          <a:p>
            <a:endParaRPr lang="cs-CZ" sz="2000" dirty="0"/>
          </a:p>
          <a:p>
            <a:r>
              <a:rPr lang="cs-CZ" sz="2000" dirty="0"/>
              <a:t>Rozhodující faktory úspor: důchod a mezní sklon k úsporám (</a:t>
            </a:r>
            <a:r>
              <a:rPr lang="cs-CZ" sz="2000" dirty="0" err="1"/>
              <a:t>s</a:t>
            </a:r>
            <a:r>
              <a:rPr lang="cs-CZ" sz="2000" baseline="-25000" dirty="0" err="1"/>
              <a:t>Y</a:t>
            </a:r>
            <a:r>
              <a:rPr lang="cs-CZ" sz="2000" dirty="0"/>
              <a:t>). Mezní sklon k úsporám – o kolik se změní úspory při změně důchodu o jednotku (</a:t>
            </a:r>
            <a:r>
              <a:rPr lang="el-GR" sz="2000" dirty="0">
                <a:cs typeface="Times New Roman"/>
              </a:rPr>
              <a:t>Δ</a:t>
            </a:r>
            <a:r>
              <a:rPr lang="cs-CZ" sz="2000" dirty="0">
                <a:cs typeface="Times New Roman"/>
              </a:rPr>
              <a:t>S/Y</a:t>
            </a:r>
            <a:r>
              <a:rPr lang="el-GR" sz="2000" dirty="0">
                <a:cs typeface="Times New Roman"/>
              </a:rPr>
              <a:t>Δ</a:t>
            </a:r>
            <a:r>
              <a:rPr lang="cs-CZ" sz="2000" dirty="0">
                <a:cs typeface="Times New Roman"/>
              </a:rPr>
              <a:t>)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IS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03848" y="2247714"/>
            <a:ext cx="2016224" cy="432048"/>
          </a:xfrm>
          <a:prstGeom prst="roundRect">
            <a:avLst/>
          </a:prstGeom>
          <a:solidFill>
            <a:srgbClr val="53548A"/>
          </a:solidFill>
          <a:ln w="127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 = Y - C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691680" y="3435846"/>
            <a:ext cx="5544616" cy="504056"/>
          </a:xfrm>
          <a:prstGeom prst="roundRect">
            <a:avLst/>
          </a:prstGeom>
          <a:solidFill>
            <a:srgbClr val="53548A"/>
          </a:solidFill>
          <a:ln w="127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 = S</a:t>
            </a:r>
            <a:r>
              <a:rPr kumimoji="0" 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+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</a:t>
            </a:r>
            <a:r>
              <a:rPr kumimoji="0" lang="cs-CZ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Y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. Y = S</a:t>
            </a:r>
            <a:r>
              <a:rPr kumimoji="0" 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+ (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S/Y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. Y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Investice = výdaje soukromých osob (I) a čisté výdaje státu (NG)</a:t>
            </a:r>
          </a:p>
          <a:p>
            <a:r>
              <a:rPr lang="cs-CZ" sz="2000" dirty="0"/>
              <a:t>Soukromé investice – závisle nepřímo úměrně na úrokové </a:t>
            </a:r>
            <a:r>
              <a:rPr lang="cs-CZ" sz="2000" dirty="0" smtClean="0"/>
              <a:t>míře </a:t>
            </a:r>
            <a:r>
              <a:rPr lang="cs-CZ" sz="2000" dirty="0"/>
              <a:t>(i) a přímo úměrně na úrokové citlivosti investic (</a:t>
            </a:r>
            <a:r>
              <a:rPr lang="cs-CZ" sz="2000" dirty="0" err="1"/>
              <a:t>I</a:t>
            </a:r>
            <a:r>
              <a:rPr lang="cs-CZ" sz="2000" baseline="-25000" dirty="0" err="1"/>
              <a:t>i</a:t>
            </a:r>
            <a:r>
              <a:rPr lang="cs-CZ" sz="2000" dirty="0"/>
              <a:t>) – vyjadřuje změnu investic při změně úrokové míry</a:t>
            </a:r>
          </a:p>
          <a:p>
            <a:r>
              <a:rPr lang="cs-CZ" sz="2000" dirty="0"/>
              <a:t>Celkové investice (I</a:t>
            </a:r>
            <a:r>
              <a:rPr lang="cs-CZ" sz="2000" baseline="30000" dirty="0"/>
              <a:t>+</a:t>
            </a:r>
            <a:r>
              <a:rPr lang="cs-CZ" sz="2000" dirty="0"/>
              <a:t>) přímo závislé na čistých výdajích státu (NG) (resp. </a:t>
            </a:r>
            <a:r>
              <a:rPr lang="cs-CZ" sz="2000" dirty="0" smtClean="0"/>
              <a:t>saldo </a:t>
            </a:r>
            <a:r>
              <a:rPr lang="cs-CZ" sz="2000" dirty="0"/>
              <a:t>státního rozpočtu v podobě kladného rozdílu mezi výdaji a daňovými </a:t>
            </a:r>
            <a:r>
              <a:rPr lang="cs-CZ" sz="2000" dirty="0" smtClean="0"/>
              <a:t>příjmy)</a:t>
            </a:r>
            <a:endParaRPr lang="cs-CZ" sz="2000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IS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979712" y="3003798"/>
            <a:ext cx="5688632" cy="864096"/>
          </a:xfrm>
          <a:prstGeom prst="roundRect">
            <a:avLst/>
          </a:prstGeom>
          <a:solidFill>
            <a:srgbClr val="53548A"/>
          </a:solidFill>
          <a:ln w="127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 = I</a:t>
            </a:r>
            <a:r>
              <a:rPr kumimoji="0" 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– I</a:t>
            </a:r>
            <a:r>
              <a:rPr kumimoji="0" 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. 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</a:t>
            </a:r>
            <a:r>
              <a:rPr kumimoji="0" lang="cs-CZ" sz="2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+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= I</a:t>
            </a:r>
            <a:r>
              <a:rPr kumimoji="0" 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– I</a:t>
            </a:r>
            <a:r>
              <a:rPr kumimoji="0" 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. i + NG</a:t>
            </a:r>
          </a:p>
        </p:txBody>
      </p:sp>
    </p:spTree>
    <p:extLst>
      <p:ext uri="{BB962C8B-B14F-4D97-AF65-F5344CB8AC3E}">
        <p14:creationId xmlns:p14="http://schemas.microsoft.com/office/powerpoint/2010/main" val="2945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Rovnovážný stav na trhu zboží:</a:t>
            </a:r>
          </a:p>
          <a:p>
            <a:pPr algn="ctr">
              <a:buNone/>
            </a:pPr>
            <a:r>
              <a:rPr lang="cs-CZ" sz="2000" dirty="0"/>
              <a:t>S = I</a:t>
            </a:r>
            <a:r>
              <a:rPr lang="cs-CZ" sz="2000" baseline="30000" dirty="0"/>
              <a:t>+</a:t>
            </a:r>
          </a:p>
          <a:p>
            <a:pPr algn="ctr">
              <a:buNone/>
            </a:pPr>
            <a:r>
              <a:rPr lang="cs-CZ" sz="2000" dirty="0"/>
              <a:t>S</a:t>
            </a:r>
            <a:r>
              <a:rPr lang="cs-CZ" sz="2000" baseline="-25000" dirty="0"/>
              <a:t>A</a:t>
            </a:r>
            <a:r>
              <a:rPr lang="cs-CZ" sz="2000" dirty="0"/>
              <a:t> + </a:t>
            </a:r>
            <a:r>
              <a:rPr lang="cs-CZ" sz="2000" dirty="0" err="1"/>
              <a:t>s</a:t>
            </a:r>
            <a:r>
              <a:rPr lang="cs-CZ" sz="2000" baseline="-25000" dirty="0" err="1"/>
              <a:t>Y</a:t>
            </a:r>
            <a:r>
              <a:rPr lang="cs-CZ" sz="2000" dirty="0"/>
              <a:t> . Y = I</a:t>
            </a:r>
            <a:r>
              <a:rPr lang="cs-CZ" sz="2000" baseline="-25000" dirty="0"/>
              <a:t>A</a:t>
            </a:r>
            <a:r>
              <a:rPr lang="cs-CZ" sz="2000" dirty="0"/>
              <a:t> – </a:t>
            </a:r>
            <a:r>
              <a:rPr lang="cs-CZ" sz="2000" dirty="0" err="1"/>
              <a:t>I</a:t>
            </a:r>
            <a:r>
              <a:rPr lang="cs-CZ" sz="2000" baseline="-25000" dirty="0" err="1"/>
              <a:t>i</a:t>
            </a:r>
            <a:r>
              <a:rPr lang="cs-CZ" sz="2000" dirty="0"/>
              <a:t> . i + NG</a:t>
            </a:r>
          </a:p>
          <a:p>
            <a:pPr algn="ctr">
              <a:buNone/>
            </a:pPr>
            <a:r>
              <a:rPr lang="cs-CZ" sz="2000" dirty="0"/>
              <a:t>Y = (I</a:t>
            </a:r>
            <a:r>
              <a:rPr lang="cs-CZ" sz="2000" baseline="-25000" dirty="0"/>
              <a:t>A</a:t>
            </a:r>
            <a:r>
              <a:rPr lang="cs-CZ" sz="2000" dirty="0"/>
              <a:t> – </a:t>
            </a:r>
            <a:r>
              <a:rPr lang="cs-CZ" sz="2000" dirty="0" err="1"/>
              <a:t>I</a:t>
            </a:r>
            <a:r>
              <a:rPr lang="cs-CZ" sz="2000" baseline="-25000" dirty="0" err="1"/>
              <a:t>i</a:t>
            </a:r>
            <a:r>
              <a:rPr lang="cs-CZ" sz="2000" dirty="0"/>
              <a:t> . i + NG - S</a:t>
            </a:r>
            <a:r>
              <a:rPr lang="cs-CZ" sz="2000" baseline="-25000" dirty="0"/>
              <a:t>A</a:t>
            </a:r>
            <a:r>
              <a:rPr lang="cs-CZ" sz="2000" dirty="0"/>
              <a:t> )/ </a:t>
            </a:r>
            <a:r>
              <a:rPr lang="cs-CZ" sz="2000" dirty="0" err="1"/>
              <a:t>s</a:t>
            </a:r>
            <a:r>
              <a:rPr lang="cs-CZ" sz="2000" baseline="-25000" dirty="0" err="1"/>
              <a:t>Y</a:t>
            </a:r>
            <a:endParaRPr lang="cs-CZ" sz="2000" baseline="-25000" dirty="0"/>
          </a:p>
          <a:p>
            <a:pPr algn="ctr">
              <a:buNone/>
            </a:pPr>
            <a:r>
              <a:rPr lang="cs-CZ" sz="2000" dirty="0"/>
              <a:t>Y = ((I</a:t>
            </a:r>
            <a:r>
              <a:rPr lang="cs-CZ" sz="2000" baseline="-25000" dirty="0"/>
              <a:t>A </a:t>
            </a:r>
            <a:r>
              <a:rPr lang="cs-CZ" sz="2000" dirty="0"/>
              <a:t>+ NG  - S</a:t>
            </a:r>
            <a:r>
              <a:rPr lang="cs-CZ" sz="2000" baseline="-25000" dirty="0"/>
              <a:t>A</a:t>
            </a:r>
            <a:r>
              <a:rPr lang="cs-CZ" sz="2000" dirty="0"/>
              <a:t>)/ </a:t>
            </a:r>
            <a:r>
              <a:rPr lang="cs-CZ" sz="2000" dirty="0" err="1"/>
              <a:t>s</a:t>
            </a:r>
            <a:r>
              <a:rPr lang="cs-CZ" sz="2000" baseline="-25000" dirty="0" err="1"/>
              <a:t>Y</a:t>
            </a:r>
            <a:r>
              <a:rPr lang="cs-CZ" sz="2000" baseline="-25000" dirty="0"/>
              <a:t> </a:t>
            </a:r>
            <a:r>
              <a:rPr lang="cs-CZ" sz="2000" dirty="0"/>
              <a:t>) – ((</a:t>
            </a:r>
            <a:r>
              <a:rPr lang="cs-CZ" sz="2000" dirty="0" err="1"/>
              <a:t>I</a:t>
            </a:r>
            <a:r>
              <a:rPr lang="cs-CZ" sz="2000" baseline="-25000" dirty="0" err="1"/>
              <a:t>i</a:t>
            </a:r>
            <a:r>
              <a:rPr lang="cs-CZ" sz="2000" dirty="0"/>
              <a:t>/</a:t>
            </a:r>
            <a:r>
              <a:rPr lang="cs-CZ" sz="2000" dirty="0" err="1"/>
              <a:t>s</a:t>
            </a:r>
            <a:r>
              <a:rPr lang="cs-CZ" sz="2000" baseline="-25000" dirty="0" err="1"/>
              <a:t>Y</a:t>
            </a:r>
            <a:r>
              <a:rPr lang="cs-CZ" sz="2000" dirty="0"/>
              <a:t>). i)</a:t>
            </a:r>
          </a:p>
          <a:p>
            <a:r>
              <a:rPr lang="cs-CZ" sz="1600" dirty="0" smtClean="0"/>
              <a:t>(I</a:t>
            </a:r>
            <a:r>
              <a:rPr lang="cs-CZ" sz="1600" baseline="-25000" dirty="0" smtClean="0"/>
              <a:t>A </a:t>
            </a:r>
            <a:r>
              <a:rPr lang="cs-CZ" sz="1600" dirty="0" smtClean="0"/>
              <a:t>+ NG  - S</a:t>
            </a:r>
            <a:r>
              <a:rPr lang="cs-CZ" sz="1600" baseline="-25000" dirty="0" smtClean="0"/>
              <a:t>A</a:t>
            </a:r>
            <a:r>
              <a:rPr lang="cs-CZ" sz="1600" dirty="0" smtClean="0"/>
              <a:t>)/ </a:t>
            </a:r>
            <a:r>
              <a:rPr lang="cs-CZ" sz="1600" dirty="0" err="1" smtClean="0"/>
              <a:t>s</a:t>
            </a:r>
            <a:r>
              <a:rPr lang="cs-CZ" sz="1600" baseline="-25000" dirty="0" err="1" smtClean="0"/>
              <a:t>Y</a:t>
            </a:r>
            <a:r>
              <a:rPr lang="cs-CZ" sz="1600" baseline="-25000" dirty="0" smtClean="0"/>
              <a:t> </a:t>
            </a:r>
            <a:r>
              <a:rPr lang="cs-CZ" sz="1600" dirty="0" smtClean="0"/>
              <a:t>) – můžeme vyjádřit jako parametr </a:t>
            </a:r>
            <a:r>
              <a:rPr lang="cs-CZ" sz="1600" i="1" dirty="0" smtClean="0"/>
              <a:t>a</a:t>
            </a:r>
          </a:p>
          <a:p>
            <a:r>
              <a:rPr lang="cs-CZ" sz="1600" dirty="0" smtClean="0"/>
              <a:t>(</a:t>
            </a:r>
            <a:r>
              <a:rPr lang="cs-CZ" sz="1600" dirty="0" err="1" smtClean="0"/>
              <a:t>I</a:t>
            </a:r>
            <a:r>
              <a:rPr lang="cs-CZ" sz="1600" baseline="-25000" dirty="0" err="1" smtClean="0"/>
              <a:t>i</a:t>
            </a:r>
            <a:r>
              <a:rPr lang="cs-CZ" sz="1600" dirty="0" smtClean="0"/>
              <a:t>/</a:t>
            </a:r>
            <a:r>
              <a:rPr lang="cs-CZ" sz="1600" dirty="0" err="1" smtClean="0"/>
              <a:t>s</a:t>
            </a:r>
            <a:r>
              <a:rPr lang="cs-CZ" sz="1600" baseline="-25000" dirty="0" err="1" smtClean="0"/>
              <a:t>Y</a:t>
            </a:r>
            <a:r>
              <a:rPr lang="cs-CZ" sz="1600" dirty="0" smtClean="0"/>
              <a:t>) – můžeme vyjádřit jako parametr </a:t>
            </a:r>
            <a:r>
              <a:rPr lang="cs-CZ" sz="1600" i="1" dirty="0" smtClean="0"/>
              <a:t>b</a:t>
            </a:r>
          </a:p>
          <a:p>
            <a:endParaRPr lang="cs-CZ" sz="1600" i="1" dirty="0" smtClean="0"/>
          </a:p>
          <a:p>
            <a:endParaRPr lang="cs-CZ" sz="1600" i="1" dirty="0"/>
          </a:p>
          <a:p>
            <a:endParaRPr lang="cs-CZ" sz="1600" dirty="0"/>
          </a:p>
          <a:p>
            <a:r>
              <a:rPr lang="cs-CZ" sz="1400" dirty="0"/>
              <a:t>Změna parametru </a:t>
            </a:r>
            <a:r>
              <a:rPr lang="cs-CZ" sz="1400" i="1" dirty="0"/>
              <a:t>a – </a:t>
            </a:r>
            <a:r>
              <a:rPr lang="cs-CZ" sz="1400" dirty="0"/>
              <a:t>posun přímky </a:t>
            </a:r>
          </a:p>
          <a:p>
            <a:r>
              <a:rPr lang="cs-CZ" sz="1400" dirty="0"/>
              <a:t>Změna parametru </a:t>
            </a:r>
            <a:r>
              <a:rPr lang="cs-CZ" sz="1400" i="1" dirty="0"/>
              <a:t>b – </a:t>
            </a:r>
            <a:r>
              <a:rPr lang="cs-CZ" sz="1400" dirty="0"/>
              <a:t>sklon přímky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Podoba přímky IS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Měnová politika v modelu IS-LM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699792" y="3579862"/>
            <a:ext cx="3528392" cy="432048"/>
          </a:xfrm>
          <a:prstGeom prst="roundRect">
            <a:avLst/>
          </a:prstGeom>
          <a:solidFill>
            <a:srgbClr val="53548A"/>
          </a:solidFill>
          <a:ln w="127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Y = </a:t>
            </a:r>
            <a:r>
              <a:rPr kumimoji="0" 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 – b . i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2562</Words>
  <Application>Microsoft Office PowerPoint</Application>
  <PresentationFormat>Předvádění na obrazovce (16:9)</PresentationFormat>
  <Paragraphs>261</Paragraphs>
  <Slides>36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Enriqueta</vt:lpstr>
      <vt:lpstr>Perpetua</vt:lpstr>
      <vt:lpstr>Times New Roman</vt:lpstr>
      <vt:lpstr>Wingdings</vt:lpstr>
      <vt:lpstr>SLU</vt:lpstr>
      <vt:lpstr>Měnová politika v modelu IS-LM </vt:lpstr>
      <vt:lpstr>Základní popis a předpoklady modelu IS-LM (1)</vt:lpstr>
      <vt:lpstr>Základní popis a předpoklady modelu IS-LM (2)</vt:lpstr>
      <vt:lpstr>Situace na trhu zboží, peněz a obligací</vt:lpstr>
      <vt:lpstr>Model IS-LM: základní rovnovážný stav</vt:lpstr>
      <vt:lpstr>Trh zboží – přímka IS</vt:lpstr>
      <vt:lpstr>Podoba přímky IS</vt:lpstr>
      <vt:lpstr>Podoba přímky IS</vt:lpstr>
      <vt:lpstr>Podoba přímky IS</vt:lpstr>
      <vt:lpstr>Přímka IS: situace na trhu zboží</vt:lpstr>
      <vt:lpstr>Posuny přímky IS</vt:lpstr>
      <vt:lpstr>Sklon přímky IS</vt:lpstr>
      <vt:lpstr>Trh peněz – přímka LM</vt:lpstr>
      <vt:lpstr>Trh peněz – přímka LM</vt:lpstr>
      <vt:lpstr>Přímka LM: situace na trhu peněz</vt:lpstr>
      <vt:lpstr>Podoba přímky LM</vt:lpstr>
      <vt:lpstr>Podoba přímky LM</vt:lpstr>
      <vt:lpstr>Podoba přímky LM</vt:lpstr>
      <vt:lpstr>Podoba přímky LM</vt:lpstr>
      <vt:lpstr>Posuny přímky LM</vt:lpstr>
      <vt:lpstr>Sklon přímky LM</vt:lpstr>
      <vt:lpstr>Rovnováha a nerovnováhy v modelu IS-LM</vt:lpstr>
      <vt:lpstr>Prezentace aplikace PowerPoint</vt:lpstr>
      <vt:lpstr>Obnovování rovnováhy</vt:lpstr>
      <vt:lpstr>Účinnost MP v modelu IS-LM</vt:lpstr>
      <vt:lpstr>Účinnost MP v modelu IS-LM (Keynesovský přístup ke sklonu přímky LM)</vt:lpstr>
      <vt:lpstr>Prezentace aplikace PowerPoint</vt:lpstr>
      <vt:lpstr>Účinnost MP v modelu IS-LM (Monetaristický přístup ke sklonu přímky LM)</vt:lpstr>
      <vt:lpstr>Prezentace aplikace PowerPoint</vt:lpstr>
      <vt:lpstr>Měnový a úrokový transmisní mechanismus MP v modelu IS-LM</vt:lpstr>
      <vt:lpstr>Měnový a úrokový transmisní mechanismus MP v modelu IS-LM</vt:lpstr>
      <vt:lpstr>Prezentace aplikace PowerPoint</vt:lpstr>
      <vt:lpstr>Měnový a úrokový transmisní mechanismus MP v modelu IS-LM</vt:lpstr>
      <vt:lpstr>Prezentace aplikace PowerPoint</vt:lpstr>
      <vt:lpstr>Srovnání nestability přímky IS a nestability přímky LM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141</cp:revision>
  <cp:lastPrinted>2017-02-22T12:09:42Z</cp:lastPrinted>
  <dcterms:created xsi:type="dcterms:W3CDTF">2016-07-06T15:42:34Z</dcterms:created>
  <dcterms:modified xsi:type="dcterms:W3CDTF">2020-04-03T19:13:41Z</dcterms:modified>
</cp:coreProperties>
</file>