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08" r:id="rId3"/>
    <p:sldId id="309" r:id="rId4"/>
    <p:sldId id="310" r:id="rId5"/>
    <p:sldId id="311" r:id="rId6"/>
    <p:sldId id="312" r:id="rId7"/>
    <p:sldId id="313" r:id="rId8"/>
    <p:sldId id="317" r:id="rId9"/>
    <p:sldId id="318" r:id="rId10"/>
    <p:sldId id="319" r:id="rId11"/>
    <p:sldId id="314" r:id="rId12"/>
    <p:sldId id="315" r:id="rId13"/>
    <p:sldId id="316" r:id="rId14"/>
    <p:sldId id="295" r:id="rId15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EAF6F5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8034E78-7F5D-4C2E-B375-FC64B27BC917}" styleName="Styl Tmavá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4" autoAdjust="0"/>
    <p:restoredTop sz="94660"/>
  </p:normalViewPr>
  <p:slideViewPr>
    <p:cSldViewPr>
      <p:cViewPr varScale="1">
        <p:scale>
          <a:sx n="140" d="100"/>
          <a:sy n="140" d="100"/>
        </p:scale>
        <p:origin x="186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A2C2EC-02D1-45BE-B2E9-3575D82216E5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B78EF-36C3-4138-A357-245E0C698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526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63962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87259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4275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1940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149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0689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16063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82307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93023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07065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9908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2091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1333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1131590"/>
            <a:ext cx="5616624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Měnová politika v České republice</a:t>
            </a:r>
            <a:b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FIU/NPPTP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Zuzana </a:t>
            </a:r>
            <a:r>
              <a:rPr lang="cs-CZ" altLang="cs-CZ" sz="9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Szkorupová</a:t>
            </a:r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pl-PL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183702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sz="2000" dirty="0"/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 smtClean="0"/>
              <a:t>Základní úrokové sazby ČNB v %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395536" y="4791224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FIU/NPPTP Měnová politika v České republice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169890"/>
              </p:ext>
            </p:extLst>
          </p:nvPr>
        </p:nvGraphicFramePr>
        <p:xfrm>
          <a:off x="395536" y="1203598"/>
          <a:ext cx="5943600" cy="17430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0600"/>
                <a:gridCol w="990600"/>
                <a:gridCol w="990600"/>
                <a:gridCol w="990600"/>
                <a:gridCol w="990600"/>
                <a:gridCol w="990600"/>
              </a:tblGrid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u="none" strike="noStrike">
                          <a:effectLst/>
                        </a:rPr>
                        <a:t> 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2T repo 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Diskontní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Lombardní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Povinné minimální rezervy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 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u="none" strike="noStrike">
                          <a:effectLst/>
                        </a:rPr>
                        <a:t> 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sazba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sazba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sazba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z primárních vkladů (%)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 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u="none" strike="noStrike">
                          <a:effectLst/>
                        </a:rPr>
                        <a:t> 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(%)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(%)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(%)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u="none" strike="noStrike">
                          <a:effectLst/>
                        </a:rPr>
                        <a:t> 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 stavebních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u="none" strike="noStrike">
                          <a:effectLst/>
                        </a:rPr>
                        <a:t> 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 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u="none" strike="noStrike">
                          <a:effectLst/>
                        </a:rPr>
                        <a:t> 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u="none" strike="noStrike">
                          <a:effectLst/>
                        </a:rPr>
                        <a:t> 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bank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spořitelen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u="none" strike="noStrike">
                          <a:effectLst/>
                        </a:rPr>
                        <a:t> 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u="none" strike="noStrike">
                          <a:effectLst/>
                        </a:rPr>
                        <a:t> 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u="none" strike="noStrike">
                          <a:effectLst/>
                        </a:rPr>
                        <a:t> 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u="none" strike="noStrike">
                          <a:effectLst/>
                        </a:rPr>
                        <a:t> 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u="none" strike="noStrike">
                          <a:effectLst/>
                        </a:rPr>
                        <a:t> 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a ČMZRB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9550"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u="none" strike="noStrike">
                          <a:effectLst/>
                        </a:rPr>
                        <a:t>04.02.2022</a:t>
                      </a:r>
                      <a:endParaRPr lang="sk-SK" sz="1200" b="1" i="0" u="none" strike="noStrike">
                        <a:solidFill>
                          <a:srgbClr val="FF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4,50</a:t>
                      </a:r>
                      <a:endParaRPr lang="sk-SK" sz="1200" b="1" i="0" u="none" strike="noStrike">
                        <a:solidFill>
                          <a:srgbClr val="FF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3,50</a:t>
                      </a:r>
                      <a:endParaRPr lang="sk-SK" sz="1200" b="1" i="0" u="none" strike="noStrike">
                        <a:solidFill>
                          <a:srgbClr val="FF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5,50</a:t>
                      </a:r>
                      <a:endParaRPr lang="sk-SK" sz="1200" b="1" i="0" u="none" strike="noStrike">
                        <a:solidFill>
                          <a:srgbClr val="FF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u="none" strike="noStrike">
                          <a:effectLst/>
                        </a:rPr>
                        <a:t> 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u="none" strike="noStrike" dirty="0">
                          <a:effectLst/>
                        </a:rPr>
                        <a:t> </a:t>
                      </a:r>
                      <a:endParaRPr lang="sk-SK" sz="1200" b="0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70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 smtClean="0"/>
              <a:t>Operace na volném trhu</a:t>
            </a:r>
          </a:p>
          <a:p>
            <a:pPr lvl="1"/>
            <a:r>
              <a:rPr lang="cs-CZ" sz="1600" dirty="0"/>
              <a:t>hlavní měnový </a:t>
            </a:r>
            <a:r>
              <a:rPr lang="cs-CZ" sz="1600" dirty="0" smtClean="0"/>
              <a:t>nástroj - </a:t>
            </a:r>
            <a:r>
              <a:rPr lang="cs-CZ" sz="1600" dirty="0"/>
              <a:t>z</a:t>
            </a:r>
            <a:r>
              <a:rPr lang="cs-CZ" sz="1600" dirty="0" smtClean="0"/>
              <a:t>ákladní </a:t>
            </a:r>
            <a:r>
              <a:rPr lang="cs-CZ" sz="1600" dirty="0"/>
              <a:t>doba trvání </a:t>
            </a:r>
            <a:r>
              <a:rPr lang="cs-CZ" sz="1600" dirty="0" err="1" smtClean="0"/>
              <a:t>repo</a:t>
            </a:r>
            <a:r>
              <a:rPr lang="cs-CZ" sz="1600" dirty="0" smtClean="0"/>
              <a:t> </a:t>
            </a:r>
            <a:r>
              <a:rPr lang="cs-CZ" sz="1600" dirty="0"/>
              <a:t>operací je určena na 14 dní (2T </a:t>
            </a:r>
            <a:r>
              <a:rPr lang="cs-CZ" sz="1600" dirty="0" err="1"/>
              <a:t>repo</a:t>
            </a:r>
            <a:r>
              <a:rPr lang="cs-CZ" sz="1600" dirty="0"/>
              <a:t> sazba)</a:t>
            </a:r>
          </a:p>
          <a:p>
            <a:pPr lvl="1"/>
            <a:r>
              <a:rPr lang="cs-CZ" sz="1600" dirty="0"/>
              <a:t>doplňkový měnový </a:t>
            </a:r>
            <a:r>
              <a:rPr lang="cs-CZ" sz="1600" dirty="0" smtClean="0"/>
              <a:t>nástroj – dobra trvání </a:t>
            </a:r>
            <a:r>
              <a:rPr lang="cs-CZ" sz="1600" dirty="0" err="1" smtClean="0"/>
              <a:t>repo</a:t>
            </a:r>
            <a:r>
              <a:rPr lang="cs-CZ" sz="1600" dirty="0" smtClean="0"/>
              <a:t> operací 3 měsíce (naposledy využity v 2001)</a:t>
            </a:r>
            <a:endParaRPr lang="cs-CZ" sz="1600" dirty="0"/>
          </a:p>
          <a:p>
            <a:pPr lvl="1"/>
            <a:r>
              <a:rPr lang="cs-CZ" sz="1600" dirty="0"/>
              <a:t>nástroje jemného </a:t>
            </a:r>
            <a:r>
              <a:rPr lang="cs-CZ" sz="1600" dirty="0" smtClean="0"/>
              <a:t>ladění – aplikace spíše vzácná</a:t>
            </a:r>
          </a:p>
          <a:p>
            <a:r>
              <a:rPr lang="cs-CZ" sz="2000" dirty="0" smtClean="0"/>
              <a:t>Automatické </a:t>
            </a:r>
            <a:r>
              <a:rPr lang="cs-CZ" sz="2000" dirty="0" err="1" smtClean="0"/>
              <a:t>facility</a:t>
            </a:r>
            <a:endParaRPr lang="cs-CZ" sz="2000" dirty="0" smtClean="0"/>
          </a:p>
          <a:p>
            <a:pPr lvl="1"/>
            <a:r>
              <a:rPr lang="cs-CZ" sz="1600" dirty="0" smtClean="0"/>
              <a:t>depozitní </a:t>
            </a:r>
            <a:r>
              <a:rPr lang="cs-CZ" sz="1600" dirty="0" err="1" smtClean="0"/>
              <a:t>facilita</a:t>
            </a:r>
            <a:r>
              <a:rPr lang="cs-CZ" sz="1600" dirty="0" smtClean="0"/>
              <a:t> (diskontní sazba)</a:t>
            </a:r>
          </a:p>
          <a:p>
            <a:pPr lvl="1"/>
            <a:r>
              <a:rPr lang="cs-CZ" sz="1600" dirty="0" smtClean="0"/>
              <a:t>Marginální </a:t>
            </a:r>
            <a:r>
              <a:rPr lang="cs-CZ" sz="1600" dirty="0" err="1" smtClean="0"/>
              <a:t>zápujční</a:t>
            </a:r>
            <a:r>
              <a:rPr lang="cs-CZ" sz="1600" dirty="0" smtClean="0"/>
              <a:t> </a:t>
            </a:r>
            <a:r>
              <a:rPr lang="cs-CZ" sz="1600" dirty="0" err="1" smtClean="0"/>
              <a:t>facilita</a:t>
            </a:r>
            <a:r>
              <a:rPr lang="cs-CZ" sz="1600" dirty="0" smtClean="0"/>
              <a:t> </a:t>
            </a:r>
            <a:r>
              <a:rPr lang="cs-CZ" sz="1600" dirty="0" err="1" smtClean="0"/>
              <a:t>facilita</a:t>
            </a:r>
            <a:r>
              <a:rPr lang="cs-CZ" sz="1600" dirty="0" smtClean="0"/>
              <a:t> (lombardní sazba)</a:t>
            </a:r>
          </a:p>
          <a:p>
            <a:r>
              <a:rPr lang="cs-CZ" sz="2000" dirty="0" smtClean="0"/>
              <a:t>Povinné minimální rezervy </a:t>
            </a:r>
          </a:p>
          <a:p>
            <a:pPr lvl="1"/>
            <a:r>
              <a:rPr lang="cs-CZ" sz="1600" dirty="0" smtClean="0"/>
              <a:t>2 % z objemu </a:t>
            </a:r>
            <a:r>
              <a:rPr lang="cs-CZ" sz="1600" dirty="0"/>
              <a:t>primárních závazků banky vůči nebankovním subjektům, jejichž splatnost nepřevyšuje 2 </a:t>
            </a:r>
            <a:r>
              <a:rPr lang="cs-CZ" sz="1600" dirty="0" smtClean="0"/>
              <a:t>roky</a:t>
            </a:r>
          </a:p>
          <a:p>
            <a:endParaRPr lang="cs-CZ" sz="2000" dirty="0"/>
          </a:p>
          <a:p>
            <a:endParaRPr lang="cs-CZ" sz="2000" dirty="0"/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 smtClean="0"/>
              <a:t>Konvenční měnová politika ČNB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FIU/NPPTP Měnová politika v České republice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20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 smtClean="0"/>
              <a:t>Mimořádné operace na podporu mezibankovního trhu</a:t>
            </a:r>
          </a:p>
          <a:p>
            <a:pPr lvl="1"/>
            <a:r>
              <a:rPr lang="cs-CZ" sz="1600" dirty="0" smtClean="0"/>
              <a:t>Od 10/2008 dodávací </a:t>
            </a:r>
            <a:r>
              <a:rPr lang="cs-CZ" sz="1600" dirty="0" err="1"/>
              <a:t>repo</a:t>
            </a:r>
            <a:r>
              <a:rPr lang="cs-CZ" sz="1600" dirty="0"/>
              <a:t> operace se splatností dva a později i tři </a:t>
            </a:r>
            <a:r>
              <a:rPr lang="cs-CZ" sz="1600" dirty="0" smtClean="0"/>
              <a:t>měsíce</a:t>
            </a:r>
          </a:p>
          <a:p>
            <a:pPr lvl="1"/>
            <a:r>
              <a:rPr lang="cs-CZ" sz="1600" dirty="0" smtClean="0"/>
              <a:t>Od roku 2011:</a:t>
            </a:r>
          </a:p>
          <a:p>
            <a:pPr lvl="1"/>
            <a:endParaRPr lang="cs-CZ" sz="1600" dirty="0"/>
          </a:p>
          <a:p>
            <a:pPr lvl="1"/>
            <a:endParaRPr lang="cs-CZ" sz="1600" dirty="0" smtClean="0"/>
          </a:p>
          <a:p>
            <a:pPr lvl="1"/>
            <a:endParaRPr lang="cs-CZ" sz="1600" dirty="0"/>
          </a:p>
          <a:p>
            <a:pPr lvl="1"/>
            <a:endParaRPr lang="cs-CZ" sz="1600" dirty="0" smtClean="0"/>
          </a:p>
          <a:p>
            <a:pPr lvl="1"/>
            <a:endParaRPr lang="cs-CZ" sz="1600" dirty="0"/>
          </a:p>
          <a:p>
            <a:pPr lvl="1"/>
            <a:endParaRPr lang="cs-CZ" sz="1600" dirty="0" smtClean="0"/>
          </a:p>
          <a:p>
            <a:r>
              <a:rPr lang="cs-CZ" sz="2000" dirty="0" smtClean="0"/>
              <a:t>Devizové intervence</a:t>
            </a:r>
          </a:p>
          <a:p>
            <a:pPr lvl="1"/>
            <a:r>
              <a:rPr lang="cs-CZ" sz="1600" dirty="0" smtClean="0"/>
              <a:t>Započaty 7/11/2013 – asymetrický  kurzový závazek na úrovni 27 CZK/EUR</a:t>
            </a:r>
          </a:p>
          <a:p>
            <a:pPr lvl="1"/>
            <a:r>
              <a:rPr lang="cs-CZ" sz="1600" dirty="0" smtClean="0"/>
              <a:t>Ukončeny 6/4/2017</a:t>
            </a:r>
            <a:endParaRPr lang="cs-CZ" sz="1600" dirty="0"/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352928" cy="507703"/>
          </a:xfrm>
        </p:spPr>
        <p:txBody>
          <a:bodyPr/>
          <a:lstStyle/>
          <a:p>
            <a:r>
              <a:rPr lang="cs-CZ" b="1" dirty="0" smtClean="0"/>
              <a:t>Nekonvenční měnová politika ČNB (reakce na finanční krizi)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FIU/NPPTP Měnová politika v České republice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8699029"/>
              </p:ext>
            </p:extLst>
          </p:nvPr>
        </p:nvGraphicFramePr>
        <p:xfrm>
          <a:off x="671963" y="1867468"/>
          <a:ext cx="6823671" cy="812294"/>
        </p:xfrm>
        <a:graphic>
          <a:graphicData uri="http://schemas.openxmlformats.org/drawingml/2006/table">
            <a:tbl>
              <a:tblPr/>
              <a:tblGrid>
                <a:gridCol w="28083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4080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7455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40395"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solidFill>
                            <a:srgbClr val="FFFFFF"/>
                          </a:solidFill>
                          <a:effectLst/>
                        </a:rPr>
                        <a:t>Úprava 2-týdenních dodávacích </a:t>
                      </a:r>
                      <a:r>
                        <a:rPr lang="cs-CZ" sz="1100" dirty="0" err="1" smtClean="0">
                          <a:solidFill>
                            <a:srgbClr val="FFFFFF"/>
                          </a:solidFill>
                          <a:effectLst/>
                        </a:rPr>
                        <a:t>repo</a:t>
                      </a:r>
                      <a:r>
                        <a:rPr lang="cs-CZ" sz="1100" dirty="0" smtClean="0">
                          <a:solidFill>
                            <a:srgbClr val="FFFFFF"/>
                          </a:solidFill>
                          <a:effectLst/>
                        </a:rPr>
                        <a:t> operací</a:t>
                      </a:r>
                      <a:endParaRPr lang="cs-CZ" sz="1100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55A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</a:rPr>
                        <a:t>do 31.12.2010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b="1" i="1">
                          <a:effectLst/>
                        </a:rPr>
                        <a:t>od 1.1.2011</a:t>
                      </a:r>
                      <a:endParaRPr lang="cs-CZ" sz="1100">
                        <a:effectLst/>
                      </a:endParaRP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1166"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</a:rPr>
                        <a:t>Frekvence vyhlašování repo operace: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100">
                          <a:effectLst/>
                        </a:rPr>
                        <a:t>2 x týdně (pondělí a pátek)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b="1" i="1">
                          <a:effectLst/>
                        </a:rPr>
                        <a:t>1 x týdně (pondělí)</a:t>
                      </a:r>
                      <a:endParaRPr lang="cs-CZ" sz="1100">
                        <a:effectLst/>
                      </a:endParaRP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6514">
                <a:tc>
                  <a:txBody>
                    <a:bodyPr/>
                    <a:lstStyle/>
                    <a:p>
                      <a:r>
                        <a:rPr lang="pl-PL" sz="1100" dirty="0">
                          <a:effectLst/>
                        </a:rPr>
                        <a:t>Objednávky bank uspokojovány za fixní sazbu: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</a:rPr>
                        <a:t>2T repo sazba + 10 bp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b="1" i="1" dirty="0">
                          <a:effectLst/>
                        </a:rPr>
                        <a:t>2T </a:t>
                      </a:r>
                      <a:r>
                        <a:rPr lang="cs-CZ" sz="1100" b="1" i="1" dirty="0" err="1">
                          <a:effectLst/>
                        </a:rPr>
                        <a:t>repo</a:t>
                      </a:r>
                      <a:r>
                        <a:rPr lang="cs-CZ" sz="1100" b="1" i="1" dirty="0">
                          <a:effectLst/>
                        </a:rPr>
                        <a:t> sazba + 10 </a:t>
                      </a:r>
                      <a:r>
                        <a:rPr lang="cs-CZ" sz="1100" b="1" i="1" dirty="0" err="1">
                          <a:effectLst/>
                        </a:rPr>
                        <a:t>bp</a:t>
                      </a:r>
                      <a:endParaRPr lang="cs-CZ" sz="1100" dirty="0">
                        <a:effectLst/>
                      </a:endParaRP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5633159"/>
              </p:ext>
            </p:extLst>
          </p:nvPr>
        </p:nvGraphicFramePr>
        <p:xfrm>
          <a:off x="671963" y="2763474"/>
          <a:ext cx="6839299" cy="792087"/>
        </p:xfrm>
        <a:graphic>
          <a:graphicData uri="http://schemas.openxmlformats.org/drawingml/2006/table">
            <a:tbl>
              <a:tblPr/>
              <a:tblGrid>
                <a:gridCol w="280685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64029"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rgbClr val="FFFFFF"/>
                          </a:solidFill>
                          <a:effectLst/>
                        </a:rPr>
                        <a:t>Úprava devizových swapů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55A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</a:rPr>
                        <a:t>do 31.12.2010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b="1" i="1">
                          <a:effectLst/>
                        </a:rPr>
                        <a:t>od 1.1.2011</a:t>
                      </a:r>
                      <a:endParaRPr lang="cs-CZ" sz="1100">
                        <a:effectLst/>
                      </a:endParaRP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</a:rPr>
                        <a:t>Maximální doba splatnosti: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effectLst/>
                        </a:rPr>
                        <a:t>3 měsíce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b="1" i="1">
                          <a:effectLst/>
                        </a:rPr>
                        <a:t>2 týdny</a:t>
                      </a:r>
                      <a:endParaRPr lang="cs-CZ" sz="1100">
                        <a:effectLst/>
                      </a:endParaRP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r>
                        <a:rPr lang="cs-CZ" sz="1100" dirty="0">
                          <a:effectLst/>
                        </a:rPr>
                        <a:t>Uplatňované snížení kurzu (tzv. </a:t>
                      </a:r>
                      <a:r>
                        <a:rPr lang="cs-CZ" sz="1100" dirty="0" err="1">
                          <a:effectLst/>
                        </a:rPr>
                        <a:t>haircut</a:t>
                      </a:r>
                      <a:r>
                        <a:rPr lang="cs-CZ" sz="1100" dirty="0">
                          <a:effectLst/>
                        </a:rPr>
                        <a:t>):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>
                          <a:effectLst/>
                        </a:rPr>
                        <a:t>10 %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b="1" i="1" dirty="0">
                          <a:effectLst/>
                        </a:rPr>
                        <a:t>5 %</a:t>
                      </a:r>
                      <a:endParaRPr lang="cs-CZ" sz="1100" dirty="0">
                        <a:effectLst/>
                      </a:endParaRP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965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Diskuse nad aktuálním děním v oblasti měnové politiky ČNB</a:t>
            </a:r>
          </a:p>
          <a:p>
            <a:endParaRPr lang="cs-CZ" sz="1600" dirty="0" smtClean="0"/>
          </a:p>
          <a:p>
            <a:pPr>
              <a:buClr>
                <a:srgbClr val="307871"/>
              </a:buClr>
            </a:pPr>
            <a:r>
              <a:rPr lang="cs-CZ" sz="2000" dirty="0" smtClean="0"/>
              <a:t>Studium</a:t>
            </a:r>
            <a:r>
              <a:rPr lang="sk-SK" sz="2000" dirty="0" smtClean="0"/>
              <a:t> odborných </a:t>
            </a:r>
            <a:r>
              <a:rPr lang="cs-CZ" sz="2000" dirty="0" smtClean="0"/>
              <a:t>článků</a:t>
            </a: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352928" cy="507703"/>
          </a:xfrm>
        </p:spPr>
        <p:txBody>
          <a:bodyPr/>
          <a:lstStyle/>
          <a:p>
            <a:r>
              <a:rPr lang="cs-CZ" b="1" dirty="0" smtClean="0"/>
              <a:t>Měnová politika ČNB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FIU/NPPTP Měnová politika v České republice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68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400" dirty="0" smtClean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 smtClean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 smtClean="0"/>
          </a:p>
          <a:p>
            <a:pPr marL="0" indent="0">
              <a:buClr>
                <a:srgbClr val="307871"/>
              </a:buClr>
              <a:buNone/>
            </a:pPr>
            <a:endParaRPr lang="cs-CZ" sz="1400" dirty="0" smtClean="0"/>
          </a:p>
          <a:p>
            <a:pPr marL="0" indent="0" algn="ctr">
              <a:buClr>
                <a:srgbClr val="307871"/>
              </a:buClr>
              <a:buNone/>
            </a:pPr>
            <a:r>
              <a:rPr lang="cs-CZ" altLang="cs-CZ" sz="2400" dirty="0" smtClean="0"/>
              <a:t>Děkuji za pozornost </a:t>
            </a:r>
            <a:r>
              <a:rPr lang="cs-CZ" altLang="cs-CZ" sz="2400" dirty="0" smtClean="0">
                <a:sym typeface="Wingdings" panose="05000000000000000000" pitchFamily="2" charset="2"/>
              </a:rPr>
              <a:t></a:t>
            </a:r>
            <a:endParaRPr lang="cs-CZ" altLang="cs-CZ" sz="2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 smtClean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56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703189"/>
            <a:ext cx="8856984" cy="3812777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200" dirty="0"/>
              <a:t>Období </a:t>
            </a:r>
            <a:r>
              <a:rPr lang="cs-CZ" sz="1200" dirty="0" smtClean="0"/>
              <a:t>Rakousko-Uherska</a:t>
            </a:r>
          </a:p>
          <a:p>
            <a:pPr lvl="1"/>
            <a:r>
              <a:rPr lang="cs-CZ" sz="1050" dirty="0" smtClean="0"/>
              <a:t>CB - Privilegovaná </a:t>
            </a:r>
            <a:r>
              <a:rPr lang="cs-CZ" sz="1050" dirty="0"/>
              <a:t>Rakouská národní </a:t>
            </a:r>
            <a:r>
              <a:rPr lang="cs-CZ" sz="1050" dirty="0" smtClean="0"/>
              <a:t>banka; později </a:t>
            </a:r>
            <a:r>
              <a:rPr lang="cs-CZ" sz="1050" dirty="0"/>
              <a:t>Rakousko-Uherská </a:t>
            </a:r>
            <a:r>
              <a:rPr lang="cs-CZ" sz="1050" dirty="0" smtClean="0"/>
              <a:t>banka</a:t>
            </a:r>
          </a:p>
          <a:p>
            <a:pPr lvl="1"/>
            <a:r>
              <a:rPr lang="cs-CZ" sz="1050" dirty="0" smtClean="0"/>
              <a:t>Emise státovek pod kontrolou vlády</a:t>
            </a:r>
          </a:p>
          <a:p>
            <a:pPr lvl="1"/>
            <a:r>
              <a:rPr lang="cs-CZ" sz="1050" dirty="0" smtClean="0"/>
              <a:t>Peníze kryty drahými kovy =&gt; měnová politika bez většího významu</a:t>
            </a:r>
          </a:p>
          <a:p>
            <a:r>
              <a:rPr lang="cs-CZ" sz="1200" dirty="0" smtClean="0"/>
              <a:t>Československá </a:t>
            </a:r>
            <a:r>
              <a:rPr lang="cs-CZ" sz="1200" dirty="0"/>
              <a:t>republika (1918 – 1939</a:t>
            </a:r>
            <a:r>
              <a:rPr lang="cs-CZ" sz="1200" dirty="0" smtClean="0"/>
              <a:t>)</a:t>
            </a:r>
          </a:p>
          <a:p>
            <a:pPr lvl="1"/>
            <a:r>
              <a:rPr lang="cs-CZ" sz="1050" dirty="0" smtClean="0"/>
              <a:t>CB – Národní banka Československá </a:t>
            </a:r>
            <a:r>
              <a:rPr lang="cs-CZ" sz="1050" dirty="0"/>
              <a:t>od roku 1926 </a:t>
            </a:r>
            <a:r>
              <a:rPr lang="cs-CZ" sz="1050" dirty="0" smtClean="0"/>
              <a:t>(předtím </a:t>
            </a:r>
            <a:r>
              <a:rPr lang="cs-CZ" sz="1050" dirty="0"/>
              <a:t>Bankovní </a:t>
            </a:r>
            <a:r>
              <a:rPr lang="cs-CZ" sz="1050" dirty="0" smtClean="0"/>
              <a:t>úřad ministerstva financí)</a:t>
            </a:r>
          </a:p>
          <a:p>
            <a:pPr lvl="1"/>
            <a:r>
              <a:rPr lang="cs-CZ" sz="1050" dirty="0" smtClean="0"/>
              <a:t>CB pod kontrolou státu</a:t>
            </a:r>
          </a:p>
          <a:p>
            <a:pPr lvl="1"/>
            <a:r>
              <a:rPr lang="cs-CZ" sz="1050" dirty="0" smtClean="0"/>
              <a:t>1919 měnová odluka (vznik československých korun – kryty zlatem pouze částečně – 25 % )</a:t>
            </a:r>
            <a:endParaRPr lang="cs-CZ" sz="1050" dirty="0"/>
          </a:p>
          <a:p>
            <a:r>
              <a:rPr lang="cs-CZ" sz="1200" dirty="0" smtClean="0"/>
              <a:t>Období </a:t>
            </a:r>
            <a:r>
              <a:rPr lang="cs-CZ" sz="1200" dirty="0"/>
              <a:t>druhé </a:t>
            </a:r>
            <a:r>
              <a:rPr lang="cs-CZ" sz="1200" dirty="0" smtClean="0"/>
              <a:t>světové </a:t>
            </a:r>
            <a:r>
              <a:rPr lang="cs-CZ" sz="1200" dirty="0"/>
              <a:t>války (1939 – 1945</a:t>
            </a:r>
            <a:r>
              <a:rPr lang="cs-CZ" sz="1200" dirty="0" smtClean="0"/>
              <a:t>)</a:t>
            </a:r>
          </a:p>
          <a:p>
            <a:pPr lvl="1"/>
            <a:r>
              <a:rPr lang="pl-PL" sz="1050" dirty="0" smtClean="0"/>
              <a:t>CB - Národní banka </a:t>
            </a:r>
            <a:r>
              <a:rPr lang="pl-PL" sz="1050" dirty="0"/>
              <a:t>pro </a:t>
            </a:r>
            <a:r>
              <a:rPr lang="pl-PL" sz="1050" dirty="0" smtClean="0"/>
              <a:t>Čechy </a:t>
            </a:r>
            <a:r>
              <a:rPr lang="pl-PL" sz="1050" dirty="0"/>
              <a:t>a </a:t>
            </a:r>
            <a:r>
              <a:rPr lang="pl-PL" sz="1050" dirty="0" smtClean="0"/>
              <a:t>Moravu</a:t>
            </a:r>
          </a:p>
          <a:p>
            <a:pPr lvl="1"/>
            <a:r>
              <a:rPr lang="pl-PL" sz="1050" dirty="0" smtClean="0"/>
              <a:t>CB pod kontrolou Německa</a:t>
            </a:r>
          </a:p>
          <a:p>
            <a:pPr lvl="1"/>
            <a:r>
              <a:rPr lang="pl-PL" sz="1050" dirty="0" smtClean="0"/>
              <a:t>Duální oběh českých korun a německých marek</a:t>
            </a:r>
            <a:endParaRPr lang="cs-CZ" sz="1050" dirty="0" smtClean="0"/>
          </a:p>
          <a:p>
            <a:r>
              <a:rPr lang="cs-CZ" sz="1200" dirty="0" smtClean="0"/>
              <a:t>Československá </a:t>
            </a:r>
            <a:r>
              <a:rPr lang="cs-CZ" sz="1200" dirty="0"/>
              <a:t>republika </a:t>
            </a:r>
            <a:r>
              <a:rPr lang="cs-CZ" sz="1200" dirty="0" smtClean="0"/>
              <a:t>(1945 – 1960)</a:t>
            </a:r>
          </a:p>
          <a:p>
            <a:pPr lvl="1"/>
            <a:r>
              <a:rPr lang="cs-CZ" sz="900" dirty="0"/>
              <a:t>CB - Národní banka </a:t>
            </a:r>
            <a:r>
              <a:rPr lang="cs-CZ" sz="900" dirty="0" smtClean="0"/>
              <a:t>Československá; od </a:t>
            </a:r>
            <a:r>
              <a:rPr lang="cs-CZ" sz="900" dirty="0"/>
              <a:t>roku 1950 </a:t>
            </a:r>
            <a:r>
              <a:rPr lang="cs-CZ" sz="900" dirty="0" smtClean="0"/>
              <a:t>Státní banka československá</a:t>
            </a:r>
          </a:p>
          <a:p>
            <a:pPr lvl="1"/>
            <a:r>
              <a:rPr lang="cs-CZ" sz="900" dirty="0"/>
              <a:t>z</a:t>
            </a:r>
            <a:r>
              <a:rPr lang="cs-CZ" sz="900" dirty="0" smtClean="0"/>
              <a:t>novu zavedena československá koruna; uskutečnění peněžní reformy</a:t>
            </a:r>
          </a:p>
          <a:p>
            <a:pPr lvl="1"/>
            <a:r>
              <a:rPr lang="cs-CZ" sz="900" dirty="0"/>
              <a:t>v</a:t>
            </a:r>
            <a:r>
              <a:rPr lang="cs-CZ" sz="900" dirty="0" smtClean="0"/>
              <a:t>znik jednostupňového bankovnictví</a:t>
            </a:r>
            <a:endParaRPr lang="cs-CZ" sz="900" dirty="0"/>
          </a:p>
          <a:p>
            <a:r>
              <a:rPr lang="cs-CZ" sz="1200" dirty="0" smtClean="0"/>
              <a:t>Československá </a:t>
            </a:r>
            <a:r>
              <a:rPr lang="cs-CZ" sz="1200" dirty="0"/>
              <a:t>socialistická republika </a:t>
            </a:r>
            <a:r>
              <a:rPr lang="cs-CZ" sz="1200" dirty="0" smtClean="0"/>
              <a:t>(1960 – 1989)</a:t>
            </a:r>
          </a:p>
          <a:p>
            <a:pPr lvl="1"/>
            <a:r>
              <a:rPr lang="cs-CZ" sz="900" dirty="0"/>
              <a:t>CB - Národní banka </a:t>
            </a:r>
            <a:r>
              <a:rPr lang="cs-CZ" sz="900" dirty="0" smtClean="0"/>
              <a:t>Československá (období </a:t>
            </a:r>
            <a:r>
              <a:rPr lang="cs-CZ" sz="900" dirty="0" err="1" smtClean="0"/>
              <a:t>monobanky</a:t>
            </a:r>
            <a:r>
              <a:rPr lang="cs-CZ" sz="900" dirty="0" smtClean="0"/>
              <a:t>)</a:t>
            </a:r>
          </a:p>
          <a:p>
            <a:pPr lvl="1"/>
            <a:r>
              <a:rPr lang="cs-CZ" sz="900" dirty="0" smtClean="0"/>
              <a:t>Měnová politika řízená plány</a:t>
            </a:r>
          </a:p>
          <a:p>
            <a:r>
              <a:rPr lang="cs-CZ" sz="1200" dirty="0" smtClean="0"/>
              <a:t>Česká </a:t>
            </a:r>
            <a:r>
              <a:rPr lang="cs-CZ" sz="1200" dirty="0"/>
              <a:t>a Slovenská federativní republika 1990 – </a:t>
            </a:r>
            <a:r>
              <a:rPr lang="cs-CZ" sz="1200" dirty="0" smtClean="0"/>
              <a:t>1992</a:t>
            </a:r>
          </a:p>
          <a:p>
            <a:pPr lvl="1"/>
            <a:r>
              <a:rPr lang="cs-CZ" sz="800" dirty="0" smtClean="0"/>
              <a:t>CB - Státní </a:t>
            </a:r>
            <a:r>
              <a:rPr lang="cs-CZ" sz="800" dirty="0"/>
              <a:t>banka č</a:t>
            </a:r>
            <a:r>
              <a:rPr lang="cs-CZ" sz="800" dirty="0" smtClean="0"/>
              <a:t>eskoslovenská </a:t>
            </a:r>
            <a:r>
              <a:rPr lang="cs-CZ" sz="800" dirty="0"/>
              <a:t>– centrální banka v tržních podmínkách</a:t>
            </a:r>
            <a:endParaRPr lang="cs-CZ" sz="800" dirty="0" smtClean="0"/>
          </a:p>
          <a:p>
            <a:endParaRPr lang="cs-CZ" sz="1200" dirty="0"/>
          </a:p>
          <a:p>
            <a:pPr>
              <a:buClr>
                <a:srgbClr val="307871"/>
              </a:buClr>
            </a:pPr>
            <a:endParaRPr lang="cs-CZ" sz="12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 smtClean="0"/>
              <a:t>Historický vývoj centrálního bankovnictví na území ČR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FIU/NPPTP Měnová politika v České republice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8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dirty="0" smtClean="0"/>
              <a:t>Přechod na tržně orientovanou ekonomiku</a:t>
            </a:r>
          </a:p>
          <a:p>
            <a:r>
              <a:rPr lang="cs-CZ" sz="1600" dirty="0" smtClean="0"/>
              <a:t>Vznik dvoustupňového bankovního systému</a:t>
            </a:r>
          </a:p>
          <a:p>
            <a:r>
              <a:rPr lang="cs-CZ" sz="1600" dirty="0" smtClean="0"/>
              <a:t>SBČS plní jenom úlohu centrální banky</a:t>
            </a:r>
          </a:p>
          <a:p>
            <a:r>
              <a:rPr lang="cs-CZ" sz="1600" dirty="0" smtClean="0"/>
              <a:t>měnový </a:t>
            </a:r>
            <a:r>
              <a:rPr lang="cs-CZ" sz="1600" dirty="0"/>
              <a:t>plán </a:t>
            </a:r>
            <a:r>
              <a:rPr lang="cs-CZ" sz="1600" dirty="0" smtClean="0"/>
              <a:t>se mění </a:t>
            </a:r>
            <a:r>
              <a:rPr lang="cs-CZ" sz="1600" dirty="0"/>
              <a:t>na tzv. prognózu hlavních </a:t>
            </a:r>
            <a:r>
              <a:rPr lang="cs-CZ" sz="1600" dirty="0" smtClean="0"/>
              <a:t>makroekonomických měnových </a:t>
            </a:r>
            <a:r>
              <a:rPr lang="cs-CZ" sz="1600" dirty="0"/>
              <a:t>proporcí a strategických </a:t>
            </a:r>
            <a:r>
              <a:rPr lang="cs-CZ" sz="1600" dirty="0" smtClean="0"/>
              <a:t>měnových záměrů</a:t>
            </a:r>
          </a:p>
          <a:p>
            <a:r>
              <a:rPr lang="cs-CZ" sz="1600" dirty="0" smtClean="0"/>
              <a:t>Hlavní cíl měnové politiky: vnitřní </a:t>
            </a:r>
            <a:r>
              <a:rPr lang="cs-CZ" sz="1600" dirty="0"/>
              <a:t>a </a:t>
            </a:r>
            <a:r>
              <a:rPr lang="cs-CZ" sz="1600" dirty="0" smtClean="0"/>
              <a:t>vnější měnová stabilita (stabilní cenová hladina </a:t>
            </a:r>
            <a:r>
              <a:rPr lang="cs-CZ" sz="1600" dirty="0"/>
              <a:t>a stabilní </a:t>
            </a:r>
            <a:r>
              <a:rPr lang="cs-CZ" sz="1600" dirty="0" smtClean="0"/>
              <a:t>měnový </a:t>
            </a:r>
            <a:r>
              <a:rPr lang="cs-CZ" sz="1600" dirty="0"/>
              <a:t>kurz domácí </a:t>
            </a:r>
            <a:r>
              <a:rPr lang="cs-CZ" sz="1600" dirty="0" smtClean="0"/>
              <a:t>měny)</a:t>
            </a:r>
          </a:p>
          <a:p>
            <a:r>
              <a:rPr lang="pl-PL" sz="1600" dirty="0" smtClean="0"/>
              <a:t>1990 –výrazná </a:t>
            </a:r>
            <a:r>
              <a:rPr lang="cs-CZ" sz="1600" dirty="0" smtClean="0"/>
              <a:t>modifikace úvěrového </a:t>
            </a:r>
            <a:r>
              <a:rPr lang="cs-CZ" sz="1600" dirty="0"/>
              <a:t>transmisního </a:t>
            </a:r>
            <a:r>
              <a:rPr lang="cs-CZ" sz="1600" dirty="0" smtClean="0"/>
              <a:t>mechanismu (stanoveny </a:t>
            </a:r>
            <a:r>
              <a:rPr lang="cs-CZ" sz="1600" dirty="0"/>
              <a:t>limity </a:t>
            </a:r>
            <a:r>
              <a:rPr lang="cs-CZ" sz="1600" dirty="0" smtClean="0"/>
              <a:t>úvěrů poskytovaných </a:t>
            </a:r>
            <a:r>
              <a:rPr lang="cs-CZ" sz="1600" dirty="0"/>
              <a:t>obchodními bankami ve snaze udržet vývoj </a:t>
            </a:r>
            <a:r>
              <a:rPr lang="cs-CZ" sz="1600" dirty="0" smtClean="0"/>
              <a:t>zprostředkujícího kritéria = celkový </a:t>
            </a:r>
            <a:r>
              <a:rPr lang="cs-CZ" sz="1600" dirty="0"/>
              <a:t>stav bankovních </a:t>
            </a:r>
            <a:r>
              <a:rPr lang="cs-CZ" sz="1600" dirty="0" smtClean="0"/>
              <a:t>úvěru </a:t>
            </a:r>
            <a:r>
              <a:rPr lang="cs-CZ" sz="1600" dirty="0"/>
              <a:t>v </a:t>
            </a:r>
            <a:r>
              <a:rPr lang="cs-CZ" sz="1600" dirty="0" smtClean="0"/>
              <a:t>ekonomice)</a:t>
            </a:r>
            <a:endParaRPr lang="cs-CZ" sz="1600" dirty="0"/>
          </a:p>
          <a:p>
            <a:r>
              <a:rPr lang="cs-CZ" sz="1600" dirty="0" smtClean="0"/>
              <a:t>1991 </a:t>
            </a:r>
            <a:r>
              <a:rPr lang="cs-CZ" sz="1600" dirty="0"/>
              <a:t>– </a:t>
            </a:r>
            <a:r>
              <a:rPr lang="cs-CZ" sz="1600" dirty="0" smtClean="0"/>
              <a:t>zprostředkující kritérium = peněžní </a:t>
            </a:r>
            <a:r>
              <a:rPr lang="cs-CZ" sz="1600" dirty="0"/>
              <a:t>zásoba </a:t>
            </a:r>
            <a:r>
              <a:rPr lang="cs-CZ" sz="1600" dirty="0" smtClean="0"/>
              <a:t>= M2</a:t>
            </a:r>
          </a:p>
          <a:p>
            <a:r>
              <a:rPr lang="cs-CZ" sz="1600" dirty="0" smtClean="0"/>
              <a:t>1992 </a:t>
            </a:r>
            <a:r>
              <a:rPr lang="cs-CZ" sz="1600" dirty="0"/>
              <a:t>– </a:t>
            </a:r>
            <a:r>
              <a:rPr lang="cs-CZ" sz="1600" dirty="0" smtClean="0"/>
              <a:t>měnový </a:t>
            </a:r>
            <a:r>
              <a:rPr lang="cs-CZ" sz="1600" dirty="0"/>
              <a:t>transmisní mechanismus - regulace </a:t>
            </a:r>
            <a:r>
              <a:rPr lang="cs-CZ" sz="1600" dirty="0" smtClean="0"/>
              <a:t>peněžní </a:t>
            </a:r>
            <a:r>
              <a:rPr lang="cs-CZ" sz="1600" dirty="0"/>
              <a:t>zásoby </a:t>
            </a:r>
            <a:r>
              <a:rPr lang="cs-CZ" sz="1600" dirty="0" smtClean="0"/>
              <a:t>přes operativní kritérium = nevypůjčené </a:t>
            </a:r>
            <a:r>
              <a:rPr lang="cs-CZ" sz="1600" dirty="0"/>
              <a:t>rezervy bank</a:t>
            </a:r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 smtClean="0"/>
              <a:t>Měnová politika SBČS v období 1990 - 1992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FIU/NPPTP Měnová politika v České republice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23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 smtClean="0"/>
              <a:t>Vznik 2 CB: </a:t>
            </a:r>
            <a:r>
              <a:rPr lang="cs-CZ" sz="2000" dirty="0"/>
              <a:t>Č</a:t>
            </a:r>
            <a:r>
              <a:rPr lang="cs-CZ" sz="2000" dirty="0" smtClean="0"/>
              <a:t>eská </a:t>
            </a:r>
            <a:r>
              <a:rPr lang="cs-CZ" sz="2000" dirty="0"/>
              <a:t>národní banka a </a:t>
            </a:r>
            <a:r>
              <a:rPr lang="cs-CZ" sz="2000" dirty="0" err="1" smtClean="0"/>
              <a:t>Národná</a:t>
            </a:r>
            <a:r>
              <a:rPr lang="cs-CZ" sz="2000" dirty="0" smtClean="0"/>
              <a:t> banka Slovenska (1.1.1993)</a:t>
            </a:r>
            <a:endParaRPr lang="cs-CZ" sz="2000" dirty="0"/>
          </a:p>
          <a:p>
            <a:pPr lvl="1"/>
            <a:r>
              <a:rPr lang="cs-CZ" sz="1600" dirty="0" smtClean="0"/>
              <a:t> Rozdělení většiny </a:t>
            </a:r>
            <a:r>
              <a:rPr lang="cs-CZ" sz="1600" dirty="0"/>
              <a:t>aktiv a pasiv </a:t>
            </a:r>
            <a:r>
              <a:rPr lang="cs-CZ" sz="1600" dirty="0" smtClean="0"/>
              <a:t>proběhlo </a:t>
            </a:r>
            <a:r>
              <a:rPr lang="cs-CZ" sz="1600" dirty="0"/>
              <a:t>v </a:t>
            </a:r>
            <a:r>
              <a:rPr lang="cs-CZ" sz="1600" dirty="0" smtClean="0"/>
              <a:t>poměru </a:t>
            </a:r>
            <a:r>
              <a:rPr lang="cs-CZ" sz="1600" dirty="0"/>
              <a:t>2,29 : </a:t>
            </a:r>
            <a:r>
              <a:rPr lang="cs-CZ" sz="1600" dirty="0" smtClean="0"/>
              <a:t>1</a:t>
            </a:r>
          </a:p>
          <a:p>
            <a:r>
              <a:rPr lang="cs-CZ" sz="2000" dirty="0" smtClean="0"/>
              <a:t>Vznik 2 nových měn: </a:t>
            </a:r>
            <a:r>
              <a:rPr lang="cs-CZ" sz="2000" dirty="0"/>
              <a:t>č</a:t>
            </a:r>
            <a:r>
              <a:rPr lang="cs-CZ" sz="2000" dirty="0" smtClean="0"/>
              <a:t>eská </a:t>
            </a:r>
            <a:r>
              <a:rPr lang="cs-CZ" sz="2000" dirty="0"/>
              <a:t>a slovenská </a:t>
            </a:r>
            <a:r>
              <a:rPr lang="cs-CZ" sz="2000" dirty="0" smtClean="0"/>
              <a:t>koruna (8</a:t>
            </a:r>
            <a:r>
              <a:rPr lang="cs-CZ" sz="2000" dirty="0"/>
              <a:t>. únor </a:t>
            </a:r>
            <a:r>
              <a:rPr lang="cs-CZ" sz="2000" dirty="0" smtClean="0"/>
              <a:t>1993)</a:t>
            </a:r>
          </a:p>
          <a:p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 smtClean="0"/>
              <a:t>Měnová odluka Česka a Slovenska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FIU/NPPTP Měnová politika v České republice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l="2357" t="39499" r="28344" b="30401"/>
          <a:stretch/>
        </p:blipFill>
        <p:spPr>
          <a:xfrm>
            <a:off x="107504" y="1995686"/>
            <a:ext cx="9003136" cy="2199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75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18831"/>
            <a:ext cx="9144000" cy="4028801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 smtClean="0"/>
              <a:t>Hlavní cíl: vnitřní a vnější stabilita měny</a:t>
            </a:r>
          </a:p>
          <a:p>
            <a:pPr lvl="1"/>
            <a:r>
              <a:rPr lang="cs-CZ" sz="1400" dirty="0" smtClean="0"/>
              <a:t>Postup MP: měnový transmisní mechanismus </a:t>
            </a:r>
          </a:p>
          <a:p>
            <a:pPr lvl="1"/>
            <a:r>
              <a:rPr lang="cs-CZ" sz="1400" dirty="0" smtClean="0"/>
              <a:t>zprostředkující kritérium - M2</a:t>
            </a:r>
          </a:p>
          <a:p>
            <a:pPr lvl="1"/>
            <a:r>
              <a:rPr lang="cs-CZ" sz="1400" dirty="0" smtClean="0"/>
              <a:t>operativní kritérium - složky měnové báze (do 1996); krátkodobá úroková sazba - PRIBOR (od 1996)</a:t>
            </a:r>
          </a:p>
          <a:p>
            <a:r>
              <a:rPr lang="cs-CZ" sz="2000" dirty="0" smtClean="0"/>
              <a:t>Měnový kurz měl určen kurzové rozpětí </a:t>
            </a:r>
            <a:r>
              <a:rPr lang="cs-CZ" sz="2000" dirty="0"/>
              <a:t> =&gt; důležitou roli </a:t>
            </a:r>
            <a:r>
              <a:rPr lang="cs-CZ" sz="2000" dirty="0" smtClean="0"/>
              <a:t>kurzové </a:t>
            </a:r>
            <a:r>
              <a:rPr lang="cs-CZ" sz="2000" dirty="0"/>
              <a:t>intervence</a:t>
            </a:r>
          </a:p>
          <a:p>
            <a:pPr lvl="1"/>
            <a:r>
              <a:rPr lang="cs-CZ" sz="1400" dirty="0" smtClean="0"/>
              <a:t>Nejdříve fluktuační pásmo ±0,5 % od centrální parity </a:t>
            </a:r>
          </a:p>
          <a:p>
            <a:pPr lvl="1"/>
            <a:r>
              <a:rPr lang="cs-CZ" sz="1400" dirty="0" smtClean="0"/>
              <a:t>1995 – CZK se stává volně směnitelnou měnou</a:t>
            </a:r>
          </a:p>
          <a:p>
            <a:pPr lvl="1"/>
            <a:r>
              <a:rPr lang="cs-CZ" sz="1400" dirty="0" smtClean="0"/>
              <a:t>Postupné tlaky na zhodnocení koruny =&gt; rozšíření fluktuačního pásma na </a:t>
            </a:r>
            <a:r>
              <a:rPr lang="cs-CZ" sz="1400" dirty="0"/>
              <a:t>±7,5 </a:t>
            </a:r>
            <a:r>
              <a:rPr lang="cs-CZ" sz="1400" dirty="0" smtClean="0"/>
              <a:t>%</a:t>
            </a:r>
          </a:p>
          <a:p>
            <a:pPr lvl="1"/>
            <a:r>
              <a:rPr lang="cs-CZ" sz="1400" dirty="0"/>
              <a:t>5/1997 – spekulativní útok na českou korunu =&gt; masivní intervence ČNB (nepřímo </a:t>
            </a:r>
            <a:r>
              <a:rPr lang="cs-CZ" sz="1400" dirty="0" smtClean="0"/>
              <a:t>zvýšením diskontní, </a:t>
            </a:r>
            <a:r>
              <a:rPr lang="cs-CZ" sz="1400" dirty="0"/>
              <a:t>lombardní a </a:t>
            </a:r>
            <a:r>
              <a:rPr lang="cs-CZ" sz="1400" dirty="0" err="1"/>
              <a:t>repo</a:t>
            </a:r>
            <a:r>
              <a:rPr lang="cs-CZ" sz="1400" dirty="0"/>
              <a:t> </a:t>
            </a:r>
            <a:r>
              <a:rPr lang="cs-CZ" sz="1400" dirty="0" smtClean="0"/>
              <a:t>sazby; přímo </a:t>
            </a:r>
            <a:r>
              <a:rPr lang="cs-CZ" sz="1400" dirty="0"/>
              <a:t>nákupy koruny </a:t>
            </a:r>
            <a:r>
              <a:rPr lang="cs-CZ" sz="1400" dirty="0" smtClean="0"/>
              <a:t>za zahraniční měny) =&gt; zavedení </a:t>
            </a:r>
            <a:r>
              <a:rPr lang="cs-CZ" sz="1400" dirty="0" err="1" smtClean="0"/>
              <a:t>floatingu</a:t>
            </a:r>
            <a:endParaRPr lang="cs-CZ" sz="1400" dirty="0" smtClean="0"/>
          </a:p>
          <a:p>
            <a:r>
              <a:rPr lang="cs-CZ" sz="2000" dirty="0" err="1" smtClean="0"/>
              <a:t>Floating</a:t>
            </a:r>
            <a:r>
              <a:rPr lang="cs-CZ" sz="2000" dirty="0" smtClean="0"/>
              <a:t> =&gt; změna konečného cíle – péče o cenovou stabilitu (vnitřní měnová stabilita)</a:t>
            </a:r>
          </a:p>
          <a:p>
            <a:pPr lvl="1"/>
            <a:r>
              <a:rPr lang="cs-CZ" sz="1400" dirty="0" smtClean="0"/>
              <a:t>Postup MP: cílování inflace </a:t>
            </a:r>
          </a:p>
          <a:p>
            <a:pPr lvl="1"/>
            <a:r>
              <a:rPr lang="cs-CZ" sz="1400" dirty="0" smtClean="0"/>
              <a:t>Operativní kritérium </a:t>
            </a:r>
            <a:r>
              <a:rPr lang="cs-CZ" sz="1400" dirty="0"/>
              <a:t>– krátkodobá úroková </a:t>
            </a:r>
            <a:r>
              <a:rPr lang="cs-CZ" sz="1400" dirty="0" smtClean="0"/>
              <a:t>sazba - </a:t>
            </a:r>
            <a:r>
              <a:rPr lang="cs-CZ" sz="1400" dirty="0"/>
              <a:t>2T </a:t>
            </a:r>
            <a:r>
              <a:rPr lang="cs-CZ" sz="1400" dirty="0" err="1"/>
              <a:t>repo</a:t>
            </a:r>
            <a:r>
              <a:rPr lang="cs-CZ" sz="1400" dirty="0"/>
              <a:t> </a:t>
            </a:r>
            <a:r>
              <a:rPr lang="cs-CZ" sz="1400" dirty="0" smtClean="0"/>
              <a:t>sazba </a:t>
            </a:r>
            <a:r>
              <a:rPr lang="cs-CZ" sz="1400" dirty="0"/>
              <a:t>z prostých </a:t>
            </a:r>
            <a:r>
              <a:rPr lang="cs-CZ" sz="1400" dirty="0" err="1"/>
              <a:t>repo</a:t>
            </a:r>
            <a:r>
              <a:rPr lang="cs-CZ" sz="1400" dirty="0"/>
              <a:t> operací</a:t>
            </a:r>
            <a:endParaRPr lang="cs-CZ" sz="1400" dirty="0" smtClean="0"/>
          </a:p>
          <a:p>
            <a:pPr lvl="1"/>
            <a:r>
              <a:rPr lang="cs-CZ" sz="1400" dirty="0" smtClean="0"/>
              <a:t>Indikátor MP – peněžní zásoba</a:t>
            </a: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 smtClean="0"/>
              <a:t>Vývoj měnové politiky ČNB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FIU/NPPTP Měnová politika v České republice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95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sz="2000" dirty="0"/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 smtClean="0"/>
              <a:t>Inflační cíle ČNB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FIU/NPPTP Měnová politika v České republice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1028" name="Picture 4" descr="InflaÄnÃ­ cÃ­le â gra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843558"/>
            <a:ext cx="5822476" cy="3640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élník 1"/>
          <p:cNvSpPr/>
          <p:nvPr/>
        </p:nvSpPr>
        <p:spPr>
          <a:xfrm>
            <a:off x="102450" y="4440093"/>
            <a:ext cx="898746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 smtClean="0"/>
              <a:t>Více informací k cílování inflace najdete s souboru „FIU_NPPTP_P11__Měnová politika v </a:t>
            </a:r>
            <a:r>
              <a:rPr lang="cs-CZ" sz="1200" dirty="0" err="1" smtClean="0"/>
              <a:t>ČR_Cílování</a:t>
            </a:r>
            <a:r>
              <a:rPr lang="cs-CZ" sz="1200" dirty="0" smtClean="0"/>
              <a:t> </a:t>
            </a:r>
            <a:r>
              <a:rPr lang="cs-CZ" sz="1200" dirty="0"/>
              <a:t>inflace jako cesta k cenové </a:t>
            </a:r>
            <a:r>
              <a:rPr lang="cs-CZ" sz="1200" dirty="0" smtClean="0"/>
              <a:t>stabilitě“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42222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sz="2000" dirty="0"/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 smtClean="0"/>
              <a:t>Základní úrokové sazby ČNB v %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1259632" y="4708254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FIU/NPPTP Měnová politika v České republice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843558"/>
            <a:ext cx="7272808" cy="3731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29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183702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sz="2000" dirty="0"/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 smtClean="0"/>
              <a:t>Základní úrokové sazby ČNB v %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395536" y="4791224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FIU/NPPTP Měnová politika v České republice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555526"/>
            <a:ext cx="5976664" cy="2707687"/>
          </a:xfrm>
          <a:prstGeom prst="rect">
            <a:avLst/>
          </a:prstGeom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657349"/>
              </p:ext>
            </p:extLst>
          </p:nvPr>
        </p:nvGraphicFramePr>
        <p:xfrm>
          <a:off x="539552" y="3254432"/>
          <a:ext cx="5976664" cy="975360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1494166">
                  <a:extLst>
                    <a:ext uri="{9D8B030D-6E8A-4147-A177-3AD203B41FA5}">
                      <a16:colId xmlns:a16="http://schemas.microsoft.com/office/drawing/2014/main" xmlns="" val="2020805903"/>
                    </a:ext>
                  </a:extLst>
                </a:gridCol>
                <a:gridCol w="1494166">
                  <a:extLst>
                    <a:ext uri="{9D8B030D-6E8A-4147-A177-3AD203B41FA5}">
                      <a16:colId xmlns:a16="http://schemas.microsoft.com/office/drawing/2014/main" xmlns="" val="2222246149"/>
                    </a:ext>
                  </a:extLst>
                </a:gridCol>
                <a:gridCol w="1494166">
                  <a:extLst>
                    <a:ext uri="{9D8B030D-6E8A-4147-A177-3AD203B41FA5}">
                      <a16:colId xmlns:a16="http://schemas.microsoft.com/office/drawing/2014/main" xmlns="" val="995157253"/>
                    </a:ext>
                  </a:extLst>
                </a:gridCol>
                <a:gridCol w="1494166">
                  <a:extLst>
                    <a:ext uri="{9D8B030D-6E8A-4147-A177-3AD203B41FA5}">
                      <a16:colId xmlns:a16="http://schemas.microsoft.com/office/drawing/2014/main" xmlns="" val="3131366916"/>
                    </a:ext>
                  </a:extLst>
                </a:gridCol>
              </a:tblGrid>
              <a:tr h="193186">
                <a:tc>
                  <a:txBody>
                    <a:bodyPr/>
                    <a:lstStyle/>
                    <a:p>
                      <a:r>
                        <a:rPr lang="sk-SK" sz="1000" b="1" dirty="0" smtClean="0"/>
                        <a:t>7. 2. 2020</a:t>
                      </a:r>
                      <a:endParaRPr lang="cs-CZ" sz="1000" b="1" dirty="0"/>
                    </a:p>
                  </a:txBody>
                  <a:tcPr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000" b="0" dirty="0" smtClean="0">
                          <a:solidFill>
                            <a:srgbClr val="307871"/>
                          </a:solidFill>
                        </a:rPr>
                        <a:t>2,25</a:t>
                      </a:r>
                      <a:endParaRPr lang="cs-CZ" sz="1000" b="0" dirty="0">
                        <a:solidFill>
                          <a:srgbClr val="30787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000" b="0" dirty="0" smtClean="0">
                          <a:solidFill>
                            <a:srgbClr val="307871"/>
                          </a:solidFill>
                        </a:rPr>
                        <a:t>1,25</a:t>
                      </a:r>
                      <a:endParaRPr lang="cs-CZ" sz="1000" b="0" dirty="0">
                        <a:solidFill>
                          <a:srgbClr val="30787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000" b="0" dirty="0" smtClean="0">
                          <a:solidFill>
                            <a:srgbClr val="307871"/>
                          </a:solidFill>
                        </a:rPr>
                        <a:t>3,25</a:t>
                      </a:r>
                      <a:endParaRPr lang="cs-CZ" sz="1000" b="0" dirty="0">
                        <a:solidFill>
                          <a:srgbClr val="30787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42647037"/>
                  </a:ext>
                </a:extLst>
              </a:tr>
              <a:tr h="193186">
                <a:tc>
                  <a:txBody>
                    <a:bodyPr/>
                    <a:lstStyle/>
                    <a:p>
                      <a:r>
                        <a:rPr lang="sk-SK" sz="1000" b="1" dirty="0" smtClean="0"/>
                        <a:t>17. 3.</a:t>
                      </a:r>
                      <a:r>
                        <a:rPr lang="sk-SK" sz="1000" b="1" baseline="0" dirty="0" smtClean="0"/>
                        <a:t> 2020</a:t>
                      </a:r>
                      <a:endParaRPr lang="cs-CZ" sz="1000" b="1" dirty="0"/>
                    </a:p>
                  </a:txBody>
                  <a:tcPr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000" b="0" dirty="0" smtClean="0">
                          <a:solidFill>
                            <a:srgbClr val="307871"/>
                          </a:solidFill>
                        </a:rPr>
                        <a:t>1,75</a:t>
                      </a:r>
                      <a:endParaRPr lang="cs-CZ" sz="1000" b="0" dirty="0">
                        <a:solidFill>
                          <a:srgbClr val="30787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000" b="0" dirty="0" smtClean="0">
                          <a:solidFill>
                            <a:srgbClr val="307871"/>
                          </a:solidFill>
                        </a:rPr>
                        <a:t>0,75</a:t>
                      </a:r>
                      <a:endParaRPr lang="cs-CZ" sz="1000" b="0" dirty="0">
                        <a:solidFill>
                          <a:srgbClr val="30787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000" b="0" dirty="0" smtClean="0">
                          <a:solidFill>
                            <a:srgbClr val="307871"/>
                          </a:solidFill>
                        </a:rPr>
                        <a:t>2,75</a:t>
                      </a:r>
                      <a:endParaRPr lang="cs-CZ" sz="1000" b="0" dirty="0">
                        <a:solidFill>
                          <a:srgbClr val="30787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73511029"/>
                  </a:ext>
                </a:extLst>
              </a:tr>
              <a:tr h="193186">
                <a:tc>
                  <a:txBody>
                    <a:bodyPr/>
                    <a:lstStyle/>
                    <a:p>
                      <a:r>
                        <a:rPr lang="sk-SK" sz="1000" b="1" dirty="0" smtClean="0"/>
                        <a:t>27. 3. 2020</a:t>
                      </a:r>
                      <a:endParaRPr lang="cs-CZ" sz="1000" b="1" dirty="0"/>
                    </a:p>
                  </a:txBody>
                  <a:tcPr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000" b="0" dirty="0" smtClean="0">
                          <a:solidFill>
                            <a:srgbClr val="307871"/>
                          </a:solidFill>
                        </a:rPr>
                        <a:t>1,00</a:t>
                      </a:r>
                      <a:endParaRPr lang="cs-CZ" sz="1000" b="0" dirty="0">
                        <a:solidFill>
                          <a:srgbClr val="30787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000" b="0" dirty="0" smtClean="0">
                          <a:solidFill>
                            <a:srgbClr val="307871"/>
                          </a:solidFill>
                        </a:rPr>
                        <a:t>0,05</a:t>
                      </a:r>
                      <a:endParaRPr lang="cs-CZ" sz="1000" b="0" dirty="0">
                        <a:solidFill>
                          <a:srgbClr val="30787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000" b="0" dirty="0" smtClean="0">
                          <a:solidFill>
                            <a:srgbClr val="307871"/>
                          </a:solidFill>
                        </a:rPr>
                        <a:t>2,00</a:t>
                      </a:r>
                      <a:endParaRPr lang="cs-CZ" sz="1000" b="0" dirty="0">
                        <a:solidFill>
                          <a:srgbClr val="30787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20959586"/>
                  </a:ext>
                </a:extLst>
              </a:tr>
              <a:tr h="193186">
                <a:tc>
                  <a:txBody>
                    <a:bodyPr/>
                    <a:lstStyle/>
                    <a:p>
                      <a:r>
                        <a:rPr lang="sk-SK" sz="1000" b="1" dirty="0" smtClean="0"/>
                        <a:t>11.</a:t>
                      </a:r>
                      <a:r>
                        <a:rPr lang="sk-SK" sz="1000" b="1" baseline="0" dirty="0" smtClean="0"/>
                        <a:t> 5. 2020</a:t>
                      </a:r>
                      <a:endParaRPr lang="cs-CZ" sz="1000" b="1" dirty="0"/>
                    </a:p>
                  </a:txBody>
                  <a:tcPr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000" b="0" dirty="0" smtClean="0">
                          <a:solidFill>
                            <a:srgbClr val="307871"/>
                          </a:solidFill>
                        </a:rPr>
                        <a:t>0,25</a:t>
                      </a:r>
                      <a:endParaRPr lang="cs-CZ" sz="1000" b="0" dirty="0">
                        <a:solidFill>
                          <a:srgbClr val="30787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000" b="0" dirty="0" smtClean="0">
                          <a:solidFill>
                            <a:srgbClr val="307871"/>
                          </a:solidFill>
                        </a:rPr>
                        <a:t>0,05</a:t>
                      </a:r>
                      <a:endParaRPr lang="cs-CZ" sz="1000" b="0" dirty="0">
                        <a:solidFill>
                          <a:srgbClr val="30787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000" b="0" dirty="0" smtClean="0">
                          <a:solidFill>
                            <a:srgbClr val="307871"/>
                          </a:solidFill>
                        </a:rPr>
                        <a:t>1,00</a:t>
                      </a:r>
                      <a:endParaRPr lang="cs-CZ" sz="1000" b="0" dirty="0">
                        <a:solidFill>
                          <a:srgbClr val="30787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957904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3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183702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sz="2000" dirty="0"/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 smtClean="0"/>
              <a:t>Základní úrokové sazby ČNB v %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395536" y="4791224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FIU/NPPTP Měnová politika v České republice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9532026"/>
              </p:ext>
            </p:extLst>
          </p:nvPr>
        </p:nvGraphicFramePr>
        <p:xfrm>
          <a:off x="539552" y="987574"/>
          <a:ext cx="6768750" cy="32403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8125"/>
                <a:gridCol w="1128125"/>
                <a:gridCol w="1128125"/>
                <a:gridCol w="1128125"/>
                <a:gridCol w="1128125"/>
                <a:gridCol w="1128125"/>
              </a:tblGrid>
              <a:tr h="711180"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u="none" strike="noStrike">
                          <a:effectLst/>
                        </a:rPr>
                        <a:t> 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2T repo 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Diskontní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Lombardní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Povinné minimální rezervy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 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78165"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u="none" strike="noStrike">
                          <a:effectLst/>
                        </a:rPr>
                        <a:t> 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sazba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sazba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sazba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z primárních vkladů (%)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 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4860"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u="none" strike="noStrike">
                          <a:effectLst/>
                        </a:rPr>
                        <a:t> 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(%)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(%)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(%)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u="none" strike="noStrike">
                          <a:effectLst/>
                        </a:rPr>
                        <a:t> 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 stavebních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4860"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u="none" strike="noStrike">
                          <a:effectLst/>
                        </a:rPr>
                        <a:t> 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 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u="none" strike="noStrike">
                          <a:effectLst/>
                        </a:rPr>
                        <a:t> 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u="none" strike="noStrike">
                          <a:effectLst/>
                        </a:rPr>
                        <a:t> 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bank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spořitelen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4860"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u="none" strike="noStrike">
                          <a:effectLst/>
                        </a:rPr>
                        <a:t> 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u="none" strike="noStrike">
                          <a:effectLst/>
                        </a:rPr>
                        <a:t> 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u="none" strike="noStrike">
                          <a:effectLst/>
                        </a:rPr>
                        <a:t> 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u="none" strike="noStrike">
                          <a:effectLst/>
                        </a:rPr>
                        <a:t> 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u="none" strike="noStrike">
                          <a:effectLst/>
                        </a:rPr>
                        <a:t> 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a ČMZRB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4860"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u="none" strike="noStrike">
                          <a:effectLst/>
                        </a:rPr>
                        <a:t>24.06.2021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u="none" strike="noStrike">
                          <a:effectLst/>
                        </a:rPr>
                        <a:t>0,50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u="none" strike="noStrike">
                          <a:effectLst/>
                        </a:rPr>
                        <a:t>0,05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u="none" strike="noStrike">
                          <a:effectLst/>
                        </a:rPr>
                        <a:t>1,25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u="none" strike="noStrike">
                          <a:effectLst/>
                        </a:rPr>
                        <a:t> 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 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4860"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u="none" strike="noStrike">
                          <a:effectLst/>
                        </a:rPr>
                        <a:t>06.08.2021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0,75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0,05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1,75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u="none" strike="noStrike">
                          <a:effectLst/>
                        </a:rPr>
                        <a:t> 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u="none" strike="noStrike">
                          <a:effectLst/>
                        </a:rPr>
                        <a:t> 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4860"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u="none" strike="noStrike">
                          <a:effectLst/>
                        </a:rPr>
                        <a:t>01.10.2021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1,50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0,50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2,50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u="none" strike="noStrike">
                          <a:effectLst/>
                        </a:rPr>
                        <a:t> 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u="none" strike="noStrike">
                          <a:effectLst/>
                        </a:rPr>
                        <a:t> 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4860"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u="none" strike="noStrike">
                          <a:effectLst/>
                        </a:rPr>
                        <a:t>05.11.2021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2,75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1,75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3,75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u="none" strike="noStrike">
                          <a:effectLst/>
                        </a:rPr>
                        <a:t> 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u="none" strike="noStrike">
                          <a:effectLst/>
                        </a:rPr>
                        <a:t> 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6996"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u="none" strike="noStrike">
                          <a:effectLst/>
                        </a:rPr>
                        <a:t>23.12.2021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3,75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2,75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4,75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u="none" strike="noStrike">
                          <a:effectLst/>
                        </a:rPr>
                        <a:t> </a:t>
                      </a:r>
                      <a:endParaRPr lang="sk-SK" sz="1200" b="0" i="0" u="none" strike="noStrike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u="none" strike="noStrike" dirty="0">
                          <a:effectLst/>
                        </a:rPr>
                        <a:t> </a:t>
                      </a:r>
                      <a:endParaRPr lang="sk-SK" sz="1200" b="0" i="0" u="none" strike="noStrike" dirty="0"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306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6229</TotalTime>
  <Words>963</Words>
  <Application>Microsoft Office PowerPoint</Application>
  <PresentationFormat>Předvádění na obrazovce (16:9)</PresentationFormat>
  <Paragraphs>252</Paragraphs>
  <Slides>14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Arial CE</vt:lpstr>
      <vt:lpstr>Calibri</vt:lpstr>
      <vt:lpstr>Enriqueta</vt:lpstr>
      <vt:lpstr>Times New Roman</vt:lpstr>
      <vt:lpstr>Wingdings</vt:lpstr>
      <vt:lpstr>SLU</vt:lpstr>
      <vt:lpstr>Měnová politika v České republice </vt:lpstr>
      <vt:lpstr>Historický vývoj centrálního bankovnictví na území ČR</vt:lpstr>
      <vt:lpstr>Měnová politika SBČS v období 1990 - 1992</vt:lpstr>
      <vt:lpstr>Měnová odluka Česka a Slovenska</vt:lpstr>
      <vt:lpstr>Vývoj měnové politiky ČNB</vt:lpstr>
      <vt:lpstr>Inflační cíle ČNB</vt:lpstr>
      <vt:lpstr>Základní úrokové sazby ČNB v %</vt:lpstr>
      <vt:lpstr>Základní úrokové sazby ČNB v %</vt:lpstr>
      <vt:lpstr>Základní úrokové sazby ČNB v %</vt:lpstr>
      <vt:lpstr>Základní úrokové sazby ČNB v %</vt:lpstr>
      <vt:lpstr>Konvenční měnová politika ČNB</vt:lpstr>
      <vt:lpstr>Nekonvenční měnová politika ČNB (reakce na finanční krizi)</vt:lpstr>
      <vt:lpstr>Měnová politika ČNB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szkorupova</cp:lastModifiedBy>
  <cp:revision>198</cp:revision>
  <cp:lastPrinted>2017-02-22T12:09:42Z</cp:lastPrinted>
  <dcterms:created xsi:type="dcterms:W3CDTF">2016-07-06T15:42:34Z</dcterms:created>
  <dcterms:modified xsi:type="dcterms:W3CDTF">2022-03-23T13:12:45Z</dcterms:modified>
</cp:coreProperties>
</file>