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9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8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05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br>
              <a:rPr lang="cs-CZ" sz="4000" b="1" dirty="0">
                <a:solidFill>
                  <a:srgbClr val="000000"/>
                </a:solidFill>
              </a:rPr>
            </a:br>
            <a:r>
              <a:rPr lang="cs-CZ" sz="3200" b="1" dirty="0" smtClean="0">
                <a:solidFill>
                  <a:srgbClr val="000000"/>
                </a:solidFill>
              </a:rPr>
              <a:t>Citlivostní analýza - Scénáře</a:t>
            </a:r>
            <a:endParaRPr lang="cs-CZ" sz="32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2400" y="493657"/>
            <a:ext cx="10411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Příklad:			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73840"/>
            <a:ext cx="2124075" cy="3733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239795"/>
            <a:ext cx="3232015" cy="11752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9184" y="2102534"/>
            <a:ext cx="3990757" cy="225623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525758" y="516409"/>
            <a:ext cx="8640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65760" y="4523857"/>
            <a:ext cx="2120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Pojmenování oblastí</a:t>
            </a:r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1668544" y="908493"/>
            <a:ext cx="270393" cy="3425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13" idx="2"/>
          </p:cNvCxnSpPr>
          <p:nvPr/>
        </p:nvCxnSpPr>
        <p:spPr>
          <a:xfrm flipH="1">
            <a:off x="2879109" y="4893189"/>
            <a:ext cx="1246897" cy="3843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033601" y="1805864"/>
            <a:ext cx="17363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Měněné buňky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206771" y="1990530"/>
            <a:ext cx="798934" cy="705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1"/>
          </p:cNvCxnSpPr>
          <p:nvPr/>
        </p:nvCxnSpPr>
        <p:spPr>
          <a:xfrm flipH="1">
            <a:off x="2188599" y="1990530"/>
            <a:ext cx="845002" cy="2240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7793" y="4984043"/>
            <a:ext cx="2739039" cy="1206111"/>
          </a:xfrm>
          <a:prstGeom prst="rect">
            <a:avLst/>
          </a:prstGeom>
        </p:spPr>
      </p:pic>
      <p:sp>
        <p:nvSpPr>
          <p:cNvPr id="31" name="TextovéPole 30"/>
          <p:cNvSpPr txBox="1"/>
          <p:nvPr/>
        </p:nvSpPr>
        <p:spPr>
          <a:xfrm>
            <a:off x="3033601" y="2283284"/>
            <a:ext cx="17363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Výsledná buňka</a:t>
            </a:r>
            <a:endParaRPr lang="cs-CZ" dirty="0"/>
          </a:p>
        </p:txBody>
      </p:sp>
      <p:cxnSp>
        <p:nvCxnSpPr>
          <p:cNvPr id="32" name="Přímá spojnice se šipkou 31"/>
          <p:cNvCxnSpPr>
            <a:stCxn id="31" idx="1"/>
          </p:cNvCxnSpPr>
          <p:nvPr/>
        </p:nvCxnSpPr>
        <p:spPr>
          <a:xfrm flipH="1" flipV="1">
            <a:off x="2188599" y="2450969"/>
            <a:ext cx="845002" cy="169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8456103" y="776620"/>
            <a:ext cx="37280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 scénář Varianta 1</a:t>
            </a:r>
          </a:p>
          <a:p>
            <a:pPr algn="ctr"/>
            <a:r>
              <a:rPr lang="cs-CZ" dirty="0" smtClean="0"/>
              <a:t>(obdobně pro scénáře Varianta 2 a 3) </a:t>
            </a:r>
            <a:endParaRPr lang="cs-CZ" dirty="0"/>
          </a:p>
        </p:txBody>
      </p:sp>
      <p:cxnSp>
        <p:nvCxnSpPr>
          <p:cNvPr id="56" name="Přímá spojnice se šipkou 55"/>
          <p:cNvCxnSpPr/>
          <p:nvPr/>
        </p:nvCxnSpPr>
        <p:spPr>
          <a:xfrm>
            <a:off x="10217791" y="1472912"/>
            <a:ext cx="1" cy="6296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8809864" y="5481242"/>
            <a:ext cx="6430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endCxn id="28" idx="0"/>
          </p:cNvCxnSpPr>
          <p:nvPr/>
        </p:nvCxnSpPr>
        <p:spPr>
          <a:xfrm flipH="1">
            <a:off x="10787313" y="4217564"/>
            <a:ext cx="530116" cy="7664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6578393" y="5276840"/>
            <a:ext cx="22314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Zadání hodnot měněných buněk pro konkrétní Variantu (1 až 3)</a:t>
            </a:r>
            <a:endParaRPr lang="cs-CZ" sz="1200" dirty="0"/>
          </a:p>
        </p:txBody>
      </p:sp>
      <p:pic>
        <p:nvPicPr>
          <p:cNvPr id="65" name="Obrázek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9859" y="1285166"/>
            <a:ext cx="2886075" cy="2009775"/>
          </a:xfrm>
          <a:prstGeom prst="rect">
            <a:avLst/>
          </a:prstGeom>
        </p:spPr>
      </p:pic>
      <p:sp>
        <p:nvSpPr>
          <p:cNvPr id="66" name="TextovéPole 65"/>
          <p:cNvSpPr txBox="1"/>
          <p:nvPr/>
        </p:nvSpPr>
        <p:spPr>
          <a:xfrm>
            <a:off x="3033601" y="3075709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2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033601" y="3822531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3</a:t>
            </a:r>
            <a:endParaRPr lang="cs-CZ" dirty="0"/>
          </a:p>
        </p:txBody>
      </p:sp>
      <p:cxnSp>
        <p:nvCxnSpPr>
          <p:cNvPr id="72" name="Přímá spojnice se šipkou 71"/>
          <p:cNvCxnSpPr/>
          <p:nvPr/>
        </p:nvCxnSpPr>
        <p:spPr>
          <a:xfrm flipH="1">
            <a:off x="2187974" y="3997399"/>
            <a:ext cx="852744" cy="348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>
            <a:stCxn id="67" idx="1"/>
          </p:cNvCxnSpPr>
          <p:nvPr/>
        </p:nvCxnSpPr>
        <p:spPr>
          <a:xfrm flipH="1">
            <a:off x="2187974" y="4007197"/>
            <a:ext cx="845627" cy="5157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>
            <a:off x="2165460" y="3997399"/>
            <a:ext cx="852744" cy="348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H="1">
            <a:off x="2165460" y="4007197"/>
            <a:ext cx="845627" cy="5157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H="1" flipV="1">
            <a:off x="2165460" y="3251013"/>
            <a:ext cx="852744" cy="294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H="1">
            <a:off x="2187974" y="3290307"/>
            <a:ext cx="823114" cy="1534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2776136" y="1171009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1</a:t>
            </a:r>
            <a:endParaRPr lang="cs-CZ" dirty="0"/>
          </a:p>
        </p:txBody>
      </p:sp>
      <p:cxnSp>
        <p:nvCxnSpPr>
          <p:cNvPr id="85" name="Přímá spojnice se šipkou 84"/>
          <p:cNvCxnSpPr/>
          <p:nvPr/>
        </p:nvCxnSpPr>
        <p:spPr>
          <a:xfrm flipH="1">
            <a:off x="2206771" y="2006979"/>
            <a:ext cx="798934" cy="705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/>
          <p:nvPr/>
        </p:nvCxnSpPr>
        <p:spPr>
          <a:xfrm flipH="1">
            <a:off x="2188599" y="2006979"/>
            <a:ext cx="845002" cy="2240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/>
          <p:nvPr/>
        </p:nvCxnSpPr>
        <p:spPr>
          <a:xfrm flipH="1">
            <a:off x="2220377" y="1372047"/>
            <a:ext cx="532694" cy="6868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/>
          <p:nvPr/>
        </p:nvCxnSpPr>
        <p:spPr>
          <a:xfrm flipH="1">
            <a:off x="2206771" y="1372047"/>
            <a:ext cx="574196" cy="8753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9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3614" y="120028"/>
            <a:ext cx="10515600" cy="106774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-Scénáře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7902" y="1187777"/>
            <a:ext cx="99394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Výsledná tabulka:</a:t>
            </a:r>
            <a:endParaRPr lang="cs-CZ" sz="24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0" y="1953984"/>
            <a:ext cx="3476625" cy="34956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336" y="4522678"/>
            <a:ext cx="5436958" cy="20760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7967608" y="2898449"/>
            <a:ext cx="406295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Výsledek - Zpráva scénáře nebo Kontingenční tabulka</a:t>
            </a:r>
          </a:p>
          <a:p>
            <a:r>
              <a:rPr lang="cs-CZ" sz="1400" dirty="0" smtClean="0"/>
              <a:t>(na nových Listech)</a:t>
            </a:r>
            <a:endParaRPr lang="cs-CZ" sz="14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635" y="2048172"/>
            <a:ext cx="2266950" cy="17716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8412" y="4522678"/>
            <a:ext cx="1962150" cy="1543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Ovál 11"/>
          <p:cNvSpPr/>
          <p:nvPr/>
        </p:nvSpPr>
        <p:spPr>
          <a:xfrm>
            <a:off x="8779485" y="2893262"/>
            <a:ext cx="1223915" cy="329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0297529" y="2882887"/>
            <a:ext cx="1733032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9002598" y="3233161"/>
            <a:ext cx="524041" cy="1261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1256670" y="3188974"/>
            <a:ext cx="524041" cy="1261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613493" y="2630148"/>
            <a:ext cx="2389105" cy="2631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13" idx="1"/>
          </p:cNvCxnSpPr>
          <p:nvPr/>
        </p:nvCxnSpPr>
        <p:spPr>
          <a:xfrm>
            <a:off x="7038279" y="2826349"/>
            <a:ext cx="3513047" cy="1063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359472" y="2609100"/>
            <a:ext cx="1826163" cy="1193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66113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–Tabulky dat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9455" y="788565"/>
            <a:ext cx="99394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Nabídka umožňuje vytvořit </a:t>
            </a:r>
            <a:r>
              <a:rPr lang="cs-CZ" sz="2000" dirty="0"/>
              <a:t>tabulku dat s jednou nebo se dvěma proměnnými, a to podle počtu proměnných a vzorců, které chcete testovat</a:t>
            </a:r>
            <a:r>
              <a:rPr lang="cs-CZ" sz="2000" dirty="0" smtClean="0"/>
              <a:t>.</a:t>
            </a:r>
          </a:p>
          <a:p>
            <a:endParaRPr lang="cs-CZ" sz="1000" dirty="0" smtClean="0"/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s-CZ" sz="2000" b="1" dirty="0"/>
              <a:t>tabulka dat s jednou proměnnou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s-CZ" sz="2000" b="1" dirty="0"/>
              <a:t>t</a:t>
            </a:r>
            <a:r>
              <a:rPr lang="sv-SE" sz="2000" b="1" dirty="0"/>
              <a:t>abulka dat se dvěma proměnnými</a:t>
            </a:r>
            <a:endParaRPr lang="cs-CZ" sz="2000" dirty="0"/>
          </a:p>
          <a:p>
            <a:endParaRPr lang="cs-CZ" sz="1000" dirty="0" smtClean="0"/>
          </a:p>
          <a:p>
            <a:r>
              <a:rPr lang="cs-CZ" sz="2000" dirty="0" smtClean="0"/>
              <a:t>Tabulku </a:t>
            </a:r>
            <a:r>
              <a:rPr lang="cs-CZ" sz="2000" dirty="0"/>
              <a:t>dat s </a:t>
            </a:r>
            <a:r>
              <a:rPr lang="cs-CZ" sz="2000" b="1" dirty="0"/>
              <a:t>jednou proměnnou </a:t>
            </a:r>
            <a:r>
              <a:rPr lang="cs-CZ" sz="2000" dirty="0" smtClean="0"/>
              <a:t>používáme, </a:t>
            </a:r>
            <a:r>
              <a:rPr lang="cs-CZ" sz="2000" dirty="0"/>
              <a:t>pokud </a:t>
            </a:r>
            <a:r>
              <a:rPr lang="cs-CZ" sz="2000" dirty="0" smtClean="0"/>
              <a:t>chceme analyzovat, </a:t>
            </a:r>
            <a:r>
              <a:rPr lang="cs-CZ" sz="2000" dirty="0"/>
              <a:t>jak budou různé hodnoty jedné proměnné v jednom nebo více vzorcích měnit výsledky těchto vzorců</a:t>
            </a:r>
            <a:r>
              <a:rPr lang="cs-CZ" sz="2000" dirty="0" smtClean="0"/>
              <a:t>.</a:t>
            </a:r>
          </a:p>
          <a:p>
            <a:endParaRPr lang="cs-CZ" sz="1000" dirty="0"/>
          </a:p>
          <a:p>
            <a:r>
              <a:rPr lang="cs-CZ" sz="2000" dirty="0"/>
              <a:t>Tabulku dat se </a:t>
            </a:r>
            <a:r>
              <a:rPr lang="cs-CZ" sz="2000" b="1" dirty="0"/>
              <a:t>dvěma proměnnými </a:t>
            </a:r>
            <a:r>
              <a:rPr lang="cs-CZ" sz="2000" dirty="0" smtClean="0"/>
              <a:t>používáme, </a:t>
            </a:r>
            <a:r>
              <a:rPr lang="cs-CZ" sz="2000" dirty="0"/>
              <a:t>pokud chcete </a:t>
            </a:r>
            <a:r>
              <a:rPr lang="cs-CZ" sz="2000" dirty="0" smtClean="0"/>
              <a:t>analyzovat, </a:t>
            </a:r>
            <a:r>
              <a:rPr lang="cs-CZ" sz="2000" dirty="0"/>
              <a:t>jak budou různé hodnoty dvou proměnných v jednom vzorci měnit výsledky tohoto vzorce</a:t>
            </a:r>
            <a:r>
              <a:rPr lang="cs-CZ" sz="2000" dirty="0" smtClean="0"/>
              <a:t>.</a:t>
            </a:r>
          </a:p>
          <a:p>
            <a:endParaRPr lang="cs-CZ" sz="1000" dirty="0" smtClean="0"/>
          </a:p>
          <a:p>
            <a:r>
              <a:rPr lang="cs-CZ" sz="1600" dirty="0" smtClean="0"/>
              <a:t>Poznámka:</a:t>
            </a:r>
          </a:p>
          <a:p>
            <a:r>
              <a:rPr lang="cs-CZ" sz="1600" dirty="0"/>
              <a:t>Tabulky dat jsou přepočítány při každém přepočítání listu, i když zůstaly beze změn. Výpočet listu, </a:t>
            </a:r>
            <a:r>
              <a:rPr lang="cs-CZ" sz="1600" dirty="0" smtClean="0"/>
              <a:t>můžeme </a:t>
            </a:r>
            <a:r>
              <a:rPr lang="cs-CZ" sz="1600" dirty="0"/>
              <a:t>urychlit změnou </a:t>
            </a:r>
            <a:r>
              <a:rPr lang="cs-CZ" sz="1600" b="1" dirty="0"/>
              <a:t>možností výpočtů</a:t>
            </a:r>
            <a:r>
              <a:rPr lang="cs-CZ" sz="1600" dirty="0"/>
              <a:t> na automatický přepočet listu kromě tabulek dat. </a:t>
            </a:r>
          </a:p>
          <a:p>
            <a:endParaRPr lang="cs-CZ" sz="24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3" y="4843462"/>
            <a:ext cx="10026201" cy="16358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911" y="6206032"/>
            <a:ext cx="1284643" cy="5154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Ovál 7"/>
          <p:cNvSpPr/>
          <p:nvPr/>
        </p:nvSpPr>
        <p:spPr>
          <a:xfrm>
            <a:off x="4279769" y="4751110"/>
            <a:ext cx="612742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754187" y="5066659"/>
            <a:ext cx="612742" cy="796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8853280" y="6158387"/>
            <a:ext cx="1091998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0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48526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–Tabulka dat s jednou proměnnou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Příklad: Analyzujme funkce y= ½*x a 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sz="2000" dirty="0"/>
                          <m:t>½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 smtClean="0"/>
                  <a:t> pro hodnoty 1,2,3,4,5.</a:t>
                </a:r>
              </a:p>
              <a:p>
                <a:endParaRPr lang="cs-CZ" sz="2400" dirty="0"/>
              </a:p>
              <a:p>
                <a:r>
                  <a:rPr lang="cs-CZ" sz="2400" dirty="0" smtClean="0"/>
                  <a:t>Vytvoříme tabulku:						Postup řešení: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982" t="-4061" b="-10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23" y="2667493"/>
            <a:ext cx="3686175" cy="609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404" y="5255304"/>
            <a:ext cx="364807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8723" y="3841742"/>
            <a:ext cx="4067175" cy="609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4051696" y="1514970"/>
            <a:ext cx="19832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Parametry funkcí (1,2,3,4,5)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3657022" y="2172072"/>
            <a:ext cx="1386276" cy="4954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016783" y="2147865"/>
            <a:ext cx="780702" cy="4960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17822" y="2459298"/>
            <a:ext cx="10767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y= ½*x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08794" y="2972293"/>
                <a:ext cx="1076714" cy="412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dirty="0"/>
                          <m:t>½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94" y="2972293"/>
                <a:ext cx="1076714" cy="412164"/>
              </a:xfrm>
              <a:prstGeom prst="rect">
                <a:avLst/>
              </a:prstGeom>
              <a:blipFill rotWithShape="0">
                <a:blip r:embed="rId6"/>
                <a:stretch>
                  <a:fillRect b="-217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>
            <a:stCxn id="16" idx="3"/>
            <a:endCxn id="6" idx="1"/>
          </p:cNvCxnSpPr>
          <p:nvPr/>
        </p:nvCxnSpPr>
        <p:spPr>
          <a:xfrm>
            <a:off x="1594536" y="2643964"/>
            <a:ext cx="754187" cy="3283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3"/>
          </p:cNvCxnSpPr>
          <p:nvPr/>
        </p:nvCxnSpPr>
        <p:spPr>
          <a:xfrm>
            <a:off x="1585508" y="3178375"/>
            <a:ext cx="7320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2385077" y="2655648"/>
            <a:ext cx="593793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10573" y="3859616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181952" y="1995781"/>
            <a:ext cx="11359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Buňka B4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2665422" y="2374239"/>
            <a:ext cx="1692" cy="371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577480" y="3859616"/>
            <a:ext cx="748146" cy="304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6" idx="3"/>
          </p:cNvCxnSpPr>
          <p:nvPr/>
        </p:nvCxnSpPr>
        <p:spPr>
          <a:xfrm>
            <a:off x="1594536" y="2643964"/>
            <a:ext cx="762865" cy="1488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7" idx="3"/>
          </p:cNvCxnSpPr>
          <p:nvPr/>
        </p:nvCxnSpPr>
        <p:spPr>
          <a:xfrm>
            <a:off x="1585508" y="3178375"/>
            <a:ext cx="763215" cy="11248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4272440" y="3300622"/>
            <a:ext cx="7138" cy="558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Obrázek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6325" y="2172072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7" name="Ovál 46"/>
          <p:cNvSpPr/>
          <p:nvPr/>
        </p:nvSpPr>
        <p:spPr>
          <a:xfrm>
            <a:off x="8928797" y="2621334"/>
            <a:ext cx="789128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9" name="Obrázek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5746" y="3829076"/>
            <a:ext cx="2486025" cy="1238250"/>
          </a:xfrm>
          <a:prstGeom prst="rect">
            <a:avLst/>
          </a:prstGeom>
        </p:spPr>
      </p:pic>
      <p:cxnSp>
        <p:nvCxnSpPr>
          <p:cNvPr id="50" name="Přímá spojnice se šipkou 49"/>
          <p:cNvCxnSpPr/>
          <p:nvPr/>
        </p:nvCxnSpPr>
        <p:spPr>
          <a:xfrm>
            <a:off x="9439502" y="2838739"/>
            <a:ext cx="411508" cy="9903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ál 51"/>
          <p:cNvSpPr/>
          <p:nvPr/>
        </p:nvSpPr>
        <p:spPr>
          <a:xfrm>
            <a:off x="10018758" y="4199194"/>
            <a:ext cx="593793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nice se šipkou 52"/>
          <p:cNvCxnSpPr/>
          <p:nvPr/>
        </p:nvCxnSpPr>
        <p:spPr>
          <a:xfrm flipH="1">
            <a:off x="7439479" y="4819615"/>
            <a:ext cx="2278446" cy="5131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567570" y="5238433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Výsledná tabulka</a:t>
            </a:r>
          </a:p>
        </p:txBody>
      </p:sp>
      <p:cxnSp>
        <p:nvCxnSpPr>
          <p:cNvPr id="56" name="Přímá spojnice se šipkou 55"/>
          <p:cNvCxnSpPr>
            <a:stCxn id="55" idx="3"/>
            <a:endCxn id="7" idx="1"/>
          </p:cNvCxnSpPr>
          <p:nvPr/>
        </p:nvCxnSpPr>
        <p:spPr>
          <a:xfrm flipV="1">
            <a:off x="2628228" y="5541054"/>
            <a:ext cx="1163176" cy="205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1567570" y="5958974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60" name="Přímá spojnice se šipkou 59"/>
          <p:cNvCxnSpPr/>
          <p:nvPr/>
        </p:nvCxnSpPr>
        <p:spPr>
          <a:xfrm flipV="1">
            <a:off x="2637258" y="6241948"/>
            <a:ext cx="1163176" cy="205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Obrázek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3832" y="6019944"/>
            <a:ext cx="4619625" cy="5524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2" name="Přímá spojnice 61"/>
          <p:cNvCxnSpPr/>
          <p:nvPr/>
        </p:nvCxnSpPr>
        <p:spPr>
          <a:xfrm>
            <a:off x="5894611" y="5826804"/>
            <a:ext cx="0" cy="1931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48528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–Tabulka dat se dvěma proměnnými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59455" y="832525"/>
                <a:ext cx="993945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Příklad: Analyzujme funkce z=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sz="2000" dirty="0"/>
                          <m:t>½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 smtClean="0"/>
                  <a:t> pro hodnoty x=1,2,3,4,5 a y=5,6,7,8,9,10.</a:t>
                </a:r>
              </a:p>
              <a:p>
                <a:endParaRPr lang="cs-CZ" sz="2400" dirty="0"/>
              </a:p>
              <a:p>
                <a:r>
                  <a:rPr lang="cs-CZ" sz="2400" dirty="0" smtClean="0"/>
                  <a:t>Vytvoříme tabulku:						Postup řešení: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5" y="832525"/>
                <a:ext cx="9939456" cy="1200329"/>
              </a:xfrm>
              <a:prstGeom prst="rect">
                <a:avLst/>
              </a:prstGeom>
              <a:blipFill>
                <a:blip r:embed="rId2"/>
                <a:stretch>
                  <a:fillRect l="-982" t="-4082" b="-112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8281" y="3231011"/>
                <a:ext cx="1217863" cy="412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z=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dirty="0"/>
                          <m:t>½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1" y="3231011"/>
                <a:ext cx="1217863" cy="412164"/>
              </a:xfrm>
              <a:prstGeom prst="rect">
                <a:avLst/>
              </a:prstGeom>
              <a:blipFill rotWithShape="0">
                <a:blip r:embed="rId3"/>
                <a:stretch>
                  <a:fillRect l="-3465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Obrázek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325" y="2172072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7" name="Ovál 46"/>
          <p:cNvSpPr/>
          <p:nvPr/>
        </p:nvSpPr>
        <p:spPr>
          <a:xfrm>
            <a:off x="8928797" y="2621334"/>
            <a:ext cx="789128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136" y="3589187"/>
            <a:ext cx="428625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3361" y="3494511"/>
            <a:ext cx="2486025" cy="1238250"/>
          </a:xfrm>
          <a:prstGeom prst="rect">
            <a:avLst/>
          </a:prstGeom>
        </p:spPr>
      </p:pic>
      <p:cxnSp>
        <p:nvCxnSpPr>
          <p:cNvPr id="35" name="Přímá spojnice se šipkou 34"/>
          <p:cNvCxnSpPr/>
          <p:nvPr/>
        </p:nvCxnSpPr>
        <p:spPr>
          <a:xfrm>
            <a:off x="9439502" y="2838739"/>
            <a:ext cx="986543" cy="6557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10566373" y="3827282"/>
            <a:ext cx="789128" cy="21355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2840819" y="3572457"/>
            <a:ext cx="282805" cy="37600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566373" y="4061433"/>
            <a:ext cx="789128" cy="21355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3123624" y="3580821"/>
            <a:ext cx="282805" cy="35927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301" y="5373061"/>
            <a:ext cx="4477147" cy="1235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Ovál 42"/>
          <p:cNvSpPr/>
          <p:nvPr/>
        </p:nvSpPr>
        <p:spPr>
          <a:xfrm flipH="1">
            <a:off x="1932134" y="5362134"/>
            <a:ext cx="1050083" cy="18661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H="1">
            <a:off x="1068301" y="5662895"/>
            <a:ext cx="958463" cy="17911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38281" y="4378846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54" name="Přímá spojnice se šipkou 53"/>
          <p:cNvCxnSpPr/>
          <p:nvPr/>
        </p:nvCxnSpPr>
        <p:spPr>
          <a:xfrm>
            <a:off x="1089475" y="4736065"/>
            <a:ext cx="565929" cy="6260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17" idx="3"/>
          </p:cNvCxnSpPr>
          <p:nvPr/>
        </p:nvCxnSpPr>
        <p:spPr>
          <a:xfrm>
            <a:off x="1256144" y="3437093"/>
            <a:ext cx="747059" cy="2139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3562246" y="1438501"/>
            <a:ext cx="198320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Parametry x (1,2,3,4,5)</a:t>
            </a:r>
            <a:endParaRPr lang="cs-CZ" sz="12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8282" y="2078234"/>
            <a:ext cx="106065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Parametry y (10,9,8,7,6,5)</a:t>
            </a:r>
            <a:endParaRPr lang="cs-CZ" sz="1200" dirty="0"/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2134" y="2057370"/>
            <a:ext cx="3743325" cy="13525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0" name="Přímá spojnice se šipkou 59"/>
          <p:cNvCxnSpPr>
            <a:stCxn id="17" idx="3"/>
          </p:cNvCxnSpPr>
          <p:nvPr/>
        </p:nvCxnSpPr>
        <p:spPr>
          <a:xfrm flipV="1">
            <a:off x="1256144" y="2169528"/>
            <a:ext cx="691130" cy="12675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1134859" y="2296621"/>
            <a:ext cx="797275" cy="1045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59" idx="3"/>
          </p:cNvCxnSpPr>
          <p:nvPr/>
        </p:nvCxnSpPr>
        <p:spPr>
          <a:xfrm>
            <a:off x="1098940" y="2309067"/>
            <a:ext cx="822121" cy="9971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>
            <a:off x="4553847" y="1723866"/>
            <a:ext cx="847712" cy="3335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58" idx="2"/>
          </p:cNvCxnSpPr>
          <p:nvPr/>
        </p:nvCxnSpPr>
        <p:spPr>
          <a:xfrm flipH="1">
            <a:off x="2982217" y="1715500"/>
            <a:ext cx="1571630" cy="3047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3949831" y="3388513"/>
            <a:ext cx="0" cy="200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7008740" y="3717670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Výsledná tabulka</a:t>
            </a:r>
            <a:endParaRPr lang="cs-CZ" dirty="0"/>
          </a:p>
        </p:txBody>
      </p:sp>
      <p:pic>
        <p:nvPicPr>
          <p:cNvPr id="73" name="Obrázek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9281" y="5227011"/>
            <a:ext cx="3657600" cy="13811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4" name="Přímá spojnice se šipkou 73"/>
          <p:cNvCxnSpPr/>
          <p:nvPr/>
        </p:nvCxnSpPr>
        <p:spPr>
          <a:xfrm>
            <a:off x="7524879" y="4380903"/>
            <a:ext cx="4692" cy="8461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>
            <a:off x="9083653" y="4552835"/>
            <a:ext cx="1295494" cy="6741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>
            <a:endCxn id="15" idx="3"/>
          </p:cNvCxnSpPr>
          <p:nvPr/>
        </p:nvCxnSpPr>
        <p:spPr>
          <a:xfrm flipH="1">
            <a:off x="5545448" y="5990598"/>
            <a:ext cx="86383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13361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- Hledání řešení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9455" y="885279"/>
            <a:ext cx="99394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Nabídka umožňuje řešit následující problém.</a:t>
            </a:r>
          </a:p>
          <a:p>
            <a:endParaRPr lang="cs-CZ" sz="2000" dirty="0"/>
          </a:p>
          <a:p>
            <a:r>
              <a:rPr lang="cs-CZ" sz="2000" dirty="0" smtClean="0"/>
              <a:t>Známe hodnotu výsledku, </a:t>
            </a:r>
            <a:r>
              <a:rPr lang="cs-CZ" sz="2000" dirty="0"/>
              <a:t>který </a:t>
            </a:r>
            <a:r>
              <a:rPr lang="cs-CZ" sz="2000" dirty="0" smtClean="0"/>
              <a:t>chceme </a:t>
            </a:r>
            <a:r>
              <a:rPr lang="cs-CZ" sz="2000" dirty="0"/>
              <a:t>pomocí výpočetního procesu</a:t>
            </a:r>
            <a:r>
              <a:rPr lang="cs-CZ" sz="2000" dirty="0" smtClean="0"/>
              <a:t> </a:t>
            </a:r>
            <a:r>
              <a:rPr lang="cs-CZ" sz="2000" dirty="0"/>
              <a:t>získat, ale </a:t>
            </a:r>
            <a:r>
              <a:rPr lang="cs-CZ" sz="2000" dirty="0" smtClean="0"/>
              <a:t>nevíme, </a:t>
            </a:r>
            <a:r>
              <a:rPr lang="cs-CZ" sz="2000" dirty="0"/>
              <a:t>jakou vstupní hodnotu vzorec vyžaduje k získání daného </a:t>
            </a:r>
            <a:r>
              <a:rPr lang="cs-CZ" sz="2000" dirty="0" smtClean="0"/>
              <a:t>výsledku.</a:t>
            </a:r>
          </a:p>
          <a:p>
            <a:endParaRPr lang="cs-CZ" sz="2000" dirty="0" smtClean="0"/>
          </a:p>
          <a:p>
            <a:r>
              <a:rPr lang="cs-CZ" sz="2000" dirty="0" smtClean="0"/>
              <a:t>Funkce </a:t>
            </a:r>
            <a:r>
              <a:rPr lang="cs-CZ" sz="2000" dirty="0"/>
              <a:t>Hledání </a:t>
            </a:r>
            <a:r>
              <a:rPr lang="cs-CZ" sz="2000" dirty="0" smtClean="0"/>
              <a:t>řešení nám umožní určit vstupní parametr </a:t>
            </a:r>
            <a:r>
              <a:rPr lang="cs-CZ" sz="2000" dirty="0"/>
              <a:t>(s dostatečnou přesností) </a:t>
            </a:r>
            <a:r>
              <a:rPr lang="cs-CZ" sz="2000" dirty="0" smtClean="0"/>
              <a:t>tak, abychom dosáhli žádaného výsledku.</a:t>
            </a:r>
          </a:p>
          <a:p>
            <a:endParaRPr lang="cs-CZ" sz="2000" dirty="0"/>
          </a:p>
          <a:p>
            <a:r>
              <a:rPr lang="cs-CZ" sz="2000" dirty="0" smtClean="0"/>
              <a:t>Je-li vstupních parametrů více, umožní nám vypočítat hodnotu jednoho z nich při neměnnosti zbývajících parametrů.</a:t>
            </a:r>
          </a:p>
          <a:p>
            <a:endParaRPr lang="cs-CZ" sz="2000" dirty="0" smtClean="0"/>
          </a:p>
          <a:p>
            <a:endParaRPr lang="cs-CZ" sz="10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3" y="4843462"/>
            <a:ext cx="10026201" cy="16358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Ovál 7"/>
          <p:cNvSpPr/>
          <p:nvPr/>
        </p:nvSpPr>
        <p:spPr>
          <a:xfrm>
            <a:off x="4279769" y="4751110"/>
            <a:ext cx="612742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754187" y="5066659"/>
            <a:ext cx="612742" cy="796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900474" y="5955825"/>
            <a:ext cx="1139072" cy="2564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0721" y="6012777"/>
            <a:ext cx="1619250" cy="733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2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6117" y="110300"/>
            <a:ext cx="10515600" cy="827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- Hledání řešení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1401" y="912683"/>
            <a:ext cx="99394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Příklad: </a:t>
            </a:r>
            <a:r>
              <a:rPr lang="cs-CZ" sz="2000" dirty="0" smtClean="0"/>
              <a:t>	Mějme funkci y=386/x, kde x=a*b*c.</a:t>
            </a:r>
          </a:p>
          <a:p>
            <a:r>
              <a:rPr lang="cs-CZ" sz="2000" dirty="0" smtClean="0"/>
              <a:t>	Pro vstupní hodnoty a=14, b=15 a c=16 </a:t>
            </a:r>
            <a:r>
              <a:rPr lang="cs-CZ" sz="2000" dirty="0"/>
              <a:t>je výsledná hodnota y= </a:t>
            </a:r>
            <a:r>
              <a:rPr lang="cs-CZ" sz="2000" dirty="0" smtClean="0"/>
              <a:t>0,114880952380952.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Hledáme hodnotu vstupního parametru c tak, aby výsledná hodnota byla rovna 10.</a:t>
            </a:r>
          </a:p>
          <a:p>
            <a:endParaRPr lang="cs-CZ" sz="2000" dirty="0"/>
          </a:p>
          <a:p>
            <a:r>
              <a:rPr lang="cs-CZ" sz="2000" dirty="0" smtClean="0"/>
              <a:t>							Řešení:</a:t>
            </a:r>
          </a:p>
          <a:p>
            <a:endParaRPr lang="cs-CZ" sz="10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2390972"/>
            <a:ext cx="2047875" cy="1162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603485" y="2113973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8465" y="2483558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03485" y="2835263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165568" y="2390972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x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165568" y="3152912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y</a:t>
            </a:r>
            <a:endParaRPr lang="cs-CZ" sz="20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945101" y="2875570"/>
            <a:ext cx="584168" cy="1597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5" idx="3"/>
          </p:cNvCxnSpPr>
          <p:nvPr/>
        </p:nvCxnSpPr>
        <p:spPr>
          <a:xfrm>
            <a:off x="484337" y="2683613"/>
            <a:ext cx="102159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956117" y="2295095"/>
            <a:ext cx="577408" cy="2189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3581400" y="3351563"/>
            <a:ext cx="584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3581400" y="2591027"/>
            <a:ext cx="584168" cy="2442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537" y="4130686"/>
            <a:ext cx="1847850" cy="13144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2" name="Přímá spojnice 31"/>
          <p:cNvCxnSpPr>
            <a:stCxn id="7" idx="2"/>
            <a:endCxn id="29" idx="0"/>
          </p:cNvCxnSpPr>
          <p:nvPr/>
        </p:nvCxnSpPr>
        <p:spPr>
          <a:xfrm flipH="1">
            <a:off x="2557462" y="3553022"/>
            <a:ext cx="1" cy="577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79284" y="4141580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1244821" y="4293230"/>
            <a:ext cx="388716" cy="249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Obrázek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8712" y="1940109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Ovál 37"/>
          <p:cNvSpPr/>
          <p:nvPr/>
        </p:nvSpPr>
        <p:spPr>
          <a:xfrm>
            <a:off x="8659623" y="2149095"/>
            <a:ext cx="1134825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6839" y="3207475"/>
            <a:ext cx="2200275" cy="1457325"/>
          </a:xfrm>
          <a:prstGeom prst="rect">
            <a:avLst/>
          </a:prstGeom>
        </p:spPr>
      </p:pic>
      <p:sp>
        <p:nvSpPr>
          <p:cNvPr id="40" name="Ovál 39"/>
          <p:cNvSpPr/>
          <p:nvPr/>
        </p:nvSpPr>
        <p:spPr>
          <a:xfrm flipV="1">
            <a:off x="9878850" y="3521921"/>
            <a:ext cx="744014" cy="27161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 flipV="1">
            <a:off x="2737372" y="3235373"/>
            <a:ext cx="844027" cy="41352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 flipV="1">
            <a:off x="3941219" y="3219477"/>
            <a:ext cx="844027" cy="3335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 flipV="1">
            <a:off x="9850763" y="3793536"/>
            <a:ext cx="548220" cy="20491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V="1">
            <a:off x="9459651" y="1546007"/>
            <a:ext cx="445048" cy="3647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7739" y="5159901"/>
            <a:ext cx="2619375" cy="1485900"/>
          </a:xfrm>
          <a:prstGeom prst="rect">
            <a:avLst/>
          </a:prstGeom>
        </p:spPr>
      </p:pic>
      <p:cxnSp>
        <p:nvCxnSpPr>
          <p:cNvPr id="46" name="Přímá spojnice se šipkou 45"/>
          <p:cNvCxnSpPr>
            <a:endCxn id="45" idx="0"/>
          </p:cNvCxnSpPr>
          <p:nvPr/>
        </p:nvCxnSpPr>
        <p:spPr>
          <a:xfrm>
            <a:off x="9803876" y="4496586"/>
            <a:ext cx="13551" cy="6633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 flipV="1">
            <a:off x="9878850" y="4012975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 flipV="1">
            <a:off x="1670180" y="2759442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 flipV="1">
            <a:off x="374250" y="2931406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7741" y="4826630"/>
            <a:ext cx="1847850" cy="1190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3" name="Ovál 52"/>
          <p:cNvSpPr/>
          <p:nvPr/>
        </p:nvSpPr>
        <p:spPr>
          <a:xfrm flipV="1">
            <a:off x="9380191" y="5907339"/>
            <a:ext cx="870665" cy="37091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 flipV="1">
            <a:off x="6040956" y="5696978"/>
            <a:ext cx="784050" cy="36381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 flipV="1">
            <a:off x="4811671" y="5173520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5753032" y="3840522"/>
            <a:ext cx="10606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Výsledek</a:t>
            </a:r>
          </a:p>
        </p:txBody>
      </p:sp>
      <p:cxnSp>
        <p:nvCxnSpPr>
          <p:cNvPr id="57" name="Přímá spojnice se šipkou 56"/>
          <p:cNvCxnSpPr>
            <a:endCxn id="55" idx="5"/>
          </p:cNvCxnSpPr>
          <p:nvPr/>
        </p:nvCxnSpPr>
        <p:spPr>
          <a:xfrm flipH="1">
            <a:off x="5446727" y="4208699"/>
            <a:ext cx="768640" cy="10045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9656618" y="2369779"/>
            <a:ext cx="137830" cy="8812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Šesté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Pomocny_6.xlsx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8680" y="1361635"/>
            <a:ext cx="11318789" cy="4776079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/>
              <a:t>Maticové vzorce (někdy označované jako „vzorce CSE</a:t>
            </a:r>
            <a:r>
              <a:rPr lang="cs-CZ" sz="2600" dirty="0" smtClean="0"/>
              <a:t>“ – </a:t>
            </a:r>
            <a:r>
              <a:rPr lang="cs-CZ" sz="2600" dirty="0" err="1" smtClean="0"/>
              <a:t>Ctrl+Shift+Enter</a:t>
            </a:r>
            <a:r>
              <a:rPr lang="cs-CZ" sz="2600" dirty="0" smtClean="0"/>
              <a:t>) </a:t>
            </a:r>
            <a:r>
              <a:rPr lang="cs-CZ" sz="2600" dirty="0"/>
              <a:t>slouží k provádění výpočtů, které můžou generovat jeden nebo několik výsledků. </a:t>
            </a:r>
            <a:endParaRPr lang="cs-CZ" sz="2600" dirty="0" smtClean="0"/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/>
              <a:t>Matice je řada dat v jednom řádku, sloupci nebo v kombinaci řádků a sloupců. Maticový vzorec provádí výpočty dat v jedné nebo několika maticích a vrací buď jeden </a:t>
            </a:r>
            <a:r>
              <a:rPr lang="cs-CZ" sz="2600" dirty="0" smtClean="0"/>
              <a:t>(výsledek je obsahem jedné buňky – jedno buňkový vzorec) nebo </a:t>
            </a:r>
            <a:r>
              <a:rPr lang="cs-CZ" sz="2600" dirty="0"/>
              <a:t>několik </a:t>
            </a:r>
            <a:r>
              <a:rPr lang="cs-CZ" sz="2600" dirty="0" smtClean="0"/>
              <a:t>výsledků (výpočet sloupce nebo řádků souhrnů – více buňkový vzorec). 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>
                <a:solidFill>
                  <a:srgbClr val="000000"/>
                </a:solidFill>
              </a:rPr>
              <a:t>Pomocí maticových vzorců můžeme realizovat např.: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Určit počty znaků obsažených v oblasti buněk,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Sečíst čísla splňující určité podmínky,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Sečíst každou n-tou hodnotu v oblasti hodnot</a:t>
            </a:r>
          </a:p>
          <a:p>
            <a:pPr marL="1371600" lvl="2" indent="-457200" algn="l">
              <a:lnSpc>
                <a:spcPct val="80000"/>
              </a:lnSpc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</a:rPr>
              <a:t>atd.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280904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362" y="1043696"/>
            <a:ext cx="5191125" cy="40100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9829801" y="2360708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Vložení pomocí CSE:</a:t>
            </a:r>
          </a:p>
          <a:p>
            <a:r>
              <a:rPr lang="cs-CZ" sz="1400" dirty="0"/>
              <a:t>{=F4:F19*G4:G19</a:t>
            </a:r>
            <a:r>
              <a:rPr lang="cs-CZ" sz="1400" dirty="0" smtClean="0"/>
              <a:t>}</a:t>
            </a:r>
          </a:p>
          <a:p>
            <a:r>
              <a:rPr lang="cs-CZ" sz="1400" dirty="0" smtClean="0"/>
              <a:t>resp.</a:t>
            </a:r>
          </a:p>
          <a:p>
            <a:r>
              <a:rPr lang="cs-CZ" sz="1400" dirty="0" smtClean="0"/>
              <a:t>{=</a:t>
            </a:r>
            <a:r>
              <a:rPr lang="cs-CZ" sz="1400" dirty="0"/>
              <a:t>SUMA(F4:F19*G4:G19</a:t>
            </a:r>
            <a:r>
              <a:rPr lang="cs-CZ" sz="1400" dirty="0" smtClean="0"/>
              <a:t>)}</a:t>
            </a:r>
            <a:endParaRPr lang="cs-CZ" sz="1400" dirty="0"/>
          </a:p>
        </p:txBody>
      </p:sp>
      <p:cxnSp>
        <p:nvCxnSpPr>
          <p:cNvPr id="6" name="Přímá spojnice se šipkou 5"/>
          <p:cNvCxnSpPr>
            <a:stCxn id="4" idx="1"/>
          </p:cNvCxnSpPr>
          <p:nvPr/>
        </p:nvCxnSpPr>
        <p:spPr>
          <a:xfrm flipH="1" flipV="1">
            <a:off x="8477250" y="1647828"/>
            <a:ext cx="1352551" cy="11899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1"/>
          </p:cNvCxnSpPr>
          <p:nvPr/>
        </p:nvCxnSpPr>
        <p:spPr>
          <a:xfrm flipH="1">
            <a:off x="8477251" y="2837762"/>
            <a:ext cx="1352550" cy="16510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8477251" y="3190875"/>
            <a:ext cx="1352549" cy="15906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252329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1626747"/>
            <a:ext cx="5734050" cy="408622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9998075" y="2884583"/>
            <a:ext cx="2057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Vložení pomocí CSE:</a:t>
            </a:r>
          </a:p>
          <a:p>
            <a:r>
              <a:rPr lang="cs-CZ" sz="1400" dirty="0"/>
              <a:t>{=F4:F19*G4:G19</a:t>
            </a:r>
            <a:r>
              <a:rPr lang="cs-CZ" sz="1400" dirty="0" smtClean="0"/>
              <a:t>}</a:t>
            </a:r>
          </a:p>
          <a:p>
            <a:r>
              <a:rPr lang="cs-CZ" sz="1400" dirty="0" smtClean="0"/>
              <a:t>resp.</a:t>
            </a:r>
          </a:p>
          <a:p>
            <a:r>
              <a:rPr lang="cs-CZ" sz="1400" dirty="0" smtClean="0"/>
              <a:t>{=</a:t>
            </a:r>
            <a:r>
              <a:rPr lang="cs-CZ" sz="1400" dirty="0"/>
              <a:t>SUMA(F4:F19*G4:G19</a:t>
            </a:r>
            <a:r>
              <a:rPr lang="cs-CZ" sz="1400" dirty="0" smtClean="0"/>
              <a:t>)}</a:t>
            </a:r>
            <a:endParaRPr lang="cs-CZ" sz="1400" dirty="0"/>
          </a:p>
        </p:txBody>
      </p:sp>
      <p:cxnSp>
        <p:nvCxnSpPr>
          <p:cNvPr id="10" name="Přímá spojnice se šipkou 9"/>
          <p:cNvCxnSpPr>
            <a:stCxn id="9" idx="1"/>
          </p:cNvCxnSpPr>
          <p:nvPr/>
        </p:nvCxnSpPr>
        <p:spPr>
          <a:xfrm flipH="1" flipV="1">
            <a:off x="8645525" y="2171703"/>
            <a:ext cx="1352550" cy="11899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9" idx="1"/>
          </p:cNvCxnSpPr>
          <p:nvPr/>
        </p:nvCxnSpPr>
        <p:spPr>
          <a:xfrm flipH="1">
            <a:off x="8645525" y="3361637"/>
            <a:ext cx="1352550" cy="16510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8724900" y="3714750"/>
            <a:ext cx="1273175" cy="1657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/>
              <a:t>Příklad: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cs-CZ" dirty="0" smtClean="0">
                <a:solidFill>
                  <a:srgbClr val="000000"/>
                </a:solidFill>
              </a:rPr>
              <a:t>(závislost dat)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1362075"/>
            <a:ext cx="53721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600" dirty="0" smtClean="0">
                <a:solidFill>
                  <a:srgbClr val="000000"/>
                </a:solidFill>
              </a:rPr>
              <a:t>Syntaxe maticových vzorců: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začínají symbolem =;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lze použít většinu předdefinovaných funkcí Excelu;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vzorec se vkládá stiskem kombinace kláves CTRL+SHIFT+ENTER;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vzorec se uzavře do { };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pokud se zadají { } ručně je vzorec chápán jako textový řetězec;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jedná se o efektivní způsob vytváření vzorců:</a:t>
            </a:r>
          </a:p>
          <a:p>
            <a:pPr lvl="1" algn="l">
              <a:lnSpc>
                <a:spcPct val="80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	např.:		{=SUMA(A1:A5*B1:B5)}</a:t>
            </a:r>
          </a:p>
          <a:p>
            <a:pPr lvl="1" algn="l">
              <a:lnSpc>
                <a:spcPct val="80000"/>
              </a:lnSpc>
            </a:pPr>
            <a:r>
              <a:rPr lang="cs-CZ" sz="2400" dirty="0">
                <a:solidFill>
                  <a:srgbClr val="000000"/>
                </a:solidFill>
              </a:rPr>
              <a:t>	</a:t>
            </a:r>
            <a:r>
              <a:rPr lang="cs-CZ" sz="2400" dirty="0" smtClean="0">
                <a:solidFill>
                  <a:srgbClr val="000000"/>
                </a:solidFill>
              </a:rPr>
              <a:t>je totéž jako 	=SUMA(A1*B1;A2*B2;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A3*B3; A4*B4; A5*B5);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při jakékoli úpravě maticového vzorce je pro potvrzení změny nutno použít kombinace CSE;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Při práci s více buňkovými vzorci je potřeba dodržet následující pravidla:</a:t>
            </a:r>
          </a:p>
          <a:p>
            <a:pPr lvl="1" algn="l">
              <a:lnSpc>
                <a:spcPct val="80000"/>
              </a:lnSpc>
            </a:pPr>
            <a:endParaRPr lang="cs-CZ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endParaRPr lang="cs-CZ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8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130" y="1043696"/>
            <a:ext cx="11318789" cy="5554812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Pravidla pro více buňkové vzorce: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endParaRPr lang="cs-CZ" sz="28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dříve než zadáme vzorec vybereme oblast buněk pro uložení výsledku;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není možné změnit obsah jednotlivých buněk v maticovém vzorci;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můžeme přesunout nebo odstranit celý maticový vzorec, nelze přesunout nebo odstranit pouze jeho část;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Poznámka:</a:t>
            </a:r>
            <a:endParaRPr lang="cs-CZ" sz="28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maticovým vzorcům nemusí rozumět ostatní uživatelé sešitu;</a:t>
            </a: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r>
              <a:rPr lang="cs-CZ" sz="2400" dirty="0" smtClean="0">
                <a:solidFill>
                  <a:srgbClr val="000000"/>
                </a:solidFill>
              </a:rPr>
              <a:t>v závislosti na rychlosti procesoru a velikosti paměti, mohou velké maticové vzorce zpomalovat výpočty.</a:t>
            </a:r>
            <a:endParaRPr lang="cs-CZ" sz="2400" dirty="0">
              <a:solidFill>
                <a:srgbClr val="000000"/>
              </a:solidFill>
            </a:endParaRPr>
          </a:p>
          <a:p>
            <a:pPr marL="914400" lvl="1" indent="-457200" algn="l">
              <a:lnSpc>
                <a:spcPct val="80000"/>
              </a:lnSpc>
              <a:buFontTx/>
              <a:buChar char="-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Maticové vzorce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4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br>
              <a:rPr lang="cs-CZ" sz="4000" b="1" dirty="0">
                <a:solidFill>
                  <a:srgbClr val="000000"/>
                </a:solidFill>
              </a:rPr>
            </a:br>
            <a:r>
              <a:rPr lang="cs-CZ" sz="3200" b="1" dirty="0" smtClean="0">
                <a:solidFill>
                  <a:srgbClr val="000000"/>
                </a:solidFill>
              </a:rPr>
              <a:t>Citlivostní analýza</a:t>
            </a:r>
            <a:endParaRPr lang="cs-CZ" sz="32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1273676"/>
            <a:ext cx="10411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Excel </a:t>
            </a:r>
            <a:r>
              <a:rPr lang="cs-CZ" sz="2400" dirty="0"/>
              <a:t>nabízí tři druhy nástrojů pro </a:t>
            </a:r>
            <a:r>
              <a:rPr lang="cs-CZ" sz="2400" b="1" dirty="0"/>
              <a:t>citlivostní analýzu</a:t>
            </a:r>
            <a:r>
              <a:rPr lang="cs-CZ" sz="2400" dirty="0" smtClean="0"/>
              <a:t>: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scénáře,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tabulky dat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hledání </a:t>
            </a:r>
            <a:r>
              <a:rPr lang="cs-CZ" sz="2400" dirty="0"/>
              <a:t>řešení.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Scénáře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b="1" dirty="0"/>
              <a:t>tabulky dat</a:t>
            </a:r>
            <a:r>
              <a:rPr lang="cs-CZ" sz="2400" dirty="0"/>
              <a:t> určují možné výsledky na základě sad vstupních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Tabulky </a:t>
            </a:r>
            <a:r>
              <a:rPr lang="cs-CZ" sz="2400" b="1" dirty="0"/>
              <a:t>dat </a:t>
            </a:r>
            <a:r>
              <a:rPr lang="cs-CZ" sz="2400" dirty="0"/>
              <a:t>pracují pouze s jednou nebo dvěma proměnnými, ale pro tyto proměnné mohou přijímat mnoho různých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Scénář</a:t>
            </a:r>
            <a:r>
              <a:rPr lang="cs-CZ" sz="2400" dirty="0" smtClean="0"/>
              <a:t> </a:t>
            </a:r>
            <a:r>
              <a:rPr lang="cs-CZ" sz="2400" dirty="0"/>
              <a:t>může mít více proměnných, ale lze do něj umístit nejvýše 32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Hledání </a:t>
            </a:r>
            <a:r>
              <a:rPr lang="cs-CZ" sz="2400" b="1" dirty="0"/>
              <a:t>řešen</a:t>
            </a:r>
            <a:r>
              <a:rPr lang="cs-CZ" sz="2400" dirty="0"/>
              <a:t>í </a:t>
            </a:r>
            <a:r>
              <a:rPr lang="cs-CZ" sz="2400" dirty="0" smtClean="0"/>
              <a:t>je jiným typem analýzy dat - na </a:t>
            </a:r>
            <a:r>
              <a:rPr lang="cs-CZ" sz="2400" dirty="0"/>
              <a:t>základě zadaného výsledku určuje možné vstupní hodnoty, které povedou k tomuto výsledku.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100" b="1" dirty="0" smtClean="0">
                <a:solidFill>
                  <a:srgbClr val="000000"/>
                </a:solidFill>
              </a:rPr>
              <a:t>Citlivostní analýza - Scénáře</a:t>
            </a:r>
            <a:endParaRPr lang="cs-CZ" sz="31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1273676"/>
            <a:ext cx="10411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Postup vytvoření scénáře v Excelu: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potřeba mít </a:t>
            </a:r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ipravená data. </a:t>
            </a:r>
          </a:p>
          <a:p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 nich vytvořit jednotlivé scénáře.</a:t>
            </a:r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Následně vytvořit Souhrn.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81" y="2029762"/>
            <a:ext cx="10747637" cy="1452830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100659" y="1960775"/>
            <a:ext cx="688157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8120159" y="2164628"/>
            <a:ext cx="688157" cy="7199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316011" y="2828866"/>
            <a:ext cx="1223915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391" y="4006008"/>
            <a:ext cx="3585070" cy="2473159"/>
          </a:xfrm>
          <a:prstGeom prst="rect">
            <a:avLst/>
          </a:prstGeom>
        </p:spPr>
      </p:pic>
      <p:cxnSp>
        <p:nvCxnSpPr>
          <p:cNvPr id="11" name="Přímá spojnice se šipkou 10"/>
          <p:cNvCxnSpPr>
            <a:stCxn id="9" idx="4"/>
            <a:endCxn id="10" idx="0"/>
          </p:cNvCxnSpPr>
          <p:nvPr/>
        </p:nvCxnSpPr>
        <p:spPr>
          <a:xfrm>
            <a:off x="8927969" y="3169171"/>
            <a:ext cx="611957" cy="8368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971</Words>
  <Application>Microsoft Office PowerPoint</Application>
  <PresentationFormat>Širokoúhlá obrazovka</PresentationFormat>
  <Paragraphs>171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Motiv Office</vt:lpstr>
      <vt:lpstr>Informatika pro ekonomy II</vt:lpstr>
      <vt:lpstr>Maticové vzorce</vt:lpstr>
      <vt:lpstr>Maticové vzorce</vt:lpstr>
      <vt:lpstr>Maticové vzorce</vt:lpstr>
      <vt:lpstr>Maticové vzorce</vt:lpstr>
      <vt:lpstr>Maticové vzorce</vt:lpstr>
      <vt:lpstr>Maticové vzorce</vt:lpstr>
      <vt:lpstr>Speciální výpočty Citlivostní analýza</vt:lpstr>
      <vt:lpstr>Speciální výpočty Citlivostní analýza - Scénáře</vt:lpstr>
      <vt:lpstr>Speciální výpočty Citlivostní analýza - Scénáře</vt:lpstr>
      <vt:lpstr>Speciální výpočty Citlivostní analýza -Scénáře</vt:lpstr>
      <vt:lpstr>Speciální výpočty Citlivostní analýza –Tabulky dat</vt:lpstr>
      <vt:lpstr>Speciální výpočty Citlivostní analýza –Tabulka dat s jednou proměnnou</vt:lpstr>
      <vt:lpstr>Speciální výpočty Citlivostní analýza –Tabulka dat se dvěma proměnnými</vt:lpstr>
      <vt:lpstr>Speciální výpočty Citlivostní analýza - Hledání řešení</vt:lpstr>
      <vt:lpstr>Speciální výpočty Citlivostní analýza - Hledání řešení</vt:lpstr>
      <vt:lpstr>Šesté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41</cp:revision>
  <dcterms:created xsi:type="dcterms:W3CDTF">2016-03-15T07:39:58Z</dcterms:created>
  <dcterms:modified xsi:type="dcterms:W3CDTF">2022-03-27T18:26:18Z</dcterms:modified>
</cp:coreProperties>
</file>