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7" r:id="rId6"/>
    <p:sldId id="265" r:id="rId7"/>
    <p:sldId id="282" r:id="rId8"/>
    <p:sldId id="313" r:id="rId9"/>
    <p:sldId id="312" r:id="rId10"/>
    <p:sldId id="311" r:id="rId11"/>
    <p:sldId id="270" r:id="rId12"/>
    <p:sldId id="278" r:id="rId13"/>
    <p:sldId id="301" r:id="rId14"/>
    <p:sldId id="302" r:id="rId15"/>
    <p:sldId id="283" r:id="rId16"/>
    <p:sldId id="285" r:id="rId17"/>
    <p:sldId id="274" r:id="rId18"/>
    <p:sldId id="272" r:id="rId19"/>
    <p:sldId id="286" r:id="rId20"/>
    <p:sldId id="287" r:id="rId21"/>
    <p:sldId id="288" r:id="rId22"/>
    <p:sldId id="289" r:id="rId23"/>
    <p:sldId id="292" r:id="rId24"/>
    <p:sldId id="293" r:id="rId25"/>
    <p:sldId id="273" r:id="rId26"/>
    <p:sldId id="271" r:id="rId27"/>
    <p:sldId id="276" r:id="rId28"/>
    <p:sldId id="269" r:id="rId29"/>
    <p:sldId id="294" r:id="rId30"/>
    <p:sldId id="317" r:id="rId31"/>
    <p:sldId id="308" r:id="rId32"/>
    <p:sldId id="315" r:id="rId33"/>
    <p:sldId id="314" r:id="rId34"/>
    <p:sldId id="309" r:id="rId35"/>
    <p:sldId id="319" r:id="rId36"/>
    <p:sldId id="300" r:id="rId37"/>
    <p:sldId id="296" r:id="rId38"/>
    <p:sldId id="304" r:id="rId39"/>
    <p:sldId id="275" r:id="rId40"/>
    <p:sldId id="268" r:id="rId41"/>
    <p:sldId id="306" r:id="rId42"/>
    <p:sldId id="305" r:id="rId43"/>
    <p:sldId id="299" r:id="rId44"/>
    <p:sldId id="310" r:id="rId45"/>
    <p:sldId id="298" r:id="rId46"/>
    <p:sldId id="266" r:id="rId47"/>
    <p:sldId id="284" r:id="rId4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18.01.2022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35133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83754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6138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685493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57364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28293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6319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247797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416292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54464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36477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669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2758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751200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929968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105421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677183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104439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220284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220284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22028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1060191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06716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2301931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2475788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57790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3485631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4279643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4271049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974284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30106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301062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25257978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3879717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29420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11203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26134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0149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95716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zso.cz/csu/czso/vyuzivani-informacnich-a-komunikacnich-technologii-v-podnikatelskem-sektoru-rok-2019-aktualni-mesic-roku-202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zso.cz/documents/10180/122362688/06200520k09.pdf/6a1254a6-fc6f-4e9b-9da3-66767f3f019c?version=1.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tatista.com/topics/1695/cloud-comput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forbes.com/sites/louiscolumbus/2018/08/30/state-of-enterprise-cloud-computing-201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cloudcomputing.cz/pouziti/" TargetMode="External"/><Relationship Id="rId3" Type="http://schemas.openxmlformats.org/officeDocument/2006/relationships/hyperlink" Target="https://cs.wikipedia.org/wiki/Cloud_computing" TargetMode="External"/><Relationship Id="rId7" Type="http://schemas.openxmlformats.org/officeDocument/2006/relationships/hyperlink" Target="http://www.ictmanazer.cz/2012/02/cloud-computing-kdy-je-dobrou-volbou-a-kdy-nikoli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businessvize.cz/software/co-je-to-cloud-computing-a-proc-se-o-nem-mluvi" TargetMode="External"/><Relationship Id="rId5" Type="http://schemas.openxmlformats.org/officeDocument/2006/relationships/hyperlink" Target="http://www.cloud.cz/cloud/158-cloud-computingco-ty-pojmy-znamenaji.html" TargetMode="External"/><Relationship Id="rId4" Type="http://schemas.openxmlformats.org/officeDocument/2006/relationships/hyperlink" Target="http://www.lupa.cz/clanky/cloud-computing-je-vsude-okolo-nas/" TargetMode="External"/><Relationship Id="rId9" Type="http://schemas.openxmlformats.org/officeDocument/2006/relationships/hyperlink" Target="http://www.cloud-computing.cz/cs/pouziti-cloud-computing.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M988_fsOSWo"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youtube.com/watch?v=36zducUX16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err="1">
                <a:solidFill>
                  <a:schemeClr val="bg1"/>
                </a:solidFill>
                <a:latin typeface="Times New Roman" panose="02020603050405020304" pitchFamily="18" charset="0"/>
                <a:cs typeface="Times New Roman" panose="02020603050405020304" pitchFamily="18" charset="0"/>
              </a:rPr>
              <a:t>Cloudové</a:t>
            </a:r>
            <a:r>
              <a:rPr lang="cs-CZ" sz="4000" b="1" dirty="0">
                <a:solidFill>
                  <a:schemeClr val="bg1"/>
                </a:solidFill>
                <a:latin typeface="Times New Roman" panose="02020603050405020304" pitchFamily="18" charset="0"/>
                <a:cs typeface="Times New Roman" panose="02020603050405020304" pitchFamily="18" charset="0"/>
              </a:rPr>
              <a:t> služby a jejich využití v podnikové praxi</a:t>
            </a:r>
          </a:p>
        </p:txBody>
      </p:sp>
      <p:sp>
        <p:nvSpPr>
          <p:cNvPr id="3" name="Podnadpis 2"/>
          <p:cNvSpPr>
            <a:spLocks noGrp="1"/>
          </p:cNvSpPr>
          <p:nvPr>
            <p:ph type="subTitle" idx="4294967295"/>
          </p:nvPr>
        </p:nvSpPr>
        <p:spPr>
          <a:xfrm>
            <a:off x="1763688" y="3939902"/>
            <a:ext cx="3888432" cy="720080"/>
          </a:xfrm>
          <a:prstGeom prst="rect">
            <a:avLst/>
          </a:prstGeom>
        </p:spPr>
        <p:txBody>
          <a:bodyPr>
            <a:normAutofit/>
          </a:bodyPr>
          <a:lstStyle/>
          <a:p>
            <a:pPr marL="0" indent="0" algn="r">
              <a:buNone/>
            </a:pPr>
            <a:r>
              <a:rPr lang="en-US" sz="1400" dirty="0" err="1">
                <a:solidFill>
                  <a:schemeClr val="bg1"/>
                </a:solidFill>
                <a:latin typeface="Times New Roman" panose="02020603050405020304" pitchFamily="18" charset="0"/>
                <a:cs typeface="Times New Roman" panose="02020603050405020304" pitchFamily="18" charset="0"/>
              </a:rPr>
              <a:t>Inovace</a:t>
            </a:r>
            <a:r>
              <a:rPr lang="en-US" sz="1400" dirty="0">
                <a:solidFill>
                  <a:schemeClr val="bg1"/>
                </a:solidFill>
                <a:latin typeface="Times New Roman" panose="02020603050405020304" pitchFamily="18" charset="0"/>
                <a:cs typeface="Times New Roman" panose="02020603050405020304" pitchFamily="18" charset="0"/>
              </a:rPr>
              <a:t> v ICT (NPICT) </a:t>
            </a:r>
            <a:endParaRPr lang="cs-CZ" sz="1400" dirty="0">
              <a:solidFill>
                <a:schemeClr val="bg1"/>
              </a:solidFill>
              <a:latin typeface="Times New Roman" panose="02020603050405020304" pitchFamily="18" charset="0"/>
              <a:cs typeface="Times New Roman" panose="02020603050405020304" pitchFamily="18" charset="0"/>
            </a:endParaRPr>
          </a:p>
          <a:p>
            <a:pPr marL="0" indent="0" algn="r">
              <a:buNone/>
            </a:pPr>
            <a:r>
              <a:rPr lang="en-US" sz="1400" dirty="0">
                <a:solidFill>
                  <a:schemeClr val="bg1"/>
                </a:solidFill>
                <a:latin typeface="Times New Roman" panose="02020603050405020304" pitchFamily="18" charset="0"/>
                <a:cs typeface="Times New Roman" panose="02020603050405020304" pitchFamily="18" charset="0"/>
              </a:rPr>
              <a:t>LS 20</a:t>
            </a:r>
            <a:r>
              <a:rPr lang="cs-CZ" sz="1400" dirty="0">
                <a:solidFill>
                  <a:schemeClr val="bg1"/>
                </a:solidFill>
                <a:latin typeface="Times New Roman" panose="02020603050405020304" pitchFamily="18" charset="0"/>
                <a:cs typeface="Times New Roman" panose="02020603050405020304" pitchFamily="18" charset="0"/>
              </a:rPr>
              <a:t>22</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Radim Dolák, Ph.D.</a:t>
            </a:r>
          </a:p>
          <a:p>
            <a:pPr algn="r"/>
            <a:r>
              <a:rPr lang="cs-CZ" altLang="cs-CZ" sz="900" b="1" dirty="0">
                <a:solidFill>
                  <a:srgbClr val="307871"/>
                </a:solidFill>
                <a:latin typeface="Times New Roman" panose="02020603050405020304" pitchFamily="18" charset="0"/>
                <a:cs typeface="Times New Roman" panose="02020603050405020304" pitchFamily="18" charset="0"/>
              </a:rPr>
              <a:t>Katedra informatiky a matematiky</a:t>
            </a:r>
          </a:p>
          <a:p>
            <a:pPr algn="r"/>
            <a:r>
              <a:rPr lang="cs-CZ" altLang="cs-CZ" sz="900" b="1" dirty="0">
                <a:solidFill>
                  <a:srgbClr val="307871"/>
                </a:solidFill>
                <a:latin typeface="Times New Roman" panose="02020603050405020304" pitchFamily="18" charset="0"/>
                <a:cs typeface="Times New Roman" panose="02020603050405020304" pitchFamily="18" charset="0"/>
              </a:rPr>
              <a:t>14.3.2022</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r>
              <a:rPr lang="cs-CZ" sz="1400" b="1" dirty="0">
                <a:solidFill>
                  <a:srgbClr val="307871"/>
                </a:solidFill>
                <a:latin typeface="Times New Roman" panose="02020603050405020304" pitchFamily="18" charset="0"/>
                <a:cs typeface="Times New Roman" panose="02020603050405020304" pitchFamily="18" charset="0"/>
              </a:rPr>
              <a:t>Historie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se začala psát před více než 50ti lety. Za duchovního otce této myšlenky je považován John </a:t>
            </a:r>
            <a:r>
              <a:rPr lang="cs-CZ" sz="1400" b="1" dirty="0" err="1">
                <a:solidFill>
                  <a:srgbClr val="307871"/>
                </a:solidFill>
                <a:latin typeface="Times New Roman" panose="02020603050405020304" pitchFamily="18" charset="0"/>
                <a:cs typeface="Times New Roman" panose="02020603050405020304" pitchFamily="18" charset="0"/>
              </a:rPr>
              <a:t>McCarthy</a:t>
            </a:r>
            <a:r>
              <a:rPr lang="cs-CZ" sz="1400" b="1" dirty="0">
                <a:solidFill>
                  <a:srgbClr val="307871"/>
                </a:solidFill>
                <a:latin typeface="Times New Roman" panose="02020603050405020304" pitchFamily="18" charset="0"/>
                <a:cs typeface="Times New Roman" panose="02020603050405020304" pitchFamily="18" charset="0"/>
              </a:rPr>
              <a:t>, profesor z prestižní americké univerzity MIT, který v roce 1961 jako první prezentoval myšlenku sdílení počítačových technologií ve stejné logice jako například sdílení elektrické energie. </a:t>
            </a:r>
          </a:p>
          <a:p>
            <a:pPr algn="just"/>
            <a:r>
              <a:rPr lang="cs-CZ" sz="1400" b="1" dirty="0">
                <a:solidFill>
                  <a:srgbClr val="307871"/>
                </a:solidFill>
                <a:latin typeface="Times New Roman" panose="02020603050405020304" pitchFamily="18" charset="0"/>
                <a:cs typeface="Times New Roman" panose="02020603050405020304" pitchFamily="18" charset="0"/>
              </a:rPr>
              <a:t>Samotný pojem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objevil až v roce 1997 v přednášce </a:t>
            </a:r>
            <a:r>
              <a:rPr lang="cs-CZ" sz="1400" b="1" dirty="0" err="1">
                <a:solidFill>
                  <a:srgbClr val="307871"/>
                </a:solidFill>
                <a:latin typeface="Times New Roman" panose="02020603050405020304" pitchFamily="18" charset="0"/>
                <a:cs typeface="Times New Roman" panose="02020603050405020304" pitchFamily="18" charset="0"/>
              </a:rPr>
              <a:t>Ramnatha</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Chellapa</a:t>
            </a:r>
            <a:r>
              <a:rPr lang="cs-CZ" sz="1400" b="1" dirty="0">
                <a:solidFill>
                  <a:srgbClr val="307871"/>
                </a:solidFill>
                <a:latin typeface="Times New Roman" panose="02020603050405020304" pitchFamily="18" charset="0"/>
                <a:cs typeface="Times New Roman" panose="02020603050405020304" pitchFamily="18" charset="0"/>
              </a:rPr>
              <a:t>. Pojem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či oblak je přitom pouze popisným vyjádřením schematického obrázku, ve kterém je nakreslena infrastruktura poskytovatele Utility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a:t>
            </a:r>
          </a:p>
          <a:p>
            <a:pPr algn="just"/>
            <a:r>
              <a:rPr lang="cs-CZ" sz="1400" b="1" dirty="0">
                <a:solidFill>
                  <a:srgbClr val="307871"/>
                </a:solidFill>
                <a:latin typeface="Times New Roman" panose="02020603050405020304" pitchFamily="18" charset="0"/>
                <a:cs typeface="Times New Roman" panose="02020603050405020304" pitchFamily="18" charset="0"/>
              </a:rPr>
              <a:t>Oblak je totiž historicky využíván v telekomunikacích pro zobrazení telekomunikační sítě. A právě z telekomunikací si IT toto zobrazení vypůjčilo, neboť v telekomunikacích se koncové stanice připojené do internetu zobrazují jako krabičky připojené do oblaku s nápisem Internet a Utility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právě s internetem hodně operuje. </a:t>
            </a:r>
          </a:p>
          <a:p>
            <a:pPr algn="just"/>
            <a:r>
              <a:rPr lang="cs-CZ" sz="1400" b="1" dirty="0">
                <a:solidFill>
                  <a:srgbClr val="307871"/>
                </a:solidFill>
                <a:latin typeface="Times New Roman" panose="02020603050405020304" pitchFamily="18" charset="0"/>
                <a:cs typeface="Times New Roman" panose="02020603050405020304" pitchFamily="18" charset="0"/>
              </a:rPr>
              <a:t>Od roku 1997 se tak neříká už Utility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ale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Na myšlence to ovšem nic nemění. Co se trochu změnilo, je určitá standardizace názvosloví.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tak nyní uměle dělí na tři základní koncepty (</a:t>
            </a:r>
            <a:r>
              <a:rPr lang="cs-CZ" sz="1400" b="1" dirty="0" err="1">
                <a:solidFill>
                  <a:srgbClr val="307871"/>
                </a:solidFill>
                <a:latin typeface="Times New Roman" panose="02020603050405020304" pitchFamily="18" charset="0"/>
                <a:cs typeface="Times New Roman" panose="02020603050405020304" pitchFamily="18" charset="0"/>
              </a:rPr>
              <a:t>IaaS</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PaaS</a:t>
            </a:r>
            <a:r>
              <a:rPr lang="cs-CZ" sz="1400" b="1" dirty="0">
                <a:solidFill>
                  <a:srgbClr val="307871"/>
                </a:solidFill>
                <a:latin typeface="Times New Roman" panose="02020603050405020304" pitchFamily="18" charset="0"/>
                <a:cs typeface="Times New Roman" panose="02020603050405020304" pitchFamily="18" charset="0"/>
              </a:rPr>
              <a:t>/</a:t>
            </a:r>
            <a:r>
              <a:rPr lang="cs-CZ" sz="1400" b="1" dirty="0" err="1">
                <a:solidFill>
                  <a:srgbClr val="307871"/>
                </a:solidFill>
                <a:latin typeface="Times New Roman" panose="02020603050405020304" pitchFamily="18" charset="0"/>
                <a:cs typeface="Times New Roman" panose="02020603050405020304" pitchFamily="18" charset="0"/>
              </a:rPr>
              <a:t>SaaS</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HISTORIE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1563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1. Infrastrukturní služby poskytované v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které zajišťují splnění požadavků ustanovených v dohodě o úrovni poskytovaných služeb (např. výkon, dostupnost, uchování dat, zabezpečení, kapacita)</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2. Služby, které umožňují funkčnost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(např. speciální účtovací software, který zajišťuje, aby v </a:t>
            </a:r>
            <a:r>
              <a:rPr lang="cs-CZ" sz="1400" b="1" dirty="0" err="1">
                <a:solidFill>
                  <a:srgbClr val="307871"/>
                </a:solidFill>
                <a:latin typeface="Times New Roman" panose="02020603050405020304" pitchFamily="18" charset="0"/>
                <a:cs typeface="Times New Roman" panose="02020603050405020304" pitchFamily="18" charset="0"/>
              </a:rPr>
              <a:t>cloudových</a:t>
            </a:r>
            <a:r>
              <a:rPr lang="cs-CZ" sz="1400" b="1" dirty="0">
                <a:solidFill>
                  <a:srgbClr val="307871"/>
                </a:solidFill>
                <a:latin typeface="Times New Roman" panose="02020603050405020304" pitchFamily="18" charset="0"/>
                <a:cs typeface="Times New Roman" panose="02020603050405020304" pitchFamily="18" charset="0"/>
              </a:rPr>
              <a:t> výpočetních prostředích různé velikosti a s různou úrovní poskytovaných služeb bylo možné vyúčtovat poskytnuté služby)</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3. Konzultační služby, které pomáhají organizacím při transformaci a přechodu na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4. Aplikační služby poskytované v prostředí pro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které nabízejí vývojářům aplikací standardizované aplikační funkce (např. rutiny pro ověřování, vyhledávání, zavádění politik nebo procesy podle metodiky ITIL)</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SLUŽBY CLOUDU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9365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r>
              <a:rPr lang="cs-CZ" altLang="cs-CZ" sz="1400" b="1" dirty="0">
                <a:solidFill>
                  <a:srgbClr val="307871"/>
                </a:solidFill>
                <a:latin typeface="Times New Roman" panose="02020603050405020304" pitchFamily="18" charset="0"/>
                <a:cs typeface="Times New Roman" panose="02020603050405020304" pitchFamily="18" charset="0"/>
              </a:rPr>
              <a:t>Veřejný (public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někdy je označován jako klasický model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Jedná se o schéma, v němž je poskytnuta a široké veřejnosti nabídnuta výpočetní služba, již napříč všemi klienty charakterizuje stejná nebo velmi podobná funkcionalita. Příkladem veřejného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 např. Skype nebo Seznam.cz.</a:t>
            </a:r>
          </a:p>
          <a:p>
            <a:pPr algn="just"/>
            <a:r>
              <a:rPr lang="cs-CZ" altLang="cs-CZ" sz="1400" b="1" dirty="0">
                <a:solidFill>
                  <a:srgbClr val="307871"/>
                </a:solidFill>
                <a:latin typeface="Times New Roman" panose="02020603050405020304" pitchFamily="18" charset="0"/>
                <a:cs typeface="Times New Roman" panose="02020603050405020304" pitchFamily="18" charset="0"/>
              </a:rPr>
              <a:t>Soukromý (</a:t>
            </a:r>
            <a:r>
              <a:rPr lang="cs-CZ" altLang="cs-CZ" sz="1400" b="1" dirty="0" err="1">
                <a:solidFill>
                  <a:srgbClr val="307871"/>
                </a:solidFill>
                <a:latin typeface="Times New Roman" panose="02020603050405020304" pitchFamily="18" charset="0"/>
                <a:cs typeface="Times New Roman" panose="02020603050405020304" pitchFamily="18" charset="0"/>
              </a:rPr>
              <a:t>private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provozován pouze pro organizaci, a to buď organizací samotnou, nebo třetí stranou. Příkladem privátního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je kupř. hostovaný mailový server nebo hostovaná specializovaná aplikace, kde u jednoho poskytovatele je typicky 50 až 500 zákazníků.</a:t>
            </a:r>
          </a:p>
          <a:p>
            <a:pPr algn="just"/>
            <a:r>
              <a:rPr lang="cs-CZ" altLang="cs-CZ" sz="1400" b="1" dirty="0">
                <a:solidFill>
                  <a:srgbClr val="307871"/>
                </a:solidFill>
                <a:latin typeface="Times New Roman" panose="02020603050405020304" pitchFamily="18" charset="0"/>
                <a:cs typeface="Times New Roman" panose="02020603050405020304" pitchFamily="18" charset="0"/>
              </a:rPr>
              <a:t>Hybridní (hybrid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hybridní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kombinací veřejného a soukromého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Navenek hybridní </a:t>
            </a:r>
            <a:r>
              <a:rPr lang="cs-CZ" altLang="cs-CZ" sz="1400" b="1" dirty="0" err="1">
                <a:solidFill>
                  <a:srgbClr val="307871"/>
                </a:solidFill>
                <a:latin typeface="Times New Roman" panose="02020603050405020304" pitchFamily="18" charset="0"/>
                <a:cs typeface="Times New Roman" panose="02020603050405020304" pitchFamily="18" charset="0"/>
              </a:rPr>
              <a:t>cloudy</a:t>
            </a:r>
            <a:r>
              <a:rPr lang="cs-CZ" altLang="cs-CZ" sz="1400" b="1" dirty="0">
                <a:solidFill>
                  <a:srgbClr val="307871"/>
                </a:solidFill>
                <a:latin typeface="Times New Roman" panose="02020603050405020304" pitchFamily="18" charset="0"/>
                <a:cs typeface="Times New Roman" panose="02020603050405020304" pitchFamily="18" charset="0"/>
              </a:rPr>
              <a:t> vystupují jako jeden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ale jsou propojeny pomocí standardizačních technologií.</a:t>
            </a:r>
          </a:p>
          <a:p>
            <a:pPr algn="just"/>
            <a:r>
              <a:rPr lang="cs-CZ" altLang="cs-CZ" sz="1400" b="1" dirty="0">
                <a:solidFill>
                  <a:srgbClr val="307871"/>
                </a:solidFill>
                <a:latin typeface="Times New Roman" panose="02020603050405020304" pitchFamily="18" charset="0"/>
                <a:cs typeface="Times New Roman" panose="02020603050405020304" pitchFamily="18" charset="0"/>
              </a:rPr>
              <a:t>Komunitní (</a:t>
            </a:r>
            <a:r>
              <a:rPr lang="cs-CZ" altLang="cs-CZ" sz="1400" b="1" dirty="0" err="1">
                <a:solidFill>
                  <a:srgbClr val="307871"/>
                </a:solidFill>
                <a:latin typeface="Times New Roman" panose="02020603050405020304" pitchFamily="18" charset="0"/>
                <a:cs typeface="Times New Roman" panose="02020603050405020304" pitchFamily="18" charset="0"/>
              </a:rPr>
              <a:t>community</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jedná se o model, kdy je infrastruktura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sdílena mezi několika organizacemi, tedy skupinou lidí, kteří ji využívají. Tyto organizace může spojovat bezpečnostní politika, stejný obor zájmu apod.</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MODEL NASAZENÍ</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2442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44816"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Distribuční model vypovídá o tom, co je v rámci služby nabízeno – zda jde o software, hardware či jejich kombinaci.</a:t>
            </a:r>
          </a:p>
          <a:p>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 infrastruktura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 platforma jako služba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 software jako služba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3888432" cy="507703"/>
          </a:xfrm>
        </p:spPr>
        <p:txBody>
          <a:bodyPr/>
          <a:lstStyle/>
          <a:p>
            <a:r>
              <a:rPr lang="cs-CZ" dirty="0"/>
              <a:t>DISTRIBUČNÍ MODELY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810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6555" y="842963"/>
            <a:ext cx="5509581" cy="3816350"/>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DISTRIBUČNÍ MODELY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146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1400" b="1" dirty="0" err="1">
                <a:solidFill>
                  <a:srgbClr val="307871"/>
                </a:solidFill>
                <a:latin typeface="Times New Roman" panose="02020603050405020304" pitchFamily="18" charset="0"/>
                <a:cs typeface="Times New Roman" panose="02020603050405020304" pitchFamily="18" charset="0"/>
              </a:rPr>
              <a:t>Ttt</a:t>
            </a:r>
            <a:endParaRPr 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Prostor pro doplňující informace, poznámky</a:t>
            </a: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012"/>
            <a:ext cx="9144000" cy="4943475"/>
          </a:xfrm>
          <a:prstGeom prst="rect">
            <a:avLst/>
          </a:prstGeom>
        </p:spPr>
      </p:pic>
    </p:spTree>
    <p:extLst>
      <p:ext uri="{BB962C8B-B14F-4D97-AF65-F5344CB8AC3E}">
        <p14:creationId xmlns:p14="http://schemas.microsoft.com/office/powerpoint/2010/main" val="346323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 infrastruktura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Infrastructure</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poskytovatel služeb se zavazuje poskytnout infrastrukturu. Typicky se jedná o </a:t>
            </a:r>
            <a:r>
              <a:rPr lang="cs-CZ" altLang="cs-CZ" sz="1400" b="1" dirty="0" err="1">
                <a:solidFill>
                  <a:srgbClr val="307871"/>
                </a:solidFill>
                <a:latin typeface="Times New Roman" panose="02020603050405020304" pitchFamily="18" charset="0"/>
                <a:cs typeface="Times New Roman" panose="02020603050405020304" pitchFamily="18" charset="0"/>
              </a:rPr>
              <a:t>virtualizaci</a:t>
            </a:r>
            <a:r>
              <a:rPr lang="cs-CZ" altLang="cs-CZ" sz="1400" b="1" dirty="0">
                <a:solidFill>
                  <a:srgbClr val="307871"/>
                </a:solidFill>
                <a:latin typeface="Times New Roman" panose="02020603050405020304" pitchFamily="18" charset="0"/>
                <a:cs typeface="Times New Roman" panose="02020603050405020304" pitchFamily="18" charset="0"/>
              </a:rPr>
              <a:t>. Hlavní výhodou tohoto přístupu je, že o veškeré problémy s hardwarem se stará poskytovatel. Na druhou stranu, vzhledem k tomu, že hardware se bere jako něco, co vlastníme, na co můžeme sáhnout a jsme za to zodpovědní, je někdy nemožné toto akceptovat.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je vhodné pro ty, kteří vlastní software (či jejich licence) a nechtějí se starat o hardware. </a:t>
            </a: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Zkratka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může znamenat též integrace jako služba (</a:t>
            </a:r>
            <a:r>
              <a:rPr lang="cs-CZ" altLang="cs-CZ" sz="1400" b="1" dirty="0" err="1">
                <a:solidFill>
                  <a:srgbClr val="307871"/>
                </a:solidFill>
                <a:latin typeface="Times New Roman" panose="02020603050405020304" pitchFamily="18" charset="0"/>
                <a:cs typeface="Times New Roman" panose="02020603050405020304" pitchFamily="18" charset="0"/>
              </a:rPr>
              <a:t>Integration</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Často citovaným příkladem mohou být Amazon Web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 které poskytují databázi, úložiště, soukromý virtuální server a podporu. Tyto služby jsou poskytovány na vyžádání podle využívaných hodin či kapacity. Dalším příkladem </a:t>
            </a:r>
            <a:r>
              <a:rPr lang="cs-CZ" altLang="cs-CZ" sz="1400" b="1" dirty="0" err="1">
                <a:solidFill>
                  <a:srgbClr val="307871"/>
                </a:solidFill>
                <a:latin typeface="Times New Roman" panose="02020603050405020304" pitchFamily="18" charset="0"/>
                <a:cs typeface="Times New Roman" panose="02020603050405020304" pitchFamily="18" charset="0"/>
              </a:rPr>
              <a:t>IaaS</a:t>
            </a:r>
            <a:r>
              <a:rPr lang="cs-CZ" altLang="cs-CZ" sz="1400" b="1" dirty="0">
                <a:solidFill>
                  <a:srgbClr val="307871"/>
                </a:solidFill>
                <a:latin typeface="Times New Roman" panose="02020603050405020304" pitchFamily="18" charset="0"/>
                <a:cs typeface="Times New Roman" panose="02020603050405020304" pitchFamily="18" charset="0"/>
              </a:rPr>
              <a:t> může být </a:t>
            </a:r>
            <a:r>
              <a:rPr lang="cs-CZ" altLang="cs-CZ" sz="1400" b="1" dirty="0" err="1">
                <a:solidFill>
                  <a:srgbClr val="307871"/>
                </a:solidFill>
                <a:latin typeface="Times New Roman" panose="02020603050405020304" pitchFamily="18" charset="0"/>
                <a:cs typeface="Times New Roman" panose="02020603050405020304" pitchFamily="18" charset="0"/>
              </a:rPr>
              <a:t>cloudová</a:t>
            </a:r>
            <a:r>
              <a:rPr lang="cs-CZ" altLang="cs-CZ" sz="1400" b="1" dirty="0">
                <a:solidFill>
                  <a:srgbClr val="307871"/>
                </a:solidFill>
                <a:latin typeface="Times New Roman" panose="02020603050405020304" pitchFamily="18" charset="0"/>
                <a:cs typeface="Times New Roman" panose="02020603050405020304" pitchFamily="18" charset="0"/>
              </a:rPr>
              <a:t> telefonní služba </a:t>
            </a:r>
            <a:r>
              <a:rPr lang="cs-CZ" altLang="cs-CZ" sz="1400" b="1" dirty="0" err="1">
                <a:solidFill>
                  <a:srgbClr val="307871"/>
                </a:solidFill>
                <a:latin typeface="Times New Roman" panose="02020603050405020304" pitchFamily="18" charset="0"/>
                <a:cs typeface="Times New Roman" panose="02020603050405020304" pitchFamily="18" charset="0"/>
              </a:rPr>
              <a:t>VoIP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Voice</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over</a:t>
            </a:r>
            <a:r>
              <a:rPr lang="cs-CZ" altLang="cs-CZ" sz="1400" b="1" dirty="0">
                <a:solidFill>
                  <a:srgbClr val="307871"/>
                </a:solidFill>
                <a:latin typeface="Times New Roman" panose="02020603050405020304" pitchFamily="18" charset="0"/>
                <a:cs typeface="Times New Roman" panose="02020603050405020304" pitchFamily="18" charset="0"/>
              </a:rPr>
              <a:t> Internet </a:t>
            </a:r>
            <a:r>
              <a:rPr lang="cs-CZ" altLang="cs-CZ" sz="1400" b="1" dirty="0" err="1">
                <a:solidFill>
                  <a:srgbClr val="307871"/>
                </a:solidFill>
                <a:latin typeface="Times New Roman" panose="02020603050405020304" pitchFamily="18" charset="0"/>
                <a:cs typeface="Times New Roman" panose="02020603050405020304" pitchFamily="18" charset="0"/>
              </a:rPr>
              <a:t>Protocol</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5688632" cy="507703"/>
          </a:xfrm>
        </p:spPr>
        <p:txBody>
          <a:bodyPr/>
          <a:lstStyle/>
          <a:p>
            <a:r>
              <a:rPr lang="cs-CZ" dirty="0"/>
              <a:t>DISTRIBUČNÍ MODEL IAAS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3506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PaaS</a:t>
            </a:r>
            <a:r>
              <a:rPr lang="cs-CZ" altLang="cs-CZ" sz="1400" b="1" dirty="0">
                <a:solidFill>
                  <a:srgbClr val="307871"/>
                </a:solidFill>
                <a:latin typeface="Times New Roman" panose="02020603050405020304" pitchFamily="18" charset="0"/>
                <a:cs typeface="Times New Roman" panose="02020603050405020304" pitchFamily="18" charset="0"/>
              </a:rPr>
              <a:t> – platforma jako služba (</a:t>
            </a:r>
            <a:r>
              <a:rPr lang="cs-CZ" altLang="cs-CZ" sz="1400" b="1" dirty="0" err="1">
                <a:solidFill>
                  <a:srgbClr val="307871"/>
                </a:solidFill>
                <a:latin typeface="Times New Roman" panose="02020603050405020304" pitchFamily="18" charset="0"/>
                <a:cs typeface="Times New Roman" panose="02020603050405020304" pitchFamily="18" charset="0"/>
              </a:rPr>
              <a:t>Platform</a:t>
            </a:r>
            <a:r>
              <a:rPr lang="cs-CZ" altLang="cs-CZ" sz="1400" b="1" dirty="0">
                <a:solidFill>
                  <a:srgbClr val="307871"/>
                </a:solidFill>
                <a:latin typeface="Times New Roman" panose="02020603050405020304" pitchFamily="18" charset="0"/>
                <a:cs typeface="Times New Roman" panose="02020603050405020304" pitchFamily="18" charset="0"/>
              </a:rPr>
              <a:t>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poskytovatel garantuje kompletní prostředky pro podporu celého životního cyklu tvorby a poskytování webových aplikací a služeb; to plně na internetu, bez možnosti stažení softwaru. Koncepce zahrnuje různé prostředky pro vývoj aplikací, jako jsou IDE nebo API, ale rovněž např. pro údržbu. Nevýhodou tohoto přístupu je proprietární uzamčení, kdy různí poskytovatelé mohou používat např. různé programovací jazyky.</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Příkladem takových služeb jsou Google </a:t>
            </a:r>
            <a:r>
              <a:rPr lang="cs-CZ" altLang="cs-CZ" sz="1400" b="1" dirty="0" err="1">
                <a:solidFill>
                  <a:srgbClr val="307871"/>
                </a:solidFill>
                <a:latin typeface="Times New Roman" panose="02020603050405020304" pitchFamily="18" charset="0"/>
                <a:cs typeface="Times New Roman" panose="02020603050405020304" pitchFamily="18" charset="0"/>
              </a:rPr>
              <a:t>App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Engine</a:t>
            </a:r>
            <a:r>
              <a:rPr lang="cs-CZ" altLang="cs-CZ" sz="1400" b="1" dirty="0">
                <a:solidFill>
                  <a:srgbClr val="307871"/>
                </a:solidFill>
                <a:latin typeface="Times New Roman" panose="02020603050405020304" pitchFamily="18" charset="0"/>
                <a:cs typeface="Times New Roman" panose="02020603050405020304" pitchFamily="18" charset="0"/>
              </a:rPr>
              <a:t>, Force.com či Microsoft Azure.</a:t>
            </a:r>
          </a:p>
        </p:txBody>
      </p:sp>
      <p:sp>
        <p:nvSpPr>
          <p:cNvPr id="6" name="Nadpis 5"/>
          <p:cNvSpPr>
            <a:spLocks noGrp="1"/>
          </p:cNvSpPr>
          <p:nvPr>
            <p:ph type="title"/>
          </p:nvPr>
        </p:nvSpPr>
        <p:spPr>
          <a:xfrm>
            <a:off x="179512" y="195486"/>
            <a:ext cx="7128792" cy="507703"/>
          </a:xfrm>
        </p:spPr>
        <p:txBody>
          <a:bodyPr/>
          <a:lstStyle/>
          <a:p>
            <a:r>
              <a:rPr lang="cs-CZ" dirty="0"/>
              <a:t>DISTRIBUČNÍ MODEL PAAS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76064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 software jako služba (Software as a </a:t>
            </a:r>
            <a:r>
              <a:rPr lang="cs-CZ" altLang="cs-CZ" sz="1400" b="1" dirty="0" err="1">
                <a:solidFill>
                  <a:srgbClr val="307871"/>
                </a:solidFill>
                <a:latin typeface="Times New Roman" panose="02020603050405020304" pitchFamily="18" charset="0"/>
                <a:cs typeface="Times New Roman" panose="02020603050405020304" pitchFamily="18" charset="0"/>
              </a:rPr>
              <a:t>Service</a:t>
            </a:r>
            <a:r>
              <a:rPr lang="cs-CZ" altLang="cs-CZ" sz="1400" b="1" dirty="0">
                <a:solidFill>
                  <a:srgbClr val="307871"/>
                </a:solidFill>
                <a:latin typeface="Times New Roman" panose="02020603050405020304" pitchFamily="18" charset="0"/>
                <a:cs typeface="Times New Roman" panose="02020603050405020304" pitchFamily="18" charset="0"/>
              </a:rPr>
              <a:t>) – aplikace je licencována jako služba pronajímaná uživateli. Uživatelé si tedy kupují přístup k aplikaci, ne aplikaci samotnou. </a:t>
            </a: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je ideální pro ty, kteří potřebují jen běžný aplikační software a požadují přístup odkudkoliv a kdykoliv. </a:t>
            </a:r>
          </a:p>
          <a:p>
            <a:pPr marL="0" indent="0" algn="just">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altLang="cs-CZ" sz="1400" b="1" dirty="0">
                <a:solidFill>
                  <a:srgbClr val="307871"/>
                </a:solidFill>
                <a:latin typeface="Times New Roman" panose="02020603050405020304" pitchFamily="18" charset="0"/>
                <a:cs typeface="Times New Roman" panose="02020603050405020304" pitchFamily="18" charset="0"/>
              </a:rPr>
              <a:t>Příkladem těchto služeb je Microsoft Office 365,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Salesforce</a:t>
            </a:r>
            <a:r>
              <a:rPr lang="cs-CZ" altLang="cs-CZ" sz="1400" b="1" dirty="0">
                <a:solidFill>
                  <a:srgbClr val="307871"/>
                </a:solidFill>
                <a:latin typeface="Times New Roman" panose="02020603050405020304" pitchFamily="18" charset="0"/>
                <a:cs typeface="Times New Roman" panose="02020603050405020304" pitchFamily="18" charset="0"/>
              </a:rPr>
              <a:t> nebo v logistice známý systém </a:t>
            </a:r>
            <a:r>
              <a:rPr lang="cs-CZ" altLang="cs-CZ" sz="1400" b="1" dirty="0" err="1">
                <a:solidFill>
                  <a:srgbClr val="307871"/>
                </a:solidFill>
                <a:latin typeface="Times New Roman" panose="02020603050405020304" pitchFamily="18" charset="0"/>
                <a:cs typeface="Times New Roman" panose="02020603050405020304" pitchFamily="18" charset="0"/>
              </a:rPr>
              <a:t>Cargopass</a:t>
            </a:r>
            <a:r>
              <a:rPr lang="cs-CZ" altLang="cs-CZ" sz="1400" b="1" dirty="0">
                <a:solidFill>
                  <a:srgbClr val="307871"/>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7272808" cy="507703"/>
          </a:xfrm>
        </p:spPr>
        <p:txBody>
          <a:bodyPr/>
          <a:lstStyle/>
          <a:p>
            <a:r>
              <a:rPr lang="cs-CZ" dirty="0"/>
              <a:t>DISTRIBUČNÍ MODEL SAAS</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1273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632848" cy="3816424"/>
          </a:xfrm>
          <a:prstGeom prst="rect">
            <a:avLst/>
          </a:prstGeom>
        </p:spPr>
        <p:txBody>
          <a:bodyPr>
            <a:noAutofit/>
          </a:bodyPr>
          <a:lstStyle/>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Absence nutnosti znát principy funkčnosti SW a HW</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Efektivní řízení a práce díky dostupnosti dat odkudkoliv – růst produktivity práce ve firmách</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Jednoduchost uživatelské rozhraní</a:t>
            </a:r>
          </a:p>
          <a:p>
            <a:pPr>
              <a:buFont typeface="Wingdings" panose="05000000000000000000" pitchFamily="2" charset="2"/>
              <a:buChar char="v"/>
            </a:pPr>
            <a:r>
              <a:rPr lang="cs-CZ" altLang="cs-CZ" sz="1400" b="1" dirty="0" err="1">
                <a:solidFill>
                  <a:srgbClr val="307871"/>
                </a:solidFill>
                <a:latin typeface="Times New Roman" panose="02020603050405020304" pitchFamily="18" charset="0"/>
                <a:cs typeface="Times New Roman" panose="02020603050405020304" pitchFamily="18" charset="0"/>
              </a:rPr>
              <a:t>Principielně</a:t>
            </a:r>
            <a:r>
              <a:rPr lang="cs-CZ" altLang="cs-CZ" sz="1400" b="1" dirty="0">
                <a:solidFill>
                  <a:srgbClr val="307871"/>
                </a:solidFill>
                <a:latin typeface="Times New Roman" panose="02020603050405020304" pitchFamily="18" charset="0"/>
                <a:cs typeface="Times New Roman" panose="02020603050405020304" pitchFamily="18" charset="0"/>
              </a:rPr>
              <a:t> vyšší zabezpečení dat</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Možnost okamžitého zvýšení výkonu datového centra</a:t>
            </a:r>
          </a:p>
          <a:p>
            <a:pPr>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Rychlé přizpůsobení IT zázemí růstu a potřebám uživatele</a:t>
            </a: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8690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Příbuzné technologie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Definice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Charakteristika</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Struktura</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Historie</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Distribuční modely</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Výhody a nevýhody</a:t>
            </a:r>
          </a:p>
          <a:p>
            <a:pPr>
              <a:buFont typeface="Wingdings" panose="05000000000000000000" pitchFamily="2" charset="2"/>
              <a:buChar char="ü"/>
            </a:pPr>
            <a:r>
              <a:rPr lang="cs-CZ" sz="1600" b="1" dirty="0">
                <a:solidFill>
                  <a:srgbClr val="307871"/>
                </a:solidFill>
                <a:latin typeface="Times New Roman" panose="02020603050405020304" pitchFamily="18" charset="0"/>
                <a:cs typeface="Times New Roman" panose="02020603050405020304" pitchFamily="18" charset="0"/>
              </a:rPr>
              <a:t>Statistiky</a:t>
            </a:r>
          </a:p>
          <a:p>
            <a:pPr>
              <a:buFont typeface="Wingdings" panose="05000000000000000000" pitchFamily="2" charset="2"/>
              <a:buChar char="ü"/>
            </a:pPr>
            <a:r>
              <a:rPr lang="cs-CZ" altLang="cs-CZ" sz="1600" b="1" dirty="0">
                <a:solidFill>
                  <a:srgbClr val="307871"/>
                </a:solidFill>
                <a:latin typeface="Times New Roman" panose="02020603050405020304" pitchFamily="18" charset="0"/>
                <a:cs typeface="Times New Roman" panose="02020603050405020304" pitchFamily="18" charset="0"/>
              </a:rPr>
              <a:t>Využití v podnikové praxi</a:t>
            </a:r>
          </a:p>
          <a:p>
            <a:pPr>
              <a:buFont typeface="Wingdings" panose="05000000000000000000" pitchFamily="2" charset="2"/>
              <a:buChar char="ü"/>
            </a:pPr>
            <a:r>
              <a:rPr lang="cs-CZ" altLang="cs-CZ" sz="1600" b="1" dirty="0">
                <a:solidFill>
                  <a:srgbClr val="307871"/>
                </a:solidFill>
                <a:latin typeface="Times New Roman" panose="02020603050405020304" pitchFamily="18" charset="0"/>
                <a:cs typeface="Times New Roman" panose="02020603050405020304" pitchFamily="18" charset="0"/>
              </a:rPr>
              <a:t>Příklady aplikací v praxi</a:t>
            </a:r>
          </a:p>
        </p:txBody>
      </p:sp>
      <p:sp>
        <p:nvSpPr>
          <p:cNvPr id="6" name="Nadpis 5"/>
          <p:cNvSpPr>
            <a:spLocks noGrp="1"/>
          </p:cNvSpPr>
          <p:nvPr>
            <p:ph type="title"/>
          </p:nvPr>
        </p:nvSpPr>
        <p:spPr>
          <a:xfrm>
            <a:off x="179512" y="195486"/>
            <a:ext cx="3888432" cy="507703"/>
          </a:xfrm>
        </p:spPr>
        <p:txBody>
          <a:bodyPr/>
          <a:lstStyle/>
          <a:p>
            <a:r>
              <a:rPr lang="cs-CZ" dirty="0"/>
              <a:t>OBSAH</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Závislost na internetovém připojení</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Závislost na poskytovateli – společnosti využívající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ztrácí možnost rozhodovat, který software a kterou verzi používat. Čím větší společností je poskytovatel, tím hůře se s ním komunikuje a vyjednávají podmínky. Klienti taktéž musí počítat s tím, že poskytovatel může zdražit ceny svých služeb, v horším případě zbankrotovat. V některých případech je přechod k novému poskytovateli velmi nákladný, zvlášť v případech, kdy poskytovatel používá proprietární technologie.</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Obecně špatná reputace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je v IT relativně nový pojem a je stále v rané fázi. Co se týče používání technologie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neexistuje skoro žádné dlouhodobé a spolehlivé doporučení, přičemž i samotné používání přes internet vyvolává mnoho otázek ohledně bezpečnosti dat.</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Migrační náklady – používání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by mělo snížit náklady na rutinní IT operace a umožnit firmám investovat více peněz do samotného byznysu; nemusí to však platit absolutně. Pro některé firmy přesun do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znamená přeprogramovat firemní software, aby dobře spolupracoval s </a:t>
            </a:r>
            <a:r>
              <a:rPr lang="cs-CZ" altLang="cs-CZ" sz="1400" b="1" dirty="0" err="1">
                <a:solidFill>
                  <a:srgbClr val="307871"/>
                </a:solidFill>
                <a:latin typeface="Times New Roman" panose="02020603050405020304" pitchFamily="18" charset="0"/>
                <a:cs typeface="Times New Roman" panose="02020603050405020304" pitchFamily="18" charset="0"/>
              </a:rPr>
              <a:t>cloudovým</a:t>
            </a:r>
            <a:r>
              <a:rPr lang="cs-CZ" altLang="cs-CZ" sz="1400" b="1" dirty="0">
                <a:solidFill>
                  <a:srgbClr val="307871"/>
                </a:solidFill>
                <a:latin typeface="Times New Roman" panose="02020603050405020304" pitchFamily="18" charset="0"/>
                <a:cs typeface="Times New Roman" panose="02020603050405020304" pitchFamily="18" charset="0"/>
              </a:rPr>
              <a:t> řešením, vyškolit stávající zaměstnance, či si pronajmout nové, a změnit ve firmě pravidla.</a:t>
            </a:r>
          </a:p>
        </p:txBody>
      </p:sp>
      <p:sp>
        <p:nvSpPr>
          <p:cNvPr id="6" name="Nadpis 5"/>
          <p:cNvSpPr>
            <a:spLocks noGrp="1"/>
          </p:cNvSpPr>
          <p:nvPr>
            <p:ph type="title"/>
          </p:nvPr>
        </p:nvSpPr>
        <p:spPr>
          <a:xfrm>
            <a:off x="179512" y="195486"/>
            <a:ext cx="3888432" cy="507703"/>
          </a:xfrm>
        </p:spPr>
        <p:txBody>
          <a:bodyPr/>
          <a:lstStyle/>
          <a:p>
            <a:r>
              <a:rPr lang="cs-CZ" dirty="0"/>
              <a:t>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415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Méně funkcí a horší stabilita – </a:t>
            </a:r>
            <a:r>
              <a:rPr lang="cs-CZ" altLang="cs-CZ" sz="1400" b="1" dirty="0" err="1">
                <a:solidFill>
                  <a:srgbClr val="307871"/>
                </a:solidFill>
                <a:latin typeface="Times New Roman" panose="02020603050405020304" pitchFamily="18" charset="0"/>
                <a:cs typeface="Times New Roman" panose="02020603050405020304" pitchFamily="18" charset="0"/>
              </a:rPr>
              <a:t>SaaS</a:t>
            </a:r>
            <a:r>
              <a:rPr lang="cs-CZ" altLang="cs-CZ" sz="1400" b="1" dirty="0">
                <a:solidFill>
                  <a:srgbClr val="307871"/>
                </a:solidFill>
                <a:latin typeface="Times New Roman" panose="02020603050405020304" pitchFamily="18" charset="0"/>
                <a:cs typeface="Times New Roman" panose="02020603050405020304" pitchFamily="18" charset="0"/>
              </a:rPr>
              <a:t> řešení v porovnání s desktopovými většinou nabízí méně funkcí. Odezvy a dostupnost služby jsou závislé na kvalitě internetového připojení.</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Odlišný právní řád poskytovatele a klienta – poskytovatel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computingu</a:t>
            </a:r>
            <a:r>
              <a:rPr lang="cs-CZ" altLang="cs-CZ" sz="1400" b="1" dirty="0">
                <a:solidFill>
                  <a:srgbClr val="307871"/>
                </a:solidFill>
                <a:latin typeface="Times New Roman" panose="02020603050405020304" pitchFamily="18" charset="0"/>
                <a:cs typeface="Times New Roman" panose="02020603050405020304" pitchFamily="18" charset="0"/>
              </a:rPr>
              <a:t> může být podřízen jiné jurisdikci než jeho klient. Např. společnosti sídlící v USA nebo poskytující službu z USA jsou povinny postoupit data klienta vládě v souladu s PATRIOT </a:t>
            </a:r>
            <a:r>
              <a:rPr lang="cs-CZ" altLang="cs-CZ" sz="1400" b="1" dirty="0" err="1">
                <a:solidFill>
                  <a:srgbClr val="307871"/>
                </a:solidFill>
                <a:latin typeface="Times New Roman" panose="02020603050405020304" pitchFamily="18" charset="0"/>
                <a:cs typeface="Times New Roman" panose="02020603050405020304" pitchFamily="18" charset="0"/>
              </a:rPr>
              <a:t>Actem</a:t>
            </a:r>
            <a:r>
              <a:rPr lang="cs-CZ" altLang="cs-CZ" sz="1400" b="1" dirty="0">
                <a:solidFill>
                  <a:srgbClr val="307871"/>
                </a:solidFill>
                <a:latin typeface="Times New Roman" panose="02020603050405020304" pitchFamily="18" charset="0"/>
                <a:cs typeface="Times New Roman" panose="02020603050405020304" pitchFamily="18" charset="0"/>
              </a:rPr>
              <a:t>, což může kolidovat kupř. s povinností ochrany osobních údajů uloženou klientovi zákonem.</a:t>
            </a:r>
          </a:p>
          <a:p>
            <a:pPr algn="just">
              <a:buFont typeface="Wingdings" panose="05000000000000000000" pitchFamily="2" charset="2"/>
              <a:buChar char="v"/>
            </a:pPr>
            <a:r>
              <a:rPr lang="pl-PL" sz="1400" b="1" dirty="0">
                <a:solidFill>
                  <a:srgbClr val="307871"/>
                </a:solidFill>
                <a:latin typeface="Times New Roman" panose="02020603050405020304" pitchFamily="18" charset="0"/>
                <a:cs typeface="Times New Roman" panose="02020603050405020304" pitchFamily="18" charset="0"/>
              </a:rPr>
              <a:t>Nebezpečí ztráty soukromí uživatelů - jedním z kritiků tohoto konceptu je i Richard Stallman, zakladatel projektu GNU. Poukazuje především na nebezpečí ztráty soukromí uživatelů a nárůstu moci společností, u kterých by data uživatelů byla ukládána.</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65156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00" y="771550"/>
            <a:ext cx="4913784" cy="3685338"/>
          </a:xfrm>
          <a:prstGeom prst="rect">
            <a:avLst/>
          </a:prstGeom>
        </p:spPr>
      </p:pic>
    </p:spTree>
    <p:extLst>
      <p:ext uri="{BB962C8B-B14F-4D97-AF65-F5344CB8AC3E}">
        <p14:creationId xmlns:p14="http://schemas.microsoft.com/office/powerpoint/2010/main" val="2621984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marL="0" indent="0">
              <a:buNone/>
            </a:pPr>
            <a:endParaRPr 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41" y="723359"/>
            <a:ext cx="5320579" cy="3994604"/>
          </a:xfrm>
          <a:prstGeom prst="rect">
            <a:avLst/>
          </a:prstGeom>
        </p:spPr>
      </p:pic>
    </p:spTree>
    <p:extLst>
      <p:ext uri="{BB962C8B-B14F-4D97-AF65-F5344CB8AC3E}">
        <p14:creationId xmlns:p14="http://schemas.microsoft.com/office/powerpoint/2010/main" val="1329441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51520" y="765486"/>
            <a:ext cx="3456384" cy="3966504"/>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VÝHODY A NEVÝHODY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57390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je přátelský k životnímu prostředí. Znatelně totiž omezuje IT vybavení ve Vaší kanceláři. I když obrovská datová centra, která jsou základem </a:t>
            </a:r>
            <a:r>
              <a:rPr lang="cs-CZ" sz="1400" b="1" dirty="0" err="1">
                <a:solidFill>
                  <a:srgbClr val="307871"/>
                </a:solidFill>
                <a:latin typeface="Times New Roman" panose="02020603050405020304" pitchFamily="18" charset="0"/>
                <a:cs typeface="Times New Roman" panose="02020603050405020304" pitchFamily="18" charset="0"/>
              </a:rPr>
              <a:t>cloudu</a:t>
            </a:r>
            <a:r>
              <a:rPr lang="cs-CZ" sz="1400" b="1" dirty="0">
                <a:solidFill>
                  <a:srgbClr val="307871"/>
                </a:solidFill>
                <a:latin typeface="Times New Roman" panose="02020603050405020304" pitchFamily="18" charset="0"/>
                <a:cs typeface="Times New Roman" panose="02020603050405020304" pitchFamily="18" charset="0"/>
              </a:rPr>
              <a:t> spotřebují velké množství elektřiny, stále je to o mnoho méně než spotřebují tisíce osobních počítačů v organizacích, které navíc neumí dosahovat takové energetické efektivity jako umí právě zmíněná </a:t>
            </a:r>
            <a:r>
              <a:rPr lang="cs-CZ" sz="1400" b="1" dirty="0" err="1">
                <a:solidFill>
                  <a:srgbClr val="307871"/>
                </a:solidFill>
                <a:latin typeface="Times New Roman" panose="02020603050405020304" pitchFamily="18" charset="0"/>
                <a:cs typeface="Times New Roman" panose="02020603050405020304" pitchFamily="18" charset="0"/>
              </a:rPr>
              <a:t>datacentra</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GREEN IT A CLOUD COMPUTING</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7938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Mezi hlavní výhody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by měly patřit vysoká škálovatelnost a spolehlivost. K tomu je ale zapotřebí, aby tyto vlastnosti podporovaly i samotné aplikace provozované v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 kupř. pokud se aplikace zhroutí, musí být možné uživatele přesměrovat na její jinou instanci, a to samozřejmě beze ztráty rozpracovaných dat. Při vývoji aplikací pro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je tedy nutno oddělovat proces zpracování dat a jejich ukládání. Data musí být za daných podmínek dostupná jakékoli jiné instanci aplikace v </a:t>
            </a:r>
            <a:r>
              <a:rPr lang="cs-CZ" altLang="cs-CZ" sz="1400" b="1" dirty="0" err="1">
                <a:solidFill>
                  <a:srgbClr val="307871"/>
                </a:solidFill>
                <a:latin typeface="Times New Roman" panose="02020603050405020304" pitchFamily="18" charset="0"/>
                <a:cs typeface="Times New Roman" panose="02020603050405020304" pitchFamily="18" charset="0"/>
              </a:rPr>
              <a:t>cloudu</a:t>
            </a:r>
            <a:r>
              <a:rPr lang="cs-CZ" altLang="cs-CZ" sz="1400" b="1" dirty="0">
                <a:solidFill>
                  <a:srgbClr val="30787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cs-CZ" altLang="cs-CZ" sz="1400" b="1" dirty="0">
                <a:solidFill>
                  <a:srgbClr val="307871"/>
                </a:solidFill>
                <a:latin typeface="Times New Roman" panose="02020603050405020304" pitchFamily="18" charset="0"/>
                <a:cs typeface="Times New Roman" panose="02020603050405020304" pitchFamily="18" charset="0"/>
              </a:rPr>
              <a:t>Při vývoji je rovněž třeba mít se na pozoru před vznikem rigidního úzkého hrdla, které může zásadním způsobem překážet škálovatelnosti aplikace, dále brát v potaz platební podmínky poskytovatele a v neposlední řadě optimalizovat aplikaci tak, aby její provoz byl rentabilní.</a:t>
            </a:r>
          </a:p>
        </p:txBody>
      </p:sp>
      <p:sp>
        <p:nvSpPr>
          <p:cNvPr id="6" name="Nadpis 5"/>
          <p:cNvSpPr>
            <a:spLocks noGrp="1"/>
          </p:cNvSpPr>
          <p:nvPr>
            <p:ph type="title"/>
          </p:nvPr>
        </p:nvSpPr>
        <p:spPr>
          <a:xfrm>
            <a:off x="179512" y="195486"/>
            <a:ext cx="7704856" cy="507703"/>
          </a:xfrm>
        </p:spPr>
        <p:txBody>
          <a:bodyPr/>
          <a:lstStyle/>
          <a:p>
            <a:r>
              <a:rPr lang="cs-CZ" dirty="0"/>
              <a:t>VÝVOJ APLIKACÍ PRO CLOUD</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41661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4BBE5B61-40F5-4F76-92FA-D67CDCFBDB0D}"/>
              </a:ext>
            </a:extLst>
          </p:cNvPr>
          <p:cNvPicPr>
            <a:picLocks noChangeAspect="1"/>
          </p:cNvPicPr>
          <p:nvPr/>
        </p:nvPicPr>
        <p:blipFill>
          <a:blip r:embed="rId3"/>
          <a:stretch>
            <a:fillRect/>
          </a:stretch>
        </p:blipFill>
        <p:spPr>
          <a:xfrm>
            <a:off x="251520" y="987574"/>
            <a:ext cx="6480720" cy="3240360"/>
          </a:xfrm>
          <a:prstGeom prst="rect">
            <a:avLst/>
          </a:prstGeom>
        </p:spPr>
      </p:pic>
      <p:sp>
        <p:nvSpPr>
          <p:cNvPr id="5" name="Obdélník 4">
            <a:extLst>
              <a:ext uri="{FF2B5EF4-FFF2-40B4-BE49-F238E27FC236}">
                <a16:creationId xmlns:a16="http://schemas.microsoft.com/office/drawing/2014/main" id="{7FC86F3B-DD3D-4786-9F8A-5C5A4658F925}"/>
              </a:ext>
            </a:extLst>
          </p:cNvPr>
          <p:cNvSpPr/>
          <p:nvPr/>
        </p:nvSpPr>
        <p:spPr>
          <a:xfrm>
            <a:off x="413792" y="4266098"/>
            <a:ext cx="4572000" cy="246221"/>
          </a:xfrm>
          <a:prstGeom prst="rect">
            <a:avLst/>
          </a:prstGeom>
        </p:spPr>
        <p:txBody>
          <a:bodyPr>
            <a:spAutoFit/>
          </a:bodyPr>
          <a:lstStyle/>
          <a:p>
            <a:r>
              <a:rPr lang="cs-CZ" sz="1000" dirty="0"/>
              <a:t>Zdroj: https://hostingpill.com/cs/statistika/statistika-cloud-computingu/</a:t>
            </a:r>
          </a:p>
        </p:txBody>
      </p:sp>
    </p:spTree>
    <p:extLst>
      <p:ext uri="{BB962C8B-B14F-4D97-AF65-F5344CB8AC3E}">
        <p14:creationId xmlns:p14="http://schemas.microsoft.com/office/powerpoint/2010/main" val="387152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EE529306-D0A0-459D-B551-4E00869C4FD6}"/>
              </a:ext>
            </a:extLst>
          </p:cNvPr>
          <p:cNvPicPr>
            <a:picLocks noChangeAspect="1"/>
          </p:cNvPicPr>
          <p:nvPr/>
        </p:nvPicPr>
        <p:blipFill>
          <a:blip r:embed="rId3"/>
          <a:stretch>
            <a:fillRect/>
          </a:stretch>
        </p:blipFill>
        <p:spPr>
          <a:xfrm>
            <a:off x="71214" y="703189"/>
            <a:ext cx="6372994" cy="3813204"/>
          </a:xfrm>
          <a:prstGeom prst="rect">
            <a:avLst/>
          </a:prstGeom>
        </p:spPr>
      </p:pic>
      <p:sp>
        <p:nvSpPr>
          <p:cNvPr id="3" name="TextovéPole 2">
            <a:extLst>
              <a:ext uri="{FF2B5EF4-FFF2-40B4-BE49-F238E27FC236}">
                <a16:creationId xmlns:a16="http://schemas.microsoft.com/office/drawing/2014/main" id="{CE373434-C8E9-4FD1-B2F8-A2681BAEE1C3}"/>
              </a:ext>
            </a:extLst>
          </p:cNvPr>
          <p:cNvSpPr txBox="1"/>
          <p:nvPr/>
        </p:nvSpPr>
        <p:spPr>
          <a:xfrm>
            <a:off x="305383" y="4331727"/>
            <a:ext cx="5904656" cy="369332"/>
          </a:xfrm>
          <a:prstGeom prst="rect">
            <a:avLst/>
          </a:prstGeom>
          <a:noFill/>
        </p:spPr>
        <p:txBody>
          <a:bodyPr wrap="square" rtlCol="0">
            <a:spAutoFit/>
          </a:bodyPr>
          <a:lstStyle/>
          <a:p>
            <a:r>
              <a:rPr lang="cs-CZ" sz="1000" dirty="0"/>
              <a:t>Zdroj: https://hostingpill.com/cs/statistika/statistika-cloud-computingu</a:t>
            </a:r>
            <a:r>
              <a:rPr lang="cs-CZ" dirty="0"/>
              <a:t>/</a:t>
            </a:r>
          </a:p>
        </p:txBody>
      </p:sp>
    </p:spTree>
    <p:extLst>
      <p:ext uri="{BB962C8B-B14F-4D97-AF65-F5344CB8AC3E}">
        <p14:creationId xmlns:p14="http://schemas.microsoft.com/office/powerpoint/2010/main" val="173919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6577FC4B-C89D-4982-9CF7-79BAED18263A}"/>
              </a:ext>
            </a:extLst>
          </p:cNvPr>
          <p:cNvPicPr>
            <a:picLocks noChangeAspect="1"/>
          </p:cNvPicPr>
          <p:nvPr/>
        </p:nvPicPr>
        <p:blipFill>
          <a:blip r:embed="rId3"/>
          <a:stretch>
            <a:fillRect/>
          </a:stretch>
        </p:blipFill>
        <p:spPr>
          <a:xfrm>
            <a:off x="205199" y="996226"/>
            <a:ext cx="6015871" cy="3419195"/>
          </a:xfrm>
          <a:prstGeom prst="rect">
            <a:avLst/>
          </a:prstGeom>
        </p:spPr>
      </p:pic>
    </p:spTree>
    <p:extLst>
      <p:ext uri="{BB962C8B-B14F-4D97-AF65-F5344CB8AC3E}">
        <p14:creationId xmlns:p14="http://schemas.microsoft.com/office/powerpoint/2010/main" val="212010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3060" y="1203598"/>
            <a:ext cx="8924084" cy="2952328"/>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236287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238BCC7D-1274-4E5D-87E9-78466E455D74}"/>
              </a:ext>
            </a:extLst>
          </p:cNvPr>
          <p:cNvPicPr>
            <a:picLocks noChangeAspect="1"/>
          </p:cNvPicPr>
          <p:nvPr/>
        </p:nvPicPr>
        <p:blipFill>
          <a:blip r:embed="rId3"/>
          <a:stretch>
            <a:fillRect/>
          </a:stretch>
        </p:blipFill>
        <p:spPr>
          <a:xfrm>
            <a:off x="185873" y="813384"/>
            <a:ext cx="6639110" cy="3918606"/>
          </a:xfrm>
          <a:prstGeom prst="rect">
            <a:avLst/>
          </a:prstGeom>
        </p:spPr>
      </p:pic>
    </p:spTree>
    <p:extLst>
      <p:ext uri="{BB962C8B-B14F-4D97-AF65-F5344CB8AC3E}">
        <p14:creationId xmlns:p14="http://schemas.microsoft.com/office/powerpoint/2010/main" val="252823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marL="0" indent="0">
              <a:buNone/>
            </a:pPr>
            <a:r>
              <a:rPr lang="cs-CZ" sz="1400" b="1" dirty="0"/>
              <a:t>Využívání informačních a komunikačních technologií v podnikatelském sektoru - 2020</a:t>
            </a:r>
          </a:p>
          <a:p>
            <a:pPr marL="0" indent="0">
              <a:buNone/>
            </a:pPr>
            <a:r>
              <a:rPr lang="cs-CZ" sz="1400" b="1" dirty="0">
                <a:hlinkClick r:id="rId3"/>
              </a:rPr>
              <a:t>https://www.czso.cz/csu/czso/vyuzivani-informacnich-a-komunikacnich-technologii-v-podnikatelskem-sektoru-rok-2019-aktualni-mesic-roku-2020</a:t>
            </a:r>
            <a:endParaRPr lang="cs-CZ" sz="1400" b="1" dirty="0"/>
          </a:p>
          <a:p>
            <a:pPr marL="0" indent="0">
              <a:buNone/>
            </a:pPr>
            <a:endParaRPr lang="cs-CZ" sz="1400" b="1" dirty="0"/>
          </a:p>
          <a:p>
            <a:pPr marL="0" indent="0">
              <a:buNone/>
            </a:pPr>
            <a:r>
              <a:rPr lang="cs-CZ" sz="1400" b="1" dirty="0"/>
              <a:t>Placené služby </a:t>
            </a:r>
            <a:r>
              <a:rPr lang="cs-CZ" sz="1400" b="1" dirty="0" err="1"/>
              <a:t>cloud</a:t>
            </a:r>
            <a:r>
              <a:rPr lang="cs-CZ" sz="1400" b="1" dirty="0"/>
              <a:t> </a:t>
            </a:r>
            <a:r>
              <a:rPr lang="cs-CZ" sz="1400" b="1" dirty="0" err="1"/>
              <a:t>computingu</a:t>
            </a:r>
            <a:r>
              <a:rPr lang="cs-CZ" sz="1400" b="1" dirty="0"/>
              <a:t> </a:t>
            </a:r>
          </a:p>
          <a:p>
            <a:pPr marL="0" indent="0">
              <a:buNone/>
            </a:pPr>
            <a:r>
              <a:rPr lang="cs-CZ" sz="1400" b="1" dirty="0">
                <a:hlinkClick r:id="rId4"/>
              </a:rPr>
              <a:t>https://www.czso.cz/documents/10180/122362688/06200520k09.pdf/6a1254a6-fc6f-4e9b-9da3-66767f3f019c?version=1.1</a:t>
            </a:r>
            <a:endParaRPr lang="cs-CZ" sz="1400" b="1" dirty="0"/>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92229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marL="0" indent="0">
              <a:buNone/>
            </a:pP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 </a:t>
            </a:r>
            <a:r>
              <a:rPr lang="cs-CZ" altLang="cs-CZ" sz="1400" b="1" dirty="0" err="1">
                <a:solidFill>
                  <a:srgbClr val="307871"/>
                </a:solidFill>
                <a:latin typeface="Times New Roman" panose="02020603050405020304" pitchFamily="18" charset="0"/>
                <a:cs typeface="Times New Roman" panose="02020603050405020304" pitchFamily="18" charset="0"/>
              </a:rPr>
              <a:t>Important</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statistics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sz="1400" b="1" dirty="0">
                <a:hlinkClick r:id="rId3"/>
              </a:rPr>
              <a:t>https://ec.europa.eu/eurostat/statistics-explained/index.php?title=Cloud_computing_-_statistics_on_the_use_by_enterprises</a:t>
            </a:r>
          </a:p>
          <a:p>
            <a:pPr marL="0" indent="0">
              <a:buNone/>
            </a:pPr>
            <a:endParaRPr lang="cs-CZ" sz="1400" b="1" dirty="0">
              <a:hlinkClick r:id="rId3"/>
            </a:endParaRPr>
          </a:p>
          <a:p>
            <a:pPr marL="0" indent="0">
              <a:buNone/>
            </a:pPr>
            <a:r>
              <a:rPr lang="cs-CZ" sz="1400" b="1" dirty="0">
                <a:hlinkClick r:id="rId3"/>
              </a:rPr>
              <a:t>https://www.statista.com/topics/1695/cloud-computing/</a:t>
            </a:r>
            <a:endParaRPr lang="cs-CZ" sz="1400" b="1" dirty="0"/>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hlinkClick r:id="rId4"/>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hlinkClick r:id="rId4"/>
              </a:rPr>
              <a:t>https://www.forbes.com/sites/louiscolumbus/2018/08/30/state-of-enterprise-cloud-computing-2018/#</a:t>
            </a: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STATISTIKY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9479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1400" b="1" dirty="0">
                <a:solidFill>
                  <a:srgbClr val="307871"/>
                </a:solidFill>
                <a:latin typeface="Times New Roman" panose="02020603050405020304" pitchFamily="18" charset="0"/>
                <a:cs typeface="Times New Roman" panose="02020603050405020304" pitchFamily="18" charset="0"/>
              </a:rPr>
              <a:t>TEXT</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28345"/>
            <a:ext cx="6480720" cy="4003645"/>
          </a:xfrm>
          <a:prstGeom prst="rect">
            <a:avLst/>
          </a:prstGeom>
        </p:spPr>
      </p:pic>
    </p:spTree>
    <p:extLst>
      <p:ext uri="{BB962C8B-B14F-4D97-AF65-F5344CB8AC3E}">
        <p14:creationId xmlns:p14="http://schemas.microsoft.com/office/powerpoint/2010/main" val="2279102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44816" cy="3816424"/>
          </a:xfrm>
          <a:prstGeom prst="rect">
            <a:avLst/>
          </a:prstGeom>
        </p:spPr>
        <p:txBody>
          <a:bodyPr>
            <a:noAutofit/>
          </a:bodyPr>
          <a:lstStyle/>
          <a:p>
            <a:r>
              <a:rPr lang="cs-CZ" sz="1400" b="1" dirty="0">
                <a:solidFill>
                  <a:srgbClr val="307871"/>
                </a:solidFill>
                <a:latin typeface="Times New Roman" panose="02020603050405020304" pitchFamily="18" charset="0"/>
                <a:cs typeface="Times New Roman" panose="02020603050405020304" pitchFamily="18" charset="0"/>
              </a:rPr>
              <a:t>Microsoft- Office 365, Onde drive, Azure.</a:t>
            </a:r>
          </a:p>
          <a:p>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a:solidFill>
                  <a:srgbClr val="307871"/>
                </a:solidFill>
                <a:latin typeface="Times New Roman" panose="02020603050405020304" pitchFamily="18" charset="0"/>
                <a:cs typeface="Times New Roman" panose="02020603050405020304" pitchFamily="18" charset="0"/>
              </a:rPr>
              <a:t>Google je v podstatě jedním z největších a nejpilnějších průkopníků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 většina služeb Google spadá právě do této oblasti. Včetně toho, že v této oblastí podal přes devět desítek patentů (máme se tedy v budoucnu na co „těšit“). A Google </a:t>
            </a:r>
            <a:r>
              <a:rPr lang="cs-CZ" sz="1400" b="1" dirty="0" err="1">
                <a:solidFill>
                  <a:srgbClr val="307871"/>
                </a:solidFill>
                <a:latin typeface="Times New Roman" panose="02020603050405020304" pitchFamily="18" charset="0"/>
                <a:cs typeface="Times New Roman" panose="02020603050405020304" pitchFamily="18" charset="0"/>
              </a:rPr>
              <a:t>apps</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for</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Domains</a:t>
            </a:r>
            <a:r>
              <a:rPr lang="cs-CZ" sz="1400" b="1" dirty="0">
                <a:solidFill>
                  <a:srgbClr val="307871"/>
                </a:solidFill>
                <a:latin typeface="Times New Roman" panose="02020603050405020304" pitchFamily="18" charset="0"/>
                <a:cs typeface="Times New Roman" panose="02020603050405020304" pitchFamily="18" charset="0"/>
              </a:rPr>
              <a:t> je přímou konkurencí Amazon EC2.</a:t>
            </a:r>
          </a:p>
          <a:p>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a:solidFill>
                  <a:srgbClr val="307871"/>
                </a:solidFill>
                <a:latin typeface="Times New Roman" panose="02020603050405020304" pitchFamily="18" charset="0"/>
                <a:cs typeface="Times New Roman" panose="02020603050405020304" pitchFamily="18" charset="0"/>
              </a:rPr>
              <a:t>Cisco zamířilo do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poměrně čerstvou akvizicí společností </a:t>
            </a:r>
            <a:r>
              <a:rPr lang="cs-CZ" sz="1400" b="1" dirty="0" err="1">
                <a:solidFill>
                  <a:srgbClr val="307871"/>
                </a:solidFill>
                <a:latin typeface="Times New Roman" panose="02020603050405020304" pitchFamily="18" charset="0"/>
                <a:cs typeface="Times New Roman" panose="02020603050405020304" pitchFamily="18" charset="0"/>
              </a:rPr>
              <a:t>WebEx</a:t>
            </a:r>
            <a:r>
              <a:rPr lang="cs-CZ" sz="1400" b="1" dirty="0">
                <a:solidFill>
                  <a:srgbClr val="307871"/>
                </a:solidFill>
                <a:latin typeface="Times New Roman" panose="02020603050405020304" pitchFamily="18" charset="0"/>
                <a:cs typeface="Times New Roman" panose="02020603050405020304" pitchFamily="18" charset="0"/>
              </a:rPr>
              <a:t> a </a:t>
            </a:r>
            <a:r>
              <a:rPr lang="cs-CZ" sz="1400" b="1" dirty="0" err="1">
                <a:solidFill>
                  <a:srgbClr val="307871"/>
                </a:solidFill>
                <a:latin typeface="Times New Roman" panose="02020603050405020304" pitchFamily="18" charset="0"/>
                <a:cs typeface="Times New Roman" panose="02020603050405020304" pitchFamily="18" charset="0"/>
              </a:rPr>
              <a:t>PostPath</a:t>
            </a:r>
            <a:r>
              <a:rPr lang="cs-CZ" sz="1400" b="1" dirty="0">
                <a:solidFill>
                  <a:srgbClr val="307871"/>
                </a:solidFill>
                <a:latin typeface="Times New Roman" panose="02020603050405020304" pitchFamily="18" charset="0"/>
                <a:cs typeface="Times New Roman" panose="02020603050405020304" pitchFamily="18" charset="0"/>
              </a:rPr>
              <a:t>. Tradičně ale nejde o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pro masy – firemní (a interní) využití je prioritou.</a:t>
            </a:r>
          </a:p>
          <a:p>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err="1">
                <a:solidFill>
                  <a:srgbClr val="307871"/>
                </a:solidFill>
                <a:latin typeface="Times New Roman" panose="02020603050405020304" pitchFamily="18" charset="0"/>
                <a:cs typeface="Times New Roman" panose="02020603050405020304" pitchFamily="18" charset="0"/>
              </a:rPr>
              <a:t>Citrix</a:t>
            </a:r>
            <a:r>
              <a:rPr lang="cs-CZ" sz="1400" b="1" dirty="0">
                <a:solidFill>
                  <a:srgbClr val="307871"/>
                </a:solidFill>
                <a:latin typeface="Times New Roman" panose="02020603050405020304" pitchFamily="18" charset="0"/>
                <a:cs typeface="Times New Roman" panose="02020603050405020304" pitchFamily="18" charset="0"/>
              </a:rPr>
              <a:t> nabízí </a:t>
            </a:r>
            <a:r>
              <a:rPr lang="cs-CZ" sz="1400" b="1" dirty="0" err="1">
                <a:solidFill>
                  <a:srgbClr val="307871"/>
                </a:solidFill>
                <a:latin typeface="Times New Roman" panose="02020603050405020304" pitchFamily="18" charset="0"/>
                <a:cs typeface="Times New Roman" panose="02020603050405020304" pitchFamily="18" charset="0"/>
              </a:rPr>
              <a:t>Citrix</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Center (C3) coby platformu pro poskytovatele služeb.</a:t>
            </a:r>
          </a:p>
          <a:p>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err="1">
                <a:solidFill>
                  <a:srgbClr val="307871"/>
                </a:solidFill>
                <a:latin typeface="Times New Roman" panose="02020603050405020304" pitchFamily="18" charset="0"/>
                <a:cs typeface="Times New Roman" panose="02020603050405020304" pitchFamily="18" charset="0"/>
              </a:rPr>
              <a:t>Oracle</a:t>
            </a:r>
            <a:r>
              <a:rPr lang="cs-CZ" sz="1400" b="1" dirty="0">
                <a:solidFill>
                  <a:srgbClr val="307871"/>
                </a:solidFill>
                <a:latin typeface="Times New Roman" panose="02020603050405020304" pitchFamily="18" charset="0"/>
                <a:cs typeface="Times New Roman" panose="02020603050405020304" pitchFamily="18" charset="0"/>
              </a:rPr>
              <a:t> patří dlouhodobě k příznivcům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byť se za ty desítky let vydalo různými směry (pamatujete ještě na „network </a:t>
            </a:r>
            <a:r>
              <a:rPr lang="cs-CZ" sz="1400" b="1" dirty="0" err="1">
                <a:solidFill>
                  <a:srgbClr val="307871"/>
                </a:solidFill>
                <a:latin typeface="Times New Roman" panose="02020603050405020304" pitchFamily="18" charset="0"/>
                <a:cs typeface="Times New Roman" panose="02020603050405020304" pitchFamily="18" charset="0"/>
              </a:rPr>
              <a:t>computer</a:t>
            </a:r>
            <a:r>
              <a:rPr lang="cs-CZ" sz="1400" b="1" dirty="0">
                <a:solidFill>
                  <a:srgbClr val="307871"/>
                </a:solidFill>
                <a:latin typeface="Times New Roman" panose="02020603050405020304" pitchFamily="18" charset="0"/>
                <a:cs typeface="Times New Roman" panose="02020603050405020304" pitchFamily="18" charset="0"/>
              </a:rPr>
              <a:t>“?). Dnes samozřejmě hlasitě říká, že mají to (jediné a správné)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řešení.</a:t>
            </a: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2332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r>
              <a:rPr lang="cs-CZ" sz="1400" b="1" dirty="0" err="1">
                <a:solidFill>
                  <a:srgbClr val="307871"/>
                </a:solidFill>
                <a:latin typeface="Times New Roman" panose="02020603050405020304" pitchFamily="18" charset="0"/>
                <a:cs typeface="Times New Roman" panose="02020603050405020304" pitchFamily="18" charset="0"/>
              </a:rPr>
              <a:t>VMware</a:t>
            </a:r>
            <a:r>
              <a:rPr lang="cs-CZ" sz="1400" b="1" dirty="0">
                <a:solidFill>
                  <a:srgbClr val="307871"/>
                </a:solidFill>
                <a:latin typeface="Times New Roman" panose="02020603050405020304" pitchFamily="18" charset="0"/>
                <a:cs typeface="Times New Roman" panose="02020603050405020304" pitchFamily="18" charset="0"/>
              </a:rPr>
              <a:t> je jedním z předních poskytovatelů platforem, které umožňují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existenci.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dnes prakticky neobejde bez odpovídající úrovně </a:t>
            </a:r>
            <a:r>
              <a:rPr lang="cs-CZ" sz="1400" b="1" dirty="0" err="1">
                <a:solidFill>
                  <a:srgbClr val="307871"/>
                </a:solidFill>
                <a:latin typeface="Times New Roman" panose="02020603050405020304" pitchFamily="18" charset="0"/>
                <a:cs typeface="Times New Roman" panose="02020603050405020304" pitchFamily="18" charset="0"/>
              </a:rPr>
              <a:t>virtualizace</a:t>
            </a:r>
            <a:r>
              <a:rPr lang="cs-CZ" sz="1400" b="1" dirty="0">
                <a:solidFill>
                  <a:srgbClr val="307871"/>
                </a:solidFill>
                <a:latin typeface="Times New Roman" panose="02020603050405020304" pitchFamily="18" charset="0"/>
                <a:cs typeface="Times New Roman" panose="02020603050405020304" pitchFamily="18" charset="0"/>
              </a:rPr>
              <a:t>.</a:t>
            </a:r>
          </a:p>
          <a:p>
            <a:endParaRPr lang="cs-CZ" sz="1400" b="1" dirty="0">
              <a:solidFill>
                <a:srgbClr val="307871"/>
              </a:solidFill>
              <a:latin typeface="Times New Roman" panose="02020603050405020304" pitchFamily="18" charset="0"/>
              <a:cs typeface="Times New Roman" panose="02020603050405020304" pitchFamily="18" charset="0"/>
            </a:endParaRPr>
          </a:p>
          <a:p>
            <a:r>
              <a:rPr lang="cs-CZ" sz="1400" b="1" dirty="0">
                <a:solidFill>
                  <a:srgbClr val="307871"/>
                </a:solidFill>
                <a:latin typeface="Times New Roman" panose="02020603050405020304" pitchFamily="18" charset="0"/>
                <a:cs typeface="Times New Roman" panose="02020603050405020304" pitchFamily="18" charset="0"/>
              </a:rPr>
              <a:t>Amazon EC2 je jedním z průkopníků „</a:t>
            </a:r>
            <a:r>
              <a:rPr lang="cs-CZ" sz="1400" b="1" dirty="0" err="1">
                <a:solidFill>
                  <a:srgbClr val="307871"/>
                </a:solidFill>
                <a:latin typeface="Times New Roman" panose="02020603050405020304" pitchFamily="18" charset="0"/>
                <a:cs typeface="Times New Roman" panose="02020603050405020304" pitchFamily="18" charset="0"/>
              </a:rPr>
              <a:t>virtual</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a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vůbec (EC2 = </a:t>
            </a:r>
            <a:r>
              <a:rPr lang="cs-CZ" sz="1400" b="1" dirty="0" err="1">
                <a:solidFill>
                  <a:srgbClr val="307871"/>
                </a:solidFill>
                <a:latin typeface="Times New Roman" panose="02020603050405020304" pitchFamily="18" charset="0"/>
                <a:cs typeface="Times New Roman" panose="02020603050405020304" pitchFamily="18" charset="0"/>
              </a:rPr>
              <a:t>Elastic</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Compute</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 patří mezi používané platformy.</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cs-CZ" dirty="0"/>
              <a:t>HRÁČI NA POLI CLOUD COMPUTINGU</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5885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3528" y="699542"/>
            <a:ext cx="4824536" cy="3968180"/>
          </a:xfrm>
          <a:prstGeom prst="rect">
            <a:avLst/>
          </a:prstGeom>
        </p:spPr>
      </p:pic>
      <p:sp>
        <p:nvSpPr>
          <p:cNvPr id="6" name="Nadpis 5"/>
          <p:cNvSpPr>
            <a:spLocks noGrp="1"/>
          </p:cNvSpPr>
          <p:nvPr>
            <p:ph type="title"/>
          </p:nvPr>
        </p:nvSpPr>
        <p:spPr>
          <a:xfrm>
            <a:off x="179512" y="195486"/>
            <a:ext cx="7560840" cy="507703"/>
          </a:xfrm>
        </p:spPr>
        <p:txBody>
          <a:bodyPr/>
          <a:lstStyle/>
          <a:p>
            <a:r>
              <a:rPr lang="cs-CZ" b="1" dirty="0"/>
              <a:t>VYUŽITÍ V PODNIKOVÉ PRAXI</a:t>
            </a:r>
          </a:p>
        </p:txBody>
      </p:sp>
      <p:sp>
        <p:nvSpPr>
          <p:cNvPr id="4"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85688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Většina internetových uživatelů </a:t>
            </a:r>
            <a:r>
              <a:rPr lang="cs-CZ" sz="1400" b="1" dirty="0" err="1">
                <a:solidFill>
                  <a:srgbClr val="307871"/>
                </a:solidFill>
                <a:latin typeface="Times New Roman" panose="02020603050405020304" pitchFamily="18" charset="0"/>
                <a:cs typeface="Times New Roman" panose="02020603050405020304" pitchFamily="18" charset="0"/>
              </a:rPr>
              <a:t>cloudové</a:t>
            </a:r>
            <a:r>
              <a:rPr lang="cs-CZ" sz="1400" b="1" dirty="0">
                <a:solidFill>
                  <a:srgbClr val="307871"/>
                </a:solidFill>
                <a:latin typeface="Times New Roman" panose="02020603050405020304" pitchFamily="18" charset="0"/>
                <a:cs typeface="Times New Roman" panose="02020603050405020304" pitchFamily="18" charset="0"/>
              </a:rPr>
              <a:t> služby používá, aniž si uvědomuje, že se jedná o zástupce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Mezi nejrozšířenější takové poskytovatele v českém internetovém rybníčku patří Seznam.cz, Post.cz nebo Uloz.to, českými uživateli hojně užívané nativně zahraniční servery jsou Gmail, Hotmail či </a:t>
            </a:r>
            <a:r>
              <a:rPr lang="cs-CZ" sz="1400" b="1" dirty="0" err="1">
                <a:solidFill>
                  <a:srgbClr val="307871"/>
                </a:solidFill>
                <a:latin typeface="Times New Roman" panose="02020603050405020304" pitchFamily="18" charset="0"/>
                <a:cs typeface="Times New Roman" panose="02020603050405020304" pitchFamily="18" charset="0"/>
              </a:rPr>
              <a:t>Rapidshare</a:t>
            </a:r>
            <a:r>
              <a:rPr lang="cs-CZ" sz="1400" b="1" dirty="0">
                <a:solidFill>
                  <a:srgbClr val="307871"/>
                </a:solidFill>
                <a:latin typeface="Times New Roman" panose="02020603050405020304" pitchFamily="18" charset="0"/>
                <a:cs typeface="Times New Roman" panose="02020603050405020304" pitchFamily="18" charset="0"/>
              </a:rPr>
              <a:t>. </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Jedná-li se o poskytovatele služeb elektronické pošty, lze konstatovat, že poštovní schránky uživatelů jsou v </a:t>
            </a:r>
            <a:r>
              <a:rPr lang="cs-CZ" sz="1400" b="1" dirty="0" err="1">
                <a:solidFill>
                  <a:srgbClr val="307871"/>
                </a:solidFill>
                <a:latin typeface="Times New Roman" panose="02020603050405020304" pitchFamily="18" charset="0"/>
                <a:cs typeface="Times New Roman" panose="02020603050405020304" pitchFamily="18" charset="0"/>
              </a:rPr>
              <a:t>cloudu</a:t>
            </a:r>
            <a:r>
              <a:rPr lang="cs-CZ" sz="1400" b="1" dirty="0">
                <a:solidFill>
                  <a:srgbClr val="307871"/>
                </a:solidFill>
                <a:latin typeface="Times New Roman" panose="02020603050405020304" pitchFamily="18" charset="0"/>
                <a:cs typeface="Times New Roman" panose="02020603050405020304" pitchFamily="18" charset="0"/>
              </a:rPr>
              <a:t>.</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Dalším příkladem specializovaného zapůjčení výpočetního výkonu je veřejný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Skypu</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4192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Přechod na Google Android mobilní telefon a ke Google (</a:t>
            </a:r>
            <a:r>
              <a:rPr lang="cs-CZ" altLang="cs-CZ" sz="1400" b="1" dirty="0" err="1">
                <a:solidFill>
                  <a:srgbClr val="307871"/>
                </a:solidFill>
                <a:latin typeface="Times New Roman" panose="02020603050405020304" pitchFamily="18" charset="0"/>
                <a:cs typeface="Times New Roman" panose="02020603050405020304" pitchFamily="18" charset="0"/>
              </a:rPr>
              <a:t>GMail</a:t>
            </a:r>
            <a:r>
              <a:rPr lang="cs-CZ" altLang="cs-CZ" sz="1400" b="1" dirty="0">
                <a:solidFill>
                  <a:srgbClr val="307871"/>
                </a:solidFill>
                <a:latin typeface="Times New Roman" panose="02020603050405020304" pitchFamily="18" charset="0"/>
                <a:cs typeface="Times New Roman" panose="02020603050405020304" pitchFamily="18" charset="0"/>
              </a:rPr>
              <a:t>) řešení přináší snadnou dostupnost emailu, kalendáře, kontaktů i úkolů kdykoliv a kdekoliv – na mobilním telefonu, ale také na PC, notebooku nebo tabletu. Je možné přejít na placenou verzi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Domains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Business).</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Dokumenty je možné upravovat přes službu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Microsoft Office 2016 je sice skvělý produkt, ale pro někoho možná zbytečně rozsáhlý a komplikovaný (navíc je nutné platit licenční poplatky). Služba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pro libovolné soubory odstranila poslední zásadní omezení. A možnost práce více lidí na jednom dokumentu je hodně užitečná.</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DropBox.com a další vzdálená uložiště jsou použitelná pro uložení všech dokumentů (nemají velikostní omezení jako Google </a:t>
            </a:r>
            <a:r>
              <a:rPr lang="cs-CZ" altLang="cs-CZ" sz="1400" b="1" dirty="0" err="1">
                <a:solidFill>
                  <a:srgbClr val="307871"/>
                </a:solidFill>
                <a:latin typeface="Times New Roman" panose="02020603050405020304" pitchFamily="18" charset="0"/>
                <a:cs typeface="Times New Roman" panose="02020603050405020304" pitchFamily="18" charset="0"/>
              </a:rPr>
              <a:t>Docs</a:t>
            </a:r>
            <a:r>
              <a:rPr lang="cs-CZ" altLang="cs-CZ" sz="1400" b="1" dirty="0">
                <a:solidFill>
                  <a:srgbClr val="307871"/>
                </a:solidFill>
                <a:latin typeface="Times New Roman" panose="02020603050405020304" pitchFamily="18" charset="0"/>
                <a:cs typeface="Times New Roman" panose="02020603050405020304" pitchFamily="18" charset="0"/>
              </a:rPr>
              <a:t>) a navíc nabízejí možnost synchronizace mezi počítači (a přístup i z mobilního telefonu). Pokud hledáte řešení pro </a:t>
            </a:r>
            <a:r>
              <a:rPr lang="cs-CZ" altLang="cs-CZ" sz="1400" b="1" dirty="0" err="1">
                <a:solidFill>
                  <a:srgbClr val="307871"/>
                </a:solidFill>
                <a:latin typeface="Times New Roman" panose="02020603050405020304" pitchFamily="18" charset="0"/>
                <a:cs typeface="Times New Roman" panose="02020603050405020304" pitchFamily="18" charset="0"/>
              </a:rPr>
              <a:t>backup</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Mozy</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Backup</a:t>
            </a:r>
            <a:r>
              <a:rPr lang="cs-CZ" altLang="cs-CZ" sz="1400" b="1" dirty="0">
                <a:solidFill>
                  <a:srgbClr val="307871"/>
                </a:solidFill>
                <a:latin typeface="Times New Roman" panose="02020603050405020304" pitchFamily="18" charset="0"/>
                <a:cs typeface="Times New Roman" panose="02020603050405020304" pitchFamily="18" charset="0"/>
              </a:rPr>
              <a:t> je dobrý nápad.  Pokročilejší služby tohoto druhu navíc nepočítají jen s platformou Windows, takže nebudete mít problém ani pod distribucí Linuxu.</a:t>
            </a: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929099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Užitečné je Windows Live </a:t>
            </a:r>
            <a:r>
              <a:rPr lang="cs-CZ" altLang="cs-CZ" sz="1400" b="1" dirty="0" err="1">
                <a:solidFill>
                  <a:srgbClr val="307871"/>
                </a:solidFill>
                <a:latin typeface="Times New Roman" panose="02020603050405020304" pitchFamily="18" charset="0"/>
                <a:cs typeface="Times New Roman" panose="02020603050405020304" pitchFamily="18" charset="0"/>
              </a:rPr>
              <a:t>SkyDrive</a:t>
            </a:r>
            <a:r>
              <a:rPr lang="cs-CZ" altLang="cs-CZ" sz="1400" b="1" dirty="0">
                <a:solidFill>
                  <a:srgbClr val="307871"/>
                </a:solidFill>
                <a:latin typeface="Times New Roman" panose="02020603050405020304" pitchFamily="18" charset="0"/>
                <a:cs typeface="Times New Roman" panose="02020603050405020304" pitchFamily="18" charset="0"/>
              </a:rPr>
              <a:t> – snaha Microsoftu o vytvoření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pro masy sice typicky kulhá v jednoduchosti, ale pokud používáte čistě Microsoft technologie, je to dobrá volba. Pokud budete chtít vzdálená uložiště používat, doporučím ještě věnovat pozornost </a:t>
            </a:r>
            <a:r>
              <a:rPr lang="cs-CZ" altLang="cs-CZ" sz="1400" b="1" dirty="0" err="1">
                <a:solidFill>
                  <a:srgbClr val="307871"/>
                </a:solidFill>
                <a:latin typeface="Times New Roman" panose="02020603050405020304" pitchFamily="18" charset="0"/>
                <a:cs typeface="Times New Roman" panose="02020603050405020304" pitchFamily="18" charset="0"/>
              </a:rPr>
              <a:t>Gladinet</a:t>
            </a:r>
            <a:r>
              <a:rPr lang="cs-CZ" altLang="cs-CZ" sz="1400" b="1" dirty="0">
                <a:solidFill>
                  <a:srgbClr val="307871"/>
                </a:solidFill>
                <a:latin typeface="Times New Roman" panose="02020603050405020304" pitchFamily="18" charset="0"/>
                <a:cs typeface="Times New Roman" panose="02020603050405020304" pitchFamily="18" charset="0"/>
              </a:rPr>
              <a:t> klientu.</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Flickr</a:t>
            </a:r>
            <a:r>
              <a:rPr lang="cs-CZ" altLang="cs-CZ" sz="1400" b="1" dirty="0">
                <a:solidFill>
                  <a:srgbClr val="307871"/>
                </a:solidFill>
                <a:latin typeface="Times New Roman" panose="02020603050405020304" pitchFamily="18" charset="0"/>
                <a:cs typeface="Times New Roman" panose="02020603050405020304" pitchFamily="18" charset="0"/>
              </a:rPr>
              <a:t> či </a:t>
            </a:r>
            <a:r>
              <a:rPr lang="cs-CZ" altLang="cs-CZ" sz="1400" b="1" dirty="0" err="1">
                <a:solidFill>
                  <a:srgbClr val="307871"/>
                </a:solidFill>
                <a:latin typeface="Times New Roman" panose="02020603050405020304" pitchFamily="18" charset="0"/>
                <a:cs typeface="Times New Roman" panose="02020603050405020304" pitchFamily="18" charset="0"/>
              </a:rPr>
              <a:t>Picasa</a:t>
            </a:r>
            <a:r>
              <a:rPr lang="cs-CZ" altLang="cs-CZ" sz="1400" b="1" dirty="0">
                <a:solidFill>
                  <a:srgbClr val="307871"/>
                </a:solidFill>
                <a:latin typeface="Times New Roman" panose="02020603050405020304" pitchFamily="18" charset="0"/>
                <a:cs typeface="Times New Roman" panose="02020603050405020304" pitchFamily="18" charset="0"/>
              </a:rPr>
              <a:t> poslouží pro ukládání a práci s fotografiemi víc než snaha vytvářet si úložiště fotek někde jinde. </a:t>
            </a:r>
          </a:p>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Pokud potřebujete ještě více, Amazon EC2, Windows Azure či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byly již zmíněny jako plné aplikační platformy. Programovatelné, s databázemi, souborovými systémy a řadou dalších možností.</a:t>
            </a: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0503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vzešel z mnoha technologií a je tak některým technologiím podobný, z některých se skládá a podobně. Bohužel, zcela přesná terminologie chybí a všechny dále zmíněné termíny se vyvíjí.</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Autonomní počítače</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termín autonomní počítače byl vytvořen společností IBM přibližně v roce 2001. Jedná se o výpočetní techniku schopnou tzv. </a:t>
            </a:r>
            <a:r>
              <a:rPr lang="cs-CZ" sz="1400" b="1" dirty="0" err="1">
                <a:solidFill>
                  <a:srgbClr val="307871"/>
                </a:solidFill>
                <a:latin typeface="Times New Roman" panose="02020603050405020304" pitchFamily="18" charset="0"/>
                <a:cs typeface="Times New Roman" panose="02020603050405020304" pitchFamily="18" charset="0"/>
              </a:rPr>
              <a:t>self</a:t>
            </a:r>
            <a:r>
              <a:rPr lang="cs-CZ" sz="1400" b="1" dirty="0">
                <a:solidFill>
                  <a:srgbClr val="307871"/>
                </a:solidFill>
                <a:latin typeface="Times New Roman" panose="02020603050405020304" pitchFamily="18" charset="0"/>
                <a:cs typeface="Times New Roman" panose="02020603050405020304" pitchFamily="18" charset="0"/>
              </a:rPr>
              <a:t>-management (doslovně "správa sama sebe"). Taková technika by měla odlehčit neustále složitější správu HW. Může jít například o automatickou opravu chyb, optimalizaci, adaptaci na měnící se podmínky apod.</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err="1">
                <a:solidFill>
                  <a:srgbClr val="307871"/>
                </a:solidFill>
                <a:latin typeface="Times New Roman" panose="02020603050405020304" pitchFamily="18" charset="0"/>
                <a:cs typeface="Times New Roman" panose="02020603050405020304" pitchFamily="18" charset="0"/>
              </a:rPr>
              <a:t>Grid</a:t>
            </a:r>
            <a:r>
              <a:rPr lang="cs-CZ" sz="1400" b="1" i="1" u="sng" dirty="0">
                <a:solidFill>
                  <a:srgbClr val="307871"/>
                </a:solidFill>
                <a:latin typeface="Times New Roman" panose="02020603050405020304" pitchFamily="18" charset="0"/>
                <a:cs typeface="Times New Roman" panose="02020603050405020304" pitchFamily="18" charset="0"/>
              </a:rPr>
              <a:t> </a:t>
            </a:r>
            <a:r>
              <a:rPr lang="cs-CZ" sz="1400" b="1" i="1" u="sng" dirty="0" err="1">
                <a:solidFill>
                  <a:srgbClr val="307871"/>
                </a:solidFill>
                <a:latin typeface="Times New Roman" panose="02020603050405020304" pitchFamily="18" charset="0"/>
                <a:cs typeface="Times New Roman" panose="02020603050405020304" pitchFamily="18" charset="0"/>
              </a:rPr>
              <a:t>Computing</a:t>
            </a: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forma distribuovaného a paralelního systému, kde dochází k volnému spojení malých částí v jeden velký celek, který se většinou věnuje jedné úloze. V mnoha případech tato technologie slouží ke spojování výpočetního výkonu stanic pro vědecké účely. </a:t>
            </a:r>
            <a:r>
              <a:rPr lang="cs-CZ" sz="1400" b="1" dirty="0" err="1">
                <a:solidFill>
                  <a:srgbClr val="307871"/>
                </a:solidFill>
                <a:latin typeface="Times New Roman" panose="02020603050405020304" pitchFamily="18" charset="0"/>
                <a:cs typeface="Times New Roman" panose="02020603050405020304" pitchFamily="18" charset="0"/>
              </a:rPr>
              <a:t>Grid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se využívá pro hledání nových léku, hledání vesmíru, pro analýzu změn klimatu, ale také komerčně například ve vyhledávačích.</a:t>
            </a: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17484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UKLÁDÁNÍ DOKUMENTŮ DO CLOUDOVÝCH ÚLOŽIŠŤ</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úložiště služby Dokumenty Google</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Windows Live </a:t>
            </a:r>
            <a:r>
              <a:rPr lang="cs-CZ" altLang="cs-CZ" sz="1400" b="1" dirty="0" err="1">
                <a:solidFill>
                  <a:srgbClr val="307871"/>
                </a:solidFill>
                <a:latin typeface="Times New Roman" panose="02020603050405020304" pitchFamily="18" charset="0"/>
                <a:cs typeface="Times New Roman" panose="02020603050405020304" pitchFamily="18" charset="0"/>
              </a:rPr>
              <a:t>SkyDrive</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Dropbox</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Box.net</a:t>
            </a:r>
          </a:p>
          <a:p>
            <a:pPr>
              <a:buFont typeface="Wingdings" panose="05000000000000000000" pitchFamily="2" charset="2"/>
              <a:buChar char="q"/>
            </a:pPr>
            <a:r>
              <a:rPr lang="cs-CZ" altLang="cs-CZ" sz="1400" b="1" dirty="0" err="1">
                <a:solidFill>
                  <a:srgbClr val="307871"/>
                </a:solidFill>
                <a:latin typeface="Times New Roman" panose="02020603050405020304" pitchFamily="18" charset="0"/>
                <a:cs typeface="Times New Roman" panose="02020603050405020304" pitchFamily="18" charset="0"/>
              </a:rPr>
              <a:t>iCloud</a:t>
            </a: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cs-CZ"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PRÁCE S DOKUMENTY NA WEBU</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Dokumenty Google</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for</a:t>
            </a:r>
            <a:r>
              <a:rPr lang="cs-CZ" altLang="cs-CZ" sz="1400" b="1" dirty="0">
                <a:solidFill>
                  <a:srgbClr val="307871"/>
                </a:solidFill>
                <a:latin typeface="Times New Roman" panose="02020603050405020304" pitchFamily="18" charset="0"/>
                <a:cs typeface="Times New Roman" panose="02020603050405020304" pitchFamily="18" charset="0"/>
              </a:rPr>
              <a:t> Business</a:t>
            </a: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Office Web </a:t>
            </a:r>
            <a:r>
              <a:rPr lang="cs-CZ" altLang="cs-CZ" sz="1400" b="1" dirty="0" err="1">
                <a:solidFill>
                  <a:srgbClr val="307871"/>
                </a:solidFill>
                <a:latin typeface="Times New Roman" panose="02020603050405020304" pitchFamily="18" charset="0"/>
                <a:cs typeface="Times New Roman" panose="02020603050405020304" pitchFamily="18" charset="0"/>
              </a:rPr>
              <a:t>Apps</a:t>
            </a:r>
            <a:endParaRPr lang="cs-CZ" altLang="cs-CZ" sz="1400" b="1" dirty="0">
              <a:solidFill>
                <a:srgbClr val="30787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Office 365</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42894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algn="just">
              <a:buFont typeface="Wingdings" panose="05000000000000000000" pitchFamily="2" charset="2"/>
              <a:buChar char="q"/>
            </a:pPr>
            <a:endParaRPr lang="cs-CZ" altLang="cs-CZ" sz="1400" b="1" dirty="0">
              <a:solidFill>
                <a:srgbClr val="30787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Výpočetní sítě - jedná se o </a:t>
            </a:r>
            <a:r>
              <a:rPr lang="cs-CZ" altLang="cs-CZ" sz="1400" b="1" dirty="0" err="1">
                <a:solidFill>
                  <a:srgbClr val="307871"/>
                </a:solidFill>
                <a:latin typeface="Times New Roman" panose="02020603050405020304" pitchFamily="18" charset="0"/>
                <a:cs typeface="Times New Roman" panose="02020603050405020304" pitchFamily="18" charset="0"/>
              </a:rPr>
              <a:t>Grid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ale některé prvky jsou shodné s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Computingem</a:t>
            </a:r>
            <a:r>
              <a:rPr lang="cs-CZ" altLang="cs-CZ" sz="1400" b="1" dirty="0">
                <a:solidFill>
                  <a:srgbClr val="307871"/>
                </a:solidFill>
                <a:latin typeface="Times New Roman" panose="02020603050405020304" pitchFamily="18" charset="0"/>
                <a:cs typeface="Times New Roman" panose="02020603050405020304" pitchFamily="18" charset="0"/>
              </a:rPr>
              <a:t> - (FOLDING@HOME, SETI@HOME, </a:t>
            </a:r>
            <a:r>
              <a:rPr lang="cs-CZ" altLang="cs-CZ" sz="1400" b="1" dirty="0" err="1">
                <a:solidFill>
                  <a:srgbClr val="307871"/>
                </a:solidFill>
                <a:latin typeface="Times New Roman" panose="02020603050405020304" pitchFamily="18" charset="0"/>
                <a:cs typeface="Times New Roman" panose="02020603050405020304" pitchFamily="18" charset="0"/>
              </a:rPr>
              <a:t>Boinc</a:t>
            </a:r>
            <a:r>
              <a:rPr lang="cs-CZ" altLang="cs-CZ" sz="1400" b="1" dirty="0">
                <a:solidFill>
                  <a:srgbClr val="307871"/>
                </a:solidFill>
                <a:latin typeface="Times New Roman" panose="02020603050405020304" pitchFamily="18" charset="0"/>
                <a:cs typeface="Times New Roman" panose="02020603050405020304" pitchFamily="18" charset="0"/>
              </a:rPr>
              <a:t>, GIMPS a další)</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Software (online aplikace Google </a:t>
            </a:r>
            <a:r>
              <a:rPr lang="cs-CZ" altLang="cs-CZ" sz="1400" b="1" dirty="0" err="1">
                <a:solidFill>
                  <a:srgbClr val="307871"/>
                </a:solidFill>
                <a:latin typeface="Times New Roman" panose="02020603050405020304" pitchFamily="18" charset="0"/>
                <a:cs typeface="Times New Roman" panose="02020603050405020304" pitchFamily="18" charset="0"/>
              </a:rPr>
              <a:t>Apps</a:t>
            </a:r>
            <a:r>
              <a:rPr lang="cs-CZ" altLang="cs-CZ" sz="1400" b="1" dirty="0">
                <a:solidFill>
                  <a:srgbClr val="307871"/>
                </a:solidFill>
                <a:latin typeface="Times New Roman" panose="02020603050405020304" pitchFamily="18" charset="0"/>
                <a:cs typeface="Times New Roman" panose="02020603050405020304" pitchFamily="18" charset="0"/>
              </a:rPr>
              <a:t> nebo Microsoft Online </a:t>
            </a:r>
            <a:r>
              <a:rPr lang="cs-CZ" altLang="cs-CZ" sz="1400" b="1" dirty="0" err="1">
                <a:solidFill>
                  <a:srgbClr val="307871"/>
                </a:solidFill>
                <a:latin typeface="Times New Roman" panose="02020603050405020304" pitchFamily="18" charset="0"/>
                <a:cs typeface="Times New Roman" panose="02020603050405020304" pitchFamily="18" charset="0"/>
              </a:rPr>
              <a:t>Services</a:t>
            </a:r>
            <a:r>
              <a:rPr lang="cs-CZ" altLang="cs-CZ" sz="1400" b="1" dirty="0">
                <a:solidFill>
                  <a:srgbClr val="30787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Web - jedná se o různé služby, například skladování uživatelských dat - (především tzv. „Web 2.0“)</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Počítačové hry - dnes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slouží především pro ukládání dat, ale připravují / běží i projekty pro pronajímání výpočetního výkonu pro moderní 3D hry</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Vyhledávače - především Google velmi využívá technologií </a:t>
            </a:r>
            <a:r>
              <a:rPr lang="cs-CZ" altLang="cs-CZ" sz="1400" b="1" dirty="0" err="1">
                <a:solidFill>
                  <a:srgbClr val="307871"/>
                </a:solidFill>
                <a:latin typeface="Times New Roman" panose="02020603050405020304" pitchFamily="18" charset="0"/>
                <a:cs typeface="Times New Roman" panose="02020603050405020304" pitchFamily="18" charset="0"/>
              </a:rPr>
              <a:t>Grid</a:t>
            </a:r>
            <a:r>
              <a:rPr lang="cs-CZ" altLang="cs-CZ" sz="1400" b="1" dirty="0">
                <a:solidFill>
                  <a:srgbClr val="307871"/>
                </a:solidFill>
                <a:latin typeface="Times New Roman" panose="02020603050405020304" pitchFamily="18" charset="0"/>
                <a:cs typeface="Times New Roman" panose="02020603050405020304" pitchFamily="18" charset="0"/>
              </a:rPr>
              <a:t> a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nemusí tak vlastnit velké superpočítače a propojuje "pouze" výkonné i kancelářské stanice</a:t>
            </a:r>
          </a:p>
          <a:p>
            <a:pPr algn="just">
              <a:buFont typeface="Wingdings" panose="05000000000000000000" pitchFamily="2" charset="2"/>
              <a:buChar char="q"/>
            </a:pPr>
            <a:r>
              <a:rPr lang="cs-CZ" altLang="cs-CZ" sz="1400" b="1" dirty="0">
                <a:solidFill>
                  <a:srgbClr val="307871"/>
                </a:solidFill>
                <a:latin typeface="Times New Roman" panose="02020603050405020304" pitchFamily="18" charset="0"/>
                <a:cs typeface="Times New Roman" panose="02020603050405020304" pitchFamily="18" charset="0"/>
              </a:rPr>
              <a:t>Profesionální služby nabízí například Amazon s jeho desítkami služeb postavených na technologii </a:t>
            </a:r>
            <a:r>
              <a:rPr lang="cs-CZ" altLang="cs-CZ" sz="1400" b="1" dirty="0" err="1">
                <a:solidFill>
                  <a:srgbClr val="307871"/>
                </a:solidFill>
                <a:latin typeface="Times New Roman" panose="02020603050405020304" pitchFamily="18" charset="0"/>
                <a:cs typeface="Times New Roman" panose="02020603050405020304" pitchFamily="18" charset="0"/>
              </a:rPr>
              <a:t>cloud</a:t>
            </a:r>
            <a:r>
              <a:rPr lang="cs-CZ" altLang="cs-CZ" sz="1400" b="1" dirty="0">
                <a:solidFill>
                  <a:srgbClr val="307871"/>
                </a:solidFill>
                <a:latin typeface="Times New Roman" panose="02020603050405020304" pitchFamily="18" charset="0"/>
                <a:cs typeface="Times New Roman" panose="02020603050405020304" pitchFamily="18" charset="0"/>
              </a:rPr>
              <a:t> </a:t>
            </a:r>
            <a:r>
              <a:rPr lang="cs-CZ" altLang="cs-CZ" sz="1400" b="1" dirty="0" err="1">
                <a:solidFill>
                  <a:srgbClr val="307871"/>
                </a:solidFill>
                <a:latin typeface="Times New Roman" panose="02020603050405020304" pitchFamily="18" charset="0"/>
                <a:cs typeface="Times New Roman" panose="02020603050405020304" pitchFamily="18" charset="0"/>
              </a:rPr>
              <a:t>computing</a:t>
            </a:r>
            <a:r>
              <a:rPr lang="cs-CZ" altLang="cs-CZ" sz="1400" b="1" dirty="0">
                <a:solidFill>
                  <a:srgbClr val="307871"/>
                </a:solidFill>
                <a:latin typeface="Times New Roman" panose="02020603050405020304" pitchFamily="18" charset="0"/>
                <a:cs typeface="Times New Roman" panose="02020603050405020304" pitchFamily="18" charset="0"/>
              </a:rPr>
              <a:t>. Jde například o poskytování výpočetního výkonu či poskytování úložného prostoru. Tyto služby využívají různá vědecká centra pro získání výpočetního výkonu, ale i například servery na sdílení obrázků či prezentací.</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772531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Podle čeho se rozhodovat?</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Pokud se budete při hledání </a:t>
            </a:r>
            <a:r>
              <a:rPr lang="cs-CZ" altLang="cs-CZ" sz="1400" b="1" dirty="0" err="1">
                <a:solidFill>
                  <a:srgbClr val="307871"/>
                </a:solidFill>
                <a:latin typeface="Times New Roman" panose="02020603050405020304" pitchFamily="18" charset="0"/>
                <a:cs typeface="Times New Roman" panose="02020603050405020304" pitchFamily="18" charset="0"/>
              </a:rPr>
              <a:t>cloudového</a:t>
            </a:r>
            <a:r>
              <a:rPr lang="cs-CZ" altLang="cs-CZ" sz="1400" b="1" dirty="0">
                <a:solidFill>
                  <a:srgbClr val="307871"/>
                </a:solidFill>
                <a:latin typeface="Times New Roman" panose="02020603050405020304" pitchFamily="18" charset="0"/>
                <a:cs typeface="Times New Roman" panose="02020603050405020304" pitchFamily="18" charset="0"/>
              </a:rPr>
              <a:t> řešení rozhodovat, zda přinese pro vaši organizaci maximální užitek, můžete se zaměřit také na následující otázky a s nimi spojené metriky (KPI):</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1. Je vaše dosavadní IT schopné porazit konkurenci nebo přinést takové úspory, které potřebujete?</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Klíčové metriky jsou v tomto případě rychlost dodání služby, cena a kvalita.</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2. Dokáže se vaše IT adaptovat na růst firmy, zejména s ohledem na potřebu ukládat stále větší objemy dat a na rostoucí výpočetní nároky?</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Klíčovými metrikami jsou náklady na ukládání dat, archivaci, obnovu po havárii a zajištění kontinuity byznysu.</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3. Pomáhají vám investice do IT odlišovat se od ostatních hráčů na trhu, tj. využíváte pro vaše podnikání zcela specifická řešení a nebo naopak vysoce standardní?</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Klíčovou metrikou je podíl investice do standardních IT řešení.</a:t>
            </a:r>
          </a:p>
          <a:p>
            <a:pPr marL="0" indent="0">
              <a:buNone/>
            </a:pPr>
            <a:r>
              <a:rPr lang="cs-CZ" altLang="cs-CZ" sz="1400" b="1" i="1" u="sng" dirty="0">
                <a:solidFill>
                  <a:srgbClr val="307871"/>
                </a:solidFill>
                <a:latin typeface="Times New Roman" panose="02020603050405020304" pitchFamily="18" charset="0"/>
                <a:cs typeface="Times New Roman" panose="02020603050405020304" pitchFamily="18" charset="0"/>
              </a:rPr>
              <a:t>4. Jste schopni se stávající infrastrukturou pronikat na nové trhy a využívat nové distribuční kanály?</a:t>
            </a: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Klíčovou metrikou je v tomto případě efektivita prodejních kanálů.</a:t>
            </a:r>
          </a:p>
          <a:p>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PŘÍKLADY APLIKACÍ V PRAXI-FIRMY</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81032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KNIHY</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rPr>
              <a:t>VELTE, Anthony 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Toby</a:t>
            </a:r>
            <a:r>
              <a:rPr lang="cs-CZ" sz="1400" b="1" dirty="0">
                <a:solidFill>
                  <a:schemeClr val="accent1">
                    <a:lumMod val="75000"/>
                  </a:schemeClr>
                </a:solidFill>
                <a:latin typeface="Times New Roman" panose="02020603050405020304" pitchFamily="18" charset="0"/>
                <a:cs typeface="Times New Roman" panose="02020603050405020304" pitchFamily="18" charset="0"/>
              </a:rPr>
              <a:t> J. VELTE a Robert C. ELSENPETER.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Cloud</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Computing</a:t>
            </a:r>
            <a:r>
              <a:rPr lang="cs-CZ" sz="1400" b="1" dirty="0">
                <a:solidFill>
                  <a:schemeClr val="accent1">
                    <a:lumMod val="75000"/>
                  </a:schemeClr>
                </a:solidFill>
                <a:latin typeface="Times New Roman" panose="02020603050405020304" pitchFamily="18" charset="0"/>
                <a:cs typeface="Times New Roman" panose="02020603050405020304" pitchFamily="18" charset="0"/>
              </a:rPr>
              <a:t>: praktický průvodce. Brno: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Computer</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Press</a:t>
            </a:r>
            <a:r>
              <a:rPr lang="cs-CZ" sz="1400" b="1" dirty="0">
                <a:solidFill>
                  <a:schemeClr val="accent1">
                    <a:lumMod val="75000"/>
                  </a:schemeClr>
                </a:solidFill>
                <a:latin typeface="Times New Roman" panose="02020603050405020304" pitchFamily="18" charset="0"/>
                <a:cs typeface="Times New Roman" panose="02020603050405020304" pitchFamily="18" charset="0"/>
              </a:rPr>
              <a:t>, 2011. ISBN 978-80-251-3333-0.</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rPr>
              <a:t>LACKO,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Ľuboslav</a:t>
            </a:r>
            <a:r>
              <a:rPr lang="cs-CZ" sz="1400" b="1" dirty="0">
                <a:solidFill>
                  <a:schemeClr val="accent1">
                    <a:lumMod val="75000"/>
                  </a:schemeClr>
                </a:solidFill>
                <a:latin typeface="Times New Roman" panose="02020603050405020304" pitchFamily="18" charset="0"/>
                <a:cs typeface="Times New Roman" panose="02020603050405020304" pitchFamily="18" charset="0"/>
              </a:rPr>
              <a:t>. Osobní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cloud</a:t>
            </a:r>
            <a:r>
              <a:rPr lang="cs-CZ" sz="1400" b="1" dirty="0">
                <a:solidFill>
                  <a:schemeClr val="accent1">
                    <a:lumMod val="75000"/>
                  </a:schemeClr>
                </a:solidFill>
                <a:latin typeface="Times New Roman" panose="02020603050405020304" pitchFamily="18" charset="0"/>
                <a:cs typeface="Times New Roman" panose="02020603050405020304" pitchFamily="18" charset="0"/>
              </a:rPr>
              <a:t> pro domácí podnikání a malé firmy. Brno: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Computer</a:t>
            </a:r>
            <a:r>
              <a:rPr lang="cs-CZ" sz="1400" b="1" dirty="0">
                <a:solidFill>
                  <a:schemeClr val="accent1">
                    <a:lumMod val="75000"/>
                  </a:schemeClr>
                </a:solidFill>
                <a:latin typeface="Times New Roman" panose="02020603050405020304" pitchFamily="18" charset="0"/>
                <a:cs typeface="Times New Roman" panose="02020603050405020304" pitchFamily="18" charset="0"/>
              </a:rPr>
              <a:t> </a:t>
            </a:r>
            <a:r>
              <a:rPr lang="cs-CZ" sz="1400" b="1" dirty="0" err="1">
                <a:solidFill>
                  <a:schemeClr val="accent1">
                    <a:lumMod val="75000"/>
                  </a:schemeClr>
                </a:solidFill>
                <a:latin typeface="Times New Roman" panose="02020603050405020304" pitchFamily="18" charset="0"/>
                <a:cs typeface="Times New Roman" panose="02020603050405020304" pitchFamily="18" charset="0"/>
              </a:rPr>
              <a:t>Press</a:t>
            </a:r>
            <a:r>
              <a:rPr lang="cs-CZ" sz="1400" b="1" dirty="0">
                <a:solidFill>
                  <a:schemeClr val="accent1">
                    <a:lumMod val="75000"/>
                  </a:schemeClr>
                </a:solidFill>
                <a:latin typeface="Times New Roman" panose="02020603050405020304" pitchFamily="18" charset="0"/>
                <a:cs typeface="Times New Roman" panose="02020603050405020304" pitchFamily="18" charset="0"/>
              </a:rPr>
              <a:t>, 2012. ISBN 978-80-251-3744-4.</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ONLINE</a:t>
            </a: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3"/>
              </a:rPr>
              <a:t>https://cs.wikipedia.org/wiki/Cloud_computing</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4"/>
              </a:rPr>
              <a:t>http://www.lupa.cz/clanky/cloud-computing-je-vsude-okolo-nas/</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5"/>
              </a:rPr>
              <a:t>http://www.cloud.cz/cloud/158-cloud-computingco-ty-pojmy-znamenaji.html</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6"/>
              </a:rPr>
              <a:t>http://www.businessvize.cz/software/co-je-to-cloud-computing-a-proc-se-o-nem-mluvi</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chemeClr val="accent1">
                    <a:lumMod val="75000"/>
                  </a:schemeClr>
                </a:solidFill>
                <a:latin typeface="Times New Roman" panose="02020603050405020304" pitchFamily="18" charset="0"/>
                <a:cs typeface="Times New Roman" panose="02020603050405020304" pitchFamily="18" charset="0"/>
                <a:hlinkClick r:id="rId7"/>
              </a:rPr>
              <a:t>http://www.ictmanazer.cz/2012/02/cloud-computing-kdy-je-dobrou-volbou-a-kdy-nikoliv/</a:t>
            </a:r>
            <a:endParaRPr lang="cs-CZ" sz="1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hlinkClick r:id="rId8"/>
              </a:rPr>
              <a:t>http://www.cloudcomputing.cz/pouziti/</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hlinkClick r:id="rId9"/>
              </a:rPr>
              <a:t>http://www.cloud-computing.cz/cs/pouziti-cloud-computing.html</a:t>
            </a: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POUŽITÉ ZDROJE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189441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endParaRPr lang="en-US"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rPr>
              <a:t>Cloud Computing In 6 Minutes | What Is Cloud Computing? |</a:t>
            </a: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hlinkClick r:id="rId3"/>
              </a:rPr>
              <a:t>https://www.youtube.com/watch?v=M988_fsOSWo</a:t>
            </a:r>
            <a:endParaRPr lang="cs-CZ" altLang="cs-CZ" sz="1400" b="1" dirty="0">
              <a:solidFill>
                <a:srgbClr val="307871"/>
              </a:solidFill>
              <a:latin typeface="Times New Roman" panose="02020603050405020304" pitchFamily="18" charset="0"/>
              <a:cs typeface="Times New Roman" panose="02020603050405020304" pitchFamily="18" charset="0"/>
            </a:endParaRPr>
          </a:p>
          <a:p>
            <a:endParaRPr lang="en-US" altLang="cs-CZ" sz="1400" b="1" dirty="0">
              <a:solidFill>
                <a:srgbClr val="307871"/>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307871"/>
                </a:solidFill>
                <a:latin typeface="Times New Roman" panose="02020603050405020304" pitchFamily="18" charset="0"/>
                <a:cs typeface="Times New Roman" panose="02020603050405020304" pitchFamily="18" charset="0"/>
              </a:rPr>
              <a:t>C</a:t>
            </a:r>
            <a:r>
              <a:rPr lang="en-US" altLang="cs-CZ" sz="1400" b="1" dirty="0">
                <a:solidFill>
                  <a:srgbClr val="307871"/>
                </a:solidFill>
                <a:latin typeface="Times New Roman" panose="02020603050405020304" pitchFamily="18" charset="0"/>
                <a:cs typeface="Times New Roman" panose="02020603050405020304" pitchFamily="18" charset="0"/>
              </a:rPr>
              <a:t>loud Computing Services Models - IaaS PaaS SaaS Explained</a:t>
            </a:r>
          </a:p>
          <a:p>
            <a:pPr marL="0" indent="0">
              <a:buNone/>
            </a:pPr>
            <a:r>
              <a:rPr lang="en-US" altLang="cs-CZ" sz="1400" b="1" dirty="0">
                <a:solidFill>
                  <a:srgbClr val="307871"/>
                </a:solidFill>
                <a:latin typeface="Times New Roman" panose="02020603050405020304" pitchFamily="18" charset="0"/>
                <a:cs typeface="Times New Roman" panose="02020603050405020304" pitchFamily="18" charset="0"/>
                <a:hlinkClick r:id="rId4"/>
              </a:rPr>
              <a:t>https://www.youtube.com/watch?v=36zducUX16w</a:t>
            </a:r>
            <a:endParaRPr lang="cs-CZ" altLang="cs-CZ" sz="1400" b="1">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VIDEO</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8513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16824" cy="3816424"/>
          </a:xfrm>
          <a:prstGeom prst="rect">
            <a:avLst/>
          </a:prstGeom>
        </p:spPr>
        <p:txBody>
          <a:bodyPr>
            <a:noAutofit/>
          </a:bodyPr>
          <a:lstStyle/>
          <a:p>
            <a:pPr marL="0" indent="0" algn="just">
              <a:buNone/>
            </a:pP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Mainframe</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česky "superpočítač„ je jeden počítač složený z množství výkonných částí. Superpočítače se využívají pro kritické části, jelikož jsou kdykoliv schopny poskytnout daný výkon, např. na rozdíl od </a:t>
            </a:r>
            <a:r>
              <a:rPr lang="cs-CZ" sz="1400" b="1" dirty="0" err="1">
                <a:solidFill>
                  <a:srgbClr val="307871"/>
                </a:solidFill>
                <a:latin typeface="Times New Roman" panose="02020603050405020304" pitchFamily="18" charset="0"/>
                <a:cs typeface="Times New Roman" panose="02020603050405020304" pitchFamily="18" charset="0"/>
              </a:rPr>
              <a:t>Grid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Computingu</a:t>
            </a:r>
            <a:r>
              <a:rPr lang="cs-CZ" sz="1400" b="1" dirty="0">
                <a:solidFill>
                  <a:srgbClr val="307871"/>
                </a:solidFill>
                <a:latin typeface="Times New Roman" panose="02020603050405020304" pitchFamily="18" charset="0"/>
                <a:cs typeface="Times New Roman" panose="02020603050405020304" pitchFamily="18" charset="0"/>
              </a:rPr>
              <a:t>. Také je lze lépe ukrýt a není potřeba počítaná data šířit po veřejných sítích (armádní zařízení atd.)</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Utility </a:t>
            </a:r>
            <a:r>
              <a:rPr lang="cs-CZ" sz="1400" b="1" i="1" u="sng" dirty="0" err="1">
                <a:solidFill>
                  <a:srgbClr val="307871"/>
                </a:solidFill>
                <a:latin typeface="Times New Roman" panose="02020603050405020304" pitchFamily="18" charset="0"/>
                <a:cs typeface="Times New Roman" panose="02020603050405020304" pitchFamily="18" charset="0"/>
              </a:rPr>
              <a:t>computing</a:t>
            </a: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jedná se o pronajímání kompletního výpočetního zázemí. Název vychází z angl. utility, což znamená "veřejné služby", tedy podobně se pronajímá výpočetní technika jako voda, elektřina či plyn.</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500743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lgn="just">
              <a:buNone/>
            </a:pPr>
            <a:endParaRPr lang="cs-CZ" sz="1400" b="1" i="1" u="sng"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Klient - Server</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technologie komunikace nadřazeného s podřazeným, na této technologii funguje například služba WWW. Server službu poskytuje a klient využívá.</a:t>
            </a:r>
          </a:p>
          <a:p>
            <a:pPr marL="0" indent="0" algn="just">
              <a:buNone/>
            </a:pPr>
            <a:endParaRPr lang="cs-CZ" sz="1400" b="1" dirty="0">
              <a:solidFill>
                <a:srgbClr val="307871"/>
              </a:solidFill>
              <a:latin typeface="Times New Roman" panose="02020603050405020304" pitchFamily="18" charset="0"/>
              <a:cs typeface="Times New Roman" panose="02020603050405020304" pitchFamily="18" charset="0"/>
            </a:endParaRPr>
          </a:p>
          <a:p>
            <a:pPr marL="0" indent="0" algn="just">
              <a:buNone/>
            </a:pPr>
            <a:r>
              <a:rPr lang="cs-CZ" sz="1400" b="1" i="1" u="sng" dirty="0">
                <a:solidFill>
                  <a:srgbClr val="307871"/>
                </a:solidFill>
                <a:latin typeface="Times New Roman" panose="02020603050405020304" pitchFamily="18" charset="0"/>
                <a:cs typeface="Times New Roman" panose="02020603050405020304" pitchFamily="18" charset="0"/>
              </a:rPr>
              <a:t>Peer-to-peer</a:t>
            </a:r>
          </a:p>
          <a:p>
            <a:pPr marL="0" indent="0" algn="just">
              <a:buNone/>
            </a:pPr>
            <a:r>
              <a:rPr lang="cs-CZ" sz="1400" b="1" dirty="0">
                <a:solidFill>
                  <a:srgbClr val="307871"/>
                </a:solidFill>
                <a:latin typeface="Times New Roman" panose="02020603050405020304" pitchFamily="18" charset="0"/>
                <a:cs typeface="Times New Roman" panose="02020603050405020304" pitchFamily="18" charset="0"/>
              </a:rPr>
              <a:t>každá jednotka systému je rovnocenná, systém nemá centrální bod a všechny jednotky jsou zároveň poskytovali a příjemci služby. Je oblíbená především pro sdílení souborů, v legálním případě snižuje nároky na server a poskytuje vysokou rychlost stahování, pro nelegální účely je výhodou absence centrálního bodu, roztříštit takovou síť je výrazně náročnější až nemožné.</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560840" cy="507703"/>
          </a:xfrm>
        </p:spPr>
        <p:txBody>
          <a:bodyPr/>
          <a:lstStyle/>
          <a:p>
            <a:r>
              <a:rPr lang="cs-CZ" dirty="0"/>
              <a:t>PŘÍBUZNÉ TECHNOLOGIE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52997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computing</a:t>
            </a:r>
            <a:r>
              <a:rPr lang="cs-CZ" sz="1400" b="1" dirty="0">
                <a:solidFill>
                  <a:srgbClr val="307871"/>
                </a:solidFill>
                <a:latin typeface="Times New Roman" panose="02020603050405020304" pitchFamily="18" charset="0"/>
                <a:cs typeface="Times New Roman" panose="02020603050405020304" pitchFamily="18" charset="0"/>
              </a:rPr>
              <a:t> je na internetu založený model vývoje a používání počítačových technologií.</a:t>
            </a:r>
          </a:p>
          <a:p>
            <a:pPr algn="just"/>
            <a:r>
              <a:rPr lang="cs-CZ" sz="1400" b="1" dirty="0">
                <a:solidFill>
                  <a:srgbClr val="307871"/>
                </a:solidFill>
                <a:latin typeface="Times New Roman" panose="02020603050405020304" pitchFamily="18" charset="0"/>
                <a:cs typeface="Times New Roman" panose="02020603050405020304" pitchFamily="18" charset="0"/>
              </a:rPr>
              <a:t>Poskytování služeb či programů servery dostupnými z internetu s tím, že uživatelé k nim mohou přistupovat vzdáleně.</a:t>
            </a:r>
          </a:p>
          <a:p>
            <a:pPr algn="just"/>
            <a:r>
              <a:rPr lang="cs-CZ" sz="1400" b="1" dirty="0">
                <a:solidFill>
                  <a:srgbClr val="307871"/>
                </a:solidFill>
                <a:latin typeface="Times New Roman" panose="02020603050405020304" pitchFamily="18" charset="0"/>
                <a:cs typeface="Times New Roman" panose="02020603050405020304" pitchFamily="18" charset="0"/>
              </a:rPr>
              <a:t>Za předpokladu, že služba je placená, uživatelé neplatí za vlastní software, ale za jeho užití.</a:t>
            </a:r>
          </a:p>
          <a:p>
            <a:pPr algn="just"/>
            <a:r>
              <a:rPr lang="cs-CZ" sz="1400" b="1" dirty="0">
                <a:solidFill>
                  <a:srgbClr val="307871"/>
                </a:solidFill>
                <a:latin typeface="Times New Roman" panose="02020603050405020304" pitchFamily="18" charset="0"/>
                <a:cs typeface="Times New Roman" panose="02020603050405020304" pitchFamily="18" charset="0"/>
              </a:rPr>
              <a:t>Uživateli propůjčen výpočetní výkon serverů. </a:t>
            </a:r>
          </a:p>
          <a:p>
            <a:pPr algn="just"/>
            <a:r>
              <a:rPr lang="cs-CZ" sz="1400" b="1" dirty="0">
                <a:solidFill>
                  <a:srgbClr val="307871"/>
                </a:solidFill>
                <a:latin typeface="Times New Roman" panose="02020603050405020304" pitchFamily="18" charset="0"/>
                <a:cs typeface="Times New Roman" panose="02020603050405020304" pitchFamily="18" charset="0"/>
              </a:rPr>
              <a:t>V mnoha případech se tak děje formou specializovaných aplikací, jejichž nabídka se pohybuje od kancelářských aplikací přes systémy pro distribuované výpočty až po operační systémy provozované v prohlížečích, jakými jsou např. </a:t>
            </a:r>
            <a:r>
              <a:rPr lang="cs-CZ" sz="1400" b="1" dirty="0" err="1">
                <a:solidFill>
                  <a:srgbClr val="307871"/>
                </a:solidFill>
                <a:latin typeface="Times New Roman" panose="02020603050405020304" pitchFamily="18" charset="0"/>
                <a:cs typeface="Times New Roman" panose="02020603050405020304" pitchFamily="18" charset="0"/>
              </a:rPr>
              <a:t>eyeOS</a:t>
            </a:r>
            <a:r>
              <a:rPr lang="cs-CZ" sz="1400" b="1" dirty="0">
                <a:solidFill>
                  <a:srgbClr val="307871"/>
                </a:solidFill>
                <a:latin typeface="Times New Roman" panose="02020603050405020304" pitchFamily="18" charset="0"/>
                <a:cs typeface="Times New Roman" panose="02020603050405020304" pitchFamily="18" charset="0"/>
              </a:rPr>
              <a:t>, </a:t>
            </a:r>
            <a:r>
              <a:rPr lang="cs-CZ" sz="1400" b="1" dirty="0" err="1">
                <a:solidFill>
                  <a:srgbClr val="307871"/>
                </a:solidFill>
                <a:latin typeface="Times New Roman" panose="02020603050405020304" pitchFamily="18" charset="0"/>
                <a:cs typeface="Times New Roman" panose="02020603050405020304" pitchFamily="18" charset="0"/>
              </a:rPr>
              <a:t>Cloud</a:t>
            </a:r>
            <a:r>
              <a:rPr lang="cs-CZ" sz="1400" b="1" dirty="0">
                <a:solidFill>
                  <a:srgbClr val="307871"/>
                </a:solidFill>
                <a:latin typeface="Times New Roman" panose="02020603050405020304" pitchFamily="18" charset="0"/>
                <a:cs typeface="Times New Roman" panose="02020603050405020304" pitchFamily="18" charset="0"/>
              </a:rPr>
              <a:t> či </a:t>
            </a:r>
            <a:r>
              <a:rPr lang="cs-CZ" sz="1400" b="1" dirty="0" err="1">
                <a:solidFill>
                  <a:srgbClr val="307871"/>
                </a:solidFill>
                <a:latin typeface="Times New Roman" panose="02020603050405020304" pitchFamily="18" charset="0"/>
                <a:cs typeface="Times New Roman" panose="02020603050405020304" pitchFamily="18" charset="0"/>
              </a:rPr>
              <a:t>iCloud</a:t>
            </a:r>
            <a:r>
              <a:rPr lang="cs-CZ" sz="1400" b="1" dirty="0">
                <a:solidFill>
                  <a:srgbClr val="307871"/>
                </a:solidFill>
                <a:latin typeface="Times New Roman" panose="02020603050405020304" pitchFamily="18" charset="0"/>
                <a:cs typeface="Times New Roman" panose="02020603050405020304" pitchFamily="18" charset="0"/>
              </a:rPr>
              <a:t>.</a:t>
            </a:r>
          </a:p>
          <a:p>
            <a:pPr algn="just"/>
            <a:endParaRPr lang="cs-CZ" sz="1400" b="1" dirty="0">
              <a:solidFill>
                <a:srgbClr val="307871"/>
              </a:solidFill>
              <a:latin typeface="Times New Roman" panose="02020603050405020304" pitchFamily="18" charset="0"/>
              <a:cs typeface="Times New Roman" panose="02020603050405020304" pitchFamily="18" charset="0"/>
            </a:endParaRP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DEFINICE</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06396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algn="just"/>
            <a:r>
              <a:rPr lang="cs-CZ" sz="1400" b="1" dirty="0" err="1">
                <a:solidFill>
                  <a:srgbClr val="307871"/>
                </a:solidFill>
                <a:latin typeface="Times New Roman" panose="02020603050405020304" pitchFamily="18" charset="0"/>
                <a:cs typeface="Times New Roman" panose="02020603050405020304" pitchFamily="18" charset="0"/>
              </a:rPr>
              <a:t>Multitenancy</a:t>
            </a:r>
            <a:r>
              <a:rPr lang="cs-CZ" sz="1400" b="1" dirty="0">
                <a:solidFill>
                  <a:srgbClr val="307871"/>
                </a:solidFill>
                <a:latin typeface="Times New Roman" panose="02020603050405020304" pitchFamily="18" charset="0"/>
                <a:cs typeface="Times New Roman" panose="02020603050405020304" pitchFamily="18" charset="0"/>
              </a:rPr>
              <a:t> – tento pojem lze volně přeložit jako „více nájmů“. Jedná se o to, že počítačové zdroje jsou sdílené mezi všemi uživateli.</a:t>
            </a:r>
          </a:p>
          <a:p>
            <a:pPr algn="just"/>
            <a:r>
              <a:rPr lang="cs-CZ" sz="1400" b="1" dirty="0">
                <a:solidFill>
                  <a:srgbClr val="307871"/>
                </a:solidFill>
                <a:latin typeface="Times New Roman" panose="02020603050405020304" pitchFamily="18" charset="0"/>
                <a:cs typeface="Times New Roman" panose="02020603050405020304" pitchFamily="18" charset="0"/>
              </a:rPr>
              <a:t>Obrovská škálovatelnost a elasticita – umožní uživatelům dle potřeby operativně změnit výpočetní zdroje.</a:t>
            </a:r>
          </a:p>
          <a:p>
            <a:pPr algn="just"/>
            <a:r>
              <a:rPr lang="cs-CZ" sz="1400" b="1" dirty="0" err="1">
                <a:solidFill>
                  <a:srgbClr val="307871"/>
                </a:solidFill>
                <a:latin typeface="Times New Roman" panose="02020603050405020304" pitchFamily="18" charset="0"/>
                <a:cs typeface="Times New Roman" panose="02020603050405020304" pitchFamily="18" charset="0"/>
              </a:rPr>
              <a:t>Pay</a:t>
            </a:r>
            <a:r>
              <a:rPr lang="cs-CZ" sz="1400" b="1" dirty="0">
                <a:solidFill>
                  <a:srgbClr val="307871"/>
                </a:solidFill>
                <a:latin typeface="Times New Roman" panose="02020603050405020304" pitchFamily="18" charset="0"/>
                <a:cs typeface="Times New Roman" panose="02020603050405020304" pitchFamily="18" charset="0"/>
              </a:rPr>
              <a:t> as </a:t>
            </a:r>
            <a:r>
              <a:rPr lang="cs-CZ" sz="1400" b="1" dirty="0" err="1">
                <a:solidFill>
                  <a:srgbClr val="307871"/>
                </a:solidFill>
                <a:latin typeface="Times New Roman" panose="02020603050405020304" pitchFamily="18" charset="0"/>
                <a:cs typeface="Times New Roman" panose="02020603050405020304" pitchFamily="18" charset="0"/>
              </a:rPr>
              <a:t>you</a:t>
            </a:r>
            <a:r>
              <a:rPr lang="cs-CZ" sz="1400" b="1" dirty="0">
                <a:solidFill>
                  <a:srgbClr val="307871"/>
                </a:solidFill>
                <a:latin typeface="Times New Roman" panose="02020603050405020304" pitchFamily="18" charset="0"/>
                <a:cs typeface="Times New Roman" panose="02020603050405020304" pitchFamily="18" charset="0"/>
              </a:rPr>
              <a:t> go – cenový tarif založený na principu „kolik toho uživatel spotřebuje, tolik zaplatí“.</a:t>
            </a:r>
          </a:p>
          <a:p>
            <a:pPr algn="just"/>
            <a:r>
              <a:rPr lang="cs-CZ" sz="1400" b="1" dirty="0">
                <a:solidFill>
                  <a:srgbClr val="307871"/>
                </a:solidFill>
                <a:latin typeface="Times New Roman" panose="02020603050405020304" pitchFamily="18" charset="0"/>
                <a:cs typeface="Times New Roman" panose="02020603050405020304" pitchFamily="18" charset="0"/>
              </a:rPr>
              <a:t>Aktuálnost (up-to-</a:t>
            </a:r>
            <a:r>
              <a:rPr lang="cs-CZ" sz="1400" b="1" dirty="0" err="1">
                <a:solidFill>
                  <a:srgbClr val="307871"/>
                </a:solidFill>
                <a:latin typeface="Times New Roman" panose="02020603050405020304" pitchFamily="18" charset="0"/>
                <a:cs typeface="Times New Roman" panose="02020603050405020304" pitchFamily="18" charset="0"/>
              </a:rPr>
              <a:t>date</a:t>
            </a:r>
            <a:r>
              <a:rPr lang="cs-CZ" sz="1400" b="1" dirty="0">
                <a:solidFill>
                  <a:srgbClr val="307871"/>
                </a:solidFill>
                <a:latin typeface="Times New Roman" panose="02020603050405020304" pitchFamily="18" charset="0"/>
                <a:cs typeface="Times New Roman" panose="02020603050405020304" pitchFamily="18" charset="0"/>
              </a:rPr>
              <a:t>) – poskytovatel garantuje, že všechen software je vždy aktualizovaný; uživatel nemusí do tohoto procesu nijak zasahovat.</a:t>
            </a:r>
          </a:p>
          <a:p>
            <a:pPr algn="just"/>
            <a:r>
              <a:rPr lang="cs-CZ" sz="1400" b="1" dirty="0">
                <a:solidFill>
                  <a:srgbClr val="307871"/>
                </a:solidFill>
                <a:latin typeface="Times New Roman" panose="02020603050405020304" pitchFamily="18" charset="0"/>
                <a:cs typeface="Times New Roman" panose="02020603050405020304" pitchFamily="18" charset="0"/>
              </a:rPr>
              <a:t>Přístup přes internet – uživatelé se mohou ke svému softwaru připojit z jakékoli části světa.</a:t>
            </a:r>
          </a:p>
          <a:p>
            <a:pPr algn="just"/>
            <a:endParaRPr lang="cs-CZ" altLang="cs-CZ" sz="14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CHARAKTERISTKA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4312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427644" y="842963"/>
            <a:ext cx="4215687" cy="3816350"/>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STRUKTURA</a:t>
            </a:r>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Inovace v ICT (NPICT) </a:t>
            </a:r>
            <a:endParaRPr lang="cs-CZ" sz="1400" dirty="0">
              <a:solidFill>
                <a:srgbClr val="307871"/>
              </a:solidFill>
              <a:latin typeface="Enriqueta" panose="02000000000000000000" pitchFamily="2" charset="0"/>
            </a:endParaRP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6481776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1BF382251D30143B7801EB48694F504" ma:contentTypeVersion="0" ma:contentTypeDescription="Vytvoří nový dokument" ma:contentTypeScope="" ma:versionID="d649d7380453645dc98363d37d2e386c">
  <xsd:schema xmlns:xsd="http://www.w3.org/2001/XMLSchema" xmlns:xs="http://www.w3.org/2001/XMLSchema" xmlns:p="http://schemas.microsoft.com/office/2006/metadata/properties" targetNamespace="http://schemas.microsoft.com/office/2006/metadata/properties" ma:root="true" ma:fieldsID="871d6b51c5141eb32e0d04e037372b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817F5-EBF5-44B3-B69E-46023CF6912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D64993-12B9-461B-8294-83DFB6685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846772B-74EA-4ED7-883A-064390A02A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2646</TotalTime>
  <Words>3712</Words>
  <Application>Microsoft Office PowerPoint</Application>
  <PresentationFormat>Předvádění na obrazovce (16:9)</PresentationFormat>
  <Paragraphs>352</Paragraphs>
  <Slides>44</Slides>
  <Notes>43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Calibri</vt:lpstr>
      <vt:lpstr>Enriqueta</vt:lpstr>
      <vt:lpstr>Times New Roman</vt:lpstr>
      <vt:lpstr>Wingdings</vt:lpstr>
      <vt:lpstr>SLU</vt:lpstr>
      <vt:lpstr>Cloudové služby a jejich využití v podnikové praxi</vt:lpstr>
      <vt:lpstr>OBSAH</vt:lpstr>
      <vt:lpstr>DEFINICE</vt:lpstr>
      <vt:lpstr>PŘÍBUZNÉ TECHNOLOGIE</vt:lpstr>
      <vt:lpstr>PŘÍBUZNÉ TECHNOLOGIE</vt:lpstr>
      <vt:lpstr>PŘÍBUZNÉ TECHNOLOGIE</vt:lpstr>
      <vt:lpstr>DEFINICE</vt:lpstr>
      <vt:lpstr>CHARAKTERISTKA</vt:lpstr>
      <vt:lpstr>STRUKTURA</vt:lpstr>
      <vt:lpstr>HISTORIE</vt:lpstr>
      <vt:lpstr>SLUŽBY CLOUDU</vt:lpstr>
      <vt:lpstr>MODEL NASAZENÍ</vt:lpstr>
      <vt:lpstr>DISTRIBUČNÍ MODELY</vt:lpstr>
      <vt:lpstr>DISTRIBUČNÍ MODELY</vt:lpstr>
      <vt:lpstr>DEFINICE</vt:lpstr>
      <vt:lpstr>DISTRIBUČNÍ MODEL IAAS</vt:lpstr>
      <vt:lpstr>DISTRIBUČNÍ MODEL PAAS</vt:lpstr>
      <vt:lpstr>DISTRIBUČNÍ MODEL SAAS</vt:lpstr>
      <vt:lpstr>VÝHODY</vt:lpstr>
      <vt:lpstr>NEVÝHODY</vt:lpstr>
      <vt:lpstr>NEVÝHODY</vt:lpstr>
      <vt:lpstr>VÝHODY A NEVÝHODY</vt:lpstr>
      <vt:lpstr>VÝHODY A NEVÝHODY</vt:lpstr>
      <vt:lpstr>VÝHODY A NEVÝHODY</vt:lpstr>
      <vt:lpstr>GREEN IT A CLOUD COMPUTING</vt:lpstr>
      <vt:lpstr>VÝVOJ APLIKACÍ PRO CLOUD</vt:lpstr>
      <vt:lpstr>STATISTIKY</vt:lpstr>
      <vt:lpstr>STATISTIKY</vt:lpstr>
      <vt:lpstr>STATISTIKY</vt:lpstr>
      <vt:lpstr>STATISTIKY</vt:lpstr>
      <vt:lpstr>STATISTIKY</vt:lpstr>
      <vt:lpstr>STATISTIKY</vt:lpstr>
      <vt:lpstr>HRÁČI NA POLI CLOUD COMPUTINGU</vt:lpstr>
      <vt:lpstr>HRÁČI NA POLI CLOUD COMPUTINGU</vt:lpstr>
      <vt:lpstr>HRÁČI NA POLI CLOUD COMPUTINGU</vt:lpstr>
      <vt:lpstr>VYUŽITÍ V PODNIKOVÉ PRAXI</vt:lpstr>
      <vt:lpstr>PŘÍKLADY APLIKACÍ V PRAXI</vt:lpstr>
      <vt:lpstr>PŘÍKLADY APLIKACÍ V PRAXI</vt:lpstr>
      <vt:lpstr>PŘÍKLADY APLIKACÍ V PRAXI</vt:lpstr>
      <vt:lpstr>PŘÍKLADY APLIKACÍ V PRAXI</vt:lpstr>
      <vt:lpstr>PŘÍKLADY APLIKACÍ V PRAXI</vt:lpstr>
      <vt:lpstr>PŘÍKLADY APLIKACÍ V PRAXI-FIRMY</vt:lpstr>
      <vt:lpstr>POUŽITÉ ZDROJE</vt:lpstr>
      <vt:lpstr>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Radim Dolák</cp:lastModifiedBy>
  <cp:revision>124</cp:revision>
  <dcterms:created xsi:type="dcterms:W3CDTF">2016-07-06T15:42:34Z</dcterms:created>
  <dcterms:modified xsi:type="dcterms:W3CDTF">2022-01-18T09:40:19Z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0x01010071BF382251D30143B7801EB48694F504</vt:lpwstr>
  </property>
</Properties>
</file>