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80" r:id="rId3"/>
    <p:sldId id="394" r:id="rId4"/>
    <p:sldId id="395" r:id="rId5"/>
    <p:sldId id="396" r:id="rId6"/>
    <p:sldId id="421" r:id="rId7"/>
    <p:sldId id="397" r:id="rId8"/>
    <p:sldId id="398" r:id="rId9"/>
    <p:sldId id="406" r:id="rId10"/>
    <p:sldId id="386" r:id="rId11"/>
    <p:sldId id="407" r:id="rId12"/>
    <p:sldId id="412" r:id="rId13"/>
    <p:sldId id="413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8" r:id="rId22"/>
    <p:sldId id="410" r:id="rId23"/>
    <p:sldId id="411" r:id="rId24"/>
    <p:sldId id="415" r:id="rId25"/>
    <p:sldId id="416" r:id="rId26"/>
    <p:sldId id="417" r:id="rId27"/>
    <p:sldId id="418" r:id="rId28"/>
    <p:sldId id="419" r:id="rId29"/>
    <p:sldId id="414" r:id="rId30"/>
    <p:sldId id="420" r:id="rId31"/>
    <p:sldId id="354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FC9948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6" autoAdjust="0"/>
  </p:normalViewPr>
  <p:slideViewPr>
    <p:cSldViewPr>
      <p:cViewPr varScale="1">
        <p:scale>
          <a:sx n="96" d="100"/>
          <a:sy n="96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1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830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54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2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047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295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8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15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196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9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0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653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757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696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11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495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959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02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330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794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8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72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9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74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82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72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3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21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Štíhlý přístup k podnikání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 7</a:t>
            </a:r>
          </a:p>
          <a:p>
            <a:pPr marL="0" indent="0" algn="r">
              <a:buNone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Inovační podnikání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66428" y="2715766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ekonomiky a managementu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05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Dalibor Šimek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42493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</a:rPr>
              <a:t>„Kdybych se tehdy lidí ptal, co potřebují, řekli by rychlejší koně“ – Henry Ford</a:t>
            </a:r>
          </a:p>
          <a:p>
            <a:r>
              <a:rPr lang="cs-CZ" sz="2000" dirty="0">
                <a:solidFill>
                  <a:srgbClr val="307871"/>
                </a:solidFill>
              </a:rPr>
              <a:t>Přání – rychlejší kůň, Potřeba – dostat se rychleji z bodu A do bodu B</a:t>
            </a:r>
          </a:p>
          <a:p>
            <a:r>
              <a:rPr lang="cs-CZ" sz="2000" dirty="0">
                <a:solidFill>
                  <a:srgbClr val="307871"/>
                </a:solidFill>
              </a:rPr>
              <a:t>Přání je odrazem konkrétní představy možného řešení</a:t>
            </a:r>
          </a:p>
          <a:p>
            <a:r>
              <a:rPr lang="cs-CZ" sz="2000" dirty="0">
                <a:solidFill>
                  <a:srgbClr val="307871"/>
                </a:solidFill>
              </a:rPr>
              <a:t>Potřeba hlouběji definuje problém, ze kterého přání vyvstává</a:t>
            </a:r>
          </a:p>
          <a:p>
            <a:r>
              <a:rPr lang="cs-CZ" sz="2000" dirty="0">
                <a:solidFill>
                  <a:srgbClr val="307871"/>
                </a:solidFill>
              </a:rPr>
              <a:t>Z potřeb vznikají přání, které v souvislosti s kupním silou generuje poptávku</a:t>
            </a:r>
          </a:p>
          <a:p>
            <a:r>
              <a:rPr lang="cs-CZ" sz="2000" dirty="0">
                <a:solidFill>
                  <a:srgbClr val="307871"/>
                </a:solidFill>
              </a:rPr>
              <a:t>Při definici problému nezůstáváme u přání, ale jdeme na úroveň potřeb</a:t>
            </a:r>
          </a:p>
          <a:p>
            <a:r>
              <a:rPr lang="cs-CZ" sz="2000" dirty="0">
                <a:solidFill>
                  <a:srgbClr val="307871"/>
                </a:solidFill>
              </a:rPr>
              <a:t>Příklad – zákazníci si říkají jaké funkcionality chtějí v aplikaci a firma je sbírá a postupně je do aplikace zapracovává (bez pochopení potřeb, plní přání)</a:t>
            </a:r>
          </a:p>
          <a:p>
            <a:endParaRPr lang="cs-CZ" sz="11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Potřeba -&gt; přání -&gt; poptávka</a:t>
            </a:r>
          </a:p>
        </p:txBody>
      </p:sp>
    </p:spTree>
    <p:extLst>
      <p:ext uri="{BB962C8B-B14F-4D97-AF65-F5344CB8AC3E}">
        <p14:creationId xmlns:p14="http://schemas.microsoft.com/office/powerpoint/2010/main" val="162817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</a:rPr>
              <a:t>Vyhledávám existující alternativy (konkurenci)</a:t>
            </a:r>
          </a:p>
          <a:p>
            <a:r>
              <a:rPr lang="cs-CZ" sz="2000" dirty="0">
                <a:solidFill>
                  <a:srgbClr val="307871"/>
                </a:solidFill>
              </a:rPr>
              <a:t>Když nenajdu konkurenci, tak:</a:t>
            </a:r>
          </a:p>
          <a:p>
            <a:r>
              <a:rPr lang="cs-CZ" sz="2000" dirty="0">
                <a:solidFill>
                  <a:srgbClr val="307871"/>
                </a:solidFill>
              </a:rPr>
              <a:t>Špatně jsem hledal</a:t>
            </a:r>
          </a:p>
          <a:p>
            <a:r>
              <a:rPr lang="cs-CZ" sz="2000" dirty="0">
                <a:solidFill>
                  <a:srgbClr val="307871"/>
                </a:solidFill>
              </a:rPr>
              <a:t>Nikdo a nebo dost lidí nemá problém, který chci řešit</a:t>
            </a:r>
          </a:p>
          <a:p>
            <a:r>
              <a:rPr lang="cs-CZ" sz="2000" dirty="0">
                <a:solidFill>
                  <a:srgbClr val="307871"/>
                </a:solidFill>
              </a:rPr>
              <a:t>Problém není dostatečně palčivý a lidi ho nepotřebují řešit</a:t>
            </a:r>
          </a:p>
          <a:p>
            <a:r>
              <a:rPr lang="cs-CZ" sz="2000" dirty="0">
                <a:solidFill>
                  <a:srgbClr val="307871"/>
                </a:solidFill>
              </a:rPr>
              <a:t>Jsem génius a vymyslel jsem něco zcela nového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Jak je problém řešený nyní?</a:t>
            </a:r>
          </a:p>
        </p:txBody>
      </p:sp>
    </p:spTree>
    <p:extLst>
      <p:ext uri="{BB962C8B-B14F-4D97-AF65-F5344CB8AC3E}">
        <p14:creationId xmlns:p14="http://schemas.microsoft.com/office/powerpoint/2010/main" val="309609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Vyberte top 3 problémy, které chcete vaším zákazníkům řešit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Využijte metodu z Design </a:t>
            </a:r>
            <a:r>
              <a:rPr lang="cs-CZ" sz="1800" dirty="0" err="1">
                <a:solidFill>
                  <a:srgbClr val="307871"/>
                </a:solidFill>
              </a:rPr>
              <a:t>thinkingu</a:t>
            </a:r>
            <a:r>
              <a:rPr lang="cs-CZ" sz="1800" dirty="0">
                <a:solidFill>
                  <a:srgbClr val="307871"/>
                </a:solidFill>
              </a:rPr>
              <a:t> – </a:t>
            </a:r>
            <a:r>
              <a:rPr lang="cs-CZ" sz="1800" dirty="0" err="1">
                <a:solidFill>
                  <a:srgbClr val="307871"/>
                </a:solidFill>
              </a:rPr>
              <a:t>How</a:t>
            </a:r>
            <a:r>
              <a:rPr lang="cs-CZ" sz="1800" dirty="0">
                <a:solidFill>
                  <a:srgbClr val="307871"/>
                </a:solidFill>
              </a:rPr>
              <a:t> </a:t>
            </a:r>
            <a:r>
              <a:rPr lang="cs-CZ" sz="1800" dirty="0" err="1">
                <a:solidFill>
                  <a:srgbClr val="307871"/>
                </a:solidFill>
              </a:rPr>
              <a:t>might</a:t>
            </a:r>
            <a:r>
              <a:rPr lang="cs-CZ" sz="1800" dirty="0">
                <a:solidFill>
                  <a:srgbClr val="307871"/>
                </a:solidFill>
              </a:rPr>
              <a:t> </a:t>
            </a:r>
            <a:r>
              <a:rPr lang="cs-CZ" sz="1800" dirty="0" err="1">
                <a:solidFill>
                  <a:srgbClr val="307871"/>
                </a:solidFill>
              </a:rPr>
              <a:t>we</a:t>
            </a:r>
            <a:r>
              <a:rPr lang="cs-CZ" sz="1800" dirty="0">
                <a:solidFill>
                  <a:srgbClr val="307871"/>
                </a:solidFill>
              </a:rPr>
              <a:t>… (Jak bychom mohli…) a přetvořte problém na výzvu, kterou budete vaším podnikatelským plánem řešit</a:t>
            </a:r>
          </a:p>
          <a:p>
            <a:r>
              <a:rPr lang="cs-CZ" sz="1800" dirty="0">
                <a:solidFill>
                  <a:srgbClr val="307871"/>
                </a:solidFill>
              </a:rPr>
              <a:t>Ukázka:</a:t>
            </a:r>
          </a:p>
          <a:p>
            <a:r>
              <a:rPr lang="cs-CZ" sz="1800" dirty="0"/>
              <a:t>Jak bychom mohli zredukovat využívání jednorázových plastových obalů na obědové jídla u firem, které si nechávají jídlo dovést.</a:t>
            </a:r>
          </a:p>
          <a:p>
            <a:r>
              <a:rPr lang="cs-CZ" sz="1800" dirty="0"/>
              <a:t>Jak bychom mohli inspirovat domácnosti, aby si adoptovaly zdravější stravovací návyky.</a:t>
            </a:r>
          </a:p>
          <a:p>
            <a:r>
              <a:rPr lang="cs-CZ" sz="1800" dirty="0"/>
              <a:t>Jak bychom mohli zlepšit přívětivost a pohodlí cestujících využívající místní MHD.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Jak postupovat při definování problému?</a:t>
            </a:r>
          </a:p>
        </p:txBody>
      </p:sp>
    </p:spTree>
    <p:extLst>
      <p:ext uri="{BB962C8B-B14F-4D97-AF65-F5344CB8AC3E}">
        <p14:creationId xmlns:p14="http://schemas.microsoft.com/office/powerpoint/2010/main" val="242686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Ne všechny podnikatelské plány a nápady musí nutně řešit problém</a:t>
            </a:r>
          </a:p>
          <a:p>
            <a:r>
              <a:rPr lang="cs-CZ" sz="1800" dirty="0">
                <a:solidFill>
                  <a:srgbClr val="307871"/>
                </a:solidFill>
              </a:rPr>
              <a:t>Do roviny problému lze přetavit vše, ale u některých tipů projektů je lepší otočit perspektivu na tzv. „</a:t>
            </a:r>
            <a:r>
              <a:rPr lang="cs-CZ" sz="1800" b="1" dirty="0">
                <a:solidFill>
                  <a:srgbClr val="307871"/>
                </a:solidFill>
              </a:rPr>
              <a:t>Budování </a:t>
            </a:r>
            <a:r>
              <a:rPr lang="cs-CZ" sz="1800" b="1" dirty="0" err="1">
                <a:solidFill>
                  <a:srgbClr val="307871"/>
                </a:solidFill>
              </a:rPr>
              <a:t>Peaků</a:t>
            </a:r>
            <a:r>
              <a:rPr lang="cs-CZ" sz="1800" dirty="0">
                <a:solidFill>
                  <a:srgbClr val="307871"/>
                </a:solidFill>
              </a:rPr>
              <a:t>“ (z </a:t>
            </a:r>
            <a:r>
              <a:rPr lang="cs-CZ" sz="1800" dirty="0" err="1">
                <a:solidFill>
                  <a:srgbClr val="307871"/>
                </a:solidFill>
              </a:rPr>
              <a:t>anj</a:t>
            </a:r>
            <a:r>
              <a:rPr lang="cs-CZ" sz="1800" dirty="0">
                <a:solidFill>
                  <a:srgbClr val="307871"/>
                </a:solidFill>
              </a:rPr>
              <a:t>. Slova </a:t>
            </a:r>
            <a:r>
              <a:rPr lang="cs-CZ" sz="1800" dirty="0" err="1">
                <a:solidFill>
                  <a:srgbClr val="307871"/>
                </a:solidFill>
              </a:rPr>
              <a:t>Peak</a:t>
            </a:r>
            <a:r>
              <a:rPr lang="cs-CZ" sz="1800" dirty="0">
                <a:solidFill>
                  <a:srgbClr val="307871"/>
                </a:solidFill>
              </a:rPr>
              <a:t> – vrchol)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</a:rPr>
              <a:t>Budování </a:t>
            </a:r>
            <a:r>
              <a:rPr lang="cs-CZ" sz="1800" dirty="0" err="1">
                <a:solidFill>
                  <a:srgbClr val="307871"/>
                </a:solidFill>
              </a:rPr>
              <a:t>Peaků</a:t>
            </a:r>
            <a:r>
              <a:rPr lang="cs-CZ" sz="1800" dirty="0">
                <a:solidFill>
                  <a:srgbClr val="307871"/>
                </a:solidFill>
              </a:rPr>
              <a:t> lze rozdělit na:</a:t>
            </a:r>
          </a:p>
          <a:p>
            <a:r>
              <a:rPr lang="cs-CZ" sz="1800" b="1" dirty="0"/>
              <a:t>elevace</a:t>
            </a:r>
            <a:r>
              <a:rPr lang="cs-CZ" sz="1800" dirty="0"/>
              <a:t> - prožití zážitku, užívání si výhledu, momentu, jídla apod</a:t>
            </a:r>
          </a:p>
          <a:p>
            <a:r>
              <a:rPr lang="cs-CZ" sz="1800" b="1" dirty="0"/>
              <a:t>vhled</a:t>
            </a:r>
            <a:r>
              <a:rPr lang="cs-CZ" sz="1800" dirty="0"/>
              <a:t> - dostaneš </a:t>
            </a:r>
            <a:r>
              <a:rPr lang="cs-CZ" sz="1800" dirty="0" err="1"/>
              <a:t>insight</a:t>
            </a:r>
            <a:r>
              <a:rPr lang="cs-CZ" sz="1800" dirty="0"/>
              <a:t>, nějakou znalost, nějakou radu - trochu jako edukace</a:t>
            </a:r>
          </a:p>
          <a:p>
            <a:r>
              <a:rPr lang="cs-CZ" sz="1800" b="1" dirty="0"/>
              <a:t>hrdost</a:t>
            </a:r>
            <a:r>
              <a:rPr lang="cs-CZ" sz="1800" dirty="0"/>
              <a:t> - vyvolávání pocitu pýchy, hrdosti</a:t>
            </a:r>
          </a:p>
          <a:p>
            <a:r>
              <a:rPr lang="cs-CZ" sz="1800" b="1" dirty="0"/>
              <a:t>propojení</a:t>
            </a:r>
            <a:r>
              <a:rPr lang="cs-CZ" sz="1800" dirty="0"/>
              <a:t> - propojení s ostatními lidmi, budování vztahů, </a:t>
            </a:r>
            <a:r>
              <a:rPr lang="cs-CZ" sz="1800" dirty="0" err="1"/>
              <a:t>citít</a:t>
            </a:r>
            <a:r>
              <a:rPr lang="cs-CZ" sz="1800" dirty="0"/>
              <a:t> podporu a vše kolem toho</a:t>
            </a:r>
          </a:p>
          <a:p>
            <a:pPr marL="0" indent="0">
              <a:buNone/>
            </a:pPr>
            <a:r>
              <a:rPr lang="cs-CZ" sz="1800" dirty="0"/>
              <a:t>Pokud vaše řešení/hodnota pro zákazníky buduje „</a:t>
            </a:r>
            <a:r>
              <a:rPr lang="cs-CZ" sz="1800" dirty="0" err="1"/>
              <a:t>peak</a:t>
            </a:r>
            <a:r>
              <a:rPr lang="cs-CZ" sz="1800" dirty="0"/>
              <a:t>“, lze použít tuto perspektivu v sekci „problém“</a:t>
            </a:r>
          </a:p>
          <a:p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Alternativní pohled na část </a:t>
            </a:r>
            <a:r>
              <a:rPr lang="cs-CZ" dirty="0" err="1"/>
              <a:t>canvasu</a:t>
            </a:r>
            <a:r>
              <a:rPr lang="cs-CZ" dirty="0"/>
              <a:t> - problém</a:t>
            </a:r>
          </a:p>
        </p:txBody>
      </p:sp>
    </p:spTree>
    <p:extLst>
      <p:ext uri="{BB962C8B-B14F-4D97-AF65-F5344CB8AC3E}">
        <p14:creationId xmlns:p14="http://schemas.microsoft.com/office/powerpoint/2010/main" val="335920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Na koho přesně cílím?</a:t>
            </a:r>
          </a:p>
          <a:p>
            <a:r>
              <a:rPr lang="cs-CZ" sz="1800" dirty="0">
                <a:solidFill>
                  <a:srgbClr val="307871"/>
                </a:solidFill>
              </a:rPr>
              <a:t>Kdo má problém, který svým produktem umím vyřešit?</a:t>
            </a:r>
          </a:p>
          <a:p>
            <a:r>
              <a:rPr lang="cs-CZ" sz="1800" dirty="0">
                <a:solidFill>
                  <a:srgbClr val="307871"/>
                </a:solidFill>
              </a:rPr>
              <a:t>A kdo my za řešení rád zaplatí?</a:t>
            </a:r>
          </a:p>
          <a:p>
            <a:r>
              <a:rPr lang="cs-CZ" sz="1800" dirty="0">
                <a:solidFill>
                  <a:srgbClr val="307871"/>
                </a:solidFill>
              </a:rPr>
              <a:t>Kdo jsou mé první vlaštovky (early </a:t>
            </a:r>
            <a:r>
              <a:rPr lang="cs-CZ" sz="1800" dirty="0" err="1">
                <a:solidFill>
                  <a:srgbClr val="307871"/>
                </a:solidFill>
              </a:rPr>
              <a:t>adopters</a:t>
            </a:r>
            <a:r>
              <a:rPr lang="cs-CZ" sz="1800" dirty="0">
                <a:solidFill>
                  <a:srgbClr val="307871"/>
                </a:solidFill>
              </a:rPr>
              <a:t>)?</a:t>
            </a:r>
          </a:p>
          <a:p>
            <a:endParaRPr lang="cs-CZ" sz="11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Zákazník</a:t>
            </a:r>
          </a:p>
        </p:txBody>
      </p:sp>
    </p:spTree>
    <p:extLst>
      <p:ext uri="{BB962C8B-B14F-4D97-AF65-F5344CB8AC3E}">
        <p14:creationId xmlns:p14="http://schemas.microsoft.com/office/powerpoint/2010/main" val="404192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Abych mohl prodat, potřebuji zákazníka:</a:t>
            </a:r>
          </a:p>
          <a:p>
            <a:r>
              <a:rPr lang="cs-CZ" sz="1800" dirty="0">
                <a:solidFill>
                  <a:srgbClr val="307871"/>
                </a:solidFill>
              </a:rPr>
              <a:t>oslovit,</a:t>
            </a:r>
          </a:p>
          <a:p>
            <a:r>
              <a:rPr lang="cs-CZ" sz="1800" dirty="0">
                <a:solidFill>
                  <a:srgbClr val="307871"/>
                </a:solidFill>
              </a:rPr>
              <a:t>zaujmout,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vyvolat potřebu,</a:t>
            </a:r>
          </a:p>
          <a:p>
            <a:r>
              <a:rPr lang="cs-CZ" sz="1800" dirty="0">
                <a:solidFill>
                  <a:srgbClr val="307871"/>
                </a:solidFill>
              </a:rPr>
              <a:t>přimět k rozhodnutí právě pro náš produkt.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Napřed ho ale musím být schopný identifikovat.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Zákazník</a:t>
            </a:r>
          </a:p>
        </p:txBody>
      </p:sp>
    </p:spTree>
    <p:extLst>
      <p:ext uri="{BB962C8B-B14F-4D97-AF65-F5344CB8AC3E}">
        <p14:creationId xmlns:p14="http://schemas.microsoft.com/office/powerpoint/2010/main" val="262038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</a:rPr>
              <a:t>Lidi (B2C):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Věk</a:t>
            </a:r>
          </a:p>
          <a:p>
            <a:r>
              <a:rPr lang="cs-CZ" sz="1800" dirty="0">
                <a:solidFill>
                  <a:srgbClr val="307871"/>
                </a:solidFill>
              </a:rPr>
              <a:t>Pohlaví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Vzdělání a společenské postavení</a:t>
            </a:r>
          </a:p>
          <a:p>
            <a:r>
              <a:rPr lang="cs-CZ" sz="1800" dirty="0">
                <a:solidFill>
                  <a:srgbClr val="307871"/>
                </a:solidFill>
              </a:rPr>
              <a:t>Životní styl</a:t>
            </a:r>
          </a:p>
          <a:p>
            <a:r>
              <a:rPr lang="cs-CZ" sz="1800" dirty="0">
                <a:solidFill>
                  <a:srgbClr val="307871"/>
                </a:solidFill>
              </a:rPr>
              <a:t>Geografie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</a:rPr>
              <a:t>Firmy, instituce (B2B)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 jakém oboru firma funguje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Velikost firmy (obrat, zaměstnanci…)</a:t>
            </a:r>
          </a:p>
          <a:p>
            <a:r>
              <a:rPr lang="cs-CZ" sz="1800" dirty="0">
                <a:solidFill>
                  <a:srgbClr val="307871"/>
                </a:solidFill>
              </a:rPr>
              <a:t>Geografie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Cílová skupina</a:t>
            </a:r>
          </a:p>
        </p:txBody>
      </p:sp>
    </p:spTree>
    <p:extLst>
      <p:ext uri="{BB962C8B-B14F-4D97-AF65-F5344CB8AC3E}">
        <p14:creationId xmlns:p14="http://schemas.microsoft.com/office/powerpoint/2010/main" val="409441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Definice cílové skupiny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EA6F13-DCD6-4AB1-89B3-ADC2298FB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16401" r="20075" b="20600"/>
          <a:stretch/>
        </p:blipFill>
        <p:spPr>
          <a:xfrm>
            <a:off x="395536" y="915566"/>
            <a:ext cx="7488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Rozlišujte mezi zákazníky a uživateli – uživatelé nemusí platit za produkt</a:t>
            </a:r>
          </a:p>
          <a:p>
            <a:r>
              <a:rPr lang="cs-CZ" sz="1800" dirty="0">
                <a:solidFill>
                  <a:srgbClr val="307871"/>
                </a:solidFill>
              </a:rPr>
              <a:t>Rozdělte cílové skupiny na menší zákaznické segmenty</a:t>
            </a:r>
          </a:p>
          <a:p>
            <a:r>
              <a:rPr lang="cs-CZ" sz="1800" dirty="0">
                <a:solidFill>
                  <a:srgbClr val="307871"/>
                </a:solidFill>
              </a:rPr>
              <a:t>Cílová skupina „všichni“ nemůže být – „Kdo se snaží uspokojit všechny, neuspokojí nikoho“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 první fázi dejte všechny segmenty na jeden </a:t>
            </a:r>
            <a:r>
              <a:rPr lang="cs-CZ" sz="1800" dirty="0" err="1">
                <a:solidFill>
                  <a:srgbClr val="307871"/>
                </a:solidFill>
              </a:rPr>
              <a:t>canvas</a:t>
            </a:r>
            <a:r>
              <a:rPr lang="cs-CZ" sz="1800" dirty="0">
                <a:solidFill>
                  <a:srgbClr val="307871"/>
                </a:solidFill>
              </a:rPr>
              <a:t> – i když se problémy a hodnoty pro jednotlivé segmenty liší</a:t>
            </a:r>
          </a:p>
          <a:p>
            <a:r>
              <a:rPr lang="cs-CZ" sz="1800" dirty="0">
                <a:solidFill>
                  <a:srgbClr val="307871"/>
                </a:solidFill>
              </a:rPr>
              <a:t>Identifikujte vaše „early </a:t>
            </a:r>
            <a:r>
              <a:rPr lang="cs-CZ" sz="1800" dirty="0" err="1">
                <a:solidFill>
                  <a:srgbClr val="307871"/>
                </a:solidFill>
              </a:rPr>
              <a:t>adopters</a:t>
            </a:r>
            <a:r>
              <a:rPr lang="cs-CZ" sz="1800" dirty="0">
                <a:solidFill>
                  <a:srgbClr val="307871"/>
                </a:solidFill>
              </a:rPr>
              <a:t>“ </a:t>
            </a:r>
          </a:p>
          <a:p>
            <a:endParaRPr lang="cs-CZ" sz="18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Postup a tipy při definici cílové skupiny</a:t>
            </a:r>
          </a:p>
        </p:txBody>
      </p:sp>
    </p:spTree>
    <p:extLst>
      <p:ext uri="{BB962C8B-B14F-4D97-AF65-F5344CB8AC3E}">
        <p14:creationId xmlns:p14="http://schemas.microsoft.com/office/powerpoint/2010/main" val="224876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Early </a:t>
            </a:r>
            <a:r>
              <a:rPr lang="cs-CZ" sz="1800" dirty="0" err="1">
                <a:solidFill>
                  <a:srgbClr val="307871"/>
                </a:solidFill>
              </a:rPr>
              <a:t>adopters</a:t>
            </a:r>
            <a:r>
              <a:rPr lang="cs-CZ" sz="1800" dirty="0">
                <a:solidFill>
                  <a:srgbClr val="307871"/>
                </a:solidFill>
              </a:rPr>
              <a:t> jsou první zákazníci, kteří si koupí nový produkt nebo </a:t>
            </a:r>
            <a:r>
              <a:rPr lang="cs-CZ" sz="1800" dirty="0" err="1">
                <a:solidFill>
                  <a:srgbClr val="307871"/>
                </a:solidFill>
              </a:rPr>
              <a:t>nebo</a:t>
            </a:r>
            <a:r>
              <a:rPr lang="cs-CZ" sz="1800" dirty="0">
                <a:solidFill>
                  <a:srgbClr val="307871"/>
                </a:solidFill>
              </a:rPr>
              <a:t> novou technologii, ještě předtím, než tak učiní majorita (masový trh).</a:t>
            </a:r>
          </a:p>
          <a:p>
            <a:r>
              <a:rPr lang="cs-CZ" sz="1800" dirty="0">
                <a:solidFill>
                  <a:srgbClr val="307871"/>
                </a:solidFill>
              </a:rPr>
              <a:t>Je to konkrétní (úzce </a:t>
            </a:r>
            <a:r>
              <a:rPr lang="cs-CZ" sz="1800" dirty="0" err="1">
                <a:solidFill>
                  <a:srgbClr val="307871"/>
                </a:solidFill>
              </a:rPr>
              <a:t>zaspecifikovaný</a:t>
            </a:r>
            <a:r>
              <a:rPr lang="cs-CZ" sz="1800" dirty="0">
                <a:solidFill>
                  <a:srgbClr val="307871"/>
                </a:solidFill>
              </a:rPr>
              <a:t>) segment, na který budete cílit jako první.</a:t>
            </a:r>
          </a:p>
          <a:p>
            <a:r>
              <a:rPr lang="cs-CZ" sz="1800" dirty="0">
                <a:solidFill>
                  <a:srgbClr val="307871"/>
                </a:solidFill>
              </a:rPr>
              <a:t>Pro majoritu trhu slouží jako „pokusní králici“ a zároveň světlo, které ostatní mohou následovat. V případě, že produkt uspěje u svých early </a:t>
            </a:r>
            <a:r>
              <a:rPr lang="cs-CZ" sz="1800" dirty="0" err="1">
                <a:solidFill>
                  <a:srgbClr val="307871"/>
                </a:solidFill>
              </a:rPr>
              <a:t>adopters</a:t>
            </a:r>
            <a:r>
              <a:rPr lang="cs-CZ" sz="1800" dirty="0">
                <a:solidFill>
                  <a:srgbClr val="307871"/>
                </a:solidFill>
              </a:rPr>
              <a:t>, má připravenou cestu prorazit na větším trhu.</a:t>
            </a:r>
          </a:p>
          <a:p>
            <a:r>
              <a:rPr lang="cs-CZ" sz="1800" dirty="0">
                <a:solidFill>
                  <a:srgbClr val="307871"/>
                </a:solidFill>
              </a:rPr>
              <a:t>Častokrát se jedná o technologické nadšence a objevitele. Zpravidla to jsou mladší a více vzdělaní lidé.</a:t>
            </a:r>
          </a:p>
          <a:p>
            <a:r>
              <a:rPr lang="cs-CZ" sz="1800" dirty="0">
                <a:solidFill>
                  <a:srgbClr val="307871"/>
                </a:solidFill>
              </a:rPr>
              <a:t>Více v přednášce 5 a konceptu – „</a:t>
            </a:r>
            <a:r>
              <a:rPr lang="cs-CZ" sz="1800" dirty="0" err="1">
                <a:solidFill>
                  <a:srgbClr val="307871"/>
                </a:solidFill>
              </a:rPr>
              <a:t>Crossing</a:t>
            </a:r>
            <a:r>
              <a:rPr lang="cs-CZ" sz="1800" dirty="0">
                <a:solidFill>
                  <a:srgbClr val="307871"/>
                </a:solidFill>
              </a:rPr>
              <a:t> </a:t>
            </a:r>
            <a:r>
              <a:rPr lang="cs-CZ" sz="1800" dirty="0" err="1">
                <a:solidFill>
                  <a:srgbClr val="307871"/>
                </a:solidFill>
              </a:rPr>
              <a:t>the</a:t>
            </a:r>
            <a:r>
              <a:rPr lang="cs-CZ" sz="1800" dirty="0">
                <a:solidFill>
                  <a:srgbClr val="307871"/>
                </a:solidFill>
              </a:rPr>
              <a:t> </a:t>
            </a:r>
            <a:r>
              <a:rPr lang="cs-CZ" sz="1800" dirty="0" err="1">
                <a:solidFill>
                  <a:srgbClr val="307871"/>
                </a:solidFill>
              </a:rPr>
              <a:t>Chasm</a:t>
            </a:r>
            <a:r>
              <a:rPr lang="cs-CZ" sz="1800" dirty="0">
                <a:solidFill>
                  <a:srgbClr val="307871"/>
                </a:solidFill>
              </a:rPr>
              <a:t>“</a:t>
            </a:r>
          </a:p>
          <a:p>
            <a:endParaRPr lang="cs-CZ" sz="18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Early </a:t>
            </a:r>
            <a:r>
              <a:rPr lang="cs-CZ" dirty="0" err="1"/>
              <a:t>adopters</a:t>
            </a:r>
            <a:r>
              <a:rPr lang="cs-CZ" dirty="0"/>
              <a:t> (první vlaštovky)</a:t>
            </a:r>
          </a:p>
        </p:txBody>
      </p:sp>
    </p:spTree>
    <p:extLst>
      <p:ext uri="{BB962C8B-B14F-4D97-AF65-F5344CB8AC3E}">
        <p14:creationId xmlns:p14="http://schemas.microsoft.com/office/powerpoint/2010/main" val="327137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307871"/>
                </a:solidFill>
              </a:rPr>
              <a:t>Business plán vs. Štíhlý záměr – </a:t>
            </a:r>
            <a:r>
              <a:rPr lang="cs-CZ" sz="1800" dirty="0">
                <a:solidFill>
                  <a:srgbClr val="307871"/>
                </a:solidFill>
              </a:rPr>
              <a:t>snaha o zrychlení tvorby podnikatelského plánu kvůli rychle se měnícím externím podmínkám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Ověřování </a:t>
            </a:r>
            <a:r>
              <a:rPr lang="cs-CZ" sz="1800" dirty="0">
                <a:solidFill>
                  <a:srgbClr val="307871"/>
                </a:solidFill>
              </a:rPr>
              <a:t>– co nejrychleji se dostat k zákazníkům a pochopit jejich potřeby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Zpětná vazba </a:t>
            </a:r>
            <a:r>
              <a:rPr lang="cs-CZ" sz="1800" dirty="0">
                <a:solidFill>
                  <a:srgbClr val="307871"/>
                </a:solidFill>
              </a:rPr>
              <a:t>– rychle zapracovávat zpětnou vazbu zpět do podnikatelského plánu bez nutnosti kompletního předělání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Přehled nad plánem </a:t>
            </a:r>
            <a:r>
              <a:rPr lang="cs-CZ" sz="1800" dirty="0">
                <a:solidFill>
                  <a:srgbClr val="307871"/>
                </a:solidFill>
              </a:rPr>
              <a:t>– mít vše v jednom nástroji a udržovat si tzv. „</a:t>
            </a:r>
            <a:r>
              <a:rPr lang="cs-CZ" sz="1800" dirty="0" err="1">
                <a:solidFill>
                  <a:srgbClr val="307871"/>
                </a:solidFill>
              </a:rPr>
              <a:t>bigger</a:t>
            </a:r>
            <a:r>
              <a:rPr lang="cs-CZ" sz="1800" dirty="0">
                <a:solidFill>
                  <a:srgbClr val="307871"/>
                </a:solidFill>
              </a:rPr>
              <a:t> </a:t>
            </a:r>
            <a:r>
              <a:rPr lang="cs-CZ" sz="1800" dirty="0" err="1">
                <a:solidFill>
                  <a:srgbClr val="307871"/>
                </a:solidFill>
              </a:rPr>
              <a:t>picture</a:t>
            </a:r>
            <a:r>
              <a:rPr lang="cs-CZ" sz="1800" dirty="0">
                <a:solidFill>
                  <a:srgbClr val="307871"/>
                </a:solidFill>
              </a:rPr>
              <a:t>“, nezabředávat v nedůležitých detailech</a:t>
            </a:r>
            <a:endParaRPr lang="cs-CZ" sz="1800" b="1" dirty="0">
              <a:solidFill>
                <a:srgbClr val="307871"/>
              </a:solidFill>
            </a:endParaRPr>
          </a:p>
          <a:p>
            <a:endParaRPr lang="cs-CZ" sz="11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Proč štíhlý přístup k podnikání?</a:t>
            </a:r>
          </a:p>
        </p:txBody>
      </p:sp>
    </p:spTree>
    <p:extLst>
      <p:ext uri="{BB962C8B-B14F-4D97-AF65-F5344CB8AC3E}">
        <p14:creationId xmlns:p14="http://schemas.microsoft.com/office/powerpoint/2010/main" val="223452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Řešení = produkt/služba, kterou nabízím</a:t>
            </a:r>
          </a:p>
          <a:p>
            <a:r>
              <a:rPr lang="cs-CZ" sz="1800" dirty="0">
                <a:solidFill>
                  <a:srgbClr val="307871"/>
                </a:solidFill>
              </a:rPr>
              <a:t>tj. aplikace, která dělá XY / kavárna, která nabízí XY / výrobek, který pomáhá s XY</a:t>
            </a:r>
          </a:p>
          <a:p>
            <a:r>
              <a:rPr lang="cs-CZ" sz="1800" dirty="0">
                <a:solidFill>
                  <a:srgbClr val="307871"/>
                </a:solidFill>
              </a:rPr>
              <a:t>Řeší zákazníkův problém/potřebu</a:t>
            </a:r>
          </a:p>
          <a:p>
            <a:r>
              <a:rPr lang="cs-CZ" sz="1800" dirty="0">
                <a:solidFill>
                  <a:srgbClr val="307871"/>
                </a:solidFill>
              </a:rPr>
              <a:t>Budeme o něm mluvit jako o produktu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Řešení</a:t>
            </a:r>
          </a:p>
        </p:txBody>
      </p:sp>
    </p:spTree>
    <p:extLst>
      <p:ext uri="{BB962C8B-B14F-4D97-AF65-F5344CB8AC3E}">
        <p14:creationId xmlns:p14="http://schemas.microsoft.com/office/powerpoint/2010/main" val="179028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Proč si zákazník můj produkt vlastně koupí?</a:t>
            </a:r>
          </a:p>
          <a:p>
            <a:r>
              <a:rPr lang="cs-CZ" sz="1800" dirty="0"/>
              <a:t>Ušetří čas, peníze, zvýší prestiž, ulehčí práci… </a:t>
            </a:r>
          </a:p>
          <a:p>
            <a:r>
              <a:rPr lang="cs-CZ" sz="1800" dirty="0"/>
              <a:t>Jak moc?</a:t>
            </a:r>
          </a:p>
          <a:p>
            <a:pPr marL="0" indent="0">
              <a:buNone/>
            </a:pPr>
            <a:r>
              <a:rPr lang="cs-CZ" sz="1800" dirty="0"/>
              <a:t>Unikátní hodnota:</a:t>
            </a:r>
          </a:p>
          <a:p>
            <a:r>
              <a:rPr lang="cs-CZ" sz="1800" dirty="0"/>
              <a:t>V čem se mnou přinášená hodnota liší od ostatních řešení?</a:t>
            </a:r>
          </a:p>
          <a:p>
            <a:r>
              <a:rPr lang="cs-CZ" sz="1800" dirty="0"/>
              <a:t>V čem je můj produkt lepší?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Hodnota</a:t>
            </a:r>
          </a:p>
        </p:txBody>
      </p:sp>
    </p:spTree>
    <p:extLst>
      <p:ext uri="{BB962C8B-B14F-4D97-AF65-F5344CB8AC3E}">
        <p14:creationId xmlns:p14="http://schemas.microsoft.com/office/powerpoint/2010/main" val="420054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Derivujte vaši hodnotu z problému nebo potřeby (té nejdůležitější), kterou zákazníkovi řešíte.</a:t>
            </a:r>
          </a:p>
          <a:p>
            <a:r>
              <a:rPr lang="cs-CZ" sz="1800" dirty="0"/>
              <a:t>Soustřeďte se na komunikování </a:t>
            </a:r>
            <a:r>
              <a:rPr lang="cs-CZ" sz="1800" b="1" dirty="0"/>
              <a:t>benefitů</a:t>
            </a:r>
            <a:r>
              <a:rPr lang="cs-CZ" sz="1800" dirty="0"/>
              <a:t> a </a:t>
            </a:r>
            <a:r>
              <a:rPr lang="cs-CZ" sz="1800" b="1" dirty="0"/>
              <a:t>výsledných stavů </a:t>
            </a:r>
            <a:r>
              <a:rPr lang="cs-CZ" sz="1800" dirty="0"/>
              <a:t>zákazníkům spíše než představení </a:t>
            </a:r>
            <a:r>
              <a:rPr lang="cs-CZ" sz="1800" b="1" dirty="0"/>
              <a:t>funkcionalit</a:t>
            </a:r>
            <a:r>
              <a:rPr lang="cs-CZ" sz="1800" dirty="0"/>
              <a:t>. Lidé si nekupují vrtačku, ale díru ve zdi.</a:t>
            </a:r>
          </a:p>
          <a:p>
            <a:pPr marL="0" indent="0">
              <a:buNone/>
            </a:pPr>
            <a:r>
              <a:rPr lang="cs-CZ" sz="1800" b="1" dirty="0"/>
              <a:t>Příklad: Platforma na tvorbu životopisů:</a:t>
            </a:r>
          </a:p>
          <a:p>
            <a:r>
              <a:rPr lang="cs-CZ" sz="1800" dirty="0"/>
              <a:t>Funkcionalita – Profesionálně </a:t>
            </a:r>
            <a:r>
              <a:rPr lang="cs-CZ" sz="1800" dirty="0" err="1"/>
              <a:t>nadesignovaný</a:t>
            </a:r>
            <a:r>
              <a:rPr lang="cs-CZ" sz="1800" dirty="0"/>
              <a:t> životopis</a:t>
            </a:r>
          </a:p>
          <a:p>
            <a:r>
              <a:rPr lang="cs-CZ" sz="1800" dirty="0"/>
              <a:t>Benefit – Originální a chytlavý životopis, který vyčnívá</a:t>
            </a:r>
          </a:p>
          <a:p>
            <a:r>
              <a:rPr lang="cs-CZ" sz="1800" dirty="0"/>
              <a:t>Výsledný stav – Získáte vaše vysněné povolání</a:t>
            </a:r>
          </a:p>
          <a:p>
            <a:r>
              <a:rPr lang="cs-CZ" sz="1800" dirty="0"/>
              <a:t>Vybírejte slova pečlivě - nemělo by se jednat o dlouhý popis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Jak definovat hodnotovou nabídku (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258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Dokončete nebo doplňte do vět váš nápad a vytvořte si tak hodnotovou nabídku</a:t>
            </a:r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r>
              <a:rPr lang="cs-CZ" sz="1800" dirty="0"/>
              <a:t>„Pomáháme [svým zákazníkům] v situaci, kdy [potřebují něco vyřešit]. Náš produkt je… , který poskytuje… . Na rozdíl od našich konkurentů… jsme lepší v….“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Definování hodnotové nabídky pomocí jedné věty</a:t>
            </a:r>
          </a:p>
        </p:txBody>
      </p:sp>
    </p:spTree>
    <p:extLst>
      <p:ext uri="{BB962C8B-B14F-4D97-AF65-F5344CB8AC3E}">
        <p14:creationId xmlns:p14="http://schemas.microsoft.com/office/powerpoint/2010/main" val="1408967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Kanály, kterými se dostanu k zákazníkovi.</a:t>
            </a:r>
          </a:p>
          <a:p>
            <a:pPr marL="0" indent="0">
              <a:buNone/>
            </a:pPr>
            <a:r>
              <a:rPr lang="cs-CZ" sz="1800" dirty="0"/>
              <a:t>Kde svého zákazníka najdu, jak se o mne dozví? – komunikační kanály</a:t>
            </a:r>
          </a:p>
          <a:p>
            <a:pPr marL="0" indent="0">
              <a:buNone/>
            </a:pPr>
            <a:r>
              <a:rPr lang="cs-CZ" sz="1800" dirty="0"/>
              <a:t>Jak k němu svůj produkt dostanu? – distribuční kanály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Kanály</a:t>
            </a:r>
          </a:p>
        </p:txBody>
      </p:sp>
    </p:spTree>
    <p:extLst>
      <p:ext uri="{BB962C8B-B14F-4D97-AF65-F5344CB8AC3E}">
        <p14:creationId xmlns:p14="http://schemas.microsoft.com/office/powerpoint/2010/main" val="1824237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Jak změřím svůj úspěch?</a:t>
            </a:r>
          </a:p>
          <a:p>
            <a:pPr marL="0" indent="0">
              <a:buNone/>
            </a:pPr>
            <a:r>
              <a:rPr lang="cs-CZ" sz="1800" dirty="0"/>
              <a:t>Po čem v businessu půjdu?</a:t>
            </a:r>
          </a:p>
          <a:p>
            <a:pPr marL="0" indent="0">
              <a:buNone/>
            </a:pPr>
            <a:r>
              <a:rPr lang="cs-CZ" sz="1800" dirty="0"/>
              <a:t>Zákazníci? Uživatelé? Prodané kusy?</a:t>
            </a:r>
          </a:p>
          <a:p>
            <a:pPr marL="0" indent="0">
              <a:buNone/>
            </a:pPr>
            <a:r>
              <a:rPr lang="cs-CZ" sz="1800" dirty="0"/>
              <a:t>Jaké budou cíle?</a:t>
            </a:r>
          </a:p>
          <a:p>
            <a:pPr marL="0" indent="0">
              <a:buNone/>
            </a:pPr>
            <a:r>
              <a:rPr lang="cs-CZ" sz="1800" dirty="0"/>
              <a:t>Jak zjistím, že jsem v cíli?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Metriky</a:t>
            </a:r>
          </a:p>
        </p:txBody>
      </p:sp>
    </p:spTree>
    <p:extLst>
      <p:ext uri="{BB962C8B-B14F-4D97-AF65-F5344CB8AC3E}">
        <p14:creationId xmlns:p14="http://schemas.microsoft.com/office/powerpoint/2010/main" val="315603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Mám něco, co moje konkurence nemá? A co nedokáže jednoduše zkopírovat?</a:t>
            </a:r>
          </a:p>
          <a:p>
            <a:pPr marL="0" indent="0">
              <a:buNone/>
            </a:pPr>
            <a:r>
              <a:rPr lang="cs-CZ" sz="1800" dirty="0"/>
              <a:t>Vybudovaná komunita, unikátní </a:t>
            </a:r>
            <a:r>
              <a:rPr lang="cs-CZ" sz="1800" dirty="0" err="1"/>
              <a:t>knowhow</a:t>
            </a:r>
            <a:r>
              <a:rPr lang="cs-CZ" sz="1800" dirty="0"/>
              <a:t>, špičkové odborníky…</a:t>
            </a:r>
          </a:p>
          <a:p>
            <a:pPr marL="0" indent="0">
              <a:buNone/>
            </a:pPr>
            <a:r>
              <a:rPr lang="cs-CZ" sz="1800" dirty="0"/>
              <a:t>Jak si svoji výhodu udržím?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Konkurenční výhoda</a:t>
            </a:r>
          </a:p>
        </p:txBody>
      </p:sp>
    </p:spTree>
    <p:extLst>
      <p:ext uri="{BB962C8B-B14F-4D97-AF65-F5344CB8AC3E}">
        <p14:creationId xmlns:p14="http://schemas.microsoft.com/office/powerpoint/2010/main" val="382927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Za co budu platit?</a:t>
            </a:r>
          </a:p>
          <a:p>
            <a:pPr marL="0" indent="0">
              <a:buNone/>
            </a:pPr>
            <a:r>
              <a:rPr lang="pl-PL" sz="1800" dirty="0"/>
              <a:t>Kolik mě to bude stát?</a:t>
            </a:r>
          </a:p>
          <a:p>
            <a:pPr marL="0" indent="0">
              <a:buNone/>
            </a:pPr>
            <a:r>
              <a:rPr lang="pl-PL" sz="1800" dirty="0"/>
              <a:t>Jaké budou moje zdroje příjmu?</a:t>
            </a:r>
          </a:p>
          <a:p>
            <a:pPr marL="0" indent="0">
              <a:buNone/>
            </a:pPr>
            <a:r>
              <a:rPr lang="pl-PL" sz="1800" dirty="0"/>
              <a:t>Kolik na tom vydělám?</a:t>
            </a: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Náklady, zdroje příjmů</a:t>
            </a:r>
          </a:p>
        </p:txBody>
      </p:sp>
    </p:spTree>
    <p:extLst>
      <p:ext uri="{BB962C8B-B14F-4D97-AF65-F5344CB8AC3E}">
        <p14:creationId xmlns:p14="http://schemas.microsoft.com/office/powerpoint/2010/main" val="3228975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Příklad vyplněného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canvasu</a:t>
            </a:r>
            <a:r>
              <a:rPr lang="cs-CZ" dirty="0"/>
              <a:t> - Uber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019408-D641-462A-9894-B74744A0E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3671" r="25588" b="8000"/>
          <a:stretch/>
        </p:blipFill>
        <p:spPr>
          <a:xfrm>
            <a:off x="1187624" y="703188"/>
            <a:ext cx="6120680" cy="43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3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1 stránka, na které:</a:t>
            </a:r>
          </a:p>
          <a:p>
            <a:pPr marL="0" indent="0">
              <a:buNone/>
            </a:pPr>
            <a:r>
              <a:rPr lang="cs-CZ" sz="1800" dirty="0"/>
              <a:t>Přehledně popíšeš celý svůj byznys</a:t>
            </a:r>
          </a:p>
          <a:p>
            <a:pPr marL="0" indent="0">
              <a:buNone/>
            </a:pPr>
            <a:r>
              <a:rPr lang="cs-CZ" sz="1800" dirty="0"/>
              <a:t>Urovnáš si myšlenky a uvidíš svůj plán z širší perspektivy</a:t>
            </a:r>
          </a:p>
          <a:p>
            <a:pPr marL="0" indent="0">
              <a:buNone/>
            </a:pPr>
            <a:r>
              <a:rPr lang="cs-CZ" sz="1800" dirty="0"/>
              <a:t>Pracuješ s pochopením svých zákazníků</a:t>
            </a:r>
          </a:p>
          <a:p>
            <a:pPr marL="0" indent="0">
              <a:buNone/>
            </a:pPr>
            <a:r>
              <a:rPr lang="cs-CZ" sz="1800" dirty="0"/>
              <a:t>Budeš moci svůj nápad jednoduše odprezentovat </a:t>
            </a:r>
          </a:p>
          <a:p>
            <a:pPr marL="0" indent="0">
              <a:buNone/>
            </a:pPr>
            <a:r>
              <a:rPr lang="cs-CZ" sz="1800" dirty="0"/>
              <a:t>Identifikuješ případné slabiny / nejrizikovější části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err="1"/>
              <a:t>Lean</a:t>
            </a:r>
            <a:r>
              <a:rPr lang="cs-CZ" sz="1800" dirty="0"/>
              <a:t> </a:t>
            </a:r>
            <a:r>
              <a:rPr lang="cs-CZ" sz="1800" dirty="0" err="1"/>
              <a:t>canvas</a:t>
            </a:r>
            <a:r>
              <a:rPr lang="cs-CZ" sz="1800" dirty="0"/>
              <a:t> je určen pro každého – ať už dělá na softwaru, službě nebo chce tvořit věci na zakázku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r>
              <a:rPr lang="cs-CZ" dirty="0"/>
              <a:t> shrnutí</a:t>
            </a:r>
          </a:p>
        </p:txBody>
      </p:sp>
    </p:spTree>
    <p:extLst>
      <p:ext uri="{BB962C8B-B14F-4D97-AF65-F5344CB8AC3E}">
        <p14:creationId xmlns:p14="http://schemas.microsoft.com/office/powerpoint/2010/main" val="5679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Lidé dělají/budují něco, co nikdo nechce – </a:t>
            </a:r>
            <a:r>
              <a:rPr lang="cs-CZ" sz="1800" i="1" dirty="0">
                <a:solidFill>
                  <a:srgbClr val="307871"/>
                </a:solidFill>
              </a:rPr>
              <a:t>problém č. 1</a:t>
            </a:r>
          </a:p>
          <a:p>
            <a:r>
              <a:rPr lang="cs-CZ" sz="1800" dirty="0">
                <a:solidFill>
                  <a:srgbClr val="307871"/>
                </a:solidFill>
              </a:rPr>
              <a:t>Svým nápadem řeší problém, který ale není dostatečně velký</a:t>
            </a:r>
          </a:p>
          <a:p>
            <a:r>
              <a:rPr lang="cs-CZ" sz="1800" dirty="0">
                <a:solidFill>
                  <a:srgbClr val="307871"/>
                </a:solidFill>
              </a:rPr>
              <a:t>Řeší problém, který je lépe vyřešený existujícím alternativním řešením</a:t>
            </a:r>
          </a:p>
          <a:p>
            <a:r>
              <a:rPr lang="cs-CZ" sz="1800" dirty="0">
                <a:solidFill>
                  <a:srgbClr val="307871"/>
                </a:solidFill>
              </a:rPr>
              <a:t>Lidé nejsou schopni jít s nedokončeným produktem na trh </a:t>
            </a:r>
          </a:p>
          <a:p>
            <a:r>
              <a:rPr lang="cs-CZ" sz="1800" dirty="0">
                <a:solidFill>
                  <a:srgbClr val="307871"/>
                </a:solidFill>
              </a:rPr>
              <a:t>Plánování a přípravy nám zabrání vstupu na trh</a:t>
            </a:r>
            <a:endParaRPr lang="cs-CZ" sz="11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Proč projekty selhávají?</a:t>
            </a:r>
          </a:p>
        </p:txBody>
      </p:sp>
    </p:spTree>
    <p:extLst>
      <p:ext uri="{BB962C8B-B14F-4D97-AF65-F5344CB8AC3E}">
        <p14:creationId xmlns:p14="http://schemas.microsoft.com/office/powerpoint/2010/main" val="1587765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Řešení (jen nástroj)</a:t>
            </a:r>
          </a:p>
          <a:p>
            <a:r>
              <a:rPr lang="cs-CZ" sz="1800" dirty="0"/>
              <a:t>Definitivní odpověď (jen návod na to, jaké otázky si klást)</a:t>
            </a:r>
          </a:p>
          <a:p>
            <a:r>
              <a:rPr lang="cs-CZ" sz="1800" dirty="0"/>
              <a:t>Komplexní pohled na celé podnikání (jen ty aspekty, bez jejichž potvrzení to nepůjde)</a:t>
            </a:r>
          </a:p>
          <a:p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Co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r>
              <a:rPr lang="cs-CZ" dirty="0"/>
              <a:t> není</a:t>
            </a:r>
          </a:p>
        </p:txBody>
      </p:sp>
    </p:spTree>
    <p:extLst>
      <p:ext uri="{BB962C8B-B14F-4D97-AF65-F5344CB8AC3E}">
        <p14:creationId xmlns:p14="http://schemas.microsoft.com/office/powerpoint/2010/main" val="3639501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32364" y="2284629"/>
            <a:ext cx="3279271" cy="5742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pozornost!</a:t>
            </a:r>
          </a:p>
          <a:p>
            <a:pPr lvl="1"/>
            <a:endParaRPr lang="cs-CZ" sz="1400" dirty="0">
              <a:solidFill>
                <a:srgbClr val="307871"/>
              </a:solidFill>
            </a:endParaRPr>
          </a:p>
          <a:p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6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307871"/>
                </a:solidFill>
              </a:rPr>
              <a:t>Zamilují se do svých nápadů – tzv. Inovátorův „</a:t>
            </a:r>
            <a:r>
              <a:rPr lang="cs-CZ" sz="1800" b="1" dirty="0" err="1">
                <a:solidFill>
                  <a:srgbClr val="307871"/>
                </a:solidFill>
              </a:rPr>
              <a:t>bias</a:t>
            </a:r>
            <a:r>
              <a:rPr lang="cs-CZ" sz="1800" b="1" dirty="0">
                <a:solidFill>
                  <a:srgbClr val="307871"/>
                </a:solidFill>
              </a:rPr>
              <a:t>“ – </a:t>
            </a:r>
            <a:r>
              <a:rPr lang="cs-CZ" sz="1800" dirty="0">
                <a:solidFill>
                  <a:srgbClr val="307871"/>
                </a:solidFill>
              </a:rPr>
              <a:t>první přicházíme s nápadem (již konkrétní řešení), který nám přijde geniální, protože je náš. Jedná se o přirozenou reakci, kdy chráníme svůj nápad jako své dítě a utvrzujeme se v jeho genialitě.</a:t>
            </a:r>
          </a:p>
          <a:p>
            <a:r>
              <a:rPr lang="cs-CZ" sz="1800" dirty="0">
                <a:solidFill>
                  <a:srgbClr val="307871"/>
                </a:solidFill>
              </a:rPr>
              <a:t>„Pokud jediným nástrojem, který máte po ruce je kladivo, máte sklon vidět každý problém jako hřebík“</a:t>
            </a:r>
          </a:p>
          <a:p>
            <a:r>
              <a:rPr lang="cs-CZ" sz="1800" dirty="0">
                <a:solidFill>
                  <a:srgbClr val="307871"/>
                </a:solidFill>
              </a:rPr>
              <a:t>Byznys není jen o produktu samotném. Na ostatní aspekty se často zapomíná, to pak bývá příčinou mnohých neúspěchů.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Čas</a:t>
            </a:r>
            <a:r>
              <a:rPr lang="cs-CZ" sz="1800" dirty="0">
                <a:solidFill>
                  <a:srgbClr val="307871"/>
                </a:solidFill>
              </a:rPr>
              <a:t> je kritická komodita</a:t>
            </a:r>
          </a:p>
          <a:p>
            <a:endParaRPr lang="cs-CZ" sz="1800" dirty="0">
              <a:solidFill>
                <a:srgbClr val="307871"/>
              </a:solidFill>
            </a:endParaRPr>
          </a:p>
          <a:p>
            <a:endParaRPr lang="cs-CZ" sz="11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Proč lidé dělají/budují něco, co nikdo nechce?</a:t>
            </a:r>
          </a:p>
        </p:txBody>
      </p:sp>
    </p:spTree>
    <p:extLst>
      <p:ext uri="{BB962C8B-B14F-4D97-AF65-F5344CB8AC3E}">
        <p14:creationId xmlns:p14="http://schemas.microsoft.com/office/powerpoint/2010/main" val="384401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Rychlé učení se, rychlé selhávání znamená rychlejší úspěch</a:t>
            </a:r>
          </a:p>
          <a:p>
            <a:r>
              <a:rPr lang="cs-CZ" sz="1800" dirty="0">
                <a:solidFill>
                  <a:srgbClr val="307871"/>
                </a:solidFill>
              </a:rPr>
              <a:t>Z toho vyplývá, že se nejedná o lineární postup, ale iterativní (opakující se)</a:t>
            </a:r>
          </a:p>
          <a:p>
            <a:endParaRPr lang="cs-CZ" sz="18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podnikání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8FCE94-E4EF-4163-9500-51E46FDF0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30400" r="38975" b="26201"/>
          <a:stretch/>
        </p:blipFill>
        <p:spPr>
          <a:xfrm>
            <a:off x="5940152" y="2139702"/>
            <a:ext cx="2304256" cy="23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B3301-94A8-4369-BB88-6FF7A25C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dirty="0"/>
              <a:t>Štíhlý vs. klasický přístup k podnikání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D3A5D3-E970-4C72-88BD-711478D33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2316" r="26100" b="15838"/>
          <a:stretch/>
        </p:blipFill>
        <p:spPr>
          <a:xfrm>
            <a:off x="107504" y="1347614"/>
            <a:ext cx="4221727" cy="2736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E50ADC-4EC4-429C-B9B0-E4F7F1EF3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1919" r="25134" b="16567"/>
          <a:stretch/>
        </p:blipFill>
        <p:spPr>
          <a:xfrm>
            <a:off x="4427983" y="1347614"/>
            <a:ext cx="425647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4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6E89D5-05F4-44DD-AD65-BEB84F04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7371"/>
            <a:ext cx="6184151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6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307871"/>
                </a:solidFill>
              </a:rPr>
              <a:t>9 základních otázek, na které hledáte správnou odpověď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Kdo je můj zákazník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Jaký problém mu vyřeším (a jak ho zákazníci jinak řeší)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Jaké je moje řešení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Jakou hodnotu zákazníkovi přinese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 dostanu produkt k zákazníkovi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 budu měřit úspěch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 budu vynikat nad svojí konkurencí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Jaké budu mít náklady</a:t>
            </a:r>
          </a:p>
          <a:p>
            <a:r>
              <a:rPr lang="cs-CZ" sz="1800" b="1" dirty="0">
                <a:solidFill>
                  <a:srgbClr val="307871"/>
                </a:solidFill>
              </a:rPr>
              <a:t>Jaké budou zdroje příjmů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Co to je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9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</a:rPr>
              <a:t>Co mého zákazníka trápí?</a:t>
            </a:r>
          </a:p>
          <a:p>
            <a:r>
              <a:rPr lang="cs-CZ" sz="1800" dirty="0">
                <a:solidFill>
                  <a:srgbClr val="307871"/>
                </a:solidFill>
              </a:rPr>
              <a:t>Jakou konkrétní potřebu mu pomáhám řešit?</a:t>
            </a:r>
          </a:p>
          <a:p>
            <a:r>
              <a:rPr lang="cs-CZ" sz="1800" dirty="0">
                <a:solidFill>
                  <a:srgbClr val="307871"/>
                </a:solidFill>
              </a:rPr>
              <a:t>Jak palčivý je problém?</a:t>
            </a:r>
          </a:p>
          <a:p>
            <a:r>
              <a:rPr lang="cs-CZ" sz="1800" dirty="0">
                <a:solidFill>
                  <a:srgbClr val="307871"/>
                </a:solidFill>
              </a:rPr>
              <a:t>Jak je problém řešený teď?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Problém</a:t>
            </a:r>
          </a:p>
        </p:txBody>
      </p:sp>
    </p:spTree>
    <p:extLst>
      <p:ext uri="{BB962C8B-B14F-4D97-AF65-F5344CB8AC3E}">
        <p14:creationId xmlns:p14="http://schemas.microsoft.com/office/powerpoint/2010/main" val="203013302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10733</TotalTime>
  <Words>1547</Words>
  <Application>Microsoft Office PowerPoint</Application>
  <PresentationFormat>Předvádění na obrazovce (16:9)</PresentationFormat>
  <Paragraphs>232</Paragraphs>
  <Slides>31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SLU</vt:lpstr>
      <vt:lpstr>  Štíhlý přístup k podnikání</vt:lpstr>
      <vt:lpstr>Proč štíhlý přístup k podnikání?</vt:lpstr>
      <vt:lpstr>Proč projekty selhávají?</vt:lpstr>
      <vt:lpstr>Proč lidé dělají/budují něco, co nikdo nechce?</vt:lpstr>
      <vt:lpstr>Lean podnikání</vt:lpstr>
      <vt:lpstr>Štíhlý vs. klasický přístup k podnikání</vt:lpstr>
      <vt:lpstr>Lean Canvas</vt:lpstr>
      <vt:lpstr>Co to je Lean Canvas</vt:lpstr>
      <vt:lpstr>Problém</vt:lpstr>
      <vt:lpstr>Potřeba -&gt; přání -&gt; poptávka</vt:lpstr>
      <vt:lpstr>Jak je problém řešený nyní?</vt:lpstr>
      <vt:lpstr>Jak postupovat při definování problému?</vt:lpstr>
      <vt:lpstr>Alternativní pohled na část canvasu - problém</vt:lpstr>
      <vt:lpstr>Zákazník</vt:lpstr>
      <vt:lpstr>Zákazník</vt:lpstr>
      <vt:lpstr>Cílová skupina</vt:lpstr>
      <vt:lpstr>Definice cílové skupiny</vt:lpstr>
      <vt:lpstr>Postup a tipy při definici cílové skupiny</vt:lpstr>
      <vt:lpstr>Early adopters (první vlaštovky)</vt:lpstr>
      <vt:lpstr>Řešení</vt:lpstr>
      <vt:lpstr>Hodnota</vt:lpstr>
      <vt:lpstr>Jak definovat hodnotovou nabídku (value proposition)</vt:lpstr>
      <vt:lpstr>Definování hodnotové nabídky pomocí jedné věty</vt:lpstr>
      <vt:lpstr>Kanály</vt:lpstr>
      <vt:lpstr>Metriky</vt:lpstr>
      <vt:lpstr>Konkurenční výhoda</vt:lpstr>
      <vt:lpstr>Náklady, zdroje příjmů</vt:lpstr>
      <vt:lpstr>Příklad vyplněného Lean canvasu - Uber</vt:lpstr>
      <vt:lpstr>Lean Canvas shrnutí</vt:lpstr>
      <vt:lpstr>Co Lean canvas není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Dalibor Šimek</cp:lastModifiedBy>
  <cp:revision>309</cp:revision>
  <dcterms:created xsi:type="dcterms:W3CDTF">2016-07-06T15:42:34Z</dcterms:created>
  <dcterms:modified xsi:type="dcterms:W3CDTF">2021-04-12T10:25:15Z</dcterms:modified>
</cp:coreProperties>
</file>