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5"/>
  </p:notesMasterIdLst>
  <p:sldIdLst>
    <p:sldId id="256" r:id="rId2"/>
    <p:sldId id="325" r:id="rId3"/>
    <p:sldId id="259" r:id="rId4"/>
    <p:sldId id="324" r:id="rId5"/>
    <p:sldId id="266" r:id="rId6"/>
    <p:sldId id="299" r:id="rId7"/>
    <p:sldId id="268" r:id="rId8"/>
    <p:sldId id="300" r:id="rId9"/>
    <p:sldId id="301" r:id="rId10"/>
    <p:sldId id="308" r:id="rId11"/>
    <p:sldId id="310" r:id="rId12"/>
    <p:sldId id="302" r:id="rId13"/>
    <p:sldId id="303" r:id="rId14"/>
    <p:sldId id="306" r:id="rId15"/>
    <p:sldId id="307" r:id="rId16"/>
    <p:sldId id="309" r:id="rId17"/>
    <p:sldId id="304" r:id="rId18"/>
    <p:sldId id="305" r:id="rId19"/>
    <p:sldId id="311" r:id="rId20"/>
    <p:sldId id="314" r:id="rId21"/>
    <p:sldId id="312" r:id="rId22"/>
    <p:sldId id="270" r:id="rId23"/>
    <p:sldId id="315" r:id="rId24"/>
    <p:sldId id="316" r:id="rId25"/>
    <p:sldId id="317" r:id="rId26"/>
    <p:sldId id="318" r:id="rId27"/>
    <p:sldId id="319" r:id="rId28"/>
    <p:sldId id="320" r:id="rId29"/>
    <p:sldId id="321" r:id="rId30"/>
    <p:sldId id="322" r:id="rId31"/>
    <p:sldId id="323" r:id="rId32"/>
    <p:sldId id="326" r:id="rId33"/>
    <p:sldId id="328" r:id="rId34"/>
    <p:sldId id="329" r:id="rId35"/>
    <p:sldId id="330" r:id="rId36"/>
    <p:sldId id="331" r:id="rId37"/>
    <p:sldId id="332" r:id="rId38"/>
    <p:sldId id="333" r:id="rId39"/>
    <p:sldId id="334" r:id="rId40"/>
    <p:sldId id="335" r:id="rId41"/>
    <p:sldId id="336" r:id="rId42"/>
    <p:sldId id="337" r:id="rId43"/>
    <p:sldId id="338" r:id="rId44"/>
    <p:sldId id="339" r:id="rId45"/>
    <p:sldId id="340" r:id="rId46"/>
    <p:sldId id="341" r:id="rId47"/>
    <p:sldId id="342" r:id="rId48"/>
    <p:sldId id="343" r:id="rId49"/>
    <p:sldId id="344" r:id="rId50"/>
    <p:sldId id="345" r:id="rId51"/>
    <p:sldId id="346" r:id="rId52"/>
    <p:sldId id="347" r:id="rId53"/>
    <p:sldId id="348" r:id="rId54"/>
    <p:sldId id="349" r:id="rId55"/>
    <p:sldId id="350" r:id="rId56"/>
    <p:sldId id="351" r:id="rId57"/>
    <p:sldId id="352" r:id="rId58"/>
    <p:sldId id="353" r:id="rId59"/>
    <p:sldId id="354" r:id="rId60"/>
    <p:sldId id="355" r:id="rId61"/>
    <p:sldId id="356" r:id="rId62"/>
    <p:sldId id="357" r:id="rId63"/>
    <p:sldId id="358" r:id="rId64"/>
    <p:sldId id="359" r:id="rId65"/>
    <p:sldId id="360" r:id="rId66"/>
    <p:sldId id="361" r:id="rId67"/>
    <p:sldId id="362" r:id="rId68"/>
    <p:sldId id="363" r:id="rId69"/>
    <p:sldId id="364" r:id="rId70"/>
    <p:sldId id="365" r:id="rId71"/>
    <p:sldId id="366" r:id="rId72"/>
    <p:sldId id="367" r:id="rId73"/>
    <p:sldId id="368" r:id="rId74"/>
    <p:sldId id="369" r:id="rId75"/>
    <p:sldId id="370" r:id="rId76"/>
    <p:sldId id="371" r:id="rId77"/>
    <p:sldId id="372" r:id="rId78"/>
    <p:sldId id="373" r:id="rId79"/>
    <p:sldId id="374" r:id="rId80"/>
    <p:sldId id="375" r:id="rId81"/>
    <p:sldId id="376" r:id="rId82"/>
    <p:sldId id="377" r:id="rId83"/>
    <p:sldId id="378" r:id="rId84"/>
    <p:sldId id="379" r:id="rId85"/>
    <p:sldId id="380" r:id="rId86"/>
    <p:sldId id="381" r:id="rId87"/>
    <p:sldId id="382" r:id="rId88"/>
    <p:sldId id="383" r:id="rId89"/>
    <p:sldId id="384" r:id="rId90"/>
    <p:sldId id="385" r:id="rId91"/>
    <p:sldId id="386" r:id="rId92"/>
    <p:sldId id="387" r:id="rId93"/>
    <p:sldId id="388" r:id="rId9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28.02.2022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zapletalova@opf.slu.cz"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Historický vývoj managementu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1. tutoriál</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Škola vědeckého řízení přenáší vědecké </a:t>
            </a:r>
            <a:r>
              <a:rPr lang="cs-CZ" sz="1800" dirty="0"/>
              <a:t>přístupy do řízení </a:t>
            </a:r>
            <a:r>
              <a:rPr lang="cs-CZ" sz="1800" dirty="0" smtClean="0"/>
              <a:t>výroby.</a:t>
            </a:r>
            <a:endParaRPr lang="cs-CZ" sz="1800" dirty="0"/>
          </a:p>
          <a:p>
            <a:pPr algn="just"/>
            <a:r>
              <a:rPr lang="cs-CZ" sz="1800" dirty="0"/>
              <a:t>Vědeckost a exaktní metody spočívaly v měření času spotřebovaného při práci a v analýze a měření pracovních pohybů. Preferovaly uspořádání a standardní vybavení pracoviště jako výchozího faktoru pro požadovaný výkon, jemuž se pracovník musí </a:t>
            </a:r>
            <a:r>
              <a:rPr lang="cs-CZ" sz="1800" dirty="0" smtClean="0"/>
              <a:t>přizpůsobit. Pozornost </a:t>
            </a:r>
            <a:r>
              <a:rPr lang="cs-CZ" sz="1800" dirty="0"/>
              <a:t>je věnována výkonu práce na pracovištích, řízení na úrovni dílen a </a:t>
            </a:r>
            <a:r>
              <a:rPr lang="cs-CZ" sz="1800" dirty="0" smtClean="0"/>
              <a:t>provozů.</a:t>
            </a:r>
          </a:p>
          <a:p>
            <a:pPr algn="just"/>
            <a:r>
              <a:rPr lang="cs-CZ" sz="1800" dirty="0"/>
              <a:t>Škola vědeckého řízení </a:t>
            </a:r>
            <a:r>
              <a:rPr lang="cs-CZ" sz="1800" dirty="0" smtClean="0"/>
              <a:t>preferovala </a:t>
            </a:r>
            <a:r>
              <a:rPr lang="cs-CZ" sz="1800" dirty="0"/>
              <a:t>zvyšování výkonnosti pracovníků na základě využívání tvrdých výkonových norem a pracovní </a:t>
            </a:r>
            <a:r>
              <a:rPr lang="cs-CZ" sz="1800" dirty="0" smtClean="0"/>
              <a:t>disciplíny.</a:t>
            </a:r>
            <a:endParaRPr lang="cs-CZ" sz="1800" dirty="0"/>
          </a:p>
          <a:p>
            <a:pPr algn="just"/>
            <a:r>
              <a:rPr lang="cs-CZ" sz="1800" dirty="0"/>
              <a:t>Nejvýznamnější představitelé této školy byli F. W. </a:t>
            </a:r>
            <a:r>
              <a:rPr lang="cs-CZ" sz="1800" dirty="0" err="1"/>
              <a:t>Taylor</a:t>
            </a:r>
            <a:r>
              <a:rPr lang="cs-CZ" sz="1800" dirty="0"/>
              <a:t>, H. L. </a:t>
            </a:r>
            <a:r>
              <a:rPr lang="cs-CZ" sz="1800" dirty="0" err="1"/>
              <a:t>Gantt</a:t>
            </a:r>
            <a:r>
              <a:rPr lang="cs-CZ" sz="1800" dirty="0"/>
              <a:t>, H. </a:t>
            </a:r>
            <a:r>
              <a:rPr lang="cs-CZ" sz="1800" dirty="0" err="1"/>
              <a:t>Emerson</a:t>
            </a:r>
            <a:r>
              <a:rPr lang="cs-CZ" sz="1800" dirty="0"/>
              <a:t>, F. B. </a:t>
            </a:r>
            <a:r>
              <a:rPr lang="cs-CZ" sz="1800" dirty="0" err="1"/>
              <a:t>Gilbreth</a:t>
            </a:r>
            <a:r>
              <a:rPr lang="cs-CZ" sz="1800" dirty="0"/>
              <a:t>, L. </a:t>
            </a:r>
            <a:r>
              <a:rPr lang="cs-CZ" sz="1800" dirty="0" err="1"/>
              <a:t>Gilbrethová</a:t>
            </a:r>
            <a:r>
              <a:rPr lang="cs-CZ" sz="1800" dirty="0"/>
              <a:t>, H. Ford a T. Baťa. </a:t>
            </a:r>
            <a:endParaRPr lang="cs-CZ" sz="1800" dirty="0" smtClean="0"/>
          </a:p>
          <a:p>
            <a:pPr algn="just"/>
            <a:r>
              <a:rPr lang="cs-CZ" sz="1800" dirty="0" smtClean="0"/>
              <a:t>Za </a:t>
            </a:r>
            <a:r>
              <a:rPr lang="cs-CZ" sz="1800" dirty="0"/>
              <a:t>zakladatele této školy je považován F. W. </a:t>
            </a:r>
            <a:r>
              <a:rPr lang="cs-CZ" sz="1800" dirty="0" err="1"/>
              <a:t>Taylor</a:t>
            </a:r>
            <a:r>
              <a:rPr lang="cs-CZ" sz="1800" dirty="0"/>
              <a:t> (1856–1917). Jedním z nejvýznamnějších a dosud zejména u nás nedoceněným spolutvůrcem školy vědeckého řízení, byl Tomáš </a:t>
            </a:r>
            <a:r>
              <a:rPr lang="cs-CZ" sz="1800" dirty="0" smtClean="0"/>
              <a:t>Baťa.</a:t>
            </a:r>
            <a:endParaRPr lang="cs-CZ" sz="1800" dirty="0"/>
          </a:p>
          <a:p>
            <a:pPr algn="just"/>
            <a:endParaRPr lang="cs-CZ" sz="1800" dirty="0"/>
          </a:p>
          <a:p>
            <a:pPr algn="just"/>
            <a:endParaRPr lang="cs-CZ" sz="1800" dirty="0"/>
          </a:p>
          <a:p>
            <a:pPr algn="just"/>
            <a:endParaRPr lang="cs-CZ" sz="1800" dirty="0"/>
          </a:p>
          <a:p>
            <a:pPr algn="just"/>
            <a:endParaRPr lang="cs-CZ" sz="1800" dirty="0" smtClean="0"/>
          </a:p>
          <a:p>
            <a:pPr algn="just"/>
            <a:endParaRPr lang="cs-CZ" sz="1800" dirty="0"/>
          </a:p>
          <a:p>
            <a:pPr algn="just"/>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Škola vědeckého řízení I</a:t>
            </a:r>
            <a:endParaRPr lang="cs-CZ" dirty="0"/>
          </a:p>
        </p:txBody>
      </p:sp>
    </p:spTree>
    <p:extLst>
      <p:ext uri="{BB962C8B-B14F-4D97-AF65-F5344CB8AC3E}">
        <p14:creationId xmlns:p14="http://schemas.microsoft.com/office/powerpoint/2010/main" val="2012765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F</a:t>
            </a:r>
            <a:r>
              <a:rPr lang="cs-CZ" sz="1800" dirty="0"/>
              <a:t>. W. </a:t>
            </a:r>
            <a:r>
              <a:rPr lang="cs-CZ" sz="1800" dirty="0" err="1"/>
              <a:t>Taylor</a:t>
            </a:r>
            <a:r>
              <a:rPr lang="cs-CZ" sz="1800" dirty="0"/>
              <a:t> vypracoval základní principy normování práce, založeného na časových studiích. </a:t>
            </a:r>
            <a:endParaRPr lang="cs-CZ" sz="1800" dirty="0" smtClean="0"/>
          </a:p>
          <a:p>
            <a:pPr algn="just"/>
            <a:r>
              <a:rPr lang="cs-CZ" sz="1800" dirty="0" smtClean="0"/>
              <a:t>Časové </a:t>
            </a:r>
            <a:r>
              <a:rPr lang="cs-CZ" sz="1800" dirty="0"/>
              <a:t>studie však jako nevhodné pro stanovení pracovního úkolu, zdlouhavé a nepřesné, kritizoval F. B. </a:t>
            </a:r>
            <a:r>
              <a:rPr lang="cs-CZ" sz="1800" dirty="0" err="1"/>
              <a:t>Gilbreth</a:t>
            </a:r>
            <a:r>
              <a:rPr lang="cs-CZ" sz="1800" dirty="0"/>
              <a:t> (1868–1924) a navrhl používat pro stanovení norem metodu založenou na studiu a měření pohybů pracovníka při práci. </a:t>
            </a:r>
            <a:endParaRPr lang="cs-CZ" sz="1800" dirty="0" smtClean="0"/>
          </a:p>
          <a:p>
            <a:pPr algn="just"/>
            <a:r>
              <a:rPr lang="cs-CZ" sz="1800" dirty="0" smtClean="0"/>
              <a:t>Stal </a:t>
            </a:r>
            <a:r>
              <a:rPr lang="cs-CZ" sz="1800" dirty="0"/>
              <a:t>se tak zakladatelem pohybových studií. Veškeré pohyby, které člověk při práci vykonává, rozdělil na nutné a zbytečné a vypracoval metody, jak má pracovník splnit úkol s nejmenším počtem nutných pohybů.</a:t>
            </a:r>
          </a:p>
          <a:p>
            <a:pPr algn="just"/>
            <a:r>
              <a:rPr lang="cs-CZ" sz="1800" dirty="0"/>
              <a:t>Principy F. W. </a:t>
            </a:r>
            <a:r>
              <a:rPr lang="cs-CZ" sz="1800" dirty="0" err="1"/>
              <a:t>Taylora</a:t>
            </a:r>
            <a:r>
              <a:rPr lang="cs-CZ" sz="1800" dirty="0"/>
              <a:t> a F. B. </a:t>
            </a:r>
            <a:r>
              <a:rPr lang="cs-CZ" sz="1800" dirty="0" err="1"/>
              <a:t>Gilbretha</a:t>
            </a:r>
            <a:r>
              <a:rPr lang="cs-CZ" sz="1800" dirty="0"/>
              <a:t> využil H. Ford (1863–1924), který seřadil stroje a dělníky podle operací v pořadí v jakém byly vykonávány a zavedl pásovou výrobu.</a:t>
            </a:r>
          </a:p>
          <a:p>
            <a:pPr algn="just"/>
            <a:endParaRPr lang="cs-CZ" sz="1800" dirty="0"/>
          </a:p>
          <a:p>
            <a:pPr algn="just"/>
            <a:endParaRPr lang="cs-CZ" sz="1800" dirty="0"/>
          </a:p>
          <a:p>
            <a:pPr algn="just"/>
            <a:endParaRPr lang="cs-CZ" sz="1800" dirty="0"/>
          </a:p>
          <a:p>
            <a:pPr algn="just"/>
            <a:endParaRPr lang="cs-CZ" sz="1800" dirty="0" smtClean="0"/>
          </a:p>
          <a:p>
            <a:pPr algn="just"/>
            <a:endParaRPr lang="cs-CZ" sz="1800" dirty="0"/>
          </a:p>
          <a:p>
            <a:pPr algn="just"/>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Škola vědeckého řízení II</a:t>
            </a:r>
            <a:endParaRPr lang="cs-CZ" dirty="0"/>
          </a:p>
        </p:txBody>
      </p:sp>
    </p:spTree>
    <p:extLst>
      <p:ext uri="{BB962C8B-B14F-4D97-AF65-F5344CB8AC3E}">
        <p14:creationId xmlns:p14="http://schemas.microsoft.com/office/powerpoint/2010/main" val="1329770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3780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err="1" smtClean="0"/>
              <a:t>Taylor</a:t>
            </a:r>
            <a:r>
              <a:rPr lang="cs-CZ" sz="1800" dirty="0" smtClean="0"/>
              <a:t> </a:t>
            </a:r>
            <a:r>
              <a:rPr lang="cs-CZ" sz="1800" dirty="0"/>
              <a:t>je považován za zakladatele tzv. vědeckého managementu, zaměřil se na zefektivnění činnosti výrobních dělníků a zvyšování produktivity. Jeho systém řízení zahrnoval tyto hlavní </a:t>
            </a:r>
            <a:r>
              <a:rPr lang="cs-CZ" sz="1800" dirty="0" smtClean="0"/>
              <a:t>principy:</a:t>
            </a:r>
          </a:p>
          <a:p>
            <a:pPr lvl="1" algn="just"/>
            <a:r>
              <a:rPr lang="cs-CZ" sz="1800" dirty="0"/>
              <a:t>dělníkům se přidělují úkoly v podobě denních výkonových norem</a:t>
            </a:r>
            <a:r>
              <a:rPr lang="cs-CZ" sz="1800" dirty="0" smtClean="0"/>
              <a:t>;</a:t>
            </a:r>
          </a:p>
          <a:p>
            <a:pPr lvl="1" algn="just"/>
            <a:r>
              <a:rPr lang="cs-CZ" sz="1800" dirty="0"/>
              <a:t>k motivování pracovníků využívá úkolovou mzdu (v té době byla obvyklá jen hodinová mzda)</a:t>
            </a:r>
            <a:r>
              <a:rPr lang="cs-CZ" sz="1800" dirty="0" smtClean="0"/>
              <a:t>;</a:t>
            </a:r>
          </a:p>
          <a:p>
            <a:pPr lvl="1" algn="just"/>
            <a:r>
              <a:rPr lang="cs-CZ" sz="1800" dirty="0"/>
              <a:t>uplatňuje vědecký výběr pracovníků podle jejich schopností, síly, odolnosti vůči </a:t>
            </a:r>
            <a:r>
              <a:rPr lang="cs-CZ" sz="1800" dirty="0" smtClean="0"/>
              <a:t>únavě;</a:t>
            </a:r>
            <a:endParaRPr lang="cs-CZ" sz="1800" dirty="0"/>
          </a:p>
          <a:p>
            <a:pPr lvl="1" algn="just"/>
            <a:r>
              <a:rPr lang="cs-CZ" sz="1800" dirty="0"/>
              <a:t>kladl důraz na kázeň v tom smyslu, že řídící pracovníci mají mít odbornou kvalifikaci k řízení dělníků a ti mají disciplinovaně plnit jejich </a:t>
            </a:r>
            <a:r>
              <a:rPr lang="cs-CZ" sz="1800" dirty="0" smtClean="0"/>
              <a:t>pokyny;</a:t>
            </a:r>
          </a:p>
          <a:p>
            <a:pPr lvl="1" algn="just"/>
            <a:r>
              <a:rPr lang="cs-CZ" sz="1800" dirty="0"/>
              <a:t>veškerou odpovědnost za práci dělníků přesouvá na </a:t>
            </a:r>
            <a:r>
              <a:rPr lang="cs-CZ" sz="1800" dirty="0" smtClean="0"/>
              <a:t>manažery.</a:t>
            </a:r>
          </a:p>
          <a:p>
            <a:pPr algn="just"/>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Frederick </a:t>
            </a:r>
            <a:r>
              <a:rPr lang="cs-CZ" dirty="0" err="1" smtClean="0"/>
              <a:t>Winslow</a:t>
            </a:r>
            <a:r>
              <a:rPr lang="cs-CZ" dirty="0" smtClean="0"/>
              <a:t> </a:t>
            </a:r>
            <a:r>
              <a:rPr lang="cs-CZ" dirty="0" err="1" smtClean="0"/>
              <a:t>Taylor</a:t>
            </a:r>
            <a:r>
              <a:rPr lang="cs-CZ" dirty="0" smtClean="0"/>
              <a:t> (1856 – 1915)</a:t>
            </a:r>
            <a:endParaRPr lang="cs-CZ" dirty="0"/>
          </a:p>
        </p:txBody>
      </p:sp>
    </p:spTree>
    <p:extLst>
      <p:ext uri="{BB962C8B-B14F-4D97-AF65-F5344CB8AC3E}">
        <p14:creationId xmlns:p14="http://schemas.microsoft.com/office/powerpoint/2010/main" val="409523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3780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dirty="0" smtClean="0"/>
              <a:t>Henry Ford </a:t>
            </a:r>
            <a:r>
              <a:rPr lang="cs-CZ" sz="1700" dirty="0"/>
              <a:t>je považován za praktického realizátora myšlenek vědeckého managementu. </a:t>
            </a:r>
            <a:r>
              <a:rPr lang="cs-CZ" sz="1700" dirty="0" smtClean="0"/>
              <a:t>Mezi jeho hlavní přínosy můžeme zařadit tyto :</a:t>
            </a:r>
          </a:p>
          <a:p>
            <a:pPr lvl="1" algn="just"/>
            <a:r>
              <a:rPr lang="cs-CZ" sz="1700" dirty="0"/>
              <a:t>využívání nekvalifikovaných pracovníků, neboť pro vykonávání jednoduchých úkonů stačí </a:t>
            </a:r>
            <a:r>
              <a:rPr lang="cs-CZ" sz="1700" dirty="0" smtClean="0"/>
              <a:t>zaškolení;</a:t>
            </a:r>
          </a:p>
          <a:p>
            <a:pPr lvl="1" algn="just"/>
            <a:r>
              <a:rPr lang="cs-CZ" sz="1700" dirty="0"/>
              <a:t>zavedení hromadné výroby jednoho výrobku - vyráběl automobil model T (tzv. "Plechová Líza</a:t>
            </a:r>
            <a:r>
              <a:rPr lang="cs-CZ" sz="1700" dirty="0" smtClean="0"/>
              <a:t>");</a:t>
            </a:r>
          </a:p>
          <a:p>
            <a:pPr lvl="1" algn="just"/>
            <a:r>
              <a:rPr lang="cs-CZ" sz="1700" dirty="0"/>
              <a:t>dělníky </a:t>
            </a:r>
            <a:r>
              <a:rPr lang="cs-CZ" sz="1700" dirty="0" smtClean="0"/>
              <a:t>stabilizoval </a:t>
            </a:r>
            <a:r>
              <a:rPr lang="cs-CZ" sz="1700" dirty="0"/>
              <a:t>přitažlivým výdělkem (minimální denní mzda se zvýšila z 2,5 dolarů na</a:t>
            </a:r>
            <a:r>
              <a:rPr lang="cs-CZ" sz="1700" b="1" dirty="0"/>
              <a:t> </a:t>
            </a:r>
            <a:r>
              <a:rPr lang="cs-CZ" sz="1700" dirty="0"/>
              <a:t>5 </a:t>
            </a:r>
            <a:r>
              <a:rPr lang="cs-CZ" sz="1700" dirty="0" smtClean="0"/>
              <a:t>dolarů), </a:t>
            </a:r>
            <a:r>
              <a:rPr lang="cs-CZ" sz="1700" dirty="0"/>
              <a:t>zaměstnancům byl přiznán prémiový podíl na zisku společnosti a pro rodiny stálých zaměstnanců se zavedl program podnikové lékařské péče, výstavby sportovišť k trávení volného času atd</a:t>
            </a:r>
            <a:r>
              <a:rPr lang="cs-CZ" sz="1700" dirty="0" smtClean="0"/>
              <a:t>.;</a:t>
            </a:r>
          </a:p>
          <a:p>
            <a:pPr lvl="1" algn="just"/>
            <a:r>
              <a:rPr lang="cs-CZ" sz="1700" dirty="0"/>
              <a:t>zavedení pásové </a:t>
            </a:r>
            <a:r>
              <a:rPr lang="cs-CZ" sz="1700" dirty="0" smtClean="0"/>
              <a:t>výroby;</a:t>
            </a:r>
          </a:p>
          <a:p>
            <a:pPr lvl="1" algn="just"/>
            <a:r>
              <a:rPr lang="cs-CZ" sz="1700" dirty="0"/>
              <a:t>zavedení osmihodinové pracovní doby.</a:t>
            </a:r>
          </a:p>
          <a:p>
            <a:pPr algn="just"/>
            <a:endParaRPr lang="pl-PL"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Henry Ford (1863 - 1947)</a:t>
            </a:r>
          </a:p>
        </p:txBody>
      </p:sp>
    </p:spTree>
    <p:extLst>
      <p:ext uri="{BB962C8B-B14F-4D97-AF65-F5344CB8AC3E}">
        <p14:creationId xmlns:p14="http://schemas.microsoft.com/office/powerpoint/2010/main" val="914041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Zavedl </a:t>
            </a:r>
            <a:r>
              <a:rPr lang="cs-CZ" sz="1800" dirty="0"/>
              <a:t>mnohé nové myšlenky ve výrobě a prodeji svých výrobků, kterými dokázal ovlivnit množství budoucích ekonomů a manažerů. Jeho postupy a technologie byly na tehdejší podnikání revoluční a jsou stále užívány jako příklady top managementu</a:t>
            </a:r>
            <a:r>
              <a:rPr lang="cs-CZ" sz="1800" dirty="0" smtClean="0"/>
              <a:t>.</a:t>
            </a:r>
          </a:p>
          <a:p>
            <a:pPr lvl="0" algn="just"/>
            <a:r>
              <a:rPr lang="cs-CZ" sz="1800" dirty="0"/>
              <a:t>Při své práci se často inspiroval myšlenkami amerického proudu klasického managementu (především taylorismem), se kterými se seznámil během své návštěvy v USA a které zavedl ve svých provozech. </a:t>
            </a:r>
            <a:r>
              <a:rPr lang="cs-CZ" sz="1800" dirty="0" smtClean="0"/>
              <a:t>Baťa </a:t>
            </a:r>
            <a:r>
              <a:rPr lang="cs-CZ" sz="1800" dirty="0"/>
              <a:t>zavedl řadu dalších, na tehdejší dobu průkopnických manažerských </a:t>
            </a:r>
            <a:r>
              <a:rPr lang="cs-CZ" sz="1800" dirty="0" smtClean="0"/>
              <a:t>činů.</a:t>
            </a:r>
          </a:p>
          <a:p>
            <a:pPr marL="0" lvl="0" indent="0" algn="just">
              <a:buNone/>
            </a:pPr>
            <a:r>
              <a:rPr lang="cs-CZ" sz="1800" dirty="0"/>
              <a:t>Pro teorii i praxi managementu jsou cenné poznatky, zkušenosti a přístupy firmy Baťa v následujících </a:t>
            </a:r>
            <a:r>
              <a:rPr lang="cs-CZ" sz="1800" dirty="0" smtClean="0"/>
              <a:t>oblastech:</a:t>
            </a:r>
          </a:p>
          <a:p>
            <a:pPr lvl="0" algn="just"/>
            <a:r>
              <a:rPr lang="cs-CZ" sz="1800" dirty="0"/>
              <a:t>plánování veškeré činnosti </a:t>
            </a:r>
            <a:r>
              <a:rPr lang="cs-CZ" sz="1800" dirty="0" smtClean="0"/>
              <a:t>– základním </a:t>
            </a:r>
            <a:r>
              <a:rPr lang="cs-CZ" sz="1800" dirty="0"/>
              <a:t>plánovacím obdobím bylo pololetí, pololetní plány se dále rozpracovávaly do konkrétních týdenních plánů </a:t>
            </a:r>
            <a:r>
              <a:rPr lang="cs-CZ" sz="1800" dirty="0" smtClean="0"/>
              <a:t>výroby;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Tomáš Baťa (1876 – 1932) I </a:t>
            </a:r>
            <a:endParaRPr lang="cs-CZ" dirty="0"/>
          </a:p>
        </p:txBody>
      </p:sp>
    </p:spTree>
    <p:extLst>
      <p:ext uri="{BB962C8B-B14F-4D97-AF65-F5344CB8AC3E}">
        <p14:creationId xmlns:p14="http://schemas.microsoft.com/office/powerpoint/2010/main" val="2610800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dirty="0"/>
              <a:t>vytvoření hospodářských jednotek, které měly vlastní účet zisků a ztrát - tzv. samosprávné dílny, které tvořily základní buňku celého </a:t>
            </a:r>
            <a:r>
              <a:rPr lang="cs-CZ" sz="1700" dirty="0" smtClean="0"/>
              <a:t>podniku; v </a:t>
            </a:r>
            <a:r>
              <a:rPr lang="cs-CZ" sz="1700" dirty="0"/>
              <a:t>čele stál mistr, který za vše nesl </a:t>
            </a:r>
            <a:r>
              <a:rPr lang="cs-CZ" sz="1700" dirty="0" smtClean="0"/>
              <a:t>zodpovědnost; každé </a:t>
            </a:r>
            <a:r>
              <a:rPr lang="cs-CZ" sz="1700" dirty="0"/>
              <a:t>oddělení a každá dílna, v pravém smyslu slova, kupovala ve výrobním procesu od předcházejícího oddělení zboží, které po zpracování zase prodávala následujícímu oddělení</a:t>
            </a:r>
            <a:r>
              <a:rPr lang="cs-CZ" sz="1700" dirty="0" smtClean="0"/>
              <a:t>;</a:t>
            </a:r>
          </a:p>
          <a:p>
            <a:pPr lvl="0" algn="just"/>
            <a:r>
              <a:rPr lang="pl-PL" sz="1700" dirty="0"/>
              <a:t>dělníci byli zainteresováni na výsledcích práce podíly na </a:t>
            </a:r>
            <a:r>
              <a:rPr lang="pl-PL" sz="1700" dirty="0" smtClean="0"/>
              <a:t>zisku;</a:t>
            </a:r>
          </a:p>
          <a:p>
            <a:pPr lvl="0" algn="just"/>
            <a:r>
              <a:rPr lang="cs-CZ" sz="1700" dirty="0"/>
              <a:t>budování zahraničních </a:t>
            </a:r>
            <a:r>
              <a:rPr lang="cs-CZ" sz="1700" dirty="0" smtClean="0"/>
              <a:t>poboček;</a:t>
            </a:r>
          </a:p>
          <a:p>
            <a:pPr lvl="0" algn="just"/>
            <a:r>
              <a:rPr lang="cs-CZ" sz="1700" dirty="0"/>
              <a:t>vlastní výchova pracovníků - ti nejlepší z celého podniku měli možnost po pracovní době navštěvovat Baťovu školu práce k získání vyšší kvalifikace, vyšší odbornosti, mohli se věnovat výuce cizích </a:t>
            </a:r>
            <a:r>
              <a:rPr lang="cs-CZ" sz="1700" dirty="0" smtClean="0"/>
              <a:t>jazyků;</a:t>
            </a:r>
          </a:p>
          <a:p>
            <a:pPr lvl="0" algn="just"/>
            <a:r>
              <a:rPr lang="cs-CZ" sz="1700" dirty="0"/>
              <a:t>prodej vlastních výrobků ve vlastních (podnikových) </a:t>
            </a:r>
            <a:r>
              <a:rPr lang="cs-CZ" sz="1700" dirty="0" smtClean="0"/>
              <a:t>prodejnách;</a:t>
            </a:r>
          </a:p>
          <a:p>
            <a:pPr lvl="0" algn="just"/>
            <a:r>
              <a:rPr lang="cs-CZ" sz="1700" dirty="0"/>
              <a:t>vysoký důraz na zabezpečování a kontrolu kvality výrobků i jednotlivých </a:t>
            </a:r>
            <a:r>
              <a:rPr lang="cs-CZ" sz="1700" dirty="0" smtClean="0"/>
              <a:t>komponentů;</a:t>
            </a:r>
          </a:p>
          <a:p>
            <a:pPr lvl="0" algn="just"/>
            <a:r>
              <a:rPr lang="cs-CZ" sz="1700" dirty="0"/>
              <a:t>tlak na snižování výrobních nákladů při dodržení požadované </a:t>
            </a:r>
            <a:r>
              <a:rPr lang="cs-CZ" sz="1700" dirty="0" smtClean="0"/>
              <a:t>kvality.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Tomáš Baťa (1876 – 1932) II </a:t>
            </a:r>
            <a:endParaRPr lang="cs-CZ" dirty="0"/>
          </a:p>
        </p:txBody>
      </p:sp>
    </p:spTree>
    <p:extLst>
      <p:ext uri="{BB962C8B-B14F-4D97-AF65-F5344CB8AC3E}">
        <p14:creationId xmlns:p14="http://schemas.microsoft.com/office/powerpoint/2010/main" val="2112514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9419" y="68300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Tato škola se oproti předchozím </a:t>
            </a:r>
            <a:r>
              <a:rPr lang="cs-CZ" sz="1800" dirty="0" smtClean="0"/>
              <a:t>školám, které </a:t>
            </a:r>
            <a:r>
              <a:rPr lang="cs-CZ" sz="1800" dirty="0"/>
              <a:t>byly orientovány spíše na </a:t>
            </a:r>
            <a:r>
              <a:rPr lang="cs-CZ" sz="1800" dirty="0" smtClean="0"/>
              <a:t>práci dělníků (na tzv</a:t>
            </a:r>
            <a:r>
              <a:rPr lang="cs-CZ" sz="1800" dirty="0"/>
              <a:t>. bezprostředně </a:t>
            </a:r>
            <a:r>
              <a:rPr lang="cs-CZ" sz="1800" dirty="0" smtClean="0"/>
              <a:t>výkonné operace), </a:t>
            </a:r>
            <a:r>
              <a:rPr lang="cs-CZ" sz="1800" dirty="0"/>
              <a:t>zaměřila na řízení organizace jako celku a na úlohu řídících </a:t>
            </a:r>
            <a:r>
              <a:rPr lang="cs-CZ" sz="1800" dirty="0" smtClean="0"/>
              <a:t>pracovníků při řízení </a:t>
            </a:r>
            <a:r>
              <a:rPr lang="cs-CZ" sz="1800" dirty="0"/>
              <a:t>organizace. </a:t>
            </a:r>
            <a:endParaRPr lang="cs-CZ" sz="1800" dirty="0" smtClean="0"/>
          </a:p>
          <a:p>
            <a:pPr algn="just"/>
            <a:r>
              <a:rPr lang="cs-CZ" sz="1800" dirty="0" smtClean="0"/>
              <a:t>Všechny činnosti, které se v organizacích uskutečňují, mohou být rozděleny na: </a:t>
            </a:r>
            <a:r>
              <a:rPr lang="cs-CZ" sz="1800" dirty="0" err="1" smtClean="0"/>
              <a:t>technicko-výrobní</a:t>
            </a:r>
            <a:r>
              <a:rPr lang="cs-CZ" sz="1800" dirty="0" smtClean="0"/>
              <a:t> (spojené s organizováním a řízením výroby); obchodní (nákup a prodej); finanční; ochranné; řídící.</a:t>
            </a:r>
          </a:p>
          <a:p>
            <a:pPr algn="just"/>
            <a:r>
              <a:rPr lang="cs-CZ" sz="1800" dirty="0" smtClean="0"/>
              <a:t>Rozlišuje </a:t>
            </a:r>
            <a:r>
              <a:rPr lang="cs-CZ" sz="1800" dirty="0"/>
              <a:t>funkce neboli činnosti organizace (podniku) a funkce </a:t>
            </a:r>
            <a:r>
              <a:rPr lang="cs-CZ" sz="1800" dirty="0" smtClean="0"/>
              <a:t>řízení.</a:t>
            </a:r>
            <a:endParaRPr lang="cs-CZ" sz="1800" dirty="0"/>
          </a:p>
          <a:p>
            <a:pPr algn="just"/>
            <a:r>
              <a:rPr lang="cs-CZ" sz="1800" dirty="0"/>
              <a:t>Tvůrcem teorie správního řízení je </a:t>
            </a:r>
            <a:r>
              <a:rPr lang="cs-CZ" sz="1800" dirty="0" err="1"/>
              <a:t>Henri</a:t>
            </a:r>
            <a:r>
              <a:rPr lang="cs-CZ" sz="1800" dirty="0"/>
              <a:t> </a:t>
            </a:r>
            <a:r>
              <a:rPr lang="cs-CZ" sz="1800" dirty="0" err="1"/>
              <a:t>Fayol</a:t>
            </a:r>
            <a:r>
              <a:rPr lang="cs-CZ" sz="1800" dirty="0"/>
              <a:t>. Ten zdůrazňoval velmi důležitou roli řídícího pracovníka ve všech organizacích. </a:t>
            </a:r>
            <a:r>
              <a:rPr lang="cs-CZ" sz="1800" dirty="0" err="1"/>
              <a:t>Fayol</a:t>
            </a:r>
            <a:r>
              <a:rPr lang="cs-CZ" sz="1800" dirty="0"/>
              <a:t> jako první definoval práci řídícího pracovníka (manažera) 20. století. Podle něho řídící pracovník hraje velmi důležitou funkci ve všech organizacích. Uváděl, že „Řídit znamená předvídat, organizovat, přikazovat, koordinovat a kontrolovat“.</a:t>
            </a:r>
          </a:p>
          <a:p>
            <a:pPr algn="just"/>
            <a:endParaRPr lang="cs-CZ" sz="1800" dirty="0"/>
          </a:p>
          <a:p>
            <a:pPr algn="just"/>
            <a:endParaRPr lang="cs-CZ" sz="1800" dirty="0" smtClean="0"/>
          </a:p>
          <a:p>
            <a:pPr algn="just"/>
            <a:endParaRPr lang="cs-CZ" sz="1800" dirty="0"/>
          </a:p>
          <a:p>
            <a:pPr algn="just"/>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Škola správního řízení </a:t>
            </a:r>
            <a:endParaRPr lang="cs-CZ" dirty="0"/>
          </a:p>
        </p:txBody>
      </p:sp>
    </p:spTree>
    <p:extLst>
      <p:ext uri="{BB962C8B-B14F-4D97-AF65-F5344CB8AC3E}">
        <p14:creationId xmlns:p14="http://schemas.microsoft.com/office/powerpoint/2010/main" val="3505850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err="1" smtClean="0"/>
              <a:t>Henri</a:t>
            </a:r>
            <a:r>
              <a:rPr lang="cs-CZ" sz="1800" dirty="0" smtClean="0"/>
              <a:t> </a:t>
            </a:r>
            <a:r>
              <a:rPr lang="cs-CZ" sz="1800" dirty="0" err="1" smtClean="0"/>
              <a:t>Fayol</a:t>
            </a:r>
            <a:r>
              <a:rPr lang="cs-CZ" sz="1800" dirty="0" smtClean="0"/>
              <a:t> </a:t>
            </a:r>
            <a:r>
              <a:rPr lang="cs-CZ" sz="1800" dirty="0"/>
              <a:t>byl </a:t>
            </a:r>
            <a:r>
              <a:rPr lang="cs-CZ" sz="1800" dirty="0" smtClean="0"/>
              <a:t>prvním z představitelů, který se zabýval vlastní činností manažera a kdo </a:t>
            </a:r>
            <a:r>
              <a:rPr lang="cs-CZ" sz="1800" dirty="0"/>
              <a:t>rozpoznal</a:t>
            </a:r>
            <a:r>
              <a:rPr lang="cs-CZ" sz="1800" b="1" dirty="0"/>
              <a:t> </a:t>
            </a:r>
            <a:r>
              <a:rPr lang="cs-CZ" sz="1800" dirty="0"/>
              <a:t>4 funkce </a:t>
            </a:r>
            <a:r>
              <a:rPr lang="cs-CZ" sz="1800" dirty="0" smtClean="0"/>
              <a:t>managementu</a:t>
            </a:r>
            <a:r>
              <a:rPr lang="cs-CZ" sz="1800" dirty="0"/>
              <a:t>. </a:t>
            </a:r>
            <a:r>
              <a:rPr lang="cs-CZ" sz="1800" dirty="0" smtClean="0"/>
              <a:t>Dále </a:t>
            </a:r>
            <a:r>
              <a:rPr lang="cs-CZ" sz="1800" dirty="0"/>
              <a:t>vymezil</a:t>
            </a:r>
            <a:r>
              <a:rPr lang="cs-CZ" sz="1800" b="1" dirty="0"/>
              <a:t> </a:t>
            </a:r>
            <a:r>
              <a:rPr lang="cs-CZ" sz="1800" dirty="0"/>
              <a:t>14 principů managementu, z nichž mnohé jsou stále </a:t>
            </a:r>
            <a:r>
              <a:rPr lang="cs-CZ" sz="1800" dirty="0" smtClean="0"/>
              <a:t>uznávány:</a:t>
            </a:r>
          </a:p>
          <a:p>
            <a:pPr lvl="1" algn="just"/>
            <a:r>
              <a:rPr lang="cs-CZ" sz="1800" dirty="0" smtClean="0"/>
              <a:t>specializace </a:t>
            </a:r>
            <a:r>
              <a:rPr lang="cs-CZ" sz="1800" dirty="0"/>
              <a:t>pracovníků - specializace povzbuzuje neustálé sebezlepšování schopností a vylepšování </a:t>
            </a:r>
            <a:r>
              <a:rPr lang="cs-CZ" sz="1800" dirty="0" smtClean="0"/>
              <a:t>metod;</a:t>
            </a:r>
          </a:p>
          <a:p>
            <a:pPr lvl="1" algn="just"/>
            <a:r>
              <a:rPr lang="cs-CZ" sz="1800" dirty="0" smtClean="0"/>
              <a:t>autorita </a:t>
            </a:r>
            <a:r>
              <a:rPr lang="cs-CZ" sz="1800" dirty="0"/>
              <a:t>- právo dávat příkazy a moc vyžadovat </a:t>
            </a:r>
            <a:r>
              <a:rPr lang="cs-CZ" sz="1800" dirty="0" smtClean="0"/>
              <a:t>poslušnost;</a:t>
            </a:r>
            <a:endParaRPr lang="cs-CZ" sz="1800" dirty="0"/>
          </a:p>
          <a:p>
            <a:pPr lvl="1" algn="just"/>
            <a:r>
              <a:rPr lang="cs-CZ" sz="1800" dirty="0" smtClean="0"/>
              <a:t>disciplína </a:t>
            </a:r>
            <a:r>
              <a:rPr lang="cs-CZ" sz="1800" dirty="0"/>
              <a:t>- žádné uvolňování či změkčování </a:t>
            </a:r>
            <a:r>
              <a:rPr lang="cs-CZ" sz="1800" dirty="0" smtClean="0"/>
              <a:t>pravidel;</a:t>
            </a:r>
          </a:p>
          <a:p>
            <a:pPr lvl="1" algn="just"/>
            <a:r>
              <a:rPr lang="cs-CZ" sz="1800" dirty="0" smtClean="0"/>
              <a:t>jednota </a:t>
            </a:r>
            <a:r>
              <a:rPr lang="cs-CZ" sz="1800" dirty="0"/>
              <a:t>přikazování - každý zaměstnanec má pouze a jenom jednoho </a:t>
            </a:r>
            <a:r>
              <a:rPr lang="cs-CZ" sz="1800" dirty="0" smtClean="0"/>
              <a:t>nadřízeného;</a:t>
            </a:r>
          </a:p>
          <a:p>
            <a:pPr lvl="1" algn="just"/>
            <a:r>
              <a:rPr lang="cs-CZ" sz="1800" dirty="0" smtClean="0"/>
              <a:t>jednota </a:t>
            </a:r>
            <a:r>
              <a:rPr lang="cs-CZ" sz="1800" dirty="0"/>
              <a:t>vedení - jedna mysl vytvoří jednotný plán, v němž bude každý hrát svou </a:t>
            </a:r>
            <a:r>
              <a:rPr lang="cs-CZ" sz="1800" dirty="0" smtClean="0"/>
              <a:t>roli;</a:t>
            </a:r>
          </a:p>
          <a:p>
            <a:pPr lvl="1" algn="just"/>
            <a:r>
              <a:rPr lang="cs-CZ" sz="1800" dirty="0" smtClean="0"/>
              <a:t>podřízenost </a:t>
            </a:r>
            <a:r>
              <a:rPr lang="cs-CZ" sz="1800" dirty="0"/>
              <a:t>osobních zájmů - v práci se mají sledovat pouze pracovní zájmy a </a:t>
            </a:r>
            <a:r>
              <a:rPr lang="cs-CZ" sz="1800" dirty="0" smtClean="0"/>
              <a:t>myšlenky;</a:t>
            </a:r>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err="1" smtClean="0"/>
              <a:t>Henri</a:t>
            </a:r>
            <a:r>
              <a:rPr lang="cs-CZ" dirty="0" smtClean="0"/>
              <a:t> </a:t>
            </a:r>
            <a:r>
              <a:rPr lang="cs-CZ" dirty="0" err="1" smtClean="0"/>
              <a:t>Fayol</a:t>
            </a:r>
            <a:r>
              <a:rPr lang="cs-CZ" dirty="0" smtClean="0"/>
              <a:t> </a:t>
            </a:r>
            <a:r>
              <a:rPr lang="cs-CZ" dirty="0"/>
              <a:t>(</a:t>
            </a:r>
            <a:r>
              <a:rPr lang="cs-CZ" dirty="0" smtClean="0"/>
              <a:t>1841 </a:t>
            </a:r>
            <a:r>
              <a:rPr lang="cs-CZ" dirty="0"/>
              <a:t>- </a:t>
            </a:r>
            <a:r>
              <a:rPr lang="cs-CZ" dirty="0" smtClean="0"/>
              <a:t>1925) I</a:t>
            </a:r>
            <a:endParaRPr lang="cs-CZ" dirty="0"/>
          </a:p>
        </p:txBody>
      </p:sp>
    </p:spTree>
    <p:extLst>
      <p:ext uri="{BB962C8B-B14F-4D97-AF65-F5344CB8AC3E}">
        <p14:creationId xmlns:p14="http://schemas.microsoft.com/office/powerpoint/2010/main" val="1254563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6615"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odměňování </a:t>
            </a:r>
            <a:r>
              <a:rPr lang="cs-CZ" sz="1800" dirty="0"/>
              <a:t>- zaměstnanci dostávají odpovídající ohodnocení, ne tolik, kolik může podnik </a:t>
            </a:r>
            <a:r>
              <a:rPr lang="cs-CZ" sz="1800" dirty="0" smtClean="0"/>
              <a:t>postrádat;</a:t>
            </a:r>
          </a:p>
          <a:p>
            <a:pPr lvl="0" algn="just"/>
            <a:r>
              <a:rPr lang="cs-CZ" sz="1800" dirty="0"/>
              <a:t> </a:t>
            </a:r>
            <a:r>
              <a:rPr lang="cs-CZ" sz="1800" dirty="0" smtClean="0"/>
              <a:t>centralizace </a:t>
            </a:r>
            <a:r>
              <a:rPr lang="cs-CZ" sz="1800" dirty="0"/>
              <a:t>- upevnění manažerských </a:t>
            </a:r>
            <a:r>
              <a:rPr lang="cs-CZ" sz="1800" dirty="0" smtClean="0"/>
              <a:t>funkcí, rozhodnutí </a:t>
            </a:r>
            <a:r>
              <a:rPr lang="cs-CZ" sz="1800" dirty="0"/>
              <a:t>se tvoří shora </a:t>
            </a:r>
            <a:r>
              <a:rPr lang="cs-CZ" sz="1800" dirty="0" smtClean="0"/>
              <a:t>dolů;</a:t>
            </a:r>
          </a:p>
          <a:p>
            <a:pPr lvl="0" algn="just"/>
            <a:r>
              <a:rPr lang="cs-CZ" sz="1800" dirty="0" smtClean="0"/>
              <a:t>skalární </a:t>
            </a:r>
            <a:r>
              <a:rPr lang="cs-CZ" sz="1800" dirty="0"/>
              <a:t>řetěz (liniové řízení) - formální řetěz příkazů, běžící odshora dolů, jako v </a:t>
            </a:r>
            <a:r>
              <a:rPr lang="cs-CZ" sz="1800" dirty="0" smtClean="0"/>
              <a:t>armádě;</a:t>
            </a:r>
          </a:p>
          <a:p>
            <a:pPr lvl="0" algn="just"/>
            <a:r>
              <a:rPr lang="cs-CZ" sz="1800" dirty="0" smtClean="0"/>
              <a:t>pořádek </a:t>
            </a:r>
            <a:r>
              <a:rPr lang="cs-CZ" sz="1800" dirty="0"/>
              <a:t>- všechen materiál a personál má svoje předepsané místo a musí tam </a:t>
            </a:r>
            <a:r>
              <a:rPr lang="cs-CZ" sz="1800" dirty="0" smtClean="0"/>
              <a:t>zůstat;</a:t>
            </a:r>
          </a:p>
          <a:p>
            <a:pPr lvl="0" algn="just"/>
            <a:r>
              <a:rPr lang="cs-CZ" sz="1800" dirty="0" smtClean="0"/>
              <a:t>rovnost </a:t>
            </a:r>
            <a:r>
              <a:rPr lang="cs-CZ" sz="1800" dirty="0"/>
              <a:t>- rovnocenné nakládání (ne však nutně stejné</a:t>
            </a:r>
            <a:r>
              <a:rPr lang="cs-CZ" sz="1800" dirty="0" smtClean="0"/>
              <a:t>);</a:t>
            </a:r>
          </a:p>
          <a:p>
            <a:pPr lvl="0" algn="just"/>
            <a:r>
              <a:rPr lang="cs-CZ" sz="1800" dirty="0" smtClean="0"/>
              <a:t>držení </a:t>
            </a:r>
            <a:r>
              <a:rPr lang="cs-CZ" sz="1800" dirty="0"/>
              <a:t>personálu - co nejmenší obměna </a:t>
            </a:r>
            <a:r>
              <a:rPr lang="cs-CZ" sz="1800" dirty="0" smtClean="0"/>
              <a:t>personálu, doživotní </a:t>
            </a:r>
            <a:r>
              <a:rPr lang="cs-CZ" sz="1800" dirty="0"/>
              <a:t>zaměstnání pro výborné </a:t>
            </a:r>
            <a:r>
              <a:rPr lang="cs-CZ" sz="1800" dirty="0" smtClean="0"/>
              <a:t>zaměstnance;</a:t>
            </a:r>
          </a:p>
          <a:p>
            <a:pPr lvl="0" algn="just"/>
            <a:r>
              <a:rPr lang="cs-CZ" sz="1800" dirty="0" smtClean="0"/>
              <a:t>iniciativa </a:t>
            </a:r>
            <a:r>
              <a:rPr lang="cs-CZ" sz="1800" dirty="0"/>
              <a:t>- vymyslet plán a udělat vše potřebné k jeho </a:t>
            </a:r>
            <a:r>
              <a:rPr lang="cs-CZ" sz="1800" dirty="0" smtClean="0"/>
              <a:t>uskutečnění;</a:t>
            </a:r>
          </a:p>
          <a:p>
            <a:pPr lvl="0" algn="just"/>
            <a:r>
              <a:rPr lang="cs-CZ" sz="1800" dirty="0" smtClean="0"/>
              <a:t>morálka </a:t>
            </a:r>
            <a:r>
              <a:rPr lang="cs-CZ" sz="1800" dirty="0"/>
              <a:t>kolektivu - harmonie a soudržnost mezi </a:t>
            </a:r>
            <a:r>
              <a:rPr lang="cs-CZ" sz="1800" dirty="0" smtClean="0"/>
              <a:t>personálem.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err="1" smtClean="0"/>
              <a:t>Henri</a:t>
            </a:r>
            <a:r>
              <a:rPr lang="cs-CZ" dirty="0" smtClean="0"/>
              <a:t> </a:t>
            </a:r>
            <a:r>
              <a:rPr lang="cs-CZ" dirty="0" err="1" smtClean="0"/>
              <a:t>Fayol</a:t>
            </a:r>
            <a:r>
              <a:rPr lang="cs-CZ" dirty="0" smtClean="0"/>
              <a:t> </a:t>
            </a:r>
            <a:r>
              <a:rPr lang="cs-CZ" dirty="0"/>
              <a:t>(</a:t>
            </a:r>
            <a:r>
              <a:rPr lang="cs-CZ" dirty="0" smtClean="0"/>
              <a:t>1841 </a:t>
            </a:r>
            <a:r>
              <a:rPr lang="cs-CZ" dirty="0"/>
              <a:t>- </a:t>
            </a:r>
            <a:r>
              <a:rPr lang="cs-CZ" dirty="0" smtClean="0"/>
              <a:t>1925) II</a:t>
            </a:r>
            <a:endParaRPr lang="cs-CZ" dirty="0"/>
          </a:p>
        </p:txBody>
      </p:sp>
    </p:spTree>
    <p:extLst>
      <p:ext uri="{BB962C8B-B14F-4D97-AF65-F5344CB8AC3E}">
        <p14:creationId xmlns:p14="http://schemas.microsoft.com/office/powerpoint/2010/main" val="2469574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Škola byrokratického řízení klade důraz na jasně deklarovanou a jednoznačnou hierarchii moci a pořádku</a:t>
            </a:r>
            <a:r>
              <a:rPr lang="cs-CZ" sz="1800" dirty="0"/>
              <a:t>. </a:t>
            </a:r>
            <a:endParaRPr lang="cs-CZ" sz="1800" dirty="0" smtClean="0"/>
          </a:p>
          <a:p>
            <a:r>
              <a:rPr lang="cs-CZ" sz="1800" dirty="0" smtClean="0"/>
              <a:t>Byrokracii </a:t>
            </a:r>
            <a:r>
              <a:rPr lang="cs-CZ" sz="1800" dirty="0"/>
              <a:t>nechápe v </a:t>
            </a:r>
            <a:r>
              <a:rPr lang="cs-CZ" sz="1800" dirty="0" smtClean="0"/>
              <a:t>pejorativním </a:t>
            </a:r>
            <a:r>
              <a:rPr lang="cs-CZ" sz="1800" dirty="0"/>
              <a:t>slova smyslu, nýbrž </a:t>
            </a:r>
            <a:r>
              <a:rPr lang="cs-CZ" sz="1800" dirty="0" smtClean="0"/>
              <a:t>jako explicitně </a:t>
            </a:r>
            <a:r>
              <a:rPr lang="cs-CZ" sz="1800" dirty="0"/>
              <a:t>a pevně vymezené </a:t>
            </a:r>
            <a:r>
              <a:rPr lang="cs-CZ" sz="1800" dirty="0" smtClean="0"/>
              <a:t>racionální </a:t>
            </a:r>
            <a:r>
              <a:rPr lang="cs-CZ" sz="1800" dirty="0"/>
              <a:t>uspořádání organizace. </a:t>
            </a:r>
            <a:r>
              <a:rPr lang="cs-CZ" sz="1800" dirty="0" smtClean="0"/>
              <a:t>Ačkoli </a:t>
            </a:r>
            <a:r>
              <a:rPr lang="cs-CZ" sz="1800" dirty="0"/>
              <a:t>je </a:t>
            </a:r>
            <a:r>
              <a:rPr lang="cs-CZ" sz="1800" dirty="0" smtClean="0"/>
              <a:t>byrokracie v současné </a:t>
            </a:r>
            <a:r>
              <a:rPr lang="cs-CZ" sz="1800" dirty="0"/>
              <a:t>době synonymem pro ztuhlost a nepružnost, </a:t>
            </a:r>
            <a:r>
              <a:rPr lang="cs-CZ" sz="1800" dirty="0" smtClean="0"/>
              <a:t>nelze </a:t>
            </a:r>
            <a:r>
              <a:rPr lang="cs-CZ" sz="1800" dirty="0"/>
              <a:t>popřít, že má vedle slabin i silné stránky</a:t>
            </a:r>
          </a:p>
          <a:p>
            <a:pPr algn="just"/>
            <a:r>
              <a:rPr lang="cs-CZ" sz="1800" dirty="0" smtClean="0"/>
              <a:t>Daný </a:t>
            </a:r>
            <a:r>
              <a:rPr lang="cs-CZ" sz="1800" dirty="0"/>
              <a:t>myšlenkový směr je ovlivněn </a:t>
            </a:r>
            <a:r>
              <a:rPr lang="cs-CZ" sz="1800" dirty="0" smtClean="0"/>
              <a:t>pruskou </a:t>
            </a:r>
            <a:r>
              <a:rPr lang="cs-CZ" sz="1800" dirty="0"/>
              <a:t>filozofií pořádku a </a:t>
            </a:r>
            <a:r>
              <a:rPr lang="cs-CZ" sz="1800" dirty="0" smtClean="0"/>
              <a:t>protestantskou etikou.</a:t>
            </a:r>
            <a:endParaRPr lang="cs-CZ" sz="1800" dirty="0"/>
          </a:p>
          <a:p>
            <a:pPr algn="just"/>
            <a:r>
              <a:rPr lang="cs-CZ" sz="1800" dirty="0"/>
              <a:t>Zakladatelem této školy řízení je Němec Max Weber (1864–1920), který prosazoval názor, že nejúčinnější forma organizace připomíná stroj. </a:t>
            </a:r>
            <a:endParaRPr lang="cs-CZ" sz="1800" dirty="0" smtClean="0"/>
          </a:p>
          <a:p>
            <a:pPr algn="just"/>
            <a:r>
              <a:rPr lang="cs-CZ" sz="1800" dirty="0" smtClean="0"/>
              <a:t>Je </a:t>
            </a:r>
            <a:r>
              <a:rPr lang="cs-CZ" sz="1800" dirty="0"/>
              <a:t>charakterizovaná přímými pravidly, kontrolou, hierarchií a je poháněna byrokracií. Taková organizace je schopná zajistit nejvyšší efektivnost. </a:t>
            </a:r>
            <a:endParaRPr lang="cs-CZ" sz="1800" dirty="0" smtClean="0"/>
          </a:p>
          <a:p>
            <a:pPr algn="just"/>
            <a:endParaRPr lang="cs-CZ" sz="1800" dirty="0"/>
          </a:p>
          <a:p>
            <a:pPr algn="just"/>
            <a:endParaRPr lang="cs-CZ" sz="1800" dirty="0"/>
          </a:p>
          <a:p>
            <a:pPr algn="just"/>
            <a:endParaRPr lang="cs-CZ" sz="1800" dirty="0" smtClean="0"/>
          </a:p>
          <a:p>
            <a:pPr algn="just"/>
            <a:endParaRPr lang="cs-CZ" sz="1800" dirty="0"/>
          </a:p>
          <a:p>
            <a:pPr algn="just"/>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Škola byrokratického řízení I</a:t>
            </a:r>
            <a:endParaRPr lang="cs-CZ" dirty="0"/>
          </a:p>
        </p:txBody>
      </p:sp>
    </p:spTree>
    <p:extLst>
      <p:ext uri="{BB962C8B-B14F-4D97-AF65-F5344CB8AC3E}">
        <p14:creationId xmlns:p14="http://schemas.microsoft.com/office/powerpoint/2010/main" val="390948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Přednášející: Ing. Šárka Zapletalová, Ph.D.</a:t>
            </a:r>
          </a:p>
          <a:p>
            <a:pPr lvl="1" algn="just"/>
            <a:r>
              <a:rPr lang="cs-CZ" sz="1400" dirty="0"/>
              <a:t>Kancelář: B202</a:t>
            </a:r>
          </a:p>
          <a:p>
            <a:pPr lvl="1" algn="just"/>
            <a:r>
              <a:rPr lang="cs-CZ" sz="1400" dirty="0"/>
              <a:t>Konzultační hodiny: středa 11,00 -  13,00 nebo přes online MS </a:t>
            </a:r>
            <a:r>
              <a:rPr lang="cs-CZ" sz="1400" dirty="0" err="1"/>
              <a:t>Teams</a:t>
            </a:r>
            <a:endParaRPr lang="cs-CZ" sz="1400" dirty="0"/>
          </a:p>
          <a:p>
            <a:pPr lvl="1" algn="just"/>
            <a:r>
              <a:rPr lang="cs-CZ" sz="1400" dirty="0"/>
              <a:t>Email: </a:t>
            </a:r>
            <a:r>
              <a:rPr lang="cs-CZ" sz="1400" dirty="0" err="1">
                <a:hlinkClick r:id="rId2"/>
              </a:rPr>
              <a:t>zapletalova</a:t>
            </a:r>
            <a:r>
              <a:rPr lang="en-US" sz="1400" dirty="0">
                <a:hlinkClick r:id="rId2"/>
              </a:rPr>
              <a:t>@</a:t>
            </a:r>
            <a:r>
              <a:rPr lang="cs-CZ" sz="1400" dirty="0">
                <a:hlinkClick r:id="rId2"/>
              </a:rPr>
              <a:t>opf.slu.cz</a:t>
            </a:r>
            <a:endParaRPr lang="cs-CZ" sz="1400" dirty="0"/>
          </a:p>
          <a:p>
            <a:pPr lvl="1" algn="just"/>
            <a:r>
              <a:rPr lang="cs-CZ" sz="1400" dirty="0"/>
              <a:t>Telefon: 596 398 433</a:t>
            </a:r>
          </a:p>
          <a:p>
            <a:pPr algn="just"/>
            <a:r>
              <a:rPr lang="cs-CZ" sz="1800" dirty="0"/>
              <a:t>Veškeré materiály, informace a podklady ke studiu: IS SU</a:t>
            </a:r>
          </a:p>
          <a:p>
            <a:pPr algn="just"/>
            <a:r>
              <a:rPr lang="cs-CZ" sz="1800" dirty="0"/>
              <a:t>Požadavky na ukončení předmětu:</a:t>
            </a:r>
          </a:p>
          <a:p>
            <a:pPr lvl="1" algn="just"/>
            <a:r>
              <a:rPr lang="cs-CZ" sz="1400" dirty="0"/>
              <a:t>Absolvování průběžného testu (11. 4. – 15. 4. 2022) přes IS SU – 25% hodnocení (max. 25 bodů)</a:t>
            </a:r>
          </a:p>
          <a:p>
            <a:pPr lvl="1" algn="just"/>
            <a:r>
              <a:rPr lang="cs-CZ" sz="1400" dirty="0"/>
              <a:t>Odevzdání (do 10. 5. 2022) a prezentace seminární práce (od 16. 5. 2022)  – 15% hodnocení (max. 15 bodů)</a:t>
            </a:r>
          </a:p>
          <a:p>
            <a:pPr lvl="1" algn="just"/>
            <a:r>
              <a:rPr lang="cs-CZ" sz="1400" dirty="0"/>
              <a:t>Úspěšné absolvování zkoušky písemnou formou – 60% hodnocení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Základní informace k předmětu</a:t>
            </a:r>
            <a:endParaRPr lang="cs-CZ" sz="2200" dirty="0"/>
          </a:p>
        </p:txBody>
      </p:sp>
    </p:spTree>
    <p:extLst>
      <p:ext uri="{BB962C8B-B14F-4D97-AF65-F5344CB8AC3E}">
        <p14:creationId xmlns:p14="http://schemas.microsoft.com/office/powerpoint/2010/main" val="567121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dirty="0" smtClean="0"/>
              <a:t>Základními </a:t>
            </a:r>
            <a:r>
              <a:rPr lang="cs-CZ" sz="1700" dirty="0"/>
              <a:t>principy byrokratického řízení a byrokratické organizace jsou:</a:t>
            </a:r>
          </a:p>
          <a:p>
            <a:pPr algn="just"/>
            <a:r>
              <a:rPr lang="cs-CZ" sz="1700" dirty="0"/>
              <a:t>Jasná dělba práce. Každý pracovník má podrobný popis práce s vymezenými pravomocemi a odpovědnostmi, které nesmí porušit.</a:t>
            </a:r>
          </a:p>
          <a:p>
            <a:pPr algn="just"/>
            <a:r>
              <a:rPr lang="cs-CZ" sz="1700" dirty="0"/>
              <a:t>Práce podle pravidel. Veškerá činnost v organizaci probíhá podle přesně stanovených pravidel, směrnic, příkazů aj., které nelze porušovat.</a:t>
            </a:r>
          </a:p>
          <a:p>
            <a:pPr algn="just"/>
            <a:r>
              <a:rPr lang="cs-CZ" sz="1700" dirty="0"/>
              <a:t>Souvislý řetěz příkazů. Pracovní příkazy musejí být předávány souvisle a plynule od vrcholového vedoucího pracovníka až po nejnižší stupeň řízení.</a:t>
            </a:r>
          </a:p>
          <a:p>
            <a:pPr algn="just"/>
            <a:r>
              <a:rPr lang="cs-CZ" sz="1700" dirty="0"/>
              <a:t>Odstup mezi vedoucím pracovníkem a podřízenými. S podřízenými má jednat formálně, neosobně, ale spravedlivě.</a:t>
            </a:r>
          </a:p>
          <a:p>
            <a:pPr algn="just"/>
            <a:r>
              <a:rPr lang="cs-CZ" sz="1700" dirty="0"/>
              <a:t>Pracovní postup zaměstnanců je založený na výkonnosti a věku pracovníka. </a:t>
            </a:r>
          </a:p>
          <a:p>
            <a:pPr algn="just"/>
            <a:r>
              <a:rPr lang="cs-CZ" sz="1700" dirty="0"/>
              <a:t>Zaměstnanci se nemají podílet na správě ani na vlastnictví majetku organizace</a:t>
            </a:r>
            <a:r>
              <a:rPr lang="cs-CZ" sz="1700" dirty="0" smtClean="0"/>
              <a:t>.</a:t>
            </a:r>
          </a:p>
          <a:p>
            <a:pPr marL="0" indent="0" algn="just">
              <a:buNone/>
            </a:pPr>
            <a:endParaRPr lang="cs-CZ" sz="1700" dirty="0"/>
          </a:p>
          <a:p>
            <a:pPr algn="just"/>
            <a:endParaRPr lang="cs-CZ" sz="1700" dirty="0"/>
          </a:p>
          <a:p>
            <a:pPr algn="just"/>
            <a:endParaRPr lang="cs-CZ" sz="1700" dirty="0" smtClean="0"/>
          </a:p>
          <a:p>
            <a:pPr algn="just"/>
            <a:endParaRPr lang="cs-CZ" sz="1700" dirty="0"/>
          </a:p>
          <a:p>
            <a:pPr algn="just"/>
            <a:endParaRPr lang="pl-PL"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Max Weber (1864 – 1920) </a:t>
            </a:r>
            <a:endParaRPr lang="cs-CZ" dirty="0"/>
          </a:p>
        </p:txBody>
      </p:sp>
    </p:spTree>
    <p:extLst>
      <p:ext uri="{BB962C8B-B14F-4D97-AF65-F5344CB8AC3E}">
        <p14:creationId xmlns:p14="http://schemas.microsoft.com/office/powerpoint/2010/main" val="3425016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Tento směr </a:t>
            </a:r>
            <a:r>
              <a:rPr lang="cs-CZ" sz="1800" dirty="0" smtClean="0"/>
              <a:t>managementu </a:t>
            </a:r>
            <a:r>
              <a:rPr lang="cs-CZ" sz="1800" dirty="0"/>
              <a:t>zdůrazňuje význam psychických a sociálních </a:t>
            </a:r>
            <a:r>
              <a:rPr lang="cs-CZ" sz="1800" dirty="0" smtClean="0"/>
              <a:t>faktorů a jejich </a:t>
            </a:r>
            <a:r>
              <a:rPr lang="cs-CZ" sz="1800" dirty="0"/>
              <a:t>vliv na </a:t>
            </a:r>
            <a:r>
              <a:rPr lang="cs-CZ" sz="1800" dirty="0" smtClean="0"/>
              <a:t>výsledky </a:t>
            </a:r>
            <a:r>
              <a:rPr lang="cs-CZ" sz="1800" dirty="0"/>
              <a:t>práce lidí. </a:t>
            </a:r>
            <a:endParaRPr lang="cs-CZ" sz="1800" dirty="0" smtClean="0"/>
          </a:p>
          <a:p>
            <a:pPr algn="just"/>
            <a:r>
              <a:rPr lang="cs-CZ" sz="1800" dirty="0"/>
              <a:t>Škola lidských vztahů </a:t>
            </a:r>
            <a:r>
              <a:rPr lang="cs-CZ" sz="1800" dirty="0" smtClean="0"/>
              <a:t>preferovala člověka </a:t>
            </a:r>
            <a:r>
              <a:rPr lang="cs-CZ" sz="1800" dirty="0"/>
              <a:t>jako ústřední prvek organizace a objekt řízení a stala se </a:t>
            </a:r>
            <a:r>
              <a:rPr lang="cs-CZ" sz="1800" dirty="0" smtClean="0"/>
              <a:t>jedním z prvních </a:t>
            </a:r>
            <a:r>
              <a:rPr lang="cs-CZ" sz="1800" dirty="0"/>
              <a:t>východisek pro současný management lidských </a:t>
            </a:r>
            <a:r>
              <a:rPr lang="cs-CZ" sz="1800" dirty="0" smtClean="0"/>
              <a:t>zdrojů.</a:t>
            </a:r>
            <a:endParaRPr lang="cs-CZ" sz="1800" dirty="0"/>
          </a:p>
          <a:p>
            <a:pPr algn="just"/>
            <a:r>
              <a:rPr lang="cs-CZ" sz="1800" dirty="0" smtClean="0"/>
              <a:t>Velice </a:t>
            </a:r>
            <a:r>
              <a:rPr lang="cs-CZ" sz="1800" dirty="0"/>
              <a:t>známý je díky závěrům tzv. </a:t>
            </a:r>
            <a:r>
              <a:rPr lang="cs-CZ" sz="1800" dirty="0" err="1" smtClean="0"/>
              <a:t>Hawthornských</a:t>
            </a:r>
            <a:r>
              <a:rPr lang="cs-CZ" sz="1800" dirty="0" smtClean="0"/>
              <a:t> studií. V těchto </a:t>
            </a:r>
            <a:r>
              <a:rPr lang="cs-CZ" sz="1800" dirty="0"/>
              <a:t>studiích bylo zjištěno, že produktivitu práce ovlivňuje mnohem </a:t>
            </a:r>
            <a:r>
              <a:rPr lang="cs-CZ" sz="1800" dirty="0" smtClean="0"/>
              <a:t>významněji </a:t>
            </a:r>
            <a:r>
              <a:rPr lang="cs-CZ" sz="1800" dirty="0"/>
              <a:t>„</a:t>
            </a:r>
            <a:r>
              <a:rPr lang="cs-CZ" sz="1800" dirty="0" smtClean="0"/>
              <a:t>lidský </a:t>
            </a:r>
            <a:r>
              <a:rPr lang="cs-CZ" sz="1800" dirty="0"/>
              <a:t>prvek“ </a:t>
            </a:r>
            <a:r>
              <a:rPr lang="cs-CZ" sz="1800" dirty="0" smtClean="0"/>
              <a:t>v pracovním prostředí než </a:t>
            </a:r>
            <a:r>
              <a:rPr lang="cs-CZ" sz="1800" dirty="0"/>
              <a:t>technické, respektive </a:t>
            </a:r>
            <a:r>
              <a:rPr lang="cs-CZ" sz="1800" dirty="0" smtClean="0"/>
              <a:t>fyzikální </a:t>
            </a:r>
            <a:r>
              <a:rPr lang="cs-CZ" sz="1800" dirty="0"/>
              <a:t>podmínky </a:t>
            </a:r>
            <a:r>
              <a:rPr lang="cs-CZ" sz="1800" dirty="0" smtClean="0"/>
              <a:t>práce.</a:t>
            </a:r>
          </a:p>
          <a:p>
            <a:pPr algn="just"/>
            <a:r>
              <a:rPr lang="cs-CZ" sz="1800" dirty="0"/>
              <a:t>Mezi představitele patří H</a:t>
            </a:r>
            <a:r>
              <a:rPr lang="cs-CZ" sz="1800" dirty="0" smtClean="0"/>
              <a:t>. </a:t>
            </a:r>
            <a:r>
              <a:rPr lang="cs-CZ" sz="1800" dirty="0" err="1" smtClean="0"/>
              <a:t>Münsterberg</a:t>
            </a:r>
            <a:r>
              <a:rPr lang="cs-CZ" sz="1800" dirty="0"/>
              <a:t>, </a:t>
            </a:r>
            <a:r>
              <a:rPr lang="cs-CZ" sz="1800" dirty="0" smtClean="0"/>
              <a:t>E</a:t>
            </a:r>
            <a:r>
              <a:rPr lang="cs-CZ" sz="1800" dirty="0"/>
              <a:t>. </a:t>
            </a:r>
            <a:r>
              <a:rPr lang="cs-CZ" sz="1800" dirty="0" err="1"/>
              <a:t>Mayo</a:t>
            </a:r>
            <a:r>
              <a:rPr lang="cs-CZ" sz="1800" dirty="0"/>
              <a:t>, V. </a:t>
            </a:r>
            <a:r>
              <a:rPr lang="cs-CZ" sz="1800" dirty="0" err="1"/>
              <a:t>Pareto</a:t>
            </a:r>
            <a:r>
              <a:rPr lang="cs-CZ" sz="1800" dirty="0"/>
              <a:t>, M. P. </a:t>
            </a:r>
            <a:r>
              <a:rPr lang="cs-CZ" sz="1800" dirty="0" err="1" smtClean="0"/>
              <a:t>Follet</a:t>
            </a:r>
            <a:r>
              <a:rPr lang="cs-CZ" sz="1800" dirty="0" smtClean="0"/>
              <a:t> </a:t>
            </a:r>
            <a:r>
              <a:rPr lang="cs-CZ" sz="1800" dirty="0" err="1" smtClean="0"/>
              <a:t>ová</a:t>
            </a:r>
            <a:r>
              <a:rPr lang="cs-CZ" sz="1800" dirty="0"/>
              <a:t>, Ch. </a:t>
            </a:r>
            <a:r>
              <a:rPr lang="cs-CZ" sz="1800" dirty="0" err="1"/>
              <a:t>Barnard</a:t>
            </a:r>
            <a:r>
              <a:rPr lang="cs-CZ" sz="1800" dirty="0"/>
              <a:t> a další.</a:t>
            </a:r>
          </a:p>
          <a:p>
            <a:pPr algn="just"/>
            <a:endParaRPr lang="cs-CZ" sz="1800" dirty="0"/>
          </a:p>
          <a:p>
            <a:pPr algn="just"/>
            <a:endParaRPr lang="cs-CZ" sz="1800" dirty="0"/>
          </a:p>
          <a:p>
            <a:pPr algn="just"/>
            <a:endParaRPr lang="cs-CZ" sz="1800" dirty="0" smtClean="0"/>
          </a:p>
          <a:p>
            <a:pPr algn="just"/>
            <a:endParaRPr lang="cs-CZ" sz="1800" dirty="0"/>
          </a:p>
          <a:p>
            <a:pPr algn="just"/>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Škola lidských vztahů</a:t>
            </a:r>
            <a:endParaRPr lang="cs-CZ" dirty="0"/>
          </a:p>
        </p:txBody>
      </p:sp>
    </p:spTree>
    <p:extLst>
      <p:ext uri="{BB962C8B-B14F-4D97-AF65-F5344CB8AC3E}">
        <p14:creationId xmlns:p14="http://schemas.microsoft.com/office/powerpoint/2010/main" val="2496977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Neoklasická teorie managementu (škola lidských vztahů) se někdy označuje jako druhá vývojová etapa managementu. </a:t>
            </a:r>
            <a:endParaRPr lang="cs-CZ" sz="1800" dirty="0" smtClean="0"/>
          </a:p>
          <a:p>
            <a:pPr algn="just"/>
            <a:r>
              <a:rPr lang="cs-CZ" sz="1800" dirty="0" smtClean="0"/>
              <a:t>Představitelé </a:t>
            </a:r>
            <a:r>
              <a:rPr lang="cs-CZ" sz="1800" dirty="0"/>
              <a:t>této vývojové etapy se soustředili na zkoumání lidských vztahů, psychologické motivy chování se lidí v pracovním procesu, spolupráci a konflikty, komunikaci, vedení lidí, neformální organizaci. </a:t>
            </a:r>
            <a:endParaRPr lang="cs-CZ" sz="1800" dirty="0" smtClean="0"/>
          </a:p>
          <a:p>
            <a:pPr algn="just"/>
            <a:r>
              <a:rPr lang="cs-CZ" sz="1800" dirty="0" smtClean="0"/>
              <a:t>Jednalo </a:t>
            </a:r>
            <a:r>
              <a:rPr lang="cs-CZ" sz="1800" dirty="0"/>
              <a:t>se zde o nový kritický přístup k teorii managementu oproti klasickému taylorizmu, který v podstatě chápal člověka jako stroj. </a:t>
            </a:r>
            <a:endParaRPr lang="cs-CZ" sz="1800" dirty="0" smtClean="0"/>
          </a:p>
          <a:p>
            <a:pPr algn="just"/>
            <a:r>
              <a:rPr lang="cs-CZ" sz="1800" dirty="0" smtClean="0"/>
              <a:t>K </a:t>
            </a:r>
            <a:r>
              <a:rPr lang="cs-CZ" sz="1800" dirty="0"/>
              <a:t>významným představitelům této etapy patří: Mary </a:t>
            </a:r>
            <a:r>
              <a:rPr lang="cs-CZ" sz="1800" dirty="0" err="1"/>
              <a:t>Parker</a:t>
            </a:r>
            <a:r>
              <a:rPr lang="cs-CZ" sz="1800" dirty="0"/>
              <a:t> </a:t>
            </a:r>
            <a:r>
              <a:rPr lang="cs-CZ" sz="1800" dirty="0" err="1"/>
              <a:t>Folletová</a:t>
            </a:r>
            <a:r>
              <a:rPr lang="cs-CZ" sz="1800" dirty="0"/>
              <a:t>, </a:t>
            </a:r>
            <a:r>
              <a:rPr lang="cs-CZ" sz="1800" dirty="0" err="1"/>
              <a:t>Elton</a:t>
            </a:r>
            <a:r>
              <a:rPr lang="cs-CZ" sz="1800" dirty="0"/>
              <a:t> </a:t>
            </a:r>
            <a:r>
              <a:rPr lang="cs-CZ" sz="1800" dirty="0" err="1"/>
              <a:t>Mayo</a:t>
            </a:r>
            <a:r>
              <a:rPr lang="cs-CZ" sz="1800" dirty="0"/>
              <a:t>. </a:t>
            </a:r>
            <a:endParaRPr lang="cs-CZ" sz="1800" dirty="0" smtClean="0"/>
          </a:p>
          <a:p>
            <a:pPr algn="just"/>
            <a:r>
              <a:rPr lang="cs-CZ" sz="1800" dirty="0" smtClean="0"/>
              <a:t>Rozvoj </a:t>
            </a:r>
            <a:r>
              <a:rPr lang="cs-CZ" sz="1800" dirty="0"/>
              <a:t>teorie mezilidských vztahů byl zaznamenán v dalším období před druhou světovou válkou, představitelem je zejména </a:t>
            </a:r>
            <a:r>
              <a:rPr lang="cs-CZ" sz="1800" dirty="0" err="1"/>
              <a:t>Chester</a:t>
            </a:r>
            <a:r>
              <a:rPr lang="cs-CZ" sz="1800" dirty="0"/>
              <a:t> </a:t>
            </a:r>
            <a:r>
              <a:rPr lang="cs-CZ" sz="1800" dirty="0" err="1"/>
              <a:t>Barnard</a:t>
            </a:r>
            <a:r>
              <a:rPr lang="cs-CZ" sz="1800" dirty="0"/>
              <a:t>. V poválečném období to byli K. </a:t>
            </a:r>
            <a:r>
              <a:rPr lang="cs-CZ" sz="1800" dirty="0" err="1"/>
              <a:t>Lewin</a:t>
            </a:r>
            <a:r>
              <a:rPr lang="cs-CZ" sz="1800" dirty="0"/>
              <a:t>, A. H. </a:t>
            </a:r>
            <a:r>
              <a:rPr lang="cs-CZ" sz="1800" dirty="0" err="1"/>
              <a:t>Maslow</a:t>
            </a:r>
            <a:r>
              <a:rPr lang="cs-CZ" sz="1800" dirty="0"/>
              <a:t>, </a:t>
            </a:r>
            <a:r>
              <a:rPr lang="cs-CZ" sz="1800" dirty="0" err="1"/>
              <a:t>Mc</a:t>
            </a:r>
            <a:r>
              <a:rPr lang="cs-CZ" sz="1800" dirty="0"/>
              <a:t> Gregor a další</a:t>
            </a:r>
            <a:r>
              <a:rPr lang="cs-CZ" sz="1800" dirty="0" smtClean="0"/>
              <a:t>.</a:t>
            </a:r>
          </a:p>
          <a:p>
            <a:pPr marL="0" indent="0" algn="just">
              <a:buNone/>
            </a:pPr>
            <a:endParaRPr lang="cs-CZ" sz="1800" dirty="0" smtClean="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Neoklasická teorie managementu</a:t>
            </a:r>
            <a:endParaRPr lang="cs-CZ" dirty="0"/>
          </a:p>
        </p:txBody>
      </p:sp>
    </p:spTree>
    <p:extLst>
      <p:ext uri="{BB962C8B-B14F-4D97-AF65-F5344CB8AC3E}">
        <p14:creationId xmlns:p14="http://schemas.microsoft.com/office/powerpoint/2010/main" val="2777835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Moderní teorie managementu po obsahové stránce není jednoznačně propracovanou teorií, je stále ve stádiu hledání </a:t>
            </a:r>
            <a:r>
              <a:rPr lang="cs-CZ" sz="1800" dirty="0" smtClean="0"/>
              <a:t>a rozvoje. </a:t>
            </a:r>
          </a:p>
          <a:p>
            <a:pPr algn="just"/>
            <a:r>
              <a:rPr lang="cs-CZ" sz="1800" dirty="0" smtClean="0"/>
              <a:t>Z </a:t>
            </a:r>
            <a:r>
              <a:rPr lang="cs-CZ" sz="1800" dirty="0"/>
              <a:t>tohoto pohledu i mnozí autoři, začlenění do ní předtím uvedených směrů, zasahují svými pracemi i do této vývojové etapy</a:t>
            </a:r>
            <a:r>
              <a:rPr lang="cs-CZ" sz="1800" dirty="0" smtClean="0"/>
              <a:t>.</a:t>
            </a:r>
          </a:p>
          <a:p>
            <a:pPr algn="just"/>
            <a:r>
              <a:rPr lang="cs-CZ" sz="1800" dirty="0" smtClean="0"/>
              <a:t>Jedná se o směry typické pro druhou polovinu dvacátého století a začátek dvacátého prvního století. </a:t>
            </a:r>
          </a:p>
          <a:p>
            <a:pPr algn="just"/>
            <a:r>
              <a:rPr lang="cs-CZ" sz="1800" dirty="0" smtClean="0"/>
              <a:t>Moderní směry managementu patří </a:t>
            </a:r>
            <a:r>
              <a:rPr lang="cs-CZ" sz="1800" dirty="0"/>
              <a:t>mezi významné a nosné z hlediska řízení organizací. </a:t>
            </a:r>
            <a:endParaRPr lang="cs-CZ" sz="1800" dirty="0" smtClean="0"/>
          </a:p>
          <a:p>
            <a:pPr algn="just"/>
            <a:r>
              <a:rPr lang="cs-CZ" sz="1800" dirty="0" smtClean="0"/>
              <a:t>Tyto moderní formy </a:t>
            </a:r>
            <a:r>
              <a:rPr lang="cs-CZ" sz="1800" dirty="0"/>
              <a:t>managementu vznikly v důsledku změn globálního podnikatelského prostředí a reflektují tyto změny v řízení </a:t>
            </a:r>
            <a:r>
              <a:rPr lang="cs-CZ" sz="1800" dirty="0" smtClean="0"/>
              <a:t>organizacích.</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Moderní směry vývoje managementu</a:t>
            </a:r>
            <a:endParaRPr lang="cs-CZ" dirty="0"/>
          </a:p>
        </p:txBody>
      </p:sp>
    </p:spTree>
    <p:extLst>
      <p:ext uri="{BB962C8B-B14F-4D97-AF65-F5344CB8AC3E}">
        <p14:creationId xmlns:p14="http://schemas.microsoft.com/office/powerpoint/2010/main" val="3197901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717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 období poloviny dvacátého století jsou rozvíjeny různé národové proudy, jejichž základy spadají do období klasického managementu. </a:t>
            </a:r>
            <a:endParaRPr lang="cs-CZ" sz="1800" dirty="0" smtClean="0"/>
          </a:p>
          <a:p>
            <a:pPr algn="just"/>
            <a:endParaRPr lang="cs-CZ" sz="1800" dirty="0" smtClean="0"/>
          </a:p>
          <a:p>
            <a:pPr marL="0" indent="0" algn="just">
              <a:buNone/>
            </a:pPr>
            <a:r>
              <a:rPr lang="cs-CZ" sz="1800" dirty="0" smtClean="0"/>
              <a:t>Jedná </a:t>
            </a:r>
            <a:r>
              <a:rPr lang="cs-CZ" sz="1800" dirty="0"/>
              <a:t>se </a:t>
            </a:r>
            <a:r>
              <a:rPr lang="cs-CZ" sz="1800" dirty="0" smtClean="0"/>
              <a:t>o: </a:t>
            </a:r>
          </a:p>
          <a:p>
            <a:pPr algn="just"/>
            <a:r>
              <a:rPr lang="cs-CZ" sz="1800" dirty="0" smtClean="0"/>
              <a:t>sociální </a:t>
            </a:r>
            <a:r>
              <a:rPr lang="cs-CZ" sz="1800" dirty="0"/>
              <a:t>přístup, </a:t>
            </a:r>
            <a:endParaRPr lang="cs-CZ" sz="1800" dirty="0" smtClean="0"/>
          </a:p>
          <a:p>
            <a:pPr algn="just"/>
            <a:r>
              <a:rPr lang="cs-CZ" sz="1800" dirty="0" smtClean="0"/>
              <a:t>procesní </a:t>
            </a:r>
            <a:r>
              <a:rPr lang="cs-CZ" sz="1800" dirty="0"/>
              <a:t>přístup, </a:t>
            </a:r>
            <a:endParaRPr lang="cs-CZ" sz="1800" dirty="0" smtClean="0"/>
          </a:p>
          <a:p>
            <a:pPr algn="just"/>
            <a:r>
              <a:rPr lang="cs-CZ" sz="1800" dirty="0" smtClean="0"/>
              <a:t>systémové </a:t>
            </a:r>
            <a:r>
              <a:rPr lang="cs-CZ" sz="1800" dirty="0"/>
              <a:t>přístupy, </a:t>
            </a:r>
            <a:endParaRPr lang="cs-CZ" sz="1800" dirty="0" smtClean="0"/>
          </a:p>
          <a:p>
            <a:pPr algn="just"/>
            <a:r>
              <a:rPr lang="cs-CZ" sz="1800" dirty="0" smtClean="0"/>
              <a:t>kvantitativní přístupy, </a:t>
            </a:r>
          </a:p>
          <a:p>
            <a:pPr algn="just"/>
            <a:r>
              <a:rPr lang="cs-CZ" sz="1800" dirty="0" smtClean="0"/>
              <a:t>empirické </a:t>
            </a:r>
            <a:r>
              <a:rPr lang="cs-CZ" sz="1800" dirty="0"/>
              <a:t>(pragmatické) </a:t>
            </a:r>
            <a:r>
              <a:rPr lang="cs-CZ" sz="1800" dirty="0" smtClean="0"/>
              <a:t>přístupy.</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Management 40. – 70. let 20. století</a:t>
            </a:r>
            <a:endParaRPr lang="cs-CZ" dirty="0"/>
          </a:p>
        </p:txBody>
      </p:sp>
    </p:spTree>
    <p:extLst>
      <p:ext uri="{BB962C8B-B14F-4D97-AF65-F5344CB8AC3E}">
        <p14:creationId xmlns:p14="http://schemas.microsoft.com/office/powerpoint/2010/main" val="2025109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40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Sociální přístupy, psychologicko-sociální přístupy, jsou zaměřené na hledání postavení a úlohy člověka v podniku. </a:t>
            </a:r>
            <a:endParaRPr lang="cs-CZ" sz="1800" dirty="0" smtClean="0"/>
          </a:p>
          <a:p>
            <a:pPr algn="just"/>
            <a:r>
              <a:rPr lang="cs-CZ" sz="1800" dirty="0" smtClean="0"/>
              <a:t>K</a:t>
            </a:r>
            <a:r>
              <a:rPr lang="cs-CZ" sz="1800" dirty="0"/>
              <a:t> hlavním závěrům těchto přístupů patří konstatování, že manažeři při řízení operují v sociálních systémech, kde podstatnou úlohu hraje člověk a mezilidské vztahy. </a:t>
            </a:r>
            <a:endParaRPr lang="cs-CZ" sz="1800" dirty="0" smtClean="0"/>
          </a:p>
          <a:p>
            <a:pPr algn="just"/>
            <a:r>
              <a:rPr lang="cs-CZ" sz="1800" dirty="0" smtClean="0"/>
              <a:t>Člověk</a:t>
            </a:r>
            <a:r>
              <a:rPr lang="cs-CZ" sz="1800" dirty="0"/>
              <a:t>, podle těchto přístupů, má určité pocity, zájmy, názory, předsudky, které ovlivňují jeho chování. </a:t>
            </a:r>
            <a:endParaRPr lang="cs-CZ" sz="1800" dirty="0" smtClean="0"/>
          </a:p>
          <a:p>
            <a:pPr algn="just"/>
            <a:r>
              <a:rPr lang="cs-CZ" sz="1800" dirty="0" smtClean="0"/>
              <a:t>Také </a:t>
            </a:r>
            <a:r>
              <a:rPr lang="cs-CZ" sz="1800" dirty="0"/>
              <a:t>mezilidské vztahy mají nezanedbatelný vliv na lidské chování a člověk jako takového. </a:t>
            </a:r>
            <a:endParaRPr lang="cs-CZ" sz="1800" dirty="0" smtClean="0"/>
          </a:p>
          <a:p>
            <a:pPr algn="just"/>
            <a:r>
              <a:rPr lang="cs-CZ" sz="1800" dirty="0" smtClean="0"/>
              <a:t>K</a:t>
            </a:r>
            <a:r>
              <a:rPr lang="cs-CZ" sz="1800" dirty="0"/>
              <a:t> významným představitelům sociálních přístupů patřili </a:t>
            </a:r>
            <a:r>
              <a:rPr lang="cs-CZ" sz="1800" dirty="0" err="1"/>
              <a:t>Vilfredo</a:t>
            </a:r>
            <a:r>
              <a:rPr lang="cs-CZ" sz="1800" dirty="0"/>
              <a:t> </a:t>
            </a:r>
            <a:r>
              <a:rPr lang="cs-CZ" sz="1800" dirty="0" err="1"/>
              <a:t>Pareto</a:t>
            </a:r>
            <a:r>
              <a:rPr lang="cs-CZ" sz="1800" dirty="0"/>
              <a:t>, </a:t>
            </a:r>
            <a:r>
              <a:rPr lang="cs-CZ" sz="1800" dirty="0" err="1"/>
              <a:t>Elton</a:t>
            </a:r>
            <a:r>
              <a:rPr lang="cs-CZ" sz="1800" dirty="0"/>
              <a:t> </a:t>
            </a:r>
            <a:r>
              <a:rPr lang="cs-CZ" sz="1800" dirty="0" err="1"/>
              <a:t>Mayo</a:t>
            </a:r>
            <a:r>
              <a:rPr lang="cs-CZ" sz="1800" dirty="0"/>
              <a:t>, </a:t>
            </a:r>
            <a:r>
              <a:rPr lang="cs-CZ" sz="1800" dirty="0" err="1"/>
              <a:t>Douglas</a:t>
            </a:r>
            <a:r>
              <a:rPr lang="cs-CZ" sz="1800" dirty="0"/>
              <a:t> </a:t>
            </a:r>
            <a:r>
              <a:rPr lang="cs-CZ" sz="1800" dirty="0" err="1"/>
              <a:t>McGregor</a:t>
            </a:r>
            <a:r>
              <a:rPr lang="cs-CZ" sz="1800" dirty="0"/>
              <a:t>, Abraham </a:t>
            </a:r>
            <a:r>
              <a:rPr lang="cs-CZ" sz="1800" dirty="0" err="1"/>
              <a:t>Maslow</a:t>
            </a:r>
            <a:r>
              <a:rPr lang="cs-CZ" sz="1800" dirty="0"/>
              <a:t>, Frederick </a:t>
            </a:r>
            <a:r>
              <a:rPr lang="cs-CZ" sz="1800" dirty="0" err="1"/>
              <a:t>Herzberg</a:t>
            </a:r>
            <a:r>
              <a:rPr lang="cs-CZ" sz="1800" dirty="0"/>
              <a:t>, </a:t>
            </a:r>
            <a:r>
              <a:rPr lang="cs-CZ" sz="1800" dirty="0" err="1"/>
              <a:t>Dale</a:t>
            </a:r>
            <a:r>
              <a:rPr lang="cs-CZ" sz="1800" dirty="0"/>
              <a:t> </a:t>
            </a:r>
            <a:r>
              <a:rPr lang="cs-CZ" sz="1800" dirty="0" smtClean="0"/>
              <a:t>Carnegie.</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Sociální přístupy</a:t>
            </a:r>
            <a:endParaRPr lang="cs-CZ" dirty="0"/>
          </a:p>
        </p:txBody>
      </p:sp>
    </p:spTree>
    <p:extLst>
      <p:ext uri="{BB962C8B-B14F-4D97-AF65-F5344CB8AC3E}">
        <p14:creationId xmlns:p14="http://schemas.microsoft.com/office/powerpoint/2010/main" val="2395261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2113"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Procesní přístupy vycházejí z prací a myšlenek H. </a:t>
            </a:r>
            <a:r>
              <a:rPr lang="cs-CZ" sz="1800" dirty="0" err="1"/>
              <a:t>Fayola</a:t>
            </a:r>
            <a:r>
              <a:rPr lang="cs-CZ" sz="1800" dirty="0"/>
              <a:t> a rozvíjejí teorii vnitřní struktury procesů řízení a systematicky se zabývají jednotlivými procesy, které manažeři při řízení vykonávají. </a:t>
            </a:r>
            <a:endParaRPr lang="cs-CZ" sz="1800" dirty="0" smtClean="0"/>
          </a:p>
          <a:p>
            <a:pPr algn="just"/>
            <a:r>
              <a:rPr lang="cs-CZ" sz="1800" dirty="0" smtClean="0"/>
              <a:t>Společným </a:t>
            </a:r>
            <a:r>
              <a:rPr lang="cs-CZ" sz="1800" dirty="0"/>
              <a:t>rysem těchto přístupů je závěr, že vlastní aktivity manažerů lze rozdělit do řady dílčích funkcí, manažerských funkcí. </a:t>
            </a:r>
            <a:endParaRPr lang="cs-CZ" sz="1800" dirty="0" smtClean="0"/>
          </a:p>
          <a:p>
            <a:pPr algn="just"/>
            <a:r>
              <a:rPr lang="cs-CZ" sz="1800" dirty="0" smtClean="0"/>
              <a:t>Významnými </a:t>
            </a:r>
            <a:r>
              <a:rPr lang="cs-CZ" sz="1800" dirty="0"/>
              <a:t>představiteli těchto přístupů byli </a:t>
            </a:r>
            <a:r>
              <a:rPr lang="cs-CZ" sz="1800" dirty="0" err="1"/>
              <a:t>Lyndall</a:t>
            </a:r>
            <a:r>
              <a:rPr lang="cs-CZ" sz="1800" dirty="0"/>
              <a:t> F. </a:t>
            </a:r>
            <a:r>
              <a:rPr lang="cs-CZ" sz="1800" dirty="0" err="1"/>
              <a:t>Urwick</a:t>
            </a:r>
            <a:r>
              <a:rPr lang="cs-CZ" sz="1800" dirty="0"/>
              <a:t>, Luther </a:t>
            </a:r>
            <a:r>
              <a:rPr lang="cs-CZ" sz="1800" dirty="0" err="1"/>
              <a:t>Gulick</a:t>
            </a:r>
            <a:r>
              <a:rPr lang="cs-CZ" sz="1800" dirty="0"/>
              <a:t> a další</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Procesní přístupy</a:t>
            </a:r>
            <a:endParaRPr lang="cs-CZ" dirty="0"/>
          </a:p>
        </p:txBody>
      </p:sp>
    </p:spTree>
    <p:extLst>
      <p:ext uri="{BB962C8B-B14F-4D97-AF65-F5344CB8AC3E}">
        <p14:creationId xmlns:p14="http://schemas.microsoft.com/office/powerpoint/2010/main" val="1467393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Systémové přístupy usilují o aplikaci koncepce funkční analýzy a obecné teorie systémů do řízení. Pro tento přístup je charakteristický komplexní pohled na objektivní realitu, přičemž tato realita je posuzována jako mnohorozměrný a mnohostupňový uspořádaný celek. </a:t>
            </a:r>
            <a:endParaRPr lang="cs-CZ" sz="1700" dirty="0" smtClean="0"/>
          </a:p>
          <a:p>
            <a:pPr algn="just"/>
            <a:r>
              <a:rPr lang="cs-CZ" sz="1700" dirty="0" smtClean="0"/>
              <a:t>K</a:t>
            </a:r>
            <a:r>
              <a:rPr lang="cs-CZ" sz="1700" dirty="0"/>
              <a:t> řešení problémů se zavádějí určité zjednodušené modely – systémy, na kterých se řeší složité problémy skutečnosti. </a:t>
            </a:r>
            <a:r>
              <a:rPr lang="cs-CZ" sz="1700" dirty="0" smtClean="0"/>
              <a:t>Systém </a:t>
            </a:r>
            <a:r>
              <a:rPr lang="cs-CZ" sz="1700" dirty="0"/>
              <a:t>je abstraktní myšlenková konstrukce, která se snaží postihnout reálný objekt z určitého hlediska. Jedná se o účelově vytvořený a uspořádaný celek, který lze charakterizovat strukturou (prvky a vazby mezi nimi) a chováním (reakce na různé podněty). Funkce systému je chování přisuzované systému a je determinována jednak nadřazeným systémem, jednak vlastním systémem, přičemž na systém působí i okolí. </a:t>
            </a:r>
            <a:endParaRPr lang="cs-CZ" sz="1700" dirty="0" smtClean="0"/>
          </a:p>
          <a:p>
            <a:pPr algn="just"/>
            <a:r>
              <a:rPr lang="cs-CZ" sz="1700" dirty="0" smtClean="0"/>
              <a:t>Systémové </a:t>
            </a:r>
            <a:r>
              <a:rPr lang="cs-CZ" sz="1700" dirty="0"/>
              <a:t>přístupy se tak zaměřují na analýzu vnitřních vztahů systému řízení, interakci různých vnitřních činitelů, a interakci systému s jeho okolím. </a:t>
            </a:r>
            <a:endParaRPr lang="cs-CZ" sz="1700" dirty="0" smtClean="0"/>
          </a:p>
          <a:p>
            <a:pPr algn="just"/>
            <a:r>
              <a:rPr lang="cs-CZ" sz="1700" dirty="0" smtClean="0"/>
              <a:t>Hlavním </a:t>
            </a:r>
            <a:r>
              <a:rPr lang="cs-CZ" sz="1700" dirty="0"/>
              <a:t>představitelem systémového přístupu je třeba </a:t>
            </a:r>
            <a:r>
              <a:rPr lang="cs-CZ" sz="1700" dirty="0" err="1"/>
              <a:t>Chester</a:t>
            </a:r>
            <a:r>
              <a:rPr lang="cs-CZ" sz="1700" dirty="0"/>
              <a:t> I. </a:t>
            </a:r>
            <a:r>
              <a:rPr lang="cs-CZ" sz="1700" dirty="0" err="1" smtClean="0"/>
              <a:t>Barnard</a:t>
            </a:r>
            <a:r>
              <a:rPr lang="cs-CZ" sz="1700" dirty="0" smtClean="0"/>
              <a:t>.</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Systémové přístupy</a:t>
            </a:r>
            <a:endParaRPr lang="cs-CZ" dirty="0"/>
          </a:p>
        </p:txBody>
      </p:sp>
    </p:spTree>
    <p:extLst>
      <p:ext uri="{BB962C8B-B14F-4D97-AF65-F5344CB8AC3E}">
        <p14:creationId xmlns:p14="http://schemas.microsoft.com/office/powerpoint/2010/main" val="505185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Kvantitativní přístupy, nebo také matematické přístupy, chápou management jako čistě logické procesy, které lze transformovat do matematických modelů. Potom jsou prostřednictvím matematických modelů exaktně určeny výsledky zkoumaných problémů a na jejich základě jsou realizovány příslušné řídící akty. </a:t>
            </a:r>
            <a:endParaRPr lang="cs-CZ" sz="1600" dirty="0" smtClean="0"/>
          </a:p>
          <a:p>
            <a:pPr algn="just"/>
            <a:r>
              <a:rPr lang="cs-CZ" sz="1600" dirty="0" smtClean="0"/>
              <a:t>Tyto </a:t>
            </a:r>
            <a:r>
              <a:rPr lang="cs-CZ" sz="1600" dirty="0"/>
              <a:t>přístupy jsou využívány ve složitých rozhodovacích situacích s velkým nebo dokonce nekonečným počtem variant. </a:t>
            </a:r>
            <a:endParaRPr lang="cs-CZ" sz="1600" dirty="0" smtClean="0"/>
          </a:p>
          <a:p>
            <a:pPr algn="just"/>
            <a:r>
              <a:rPr lang="cs-CZ" sz="1600" dirty="0" smtClean="0"/>
              <a:t>Klíčovým </a:t>
            </a:r>
            <a:r>
              <a:rPr lang="cs-CZ" sz="1600" dirty="0"/>
              <a:t>problémem těchto přístupů je ten, že při formování matematického modelu nelze obsáhnout všechny aspekty zkoumané reality a následné přesné propočty nemohou tudíž poskytnout výsledky umožňující okamžitou realizaci příslušných opatření. Kvantitativní metody využívají matematické programování, strukturní analýzu, teorii her, analýzu projektů, teorii hromadné obsluhy, teorii zásob, teorii obnovy a další matematické metody. </a:t>
            </a:r>
            <a:endParaRPr lang="cs-CZ" sz="1600" dirty="0" smtClean="0"/>
          </a:p>
          <a:p>
            <a:pPr algn="just"/>
            <a:r>
              <a:rPr lang="cs-CZ" sz="1600" dirty="0" smtClean="0"/>
              <a:t>K</a:t>
            </a:r>
            <a:r>
              <a:rPr lang="cs-CZ" sz="1600" dirty="0"/>
              <a:t> významným představitelům těchto přístupů patří Kenneth J. </a:t>
            </a:r>
            <a:r>
              <a:rPr lang="cs-CZ" sz="1600" dirty="0" err="1"/>
              <a:t>Arrow</a:t>
            </a:r>
            <a:r>
              <a:rPr lang="cs-CZ" sz="1600" dirty="0"/>
              <a:t>, Ragnar </a:t>
            </a:r>
            <a:r>
              <a:rPr lang="cs-CZ" sz="1600" dirty="0" err="1"/>
              <a:t>Frisch</a:t>
            </a:r>
            <a:r>
              <a:rPr lang="cs-CZ" sz="1600" dirty="0"/>
              <a:t>, Leonid </a:t>
            </a:r>
            <a:r>
              <a:rPr lang="cs-CZ" sz="1600" dirty="0" err="1"/>
              <a:t>Vitaljevič</a:t>
            </a:r>
            <a:r>
              <a:rPr lang="cs-CZ" sz="1600" dirty="0"/>
              <a:t> </a:t>
            </a:r>
            <a:r>
              <a:rPr lang="cs-CZ" sz="1600" dirty="0" err="1"/>
              <a:t>Kantorovič</a:t>
            </a:r>
            <a:r>
              <a:rPr lang="cs-CZ" sz="1600" dirty="0"/>
              <a:t>, </a:t>
            </a:r>
            <a:r>
              <a:rPr lang="cs-CZ" sz="1600" dirty="0" err="1"/>
              <a:t>Wassily</a:t>
            </a:r>
            <a:r>
              <a:rPr lang="cs-CZ" sz="1600" dirty="0"/>
              <a:t> </a:t>
            </a:r>
            <a:r>
              <a:rPr lang="cs-CZ" sz="1600" dirty="0" err="1"/>
              <a:t>Leontieff</a:t>
            </a:r>
            <a:r>
              <a:rPr lang="cs-CZ" sz="1600" dirty="0"/>
              <a:t>, John von Neumann, Paul A. </a:t>
            </a:r>
            <a:r>
              <a:rPr lang="cs-CZ" sz="1600" dirty="0" err="1"/>
              <a:t>Samuelson</a:t>
            </a:r>
            <a:r>
              <a:rPr lang="cs-CZ" sz="1600" dirty="0"/>
              <a:t>, Herbert A. Simon a </a:t>
            </a:r>
            <a:r>
              <a:rPr lang="cs-CZ" sz="1600" dirty="0" err="1"/>
              <a:t>Harry</a:t>
            </a:r>
            <a:r>
              <a:rPr lang="cs-CZ" sz="1600" dirty="0"/>
              <a:t> M. </a:t>
            </a:r>
            <a:r>
              <a:rPr lang="cs-CZ" sz="1600" dirty="0" err="1" smtClean="0"/>
              <a:t>Markowit</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Kvantitativní přístupy</a:t>
            </a:r>
            <a:endParaRPr lang="cs-CZ" dirty="0"/>
          </a:p>
        </p:txBody>
      </p:sp>
    </p:spTree>
    <p:extLst>
      <p:ext uri="{BB962C8B-B14F-4D97-AF65-F5344CB8AC3E}">
        <p14:creationId xmlns:p14="http://schemas.microsoft.com/office/powerpoint/2010/main" val="2618476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Empirické (pragmatické) přístupy jsou postaveny na zkušenostech, empirii, a praktických poznatcích, které vycházejí z praxí prověřených pravd. </a:t>
            </a:r>
            <a:endParaRPr lang="cs-CZ" sz="1800" dirty="0" smtClean="0"/>
          </a:p>
          <a:p>
            <a:pPr algn="just"/>
            <a:r>
              <a:rPr lang="cs-CZ" sz="1800" dirty="0" smtClean="0"/>
              <a:t>Tyto </a:t>
            </a:r>
            <a:r>
              <a:rPr lang="cs-CZ" sz="1800" dirty="0"/>
              <a:t>poznatky jsou zobecňovány a poté předkládány manažerům ve formě užitečných doporučení pro zlepšení jejich řídících činností. </a:t>
            </a:r>
            <a:endParaRPr lang="cs-CZ" sz="1800" dirty="0" smtClean="0"/>
          </a:p>
          <a:p>
            <a:pPr algn="just"/>
            <a:r>
              <a:rPr lang="cs-CZ" sz="1800" dirty="0" smtClean="0"/>
              <a:t>Doporučení </a:t>
            </a:r>
            <a:r>
              <a:rPr lang="cs-CZ" sz="1800" dirty="0"/>
              <a:t>jsou obvykle provázena příklady z praxe, případovými studiemi, a také nejlepší příklady, tzv. </a:t>
            </a:r>
            <a:r>
              <a:rPr lang="cs-CZ" sz="1800" dirty="0" err="1"/>
              <a:t>best</a:t>
            </a:r>
            <a:r>
              <a:rPr lang="cs-CZ" sz="1800" dirty="0"/>
              <a:t> </a:t>
            </a:r>
            <a:r>
              <a:rPr lang="cs-CZ" sz="1800" dirty="0" err="1"/>
              <a:t>practices</a:t>
            </a:r>
            <a:r>
              <a:rPr lang="cs-CZ" sz="1800" dirty="0"/>
              <a:t>. </a:t>
            </a:r>
            <a:endParaRPr lang="cs-CZ" sz="1800" dirty="0" smtClean="0"/>
          </a:p>
          <a:p>
            <a:pPr algn="just"/>
            <a:r>
              <a:rPr lang="cs-CZ" sz="1800" dirty="0" smtClean="0"/>
              <a:t>Empirické </a:t>
            </a:r>
            <a:r>
              <a:rPr lang="cs-CZ" sz="1800" dirty="0"/>
              <a:t>přístupy jsou nejčastěji využívány poradenskými společnostmi. </a:t>
            </a:r>
            <a:endParaRPr lang="cs-CZ" sz="1800" dirty="0" smtClean="0"/>
          </a:p>
          <a:p>
            <a:pPr algn="just"/>
            <a:r>
              <a:rPr lang="cs-CZ" sz="1800" dirty="0" smtClean="0"/>
              <a:t>Mezi </a:t>
            </a:r>
            <a:r>
              <a:rPr lang="cs-CZ" sz="1800" dirty="0"/>
              <a:t>hlavní představitele empirických přístupů patří třeba Alfred P. </a:t>
            </a:r>
            <a:r>
              <a:rPr lang="cs-CZ" sz="1800" dirty="0" err="1"/>
              <a:t>Sloan</a:t>
            </a:r>
            <a:r>
              <a:rPr lang="cs-CZ" sz="1800" dirty="0"/>
              <a:t> a Peter F. </a:t>
            </a:r>
            <a:r>
              <a:rPr lang="cs-CZ" sz="1800" dirty="0" err="1"/>
              <a:t>Drucker</a:t>
            </a:r>
            <a:r>
              <a:rPr lang="cs-CZ" sz="18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Empirické přístupy</a:t>
            </a:r>
            <a:endParaRPr lang="cs-CZ" dirty="0"/>
          </a:p>
        </p:txBody>
      </p:sp>
    </p:spTree>
    <p:extLst>
      <p:ext uri="{BB962C8B-B14F-4D97-AF65-F5344CB8AC3E}">
        <p14:creationId xmlns:p14="http://schemas.microsoft.com/office/powerpoint/2010/main" val="1481197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Souhrn všech činností, které je třeba udělat, aby byl zabezpečen chod organizace.</a:t>
            </a:r>
          </a:p>
          <a:p>
            <a:pPr algn="just"/>
            <a:r>
              <a:rPr lang="cs-CZ" sz="1800" dirty="0"/>
              <a:t>Obecným posláním manažerské činnosti je dosažení úspěšnosti uvažované organizační jednotky nebo </a:t>
            </a:r>
            <a:r>
              <a:rPr lang="cs-CZ" sz="1800" dirty="0" smtClean="0"/>
              <a:t>procesu.</a:t>
            </a:r>
          </a:p>
          <a:p>
            <a:pPr marL="0" indent="0">
              <a:buNone/>
            </a:pPr>
            <a:r>
              <a:rPr lang="cs-CZ" sz="1800" i="1" dirty="0" smtClean="0"/>
              <a:t>Vybrané definice managementu:</a:t>
            </a:r>
          </a:p>
          <a:p>
            <a:r>
              <a:rPr lang="cs-CZ" sz="1800" dirty="0" smtClean="0"/>
              <a:t>Management </a:t>
            </a:r>
            <a:r>
              <a:rPr lang="cs-CZ" sz="1800" dirty="0"/>
              <a:t>znamená umění dosáhnout cíle organizace rukama a </a:t>
            </a:r>
            <a:r>
              <a:rPr lang="cs-CZ" sz="1800" dirty="0" err="1"/>
              <a:t>hlavama</a:t>
            </a:r>
            <a:r>
              <a:rPr lang="cs-CZ" sz="1800" dirty="0"/>
              <a:t> jiných. (</a:t>
            </a:r>
            <a:r>
              <a:rPr lang="cs-CZ" sz="1800" dirty="0" err="1"/>
              <a:t>American</a:t>
            </a:r>
            <a:r>
              <a:rPr lang="cs-CZ" sz="1800" dirty="0"/>
              <a:t> Management </a:t>
            </a:r>
            <a:r>
              <a:rPr lang="cs-CZ" sz="1800" dirty="0" err="1"/>
              <a:t>Association</a:t>
            </a:r>
            <a:r>
              <a:rPr lang="cs-CZ" sz="1800" dirty="0"/>
              <a:t>)</a:t>
            </a:r>
          </a:p>
          <a:p>
            <a:r>
              <a:rPr lang="cs-CZ" sz="1800" dirty="0"/>
              <a:t>Management je funkcí, je disciplínou, návodem, který je třeba zvládnou a manažeři jsou profesionálové, kteří tuto disciplínu realizují, vykonávají funkce a z nich vyplývající povinnosti. (P. F. </a:t>
            </a:r>
            <a:r>
              <a:rPr lang="cs-CZ" sz="1800" dirty="0" err="1"/>
              <a:t>Drucker</a:t>
            </a:r>
            <a:r>
              <a:rPr lang="cs-CZ" sz="1800" dirty="0"/>
              <a:t>, 1970)</a:t>
            </a:r>
          </a:p>
          <a:p>
            <a:pPr algn="just"/>
            <a:r>
              <a:rPr lang="cs-CZ" sz="1800" dirty="0"/>
              <a:t>Management je procesem, který probíhá mezi jednotlivcem/skupinou, který řídí (řídící subjekt) a jednotlivcem/skupinou, který je řízen (řízený subjekt). (Blažek, 2014)</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Management – jeho podstata a definice</a:t>
            </a:r>
            <a:endParaRPr lang="cs-CZ" dirty="0"/>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Management v reakci na vývoj a charakteristiky tohoto období, hledá nové manažerské přístupy, které umožní podnikům pružně a efektivně reagovat na tyto změny. Management se začíná zaměřovat na studium podnikatelského prostředí a změn v něm. V reakci na nasycení řady trhů vzniká nová manažerská koncepce, a to koncepce marketingová. Končí éra výrobce a začíná éra zákazníka. Tato skutečnost má dalekosáhlé důsledky pro systém řízení podniku. Začínají se zavádět první systémy péče o zákazníka. Roste význam znalostí, a to nejen zákazníků, ale i trhů. Znalosti se stávají významným zdrojem a konkurenční výhodou podniků.</a:t>
            </a:r>
          </a:p>
          <a:p>
            <a:pPr algn="just"/>
            <a:r>
              <a:rPr lang="cs-CZ" sz="1800" dirty="0"/>
              <a:t>K významným představitelům tohoto období vývoje managementu patří Philip </a:t>
            </a:r>
            <a:r>
              <a:rPr lang="cs-CZ" sz="1800" dirty="0" err="1"/>
              <a:t>Kotler</a:t>
            </a:r>
            <a:r>
              <a:rPr lang="cs-CZ" sz="1800" dirty="0"/>
              <a:t>, Michael E. Porter, Tom </a:t>
            </a:r>
            <a:r>
              <a:rPr lang="cs-CZ" sz="1800" dirty="0" err="1"/>
              <a:t>Peters</a:t>
            </a:r>
            <a:r>
              <a:rPr lang="cs-CZ" sz="1800" dirty="0"/>
              <a:t>, Robert </a:t>
            </a:r>
            <a:r>
              <a:rPr lang="cs-CZ" sz="1800" dirty="0" err="1"/>
              <a:t>Watermann</a:t>
            </a:r>
            <a:r>
              <a:rPr lang="cs-CZ" sz="1800" dirty="0"/>
              <a:t>, James </a:t>
            </a:r>
            <a:r>
              <a:rPr lang="cs-CZ" sz="1800" dirty="0" err="1"/>
              <a:t>Champy</a:t>
            </a:r>
            <a:r>
              <a:rPr lang="cs-CZ" sz="1800" dirty="0"/>
              <a:t>, Michael Hammer a Peter </a:t>
            </a:r>
            <a:r>
              <a:rPr lang="cs-CZ" sz="1800" dirty="0" err="1"/>
              <a:t>Senge</a:t>
            </a:r>
            <a:r>
              <a:rPr lang="cs-CZ" sz="1800" dirty="0"/>
              <a:t> (Veber a kol., 2009).</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Management konce dvacátého století</a:t>
            </a:r>
            <a:endParaRPr lang="cs-CZ" dirty="0"/>
          </a:p>
        </p:txBody>
      </p:sp>
    </p:spTree>
    <p:extLst>
      <p:ext uri="{BB962C8B-B14F-4D97-AF65-F5344CB8AC3E}">
        <p14:creationId xmlns:p14="http://schemas.microsoft.com/office/powerpoint/2010/main" val="2797254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Změny v podnikatelském prostředí se výrazným způsobem zrychlují. Rychlost těchto změn je taková, že není možné často ani určit a zaznamenat všechny nové trendy. </a:t>
            </a:r>
            <a:endParaRPr lang="cs-CZ" sz="1800" dirty="0" smtClean="0"/>
          </a:p>
          <a:p>
            <a:pPr algn="just"/>
            <a:r>
              <a:rPr lang="cs-CZ" sz="1800" dirty="0" smtClean="0"/>
              <a:t>Tato </a:t>
            </a:r>
            <a:r>
              <a:rPr lang="cs-CZ" sz="1800" dirty="0"/>
              <a:t>doba je typická rostoucím vlivem informacích, komunikačních a moderních dopravních systémů, které vedou ke zkracování vzdáleností a času. </a:t>
            </a:r>
            <a:endParaRPr lang="cs-CZ" sz="1800" dirty="0" smtClean="0"/>
          </a:p>
          <a:p>
            <a:pPr algn="just"/>
            <a:r>
              <a:rPr lang="cs-CZ" sz="1800" dirty="0" smtClean="0"/>
              <a:t>Vlivem </a:t>
            </a:r>
            <a:r>
              <a:rPr lang="cs-CZ" sz="1800" dirty="0"/>
              <a:t>těchto změn dochází k významnému prohlubování globalizace světového hospodářství. Důsledkem je vznik </a:t>
            </a:r>
            <a:r>
              <a:rPr lang="cs-CZ" sz="1800" dirty="0" err="1"/>
              <a:t>megatrhů</a:t>
            </a:r>
            <a:r>
              <a:rPr lang="cs-CZ" sz="1800" dirty="0"/>
              <a:t> a celosvětové konkurence, tzv. </a:t>
            </a:r>
            <a:r>
              <a:rPr lang="cs-CZ" sz="1800" dirty="0" err="1"/>
              <a:t>hyperkonkurence</a:t>
            </a:r>
            <a:r>
              <a:rPr lang="cs-CZ" sz="1800" dirty="0"/>
              <a:t>. </a:t>
            </a:r>
            <a:endParaRPr lang="cs-CZ" sz="1800" dirty="0" smtClean="0"/>
          </a:p>
          <a:p>
            <a:pPr algn="just"/>
            <a:r>
              <a:rPr lang="cs-CZ" sz="1800" dirty="0" smtClean="0"/>
              <a:t>Začíná </a:t>
            </a:r>
            <a:r>
              <a:rPr lang="cs-CZ" sz="1800" dirty="0"/>
              <a:t>se prosazovat řízení podnikatelských aktivit v rámci celého světa (mezinárodní management). </a:t>
            </a:r>
            <a:endParaRPr lang="cs-CZ" sz="1800" dirty="0" smtClean="0"/>
          </a:p>
          <a:p>
            <a:pPr algn="just"/>
            <a:r>
              <a:rPr lang="cs-CZ" sz="1800" dirty="0" smtClean="0"/>
              <a:t>Významnou </a:t>
            </a:r>
            <a:r>
              <a:rPr lang="cs-CZ" sz="1800" dirty="0"/>
              <a:t>oblast v rámci současných vývojových tendencí představují tzv. participační </a:t>
            </a:r>
            <a:r>
              <a:rPr lang="cs-CZ" sz="1800" dirty="0" smtClean="0"/>
              <a:t>systémy.</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počátku dvacátého prvního století</a:t>
            </a:r>
            <a:endParaRPr lang="cs-CZ" dirty="0"/>
          </a:p>
        </p:txBody>
      </p:sp>
    </p:spTree>
    <p:extLst>
      <p:ext uri="{BB962C8B-B14F-4D97-AF65-F5344CB8AC3E}">
        <p14:creationId xmlns:p14="http://schemas.microsoft.com/office/powerpoint/2010/main" val="3485484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Moderní přístupy </a:t>
            </a:r>
            <a:r>
              <a:rPr lang="cs-CZ" sz="4000" b="1" smtClean="0">
                <a:solidFill>
                  <a:schemeClr val="bg1"/>
                </a:solidFill>
                <a:latin typeface="Times New Roman" panose="02020603050405020304" pitchFamily="18" charset="0"/>
                <a:cs typeface="Times New Roman" panose="02020603050405020304" pitchFamily="18" charset="0"/>
              </a:rPr>
              <a:t>k managementu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25491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Moderní směry managementu vznikly jako reakce na významné změny v podnikatelském prostředí na konci dvacátého století a začátku 21. </a:t>
            </a:r>
            <a:r>
              <a:rPr lang="cs-CZ" sz="1800" dirty="0" smtClean="0"/>
              <a:t>století.</a:t>
            </a:r>
          </a:p>
          <a:p>
            <a:pPr algn="just"/>
            <a:r>
              <a:rPr lang="cs-CZ" sz="1800" dirty="0" smtClean="0"/>
              <a:t>Aby </a:t>
            </a:r>
            <a:r>
              <a:rPr lang="cs-CZ" sz="1800" dirty="0"/>
              <a:t>podnik přežil a uspěl v současné době, tak musí přijít s novým způsobem řízení a rozhodování o svých podnikatelských aktivitách. </a:t>
            </a:r>
            <a:endParaRPr lang="cs-CZ" sz="1800" dirty="0" smtClean="0"/>
          </a:p>
          <a:p>
            <a:pPr algn="just"/>
            <a:endParaRPr lang="cs-CZ" sz="1800" dirty="0" smtClean="0"/>
          </a:p>
          <a:p>
            <a:pPr marL="0" indent="0" algn="just">
              <a:buNone/>
            </a:pPr>
            <a:r>
              <a:rPr lang="cs-CZ" sz="1800" dirty="0" smtClean="0"/>
              <a:t>Mezi </a:t>
            </a:r>
            <a:r>
              <a:rPr lang="cs-CZ" sz="1800" dirty="0"/>
              <a:t>moderní směry managementu bývá zařazován </a:t>
            </a:r>
            <a:r>
              <a:rPr lang="cs-CZ" sz="1800" dirty="0" smtClean="0"/>
              <a:t>především:</a:t>
            </a:r>
          </a:p>
          <a:p>
            <a:pPr algn="just"/>
            <a:r>
              <a:rPr lang="cs-CZ" sz="1800" dirty="0" smtClean="0"/>
              <a:t>management </a:t>
            </a:r>
            <a:r>
              <a:rPr lang="cs-CZ" sz="1800" dirty="0"/>
              <a:t>změny, </a:t>
            </a:r>
            <a:endParaRPr lang="cs-CZ" sz="1800" dirty="0" smtClean="0"/>
          </a:p>
          <a:p>
            <a:pPr algn="just"/>
            <a:r>
              <a:rPr lang="cs-CZ" sz="1800" dirty="0" smtClean="0"/>
              <a:t>management </a:t>
            </a:r>
            <a:r>
              <a:rPr lang="cs-CZ" sz="1800" dirty="0"/>
              <a:t>znalostí, </a:t>
            </a:r>
            <a:endParaRPr lang="cs-CZ" sz="1800" dirty="0" smtClean="0"/>
          </a:p>
          <a:p>
            <a:pPr algn="just"/>
            <a:r>
              <a:rPr lang="cs-CZ" sz="1800" dirty="0" smtClean="0"/>
              <a:t>procesní </a:t>
            </a:r>
            <a:r>
              <a:rPr lang="cs-CZ" sz="1800" dirty="0"/>
              <a:t>management, </a:t>
            </a:r>
            <a:endParaRPr lang="cs-CZ" sz="1800" dirty="0" smtClean="0"/>
          </a:p>
          <a:p>
            <a:pPr algn="just"/>
            <a:r>
              <a:rPr lang="cs-CZ" sz="1800" dirty="0" smtClean="0"/>
              <a:t>management </a:t>
            </a:r>
            <a:r>
              <a:rPr lang="cs-CZ" sz="1800" dirty="0"/>
              <a:t>rizika, </a:t>
            </a:r>
            <a:endParaRPr lang="cs-CZ" sz="1800" dirty="0" smtClean="0"/>
          </a:p>
          <a:p>
            <a:pPr algn="just"/>
            <a:r>
              <a:rPr lang="cs-CZ" sz="1800" dirty="0" smtClean="0"/>
              <a:t>krizový </a:t>
            </a:r>
            <a:r>
              <a:rPr lang="cs-CZ" sz="1800" dirty="0"/>
              <a:t>management</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Vybrané současné přístupy k managementu</a:t>
            </a:r>
            <a:endParaRPr lang="cs-CZ" dirty="0"/>
          </a:p>
        </p:txBody>
      </p:sp>
    </p:spTree>
    <p:extLst>
      <p:ext uri="{BB962C8B-B14F-4D97-AF65-F5344CB8AC3E}">
        <p14:creationId xmlns:p14="http://schemas.microsoft.com/office/powerpoint/2010/main" val="1706140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Změna přestavuje odchylku, posun od předpokládaného, cílového stavu nebo průběhu procesu. Tato odchylka může být negativní nebo pozitivní, kvalitativního nebo kvantitativního </a:t>
            </a:r>
            <a:r>
              <a:rPr lang="cs-CZ" sz="1800" dirty="0" smtClean="0"/>
              <a:t>charakteru. </a:t>
            </a:r>
          </a:p>
          <a:p>
            <a:pPr marL="0" indent="0" algn="just">
              <a:buNone/>
            </a:pPr>
            <a:r>
              <a:rPr lang="cs-CZ" sz="1800" dirty="0" smtClean="0"/>
              <a:t>Změny </a:t>
            </a:r>
            <a:r>
              <a:rPr lang="cs-CZ" sz="1800" dirty="0"/>
              <a:t>lze klasifikovat na základě různých kritérií:</a:t>
            </a:r>
          </a:p>
          <a:p>
            <a:pPr lvl="0" algn="just"/>
            <a:r>
              <a:rPr lang="cs-CZ" sz="1800" dirty="0"/>
              <a:t>podle typu změny: pozitivní x negativní změny;</a:t>
            </a:r>
          </a:p>
          <a:p>
            <a:pPr lvl="0" algn="just"/>
            <a:r>
              <a:rPr lang="cs-CZ" sz="1800" dirty="0"/>
              <a:t>podle příčiny vyvolávající změnu: vnější příčiny x vnitřní příčiny;</a:t>
            </a:r>
          </a:p>
          <a:p>
            <a:pPr lvl="0" algn="just"/>
            <a:r>
              <a:rPr lang="cs-CZ" sz="1800" dirty="0"/>
              <a:t>podle závažnosti změny: kvantitativní změny x kvalitativní změny; </a:t>
            </a:r>
          </a:p>
          <a:p>
            <a:pPr lvl="0" algn="just"/>
            <a:r>
              <a:rPr lang="cs-CZ" sz="1800" dirty="0"/>
              <a:t>podle plánovanosti změn: změny nezáměrné (samovolné) x změny záměrné (řízené);</a:t>
            </a:r>
          </a:p>
          <a:p>
            <a:pPr lvl="0" algn="just"/>
            <a:r>
              <a:rPr lang="cs-CZ" sz="1800" dirty="0"/>
              <a:t>podle rozsahu změny: změny malé (elementární) x změny velké (komplexní);</a:t>
            </a:r>
          </a:p>
          <a:p>
            <a:pPr lvl="0" algn="just"/>
            <a:r>
              <a:rPr lang="cs-CZ" sz="1800" dirty="0"/>
              <a:t>podle časového průběhu změny: změny přírůstkové (postupné) x změny skokové (zlomové).</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změny I</a:t>
            </a:r>
            <a:endParaRPr lang="cs-CZ" dirty="0"/>
          </a:p>
        </p:txBody>
      </p:sp>
    </p:spTree>
    <p:extLst>
      <p:ext uri="{BB962C8B-B14F-4D97-AF65-F5344CB8AC3E}">
        <p14:creationId xmlns:p14="http://schemas.microsoft.com/office/powerpoint/2010/main" val="3131316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Management změny (</a:t>
            </a:r>
            <a:r>
              <a:rPr lang="cs-CZ" sz="1800" dirty="0" err="1"/>
              <a:t>change</a:t>
            </a:r>
            <a:r>
              <a:rPr lang="cs-CZ" sz="1800" dirty="0"/>
              <a:t> </a:t>
            </a:r>
            <a:r>
              <a:rPr lang="cs-CZ" sz="1800" dirty="0" smtClean="0"/>
              <a:t>management) je </a:t>
            </a:r>
            <a:r>
              <a:rPr lang="cs-CZ" sz="1800" dirty="0"/>
              <a:t>směr managementu, který spočívá jednak v připravenosti reakcí na podněty okolí (pasivní aspekt), a také na iniciaci samotné změny (aktivní aspekt). </a:t>
            </a:r>
            <a:endParaRPr lang="cs-CZ" sz="1800" dirty="0" smtClean="0"/>
          </a:p>
          <a:p>
            <a:pPr algn="just"/>
            <a:r>
              <a:rPr lang="cs-CZ" sz="1800" dirty="0" smtClean="0"/>
              <a:t>Management </a:t>
            </a:r>
            <a:r>
              <a:rPr lang="cs-CZ" sz="1800" dirty="0"/>
              <a:t>změny zahrnuje aktivity spojené s monitorováním, přípravou a hlavně implementací </a:t>
            </a:r>
            <a:r>
              <a:rPr lang="cs-CZ" sz="1800" dirty="0" smtClean="0"/>
              <a:t>změn. V</a:t>
            </a:r>
            <a:r>
              <a:rPr lang="cs-CZ" sz="1800" dirty="0"/>
              <a:t> praxi existuje značná rozmanitost změn a různým změnám odpovídají rozdílné přístupy a reakce managementu na změny. Mezi nejznámější a nejčastější přístupy patří přístupy trvalého zlepšování a </a:t>
            </a:r>
            <a:r>
              <a:rPr lang="cs-CZ" sz="1800" dirty="0" err="1"/>
              <a:t>reeingeneering</a:t>
            </a:r>
            <a:r>
              <a:rPr lang="cs-CZ" sz="1800" dirty="0" smtClean="0"/>
              <a:t>.</a:t>
            </a:r>
          </a:p>
          <a:p>
            <a:pPr algn="just"/>
            <a:r>
              <a:rPr lang="cs-CZ" sz="1800" i="1" dirty="0"/>
              <a:t>Přístupy trvalého zlepšování </a:t>
            </a:r>
            <a:r>
              <a:rPr lang="cs-CZ" sz="1800" dirty="0"/>
              <a:t>představují zlepšovací aktivity, jejichž cílem je zjištění, řešení a napravení určitého problému. </a:t>
            </a:r>
            <a:endParaRPr lang="cs-CZ" sz="1800" dirty="0" smtClean="0"/>
          </a:p>
          <a:p>
            <a:pPr algn="just"/>
            <a:r>
              <a:rPr lang="cs-CZ" sz="1800" i="1" dirty="0" err="1" smtClean="0"/>
              <a:t>Reengineering</a:t>
            </a:r>
            <a:r>
              <a:rPr lang="cs-CZ" sz="1800" dirty="0" smtClean="0"/>
              <a:t> </a:t>
            </a:r>
            <a:r>
              <a:rPr lang="cs-CZ" sz="1800" dirty="0"/>
              <a:t>je směr managementu změny, který hledá příležitosti k úspěchu v radikálních změnách orientovaných především do oblasti řízení. </a:t>
            </a:r>
            <a:r>
              <a:rPr lang="cs-CZ" sz="1800" dirty="0" err="1"/>
              <a:t>Reengineeringové</a:t>
            </a:r>
            <a:r>
              <a:rPr lang="cs-CZ" sz="1800" dirty="0"/>
              <a:t> změny jsou zásadní, radikální, dramatické a zaměřené na </a:t>
            </a:r>
            <a:r>
              <a:rPr lang="cs-CZ" sz="1800" dirty="0" smtClean="0"/>
              <a:t>řídící procesy.</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změny II</a:t>
            </a:r>
            <a:endParaRPr lang="cs-CZ" dirty="0"/>
          </a:p>
        </p:txBody>
      </p:sp>
    </p:spTree>
    <p:extLst>
      <p:ext uri="{BB962C8B-B14F-4D97-AF65-F5344CB8AC3E}">
        <p14:creationId xmlns:p14="http://schemas.microsoft.com/office/powerpoint/2010/main" val="260035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Znalost představuje strukturovaný souhrn vzájemně souvisejících poznatků a zkušeností z určité oblasti nebo k nějakému účelu. Poznatek je jednotlivý výsledek lidského poznávání. Soustava poznatků tvoří znalost. Znalosti mohou být všeobecné a specifické</a:t>
            </a:r>
            <a:r>
              <a:rPr lang="cs-CZ" sz="1800" dirty="0" smtClean="0"/>
              <a:t>.</a:t>
            </a:r>
          </a:p>
          <a:p>
            <a:pPr marL="0" indent="0" algn="just">
              <a:buNone/>
            </a:pPr>
            <a:r>
              <a:rPr lang="cs-CZ" sz="1800" dirty="0" smtClean="0"/>
              <a:t>Typy </a:t>
            </a:r>
            <a:r>
              <a:rPr lang="cs-CZ" sz="1800" dirty="0"/>
              <a:t>znalostí (Bureš 2007):</a:t>
            </a:r>
          </a:p>
          <a:p>
            <a:pPr lvl="0" algn="just"/>
            <a:r>
              <a:rPr lang="cs-CZ" sz="1800" dirty="0"/>
              <a:t>explicitní znalost – je formalizovaná nebo dokumentovaná znalost, která je většinou dobře strukturovaná a snadno přenositelná, např. dokumenty, manuály apod.;</a:t>
            </a:r>
          </a:p>
          <a:p>
            <a:pPr lvl="0" algn="just"/>
            <a:r>
              <a:rPr lang="cs-CZ" sz="1800" dirty="0"/>
              <a:t>implicitní znalost – je znalost uložená v hlavách pracovníků kdykoliv převoditelná do explicitní formy, např. znalost procesu vlastníkem procesu apod.;</a:t>
            </a:r>
          </a:p>
          <a:p>
            <a:pPr algn="just"/>
            <a:r>
              <a:rPr lang="cs-CZ" sz="1800" dirty="0" err="1"/>
              <a:t>tacitní</a:t>
            </a:r>
            <a:r>
              <a:rPr lang="cs-CZ" sz="1800" dirty="0"/>
              <a:t> (neformulovaná) znalost – je znalost uložená v hlavách pracovníků, kterou je obtížně nebo zcela nemožné převést do explicitní formy, zformalizovat nebo zdokumentovat</a:t>
            </a:r>
            <a:r>
              <a:rPr lang="cs-CZ" sz="1800" dirty="0" smtClean="0"/>
              <a:t>.</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znalostí I</a:t>
            </a:r>
            <a:endParaRPr lang="cs-CZ" dirty="0"/>
          </a:p>
        </p:txBody>
      </p:sp>
    </p:spTree>
    <p:extLst>
      <p:ext uri="{BB962C8B-B14F-4D97-AF65-F5344CB8AC3E}">
        <p14:creationId xmlns:p14="http://schemas.microsoft.com/office/powerpoint/2010/main" val="3949900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08112" y="7215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Proces je soubor činností, který vyžaduje jeden nebo více vstupů a tvoří výstup, který má pro zákazníka hodnotu. </a:t>
            </a:r>
            <a:endParaRPr lang="cs-CZ" sz="1800" dirty="0" smtClean="0"/>
          </a:p>
          <a:p>
            <a:pPr algn="just"/>
            <a:r>
              <a:rPr lang="cs-CZ" sz="1800" dirty="0" smtClean="0"/>
              <a:t>Každý </a:t>
            </a:r>
            <a:r>
              <a:rPr lang="cs-CZ" sz="1800" dirty="0"/>
              <a:t>proces má vstup, výstup, vlastníka, zdroje a náklady s ním spojené, a vnitřní organizační strukturu. </a:t>
            </a:r>
            <a:r>
              <a:rPr lang="cs-CZ" sz="1800" dirty="0" smtClean="0"/>
              <a:t>Pro </a:t>
            </a:r>
            <a:r>
              <a:rPr lang="cs-CZ" sz="1800" dirty="0"/>
              <a:t>realizaci procesu je potřeba mít vhodné informační zabezpečení a čas potřebný k realizaci konkrétního procesu</a:t>
            </a:r>
            <a:r>
              <a:rPr lang="cs-CZ" sz="1800" dirty="0" smtClean="0"/>
              <a:t>.</a:t>
            </a:r>
          </a:p>
          <a:p>
            <a:pPr marL="0" indent="0" algn="just">
              <a:buNone/>
            </a:pPr>
            <a:r>
              <a:rPr lang="cs-CZ" sz="1800" dirty="0" smtClean="0"/>
              <a:t>V</a:t>
            </a:r>
            <a:r>
              <a:rPr lang="cs-CZ" sz="1800" dirty="0"/>
              <a:t> podniku rozeznáváme tyto typy </a:t>
            </a:r>
            <a:r>
              <a:rPr lang="cs-CZ" sz="1800" dirty="0" smtClean="0"/>
              <a:t>procesů:</a:t>
            </a:r>
            <a:endParaRPr lang="cs-CZ" sz="1800" dirty="0"/>
          </a:p>
          <a:p>
            <a:pPr lvl="0" algn="just"/>
            <a:r>
              <a:rPr lang="cs-CZ" sz="1800" dirty="0"/>
              <a:t>klíčové procesy – souvisí s realizací produktů a přidávají hodnotu pro zákazníky;</a:t>
            </a:r>
          </a:p>
          <a:p>
            <a:pPr lvl="0" algn="just"/>
            <a:r>
              <a:rPr lang="cs-CZ" sz="1800" dirty="0"/>
              <a:t>pomocné procesy – slouží k podpoře klíčových procesů;</a:t>
            </a:r>
          </a:p>
          <a:p>
            <a:pPr algn="just"/>
            <a:r>
              <a:rPr lang="cs-CZ" sz="1800" dirty="0"/>
              <a:t>řídící procesy – jedná se o procesy průřezového charakteru, který spíše patří mezi pomocné procesy, jejichž výstupem je stanovení ukazatelů a způsobu měření ostatních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Procesní management I</a:t>
            </a:r>
            <a:endParaRPr lang="cs-CZ" dirty="0"/>
          </a:p>
        </p:txBody>
      </p:sp>
    </p:spTree>
    <p:extLst>
      <p:ext uri="{BB962C8B-B14F-4D97-AF65-F5344CB8AC3E}">
        <p14:creationId xmlns:p14="http://schemas.microsoft.com/office/powerpoint/2010/main" val="2389772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Procesní management </a:t>
            </a:r>
            <a:r>
              <a:rPr lang="cs-CZ" sz="1800" dirty="0"/>
              <a:t>je přístup managementu zaměřený na monitoring existujících procesů, jejich analýzu, případné změny, stabilizaci a další zlepšování</a:t>
            </a:r>
            <a:r>
              <a:rPr lang="cs-CZ" sz="1800" dirty="0" smtClean="0"/>
              <a:t>.</a:t>
            </a:r>
          </a:p>
          <a:p>
            <a:pPr algn="just"/>
            <a:r>
              <a:rPr lang="cs-CZ" sz="1800" b="1" dirty="0"/>
              <a:t>Procesní přístup </a:t>
            </a:r>
            <a:r>
              <a:rPr lang="cs-CZ" sz="1800" dirty="0"/>
              <a:t>představuje systematickou identifikaci a řízení procesů používaných v organizaci a jejich vzájemné působení. </a:t>
            </a:r>
            <a:endParaRPr lang="cs-CZ" sz="1800" dirty="0" smtClean="0"/>
          </a:p>
          <a:p>
            <a:pPr marL="0" indent="0" algn="just">
              <a:buNone/>
            </a:pPr>
            <a:endParaRPr lang="cs-CZ" sz="1800" dirty="0"/>
          </a:p>
          <a:p>
            <a:pPr marL="0" indent="0" algn="just">
              <a:buNone/>
            </a:pPr>
            <a:r>
              <a:rPr lang="cs-CZ" sz="1800" dirty="0" smtClean="0"/>
              <a:t>Mezi </a:t>
            </a:r>
            <a:r>
              <a:rPr lang="cs-CZ" sz="1800" dirty="0"/>
              <a:t>hlavní úkoly procesního řízení patří:</a:t>
            </a:r>
          </a:p>
          <a:p>
            <a:pPr lvl="0" algn="just"/>
            <a:r>
              <a:rPr lang="cs-CZ" sz="1800" dirty="0"/>
              <a:t>identifikace procesů a tvorbu procesní mapy;</a:t>
            </a:r>
          </a:p>
          <a:p>
            <a:pPr lvl="0" algn="just"/>
            <a:r>
              <a:rPr lang="cs-CZ" sz="1800" dirty="0"/>
              <a:t>nové definování procesů – </a:t>
            </a:r>
            <a:r>
              <a:rPr lang="cs-CZ" sz="1800" dirty="0" err="1"/>
              <a:t>redesign</a:t>
            </a:r>
            <a:r>
              <a:rPr lang="cs-CZ" sz="1800" dirty="0"/>
              <a:t> procesů a napřímení procesů;</a:t>
            </a:r>
          </a:p>
          <a:p>
            <a:pPr lvl="0" algn="just"/>
            <a:r>
              <a:rPr lang="cs-CZ" sz="1800" dirty="0"/>
              <a:t>zajištění stability procesů;</a:t>
            </a:r>
          </a:p>
          <a:p>
            <a:pPr algn="just"/>
            <a:r>
              <a:rPr lang="cs-CZ" sz="1800" dirty="0"/>
              <a:t>navození atmosféry zlepšování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Procesní management II</a:t>
            </a:r>
            <a:endParaRPr lang="cs-CZ" dirty="0"/>
          </a:p>
        </p:txBody>
      </p:sp>
    </p:spTree>
    <p:extLst>
      <p:ext uri="{BB962C8B-B14F-4D97-AF65-F5344CB8AC3E}">
        <p14:creationId xmlns:p14="http://schemas.microsoft.com/office/powerpoint/2010/main" val="2992213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Inovace</a:t>
            </a:r>
            <a:r>
              <a:rPr lang="cs-CZ" sz="1800" dirty="0"/>
              <a:t> v obecném pojetí je chápána jako hluboká, kvalitativní změna v různých oblastech organizace. Inovace může znamenat zdokonalení a představuje vlastně jakoukoliv novinku, změnu, která přináší něco nového do života společnosti</a:t>
            </a:r>
            <a:r>
              <a:rPr lang="cs-CZ" sz="1800" dirty="0" smtClean="0"/>
              <a:t>. </a:t>
            </a:r>
          </a:p>
          <a:p>
            <a:pPr algn="just"/>
            <a:r>
              <a:rPr lang="cs-CZ" sz="1800" dirty="0"/>
              <a:t>Podle Vebra a kolektivu (2017) inovace představuje komplexní proces od nápadu přes vývoj až po realizaci a komercionalizaci. </a:t>
            </a:r>
            <a:endParaRPr lang="cs-CZ" sz="1800" dirty="0" smtClean="0"/>
          </a:p>
          <a:p>
            <a:pPr algn="just"/>
            <a:r>
              <a:rPr lang="cs-CZ" sz="1800" dirty="0" smtClean="0"/>
              <a:t>Inovace </a:t>
            </a:r>
            <a:r>
              <a:rPr lang="cs-CZ" sz="1800" dirty="0"/>
              <a:t>je hybným faktorem každé organizace, jelikož jejím prostřednictvím dochází k italizaci produktového portfolia a tím k posílení pozice organizace na trhu, ke zvyšování efektivnosti provozních činností, zvyšování kvality a snižování nákladů atd. </a:t>
            </a:r>
            <a:endParaRPr lang="cs-CZ" sz="1800" dirty="0" smtClean="0"/>
          </a:p>
          <a:p>
            <a:pPr algn="just"/>
            <a:r>
              <a:rPr lang="cs-CZ" sz="1800" dirty="0" smtClean="0"/>
              <a:t>J</a:t>
            </a:r>
            <a:r>
              <a:rPr lang="cs-CZ" sz="1800" dirty="0"/>
              <a:t>. A. </a:t>
            </a:r>
            <a:r>
              <a:rPr lang="cs-CZ" sz="1800" dirty="0" err="1"/>
              <a:t>Schumpeter</a:t>
            </a:r>
            <a:r>
              <a:rPr lang="cs-CZ" sz="1800" dirty="0"/>
              <a:t> považoval inovace za podstatu ekonomického vývoje tržních ekonomik, které narušují stávající rovnováhu a opět ji navozují, ale na kvalitativně vyšší úrovni. </a:t>
            </a:r>
            <a:endParaRPr lang="cs-CZ" sz="1800" dirty="0" smtClean="0"/>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inovací I</a:t>
            </a:r>
            <a:endParaRPr lang="cs-CZ" dirty="0"/>
          </a:p>
        </p:txBody>
      </p:sp>
    </p:spTree>
    <p:extLst>
      <p:ext uri="{BB962C8B-B14F-4D97-AF65-F5344CB8AC3E}">
        <p14:creationId xmlns:p14="http://schemas.microsoft.com/office/powerpoint/2010/main" val="3666429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Pojem management pochází z latinského slova „</a:t>
            </a:r>
            <a:r>
              <a:rPr lang="cs-CZ" sz="1800" dirty="0" err="1"/>
              <a:t>manus</a:t>
            </a:r>
            <a:r>
              <a:rPr lang="cs-CZ" sz="1800" dirty="0"/>
              <a:t>“ ruka, přičemž jeho původním významem bylo ruční ovládání koní. </a:t>
            </a:r>
            <a:r>
              <a:rPr lang="cs-CZ" sz="1800" dirty="0" smtClean="0"/>
              <a:t>V</a:t>
            </a:r>
            <a:r>
              <a:rPr lang="cs-CZ" sz="1800" dirty="0"/>
              <a:t> českém odborném prostředí je pojem „management“ chápán jako řízení podniku. </a:t>
            </a:r>
            <a:r>
              <a:rPr lang="cs-CZ" sz="1800" dirty="0" smtClean="0"/>
              <a:t>Pojem </a:t>
            </a:r>
            <a:r>
              <a:rPr lang="cs-CZ" sz="1800" dirty="0"/>
              <a:t>management, vzhledem k obtížnosti přesného a výstižného překladu z původního amerického pojetí (</a:t>
            </a:r>
            <a:r>
              <a:rPr lang="cs-CZ" sz="1800" dirty="0" err="1"/>
              <a:t>manage</a:t>
            </a:r>
            <a:r>
              <a:rPr lang="cs-CZ" sz="1800" dirty="0"/>
              <a:t> – management) do ostatních jazyků, se používá v této cizojazyčné podobě také v české odborné literatuře</a:t>
            </a:r>
            <a:r>
              <a:rPr lang="cs-CZ" sz="1800" dirty="0" smtClean="0"/>
              <a:t>.</a:t>
            </a:r>
          </a:p>
          <a:p>
            <a:pPr algn="just"/>
            <a:r>
              <a:rPr lang="cs-CZ" sz="1800" dirty="0"/>
              <a:t>Management je komplexní a systematická disciplína, zabývající se poznatky o řízení, rozvíjí již více než sto </a:t>
            </a:r>
            <a:r>
              <a:rPr lang="cs-CZ" sz="1800" dirty="0" smtClean="0"/>
              <a:t>let. </a:t>
            </a:r>
          </a:p>
          <a:p>
            <a:pPr algn="just"/>
            <a:r>
              <a:rPr lang="cs-CZ" sz="1800" dirty="0" smtClean="0"/>
              <a:t>Management </a:t>
            </a:r>
            <a:r>
              <a:rPr lang="cs-CZ" sz="1800" dirty="0"/>
              <a:t>jako vědní disciplína je úzce spjata s empirií, praxí. Praxe poskytuje poznatky a management tyto poznatky zobecňuje v podobě obecných principů a metod. </a:t>
            </a:r>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Pojetí managementu jako vědní disciplíny</a:t>
            </a:r>
            <a:endParaRPr lang="cs-CZ" dirty="0"/>
          </a:p>
        </p:txBody>
      </p:sp>
    </p:spTree>
    <p:extLst>
      <p:ext uri="{BB962C8B-B14F-4D97-AF65-F5344CB8AC3E}">
        <p14:creationId xmlns:p14="http://schemas.microsoft.com/office/powerpoint/2010/main" val="2756650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6419"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smtClean="0"/>
              <a:t>Nejčastěji </a:t>
            </a:r>
            <a:r>
              <a:rPr lang="cs-CZ" sz="1800" dirty="0"/>
              <a:t>rozeznáváme tyto druhy </a:t>
            </a:r>
            <a:r>
              <a:rPr lang="cs-CZ" sz="1800" dirty="0" smtClean="0"/>
              <a:t>inovací:</a:t>
            </a:r>
            <a:endParaRPr lang="cs-CZ" sz="1800" dirty="0"/>
          </a:p>
          <a:p>
            <a:pPr lvl="0"/>
            <a:r>
              <a:rPr lang="cs-CZ" sz="1800" dirty="0"/>
              <a:t>produktové inovace – mohou mít podobu technicky nových produktů nebo technicky vylepšených produktů;</a:t>
            </a:r>
          </a:p>
          <a:p>
            <a:pPr lvl="0"/>
            <a:r>
              <a:rPr lang="cs-CZ" sz="1800" dirty="0"/>
              <a:t>procesní inovace;</a:t>
            </a:r>
          </a:p>
          <a:p>
            <a:pPr lvl="0"/>
            <a:r>
              <a:rPr lang="cs-CZ" sz="1800" dirty="0"/>
              <a:t>marketingové inovace;</a:t>
            </a:r>
          </a:p>
          <a:p>
            <a:pPr lvl="0"/>
            <a:r>
              <a:rPr lang="cs-CZ" sz="1800" dirty="0"/>
              <a:t>organizační inovace.</a:t>
            </a:r>
          </a:p>
          <a:p>
            <a:pPr marL="0" indent="0">
              <a:buNone/>
            </a:pPr>
            <a:r>
              <a:rPr lang="cs-CZ" sz="1800" dirty="0" smtClean="0"/>
              <a:t>Jiné </a:t>
            </a:r>
            <a:r>
              <a:rPr lang="cs-CZ" sz="1800" dirty="0"/>
              <a:t>členění používá například </a:t>
            </a:r>
            <a:r>
              <a:rPr lang="cs-CZ" sz="1800" dirty="0" err="1"/>
              <a:t>Gary</a:t>
            </a:r>
            <a:r>
              <a:rPr lang="cs-CZ" sz="1800" dirty="0"/>
              <a:t> </a:t>
            </a:r>
            <a:r>
              <a:rPr lang="cs-CZ" sz="1800" dirty="0" err="1"/>
              <a:t>Hamel</a:t>
            </a:r>
            <a:r>
              <a:rPr lang="cs-CZ" sz="1800" dirty="0"/>
              <a:t>, který vytvořil pyramidu inovací, ve které uvádí tyto typy inovací:</a:t>
            </a:r>
          </a:p>
          <a:p>
            <a:pPr lvl="0"/>
            <a:r>
              <a:rPr lang="cs-CZ" sz="1800" dirty="0"/>
              <a:t>inovace managementu;</a:t>
            </a:r>
          </a:p>
          <a:p>
            <a:pPr lvl="0"/>
            <a:r>
              <a:rPr lang="cs-CZ" sz="1800" dirty="0"/>
              <a:t>inovace strategie;</a:t>
            </a:r>
          </a:p>
          <a:p>
            <a:pPr lvl="0"/>
            <a:r>
              <a:rPr lang="cs-CZ" sz="1800" dirty="0"/>
              <a:t>inovace výrobku/služby;</a:t>
            </a:r>
          </a:p>
          <a:p>
            <a:pPr lvl="0"/>
            <a:r>
              <a:rPr lang="cs-CZ" sz="1800" dirty="0"/>
              <a:t>inovace provozních činností.</a:t>
            </a:r>
          </a:p>
          <a:p>
            <a:pPr algn="just"/>
            <a:endParaRPr lang="cs-CZ" sz="1800" dirty="0"/>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inovací II</a:t>
            </a:r>
            <a:endParaRPr lang="cs-CZ" dirty="0"/>
          </a:p>
        </p:txBody>
      </p:sp>
    </p:spTree>
    <p:extLst>
      <p:ext uri="{BB962C8B-B14F-4D97-AF65-F5344CB8AC3E}">
        <p14:creationId xmlns:p14="http://schemas.microsoft.com/office/powerpoint/2010/main" val="1192365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Z kvalitativního hlediska, vytvořil František Valenta klasifikaci, která se nazývá řády </a:t>
            </a:r>
            <a:r>
              <a:rPr lang="cs-CZ" sz="1600" dirty="0" smtClean="0"/>
              <a:t>inovací</a:t>
            </a:r>
            <a:r>
              <a:rPr lang="cs-CZ" sz="1600" dirty="0"/>
              <a:t>:</a:t>
            </a:r>
          </a:p>
          <a:p>
            <a:pPr lvl="0" algn="just"/>
            <a:r>
              <a:rPr lang="cs-CZ" sz="1600" i="1" dirty="0"/>
              <a:t>racionalizační </a:t>
            </a:r>
            <a:r>
              <a:rPr lang="cs-CZ" sz="1600" i="1" dirty="0" smtClean="0"/>
              <a:t>inovace</a:t>
            </a:r>
          </a:p>
          <a:p>
            <a:pPr marL="0" lvl="0" indent="268288" algn="just">
              <a:buNone/>
            </a:pPr>
            <a:r>
              <a:rPr lang="cs-CZ" sz="1600" dirty="0" smtClean="0"/>
              <a:t>1. řád </a:t>
            </a:r>
            <a:r>
              <a:rPr lang="cs-CZ" sz="1600" dirty="0"/>
              <a:t>– kvantitativní inovace, změna kvanta;</a:t>
            </a:r>
          </a:p>
          <a:p>
            <a:pPr marL="0" lvl="0" indent="268288" algn="just">
              <a:buNone/>
            </a:pPr>
            <a:r>
              <a:rPr lang="cs-CZ" sz="1600" dirty="0" smtClean="0"/>
              <a:t>2. řád </a:t>
            </a:r>
            <a:r>
              <a:rPr lang="cs-CZ" sz="1600" dirty="0"/>
              <a:t>– intenzita, zvýšení intenzity;</a:t>
            </a:r>
          </a:p>
          <a:p>
            <a:pPr marL="0" lvl="0" indent="268288" algn="just">
              <a:buNone/>
            </a:pPr>
            <a:r>
              <a:rPr lang="cs-CZ" sz="1600" dirty="0" smtClean="0"/>
              <a:t>3. řád </a:t>
            </a:r>
            <a:r>
              <a:rPr lang="cs-CZ" sz="1600" dirty="0"/>
              <a:t>– reorganizace;</a:t>
            </a:r>
          </a:p>
          <a:p>
            <a:pPr marL="0" lvl="0" indent="268288" algn="just">
              <a:buNone/>
            </a:pPr>
            <a:r>
              <a:rPr lang="cs-CZ" sz="1600" dirty="0" smtClean="0"/>
              <a:t>4. řád </a:t>
            </a:r>
            <a:r>
              <a:rPr lang="cs-CZ" sz="1600" dirty="0"/>
              <a:t>– kvalitativní adaptace;</a:t>
            </a:r>
          </a:p>
          <a:p>
            <a:pPr lvl="0" algn="just"/>
            <a:r>
              <a:rPr lang="cs-CZ" sz="1600" i="1" dirty="0"/>
              <a:t>kvalitativní inovace</a:t>
            </a:r>
          </a:p>
          <a:p>
            <a:pPr marL="0" lvl="0" indent="268288" algn="just">
              <a:buNone/>
            </a:pPr>
            <a:r>
              <a:rPr lang="cs-CZ" sz="1600" dirty="0" smtClean="0"/>
              <a:t>5. řád </a:t>
            </a:r>
            <a:r>
              <a:rPr lang="cs-CZ" sz="1600" dirty="0"/>
              <a:t>– nová varianta;</a:t>
            </a:r>
          </a:p>
          <a:p>
            <a:pPr marL="0" lvl="0" indent="268288" algn="just">
              <a:buNone/>
            </a:pPr>
            <a:r>
              <a:rPr lang="cs-CZ" sz="1600" dirty="0" smtClean="0"/>
              <a:t>6. řád </a:t>
            </a:r>
            <a:r>
              <a:rPr lang="cs-CZ" sz="1600" dirty="0"/>
              <a:t>– nová generace;</a:t>
            </a:r>
          </a:p>
          <a:p>
            <a:pPr marL="0" lvl="0" indent="268288" algn="just">
              <a:buNone/>
            </a:pPr>
            <a:r>
              <a:rPr lang="cs-CZ" sz="1600" dirty="0" smtClean="0"/>
              <a:t>7. řád </a:t>
            </a:r>
            <a:r>
              <a:rPr lang="cs-CZ" sz="1600" dirty="0"/>
              <a:t>– nový druh;</a:t>
            </a:r>
          </a:p>
          <a:p>
            <a:pPr marL="0" lvl="0" indent="268288" algn="just">
              <a:buNone/>
            </a:pPr>
            <a:r>
              <a:rPr lang="cs-CZ" sz="1600" dirty="0" smtClean="0"/>
              <a:t>8. řád </a:t>
            </a:r>
            <a:r>
              <a:rPr lang="cs-CZ" sz="1600" dirty="0"/>
              <a:t>– nový rod;</a:t>
            </a:r>
          </a:p>
          <a:p>
            <a:pPr lvl="0" algn="just"/>
            <a:r>
              <a:rPr lang="cs-CZ" sz="1600" i="1" dirty="0"/>
              <a:t>radikální inovace </a:t>
            </a:r>
          </a:p>
          <a:p>
            <a:pPr marL="0" lvl="0" indent="268288" algn="just">
              <a:buNone/>
            </a:pPr>
            <a:r>
              <a:rPr lang="cs-CZ" sz="1600" dirty="0" smtClean="0"/>
              <a:t>9. řád </a:t>
            </a:r>
            <a:r>
              <a:rPr lang="cs-CZ" sz="1600" dirty="0"/>
              <a:t>– nový kmen, nový přístup</a:t>
            </a:r>
          </a:p>
          <a:p>
            <a:pPr algn="just"/>
            <a:endParaRPr lang="cs-CZ" sz="1600" dirty="0"/>
          </a:p>
          <a:p>
            <a:pPr lvl="0" algn="just"/>
            <a:endParaRPr lang="cs-CZ" sz="1600" dirty="0" smtClean="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inovací III</a:t>
            </a:r>
            <a:endParaRPr lang="cs-CZ" dirty="0"/>
          </a:p>
        </p:txBody>
      </p:sp>
    </p:spTree>
    <p:extLst>
      <p:ext uri="{BB962C8B-B14F-4D97-AF65-F5344CB8AC3E}">
        <p14:creationId xmlns:p14="http://schemas.microsoft.com/office/powerpoint/2010/main" val="407340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smtClean="0"/>
              <a:t>Management </a:t>
            </a:r>
            <a:r>
              <a:rPr lang="cs-CZ" sz="1800" b="1" dirty="0"/>
              <a:t>inovací </a:t>
            </a:r>
            <a:r>
              <a:rPr lang="cs-CZ" sz="1800" dirty="0"/>
              <a:t>se zabývá problematikou řízení inovací a inovačních aktivit v organizaci. </a:t>
            </a:r>
            <a:endParaRPr lang="cs-CZ" sz="1800" dirty="0" smtClean="0"/>
          </a:p>
          <a:p>
            <a:pPr lvl="0" algn="just"/>
            <a:r>
              <a:rPr lang="cs-CZ" sz="1800" b="1" dirty="0"/>
              <a:t>Management inovací </a:t>
            </a:r>
            <a:r>
              <a:rPr lang="cs-CZ" sz="1800" dirty="0"/>
              <a:t>je manažerskou disciplínou, která představuje komplex aktivit spojených s procesem, který začíná iniciací inovací a končí komerčním uplatněním </a:t>
            </a:r>
            <a:r>
              <a:rPr lang="cs-CZ" sz="1800" dirty="0" smtClean="0"/>
              <a:t>inovací. </a:t>
            </a:r>
          </a:p>
          <a:p>
            <a:pPr lvl="0" algn="just"/>
            <a:r>
              <a:rPr lang="cs-CZ" sz="1800" dirty="0" smtClean="0"/>
              <a:t>Předmětem </a:t>
            </a:r>
            <a:r>
              <a:rPr lang="cs-CZ" sz="1800" dirty="0"/>
              <a:t>tohoto managementu jsou inovace, které jsou chápány jako hluboké, kvalitativní změny v různých oblastech organizace a společnosti. </a:t>
            </a:r>
            <a:endParaRPr lang="cs-CZ" sz="1800" dirty="0" smtClean="0"/>
          </a:p>
          <a:p>
            <a:pPr lvl="0" algn="just"/>
            <a:r>
              <a:rPr lang="cs-CZ" sz="1800" dirty="0" smtClean="0"/>
              <a:t>Ne </a:t>
            </a:r>
            <a:r>
              <a:rPr lang="cs-CZ" sz="1800" dirty="0"/>
              <a:t>každá změna může být chápána jako inovace. Aby změna byla změnou inovační, tak musí splňovat určitá kritéria z hlediska kvality a hloubky změny. Z tohoto důvodu jsou inovace různě klasifikovány a členěny do tříd</a:t>
            </a:r>
            <a:r>
              <a:rPr lang="cs-CZ" sz="1800" dirty="0" smtClean="0"/>
              <a:t>.</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inovací IV</a:t>
            </a:r>
            <a:endParaRPr lang="cs-CZ" dirty="0"/>
          </a:p>
        </p:txBody>
      </p:sp>
    </p:spTree>
    <p:extLst>
      <p:ext uri="{BB962C8B-B14F-4D97-AF65-F5344CB8AC3E}">
        <p14:creationId xmlns:p14="http://schemas.microsoft.com/office/powerpoint/2010/main" val="2089212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Informace</a:t>
            </a:r>
            <a:r>
              <a:rPr lang="cs-CZ" sz="1800" dirty="0"/>
              <a:t> jsou strukturovaná, organizovaná, shrnutá a interpretovaná data, závislá na jejich uživateli. </a:t>
            </a:r>
            <a:r>
              <a:rPr lang="cs-CZ" sz="1800" dirty="0" smtClean="0"/>
              <a:t>K</a:t>
            </a:r>
            <a:r>
              <a:rPr lang="cs-CZ" sz="1800" dirty="0"/>
              <a:t> tomu, abychom mohli informace využívat v procesu rozhodování a řízení, musí splňovat tato kritéria: relevantnost, reliabilita, validita, efektivita, odpovídající míra podrobnosti, srozumitelnost, aktuálnost, úplnost a kontinuita atd.</a:t>
            </a:r>
          </a:p>
          <a:p>
            <a:pPr marL="0" indent="0" algn="just">
              <a:buNone/>
            </a:pPr>
            <a:r>
              <a:rPr lang="cs-CZ" sz="1800" dirty="0" smtClean="0"/>
              <a:t>Data </a:t>
            </a:r>
            <a:r>
              <a:rPr lang="cs-CZ" sz="1800" dirty="0"/>
              <a:t>můžeme členit podle následujících kritérií (Kozel a kol., 2006):</a:t>
            </a:r>
          </a:p>
          <a:p>
            <a:pPr lvl="0" algn="just"/>
            <a:r>
              <a:rPr lang="cs-CZ" sz="1800" dirty="0"/>
              <a:t>podle zdroje – sekundární, primární;</a:t>
            </a:r>
          </a:p>
          <a:p>
            <a:pPr lvl="0" algn="just"/>
            <a:r>
              <a:rPr lang="cs-CZ" sz="1800" dirty="0"/>
              <a:t>podle formy vyjádření dat (měřitelnost) – kvantitativní, kvalitativní;</a:t>
            </a:r>
          </a:p>
          <a:p>
            <a:pPr lvl="0" algn="just"/>
            <a:r>
              <a:rPr lang="cs-CZ" sz="1800" dirty="0"/>
              <a:t>podle charakteru – hard data, soft data;</a:t>
            </a:r>
          </a:p>
          <a:p>
            <a:pPr lvl="0" algn="just"/>
            <a:r>
              <a:rPr lang="cs-CZ" sz="1800" dirty="0"/>
              <a:t>podle časového hlediska – stavová, toková;</a:t>
            </a:r>
          </a:p>
          <a:p>
            <a:pPr lvl="0" algn="just"/>
            <a:r>
              <a:rPr lang="cs-CZ" sz="1800" dirty="0"/>
              <a:t>z hlediska závislosti – data na sobě nezávislá, data na sobě závislá;</a:t>
            </a:r>
          </a:p>
          <a:p>
            <a:pPr lvl="0" algn="just"/>
            <a:r>
              <a:rPr lang="cs-CZ" sz="1800" dirty="0"/>
              <a:t>podle formy zpracování dat – data agregovaná, data neagregovaná;</a:t>
            </a:r>
          </a:p>
          <a:p>
            <a:pPr algn="just"/>
            <a:r>
              <a:rPr lang="cs-CZ" sz="1800" dirty="0"/>
              <a:t>data podle obsahu – fakta, znalosti, názory, záměry, motivy</a:t>
            </a:r>
            <a:r>
              <a:rPr lang="cs-CZ" sz="1800" dirty="0" smtClean="0"/>
              <a:t>.</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Informační management I</a:t>
            </a:r>
            <a:endParaRPr lang="cs-CZ" dirty="0"/>
          </a:p>
        </p:txBody>
      </p:sp>
    </p:spTree>
    <p:extLst>
      <p:ext uri="{BB962C8B-B14F-4D97-AF65-F5344CB8AC3E}">
        <p14:creationId xmlns:p14="http://schemas.microsoft.com/office/powerpoint/2010/main" val="3449525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Informační </a:t>
            </a:r>
            <a:r>
              <a:rPr lang="cs-CZ" sz="1800" b="1" dirty="0" smtClean="0"/>
              <a:t>management </a:t>
            </a:r>
            <a:r>
              <a:rPr lang="cs-CZ" sz="1800" dirty="0"/>
              <a:t>lze definovat jako transdisciplinárně pojatý soubor poznatků, metod a doporučení systémových přístupů informatiky, které pomáhají vhodně realizovat informační procesy manažerského myšlení a jednání k dosažení cílů uvažované </a:t>
            </a:r>
            <a:r>
              <a:rPr lang="cs-CZ" sz="1800" dirty="0" smtClean="0"/>
              <a:t>organizace.</a:t>
            </a:r>
          </a:p>
          <a:p>
            <a:pPr algn="just"/>
            <a:r>
              <a:rPr lang="cs-CZ" sz="1800" dirty="0"/>
              <a:t>Informační </a:t>
            </a:r>
            <a:r>
              <a:rPr lang="cs-CZ" sz="1800" dirty="0" smtClean="0"/>
              <a:t>management </a:t>
            </a:r>
            <a:r>
              <a:rPr lang="cs-CZ" sz="1800" dirty="0"/>
              <a:t>se zabývá řízením informací v organizaci. </a:t>
            </a:r>
            <a:r>
              <a:rPr lang="cs-CZ" sz="1800" dirty="0" smtClean="0"/>
              <a:t>Cílem </a:t>
            </a:r>
            <a:r>
              <a:rPr lang="cs-CZ" sz="1800" dirty="0"/>
              <a:t>informačního managementu je řízení a správa informačního systému organizace. </a:t>
            </a:r>
            <a:r>
              <a:rPr lang="cs-CZ" sz="1800" dirty="0" smtClean="0"/>
              <a:t>Informační </a:t>
            </a:r>
            <a:r>
              <a:rPr lang="cs-CZ" sz="1800" dirty="0"/>
              <a:t>management v současném pojetí je úzce spojen s rozvojem informačních technologií a s explicitními znalostmi. Informační technologie je souhrn hardwarového, softwarového, databázového a komunikačního vybavení podniku</a:t>
            </a:r>
            <a:r>
              <a:rPr lang="cs-CZ" sz="1800" dirty="0" smtClean="0"/>
              <a:t>.</a:t>
            </a:r>
          </a:p>
          <a:p>
            <a:pPr algn="just"/>
            <a:r>
              <a:rPr lang="cs-CZ" sz="1800" dirty="0"/>
              <a:t>Význam informačního managementu je strategický, podpůrný, vytváří infrastrukturu systému řízení organizace a působí na všech úrovních řízení organizace.</a:t>
            </a:r>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Informační management II</a:t>
            </a:r>
            <a:endParaRPr lang="cs-CZ" dirty="0"/>
          </a:p>
        </p:txBody>
      </p:sp>
    </p:spTree>
    <p:extLst>
      <p:ext uri="{BB962C8B-B14F-4D97-AF65-F5344CB8AC3E}">
        <p14:creationId xmlns:p14="http://schemas.microsoft.com/office/powerpoint/2010/main" val="4175521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Informační manažer</a:t>
            </a:r>
            <a:r>
              <a:rPr lang="cs-CZ" sz="1800" dirty="0"/>
              <a:t> představuje osobu, která je plně zodpovědná za kvalitu a rozvoj informačního systému dané organizace</a:t>
            </a:r>
            <a:r>
              <a:rPr lang="cs-CZ" sz="1800" dirty="0" smtClean="0"/>
              <a:t>. </a:t>
            </a:r>
          </a:p>
          <a:p>
            <a:pPr marL="0" indent="0" algn="just">
              <a:buNone/>
            </a:pPr>
            <a:r>
              <a:rPr lang="cs-CZ" sz="1800" dirty="0" smtClean="0"/>
              <a:t>Úkolem </a:t>
            </a:r>
            <a:r>
              <a:rPr lang="cs-CZ" sz="1800" dirty="0"/>
              <a:t>informačního manažera je mimo </a:t>
            </a:r>
            <a:r>
              <a:rPr lang="cs-CZ" sz="1800" dirty="0" smtClean="0"/>
              <a:t>jiné:</a:t>
            </a:r>
            <a:endParaRPr lang="cs-CZ" sz="1800" dirty="0"/>
          </a:p>
          <a:p>
            <a:pPr lvl="0" algn="just"/>
            <a:r>
              <a:rPr lang="cs-CZ" sz="1800" dirty="0" smtClean="0"/>
              <a:t>registrovat </a:t>
            </a:r>
            <a:r>
              <a:rPr lang="cs-CZ" sz="1800" dirty="0"/>
              <a:t>relevantní obsahové a informační změny uvnitř organizace a v jejím okolí; </a:t>
            </a:r>
          </a:p>
          <a:p>
            <a:pPr lvl="0" algn="just"/>
            <a:r>
              <a:rPr lang="cs-CZ" sz="1800" dirty="0"/>
              <a:t>být zodpovědný za technické, programové, organizační, datové a lidské zdroje informačního systému;</a:t>
            </a:r>
          </a:p>
          <a:p>
            <a:pPr lvl="0" algn="just"/>
            <a:r>
              <a:rPr lang="cs-CZ" sz="1800" dirty="0"/>
              <a:t>prakticky realizovat zvolené informační strategie;</a:t>
            </a:r>
          </a:p>
          <a:p>
            <a:pPr lvl="0" algn="just"/>
            <a:r>
              <a:rPr lang="cs-CZ" sz="1800" dirty="0"/>
              <a:t>vychovávat manažery a ostatní zaměstnance ve využívání IS/ICT;</a:t>
            </a:r>
          </a:p>
          <a:p>
            <a:pPr lvl="0" algn="just"/>
            <a:r>
              <a:rPr lang="cs-CZ" sz="1800" dirty="0"/>
              <a:t>vytvářet finanční rezervy na inovaci IS/ICT;</a:t>
            </a:r>
          </a:p>
          <a:p>
            <a:pPr lvl="0" algn="just"/>
            <a:r>
              <a:rPr lang="cs-CZ" sz="1800" dirty="0"/>
              <a:t>chránit informační systém proti narušení dat a úniku informací;</a:t>
            </a:r>
          </a:p>
          <a:p>
            <a:pPr lvl="0" algn="just"/>
            <a:r>
              <a:rPr lang="cs-CZ" sz="1800" dirty="0"/>
              <a:t>vybírat systémového integrátora nebo poskytovatele outsourcingových služeb. </a:t>
            </a:r>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Informační management III</a:t>
            </a:r>
            <a:endParaRPr lang="cs-CZ" dirty="0"/>
          </a:p>
        </p:txBody>
      </p:sp>
    </p:spTree>
    <p:extLst>
      <p:ext uri="{BB962C8B-B14F-4D97-AF65-F5344CB8AC3E}">
        <p14:creationId xmlns:p14="http://schemas.microsoft.com/office/powerpoint/2010/main" val="3162072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Mezi hlavní úkoly informačního managementu patří:</a:t>
            </a:r>
          </a:p>
          <a:p>
            <a:pPr lvl="0" algn="just"/>
            <a:r>
              <a:rPr lang="cs-CZ" sz="1800" dirty="0"/>
              <a:t>tvorba strategie informačního systému ve vazbě na podnikovou strategii;</a:t>
            </a:r>
          </a:p>
          <a:p>
            <a:pPr lvl="0" algn="just"/>
            <a:r>
              <a:rPr lang="cs-CZ" sz="1800" dirty="0"/>
              <a:t>dlouhodobé plánování rozvoje informačního systému;</a:t>
            </a:r>
          </a:p>
          <a:p>
            <a:pPr lvl="0" algn="just"/>
            <a:r>
              <a:rPr lang="cs-CZ" sz="1800" dirty="0"/>
              <a:t>zvládnutí informačních technologií a jejich aplikačních možností;</a:t>
            </a:r>
          </a:p>
          <a:p>
            <a:pPr lvl="0" algn="just"/>
            <a:r>
              <a:rPr lang="cs-CZ" sz="1800" dirty="0"/>
              <a:t>řízení projektů zavádění informačních technologií;</a:t>
            </a:r>
          </a:p>
          <a:p>
            <a:pPr lvl="0" algn="just"/>
            <a:r>
              <a:rPr lang="cs-CZ" sz="1800" dirty="0"/>
              <a:t>zapojení uživatelů do zavádění a vývoje projektů informačních technologií;</a:t>
            </a:r>
          </a:p>
          <a:p>
            <a:pPr lvl="0" algn="just"/>
            <a:r>
              <a:rPr lang="cs-CZ" sz="1800" dirty="0"/>
              <a:t>výchova uživatelů informačních technologií.</a:t>
            </a:r>
          </a:p>
          <a:p>
            <a:pPr algn="just"/>
            <a:endParaRPr lang="cs-CZ" sz="1800" dirty="0" smtClean="0"/>
          </a:p>
          <a:p>
            <a:pPr algn="just"/>
            <a:r>
              <a:rPr lang="cs-CZ" sz="1800" dirty="0" smtClean="0"/>
              <a:t>K</a:t>
            </a:r>
            <a:r>
              <a:rPr lang="cs-CZ" sz="1800" dirty="0"/>
              <a:t> zajištění účelné a účinné funkce informačního manažera je potřeba, </a:t>
            </a:r>
            <a:r>
              <a:rPr lang="cs-CZ" sz="1800" dirty="0" smtClean="0"/>
              <a:t>aby </a:t>
            </a:r>
            <a:r>
              <a:rPr lang="cs-CZ" sz="1800" dirty="0"/>
              <a:t>byl členem vrcholového vedení organizace a disponoval adekvátním finančním fondem na údržbu a rozvoj informačního systému a informačních a komunikačních technologií. </a:t>
            </a:r>
            <a:endParaRPr lang="cs-CZ" sz="1800" dirty="0" smtClean="0"/>
          </a:p>
          <a:p>
            <a:pPr algn="just"/>
            <a:endParaRPr lang="cs-CZ" sz="1800" dirty="0"/>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Informační management IV</a:t>
            </a:r>
            <a:endParaRPr lang="cs-CZ" dirty="0"/>
          </a:p>
        </p:txBody>
      </p:sp>
    </p:spTree>
    <p:extLst>
      <p:ext uri="{BB962C8B-B14F-4D97-AF65-F5344CB8AC3E}">
        <p14:creationId xmlns:p14="http://schemas.microsoft.com/office/powerpoint/2010/main" val="2331977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Jakost</a:t>
            </a:r>
            <a:r>
              <a:rPr lang="cs-CZ" sz="1800" dirty="0"/>
              <a:t> je chápána jako naplnění požadavků a přání zákazníků, a zároveň naplnění cílů organizace. </a:t>
            </a:r>
          </a:p>
          <a:p>
            <a:pPr lvl="0" algn="just"/>
            <a:r>
              <a:rPr lang="cs-CZ" sz="1800" dirty="0" smtClean="0"/>
              <a:t>Definice jakosti z</a:t>
            </a:r>
            <a:r>
              <a:rPr lang="cs-CZ" sz="1800" dirty="0"/>
              <a:t> normy ČSN EN ISO </a:t>
            </a:r>
            <a:r>
              <a:rPr lang="cs-CZ" sz="1800" dirty="0" smtClean="0"/>
              <a:t>9000:2006 říká</a:t>
            </a:r>
            <a:r>
              <a:rPr lang="cs-CZ" sz="1800" dirty="0"/>
              <a:t>, že jakost je stupeň splnění požadavků souborem inherentních charakteristik. Přičemž požadavky jsou obvykle dány kombinací požadavků (potřeb a přání) zákazníků, dalších zainteresovaných stran a také legislativy. A inherentní charakteristika je spojená s takovými znaky výrobku nebo služby, které jsou pro daný produkt typický (např. vůně pro parfém, výkon pro motor apod.).</a:t>
            </a:r>
            <a:endParaRPr lang="cs-CZ" sz="1800" dirty="0" smtClean="0"/>
          </a:p>
          <a:p>
            <a:pPr lvl="0" algn="just"/>
            <a:r>
              <a:rPr lang="cs-CZ" sz="1800" dirty="0" smtClean="0"/>
              <a:t>Management </a:t>
            </a:r>
            <a:r>
              <a:rPr lang="cs-CZ" sz="1800" dirty="0"/>
              <a:t>jakosti se zabývá problematikou jakosti v celé její šíři a </a:t>
            </a:r>
            <a:r>
              <a:rPr lang="cs-CZ" sz="1800" dirty="0" smtClean="0"/>
              <a:t>komplexnosti.</a:t>
            </a:r>
          </a:p>
          <a:p>
            <a:pPr lvl="0" algn="just"/>
            <a:r>
              <a:rPr lang="cs-CZ" sz="1800" b="1" dirty="0"/>
              <a:t>Management jakosti</a:t>
            </a:r>
            <a:r>
              <a:rPr lang="cs-CZ" sz="1800" dirty="0"/>
              <a:t>, který představuje komplex aktivit zaměřených na zvyšování a udržování jakosti v podniku, je realizován prostřednictvím tří koncepcí, a to odvětvových standardů, norem ISO a koncepce TQM.</a:t>
            </a:r>
            <a:endParaRPr lang="cs-CZ" sz="1800" dirty="0" smtClean="0"/>
          </a:p>
          <a:p>
            <a:pPr lvl="0" algn="just"/>
            <a:endParaRPr lang="cs-CZ" sz="1800" dirty="0" smtClean="0"/>
          </a:p>
          <a:p>
            <a:pPr algn="just"/>
            <a:endParaRPr lang="cs-CZ" sz="1800" dirty="0"/>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I</a:t>
            </a:r>
            <a:endParaRPr lang="cs-CZ" dirty="0"/>
          </a:p>
        </p:txBody>
      </p:sp>
    </p:spTree>
    <p:extLst>
      <p:ext uri="{BB962C8B-B14F-4D97-AF65-F5344CB8AC3E}">
        <p14:creationId xmlns:p14="http://schemas.microsoft.com/office/powerpoint/2010/main" val="3175644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Management jakosti </a:t>
            </a:r>
            <a:r>
              <a:rPr lang="cs-CZ" sz="1800" dirty="0" smtClean="0"/>
              <a:t>může </a:t>
            </a:r>
            <a:r>
              <a:rPr lang="cs-CZ" sz="1800" dirty="0"/>
              <a:t>být definován jako koordinované činnosti pro vedení a řízení organizace, které se týkají jakosti. </a:t>
            </a:r>
            <a:r>
              <a:rPr lang="cs-CZ" sz="1800" dirty="0" smtClean="0"/>
              <a:t>Management </a:t>
            </a:r>
            <a:r>
              <a:rPr lang="cs-CZ" sz="1800" dirty="0"/>
              <a:t>jakosti je soubor vzájemně provázaných prvků, které jsou nedílnou součástí celkového systému řízení organizací, a který má garantovat maximalizaci spokojenosti zainteresovaných stran při minimální spotřebě </a:t>
            </a:r>
            <a:r>
              <a:rPr lang="cs-CZ" sz="1800" dirty="0" smtClean="0"/>
              <a:t>zdrojů.</a:t>
            </a:r>
          </a:p>
          <a:p>
            <a:pPr lvl="0" algn="just"/>
            <a:r>
              <a:rPr lang="cs-CZ" sz="1800" dirty="0" smtClean="0"/>
              <a:t>Činnosti </a:t>
            </a:r>
            <a:r>
              <a:rPr lang="cs-CZ" sz="1800" dirty="0"/>
              <a:t>spojené s managementem jakosti norma ČSN EN ISO 9000:2006 člení do čtyř hlavních souborů označovaných jako plánování, řízení, prokazování a zlepšování jakosti. Zatímco plánování jakosti můžeme chápat jako strategický soubor procesů, tak řízení a prokazování jakosti jsou činnosti charakteru operativního. </a:t>
            </a:r>
            <a:endParaRPr lang="cs-CZ" sz="1800" dirty="0" smtClean="0"/>
          </a:p>
          <a:p>
            <a:pPr lvl="0" algn="just"/>
            <a:r>
              <a:rPr lang="cs-CZ" sz="1800" dirty="0" smtClean="0"/>
              <a:t>Zlepšování </a:t>
            </a:r>
            <a:r>
              <a:rPr lang="cs-CZ" sz="1800" dirty="0"/>
              <a:t>jakosti se chápe jako činnosti, které vedou k dosažení nové, vyšší úrovně uspokojováním požadavků zákazníků a dalších zainteresovaných subjektů (jako jsou zaměstnanci, dodavatelé, vlastníci, společnost</a:t>
            </a:r>
            <a:r>
              <a:rPr lang="cs-CZ" sz="1800" dirty="0" smtClean="0"/>
              <a:t>).</a:t>
            </a:r>
          </a:p>
          <a:p>
            <a:pPr lvl="0" algn="just"/>
            <a:endParaRPr lang="cs-CZ" sz="1800" dirty="0" smtClean="0"/>
          </a:p>
          <a:p>
            <a:pPr algn="just"/>
            <a:endParaRPr lang="cs-CZ" sz="1800" dirty="0"/>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II</a:t>
            </a:r>
            <a:endParaRPr lang="cs-CZ" dirty="0"/>
          </a:p>
        </p:txBody>
      </p:sp>
    </p:spTree>
    <p:extLst>
      <p:ext uri="{BB962C8B-B14F-4D97-AF65-F5344CB8AC3E}">
        <p14:creationId xmlns:p14="http://schemas.microsoft.com/office/powerpoint/2010/main" val="4151672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i="1" dirty="0"/>
              <a:t>Základní principy moderního managementu jakosti</a:t>
            </a:r>
            <a:r>
              <a:rPr lang="cs-CZ" sz="1800" dirty="0"/>
              <a:t> (Nenadál a kol., 2016):</a:t>
            </a:r>
          </a:p>
          <a:p>
            <a:pPr lvl="0"/>
            <a:r>
              <a:rPr lang="cs-CZ" sz="1800" dirty="0"/>
              <a:t>zaměření na zákazníka;</a:t>
            </a:r>
          </a:p>
          <a:p>
            <a:pPr lvl="0"/>
            <a:r>
              <a:rPr lang="cs-CZ" sz="1800" dirty="0"/>
              <a:t>vůdcovství;</a:t>
            </a:r>
          </a:p>
          <a:p>
            <a:pPr lvl="0"/>
            <a:r>
              <a:rPr lang="cs-CZ" sz="1800" dirty="0"/>
              <a:t>zapojení zaměstnanců;</a:t>
            </a:r>
          </a:p>
          <a:p>
            <a:pPr lvl="0"/>
            <a:r>
              <a:rPr lang="cs-CZ" sz="1800" dirty="0"/>
              <a:t>učení se;</a:t>
            </a:r>
          </a:p>
          <a:p>
            <a:pPr lvl="0"/>
            <a:r>
              <a:rPr lang="cs-CZ" sz="1800" dirty="0"/>
              <a:t>flexibilita;</a:t>
            </a:r>
          </a:p>
          <a:p>
            <a:pPr lvl="0"/>
            <a:r>
              <a:rPr lang="cs-CZ" sz="1800" dirty="0"/>
              <a:t>procesní přístup;</a:t>
            </a:r>
          </a:p>
          <a:p>
            <a:pPr lvl="0"/>
            <a:r>
              <a:rPr lang="cs-CZ" sz="1800" dirty="0"/>
              <a:t>systémový přístup k managementu;</a:t>
            </a:r>
          </a:p>
          <a:p>
            <a:pPr lvl="0"/>
            <a:r>
              <a:rPr lang="cs-CZ" sz="1800" dirty="0"/>
              <a:t>neustálé zlepšování;</a:t>
            </a:r>
          </a:p>
          <a:p>
            <a:pPr lvl="0"/>
            <a:r>
              <a:rPr lang="cs-CZ" sz="1800" dirty="0"/>
              <a:t>management na základě faktů;</a:t>
            </a:r>
          </a:p>
          <a:p>
            <a:pPr lvl="0"/>
            <a:r>
              <a:rPr lang="cs-CZ" sz="1800" dirty="0"/>
              <a:t>vzájemně prospěšné vztahy s dodavateli;</a:t>
            </a:r>
          </a:p>
          <a:p>
            <a:r>
              <a:rPr lang="cs-CZ" sz="1800" dirty="0"/>
              <a:t>společenská odpovědnost.</a:t>
            </a:r>
            <a:endParaRPr lang="cs-CZ" sz="1800" dirty="0" smtClean="0"/>
          </a:p>
          <a:p>
            <a:pPr algn="just"/>
            <a:endParaRPr lang="cs-CZ" sz="1800" dirty="0"/>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III</a:t>
            </a:r>
            <a:endParaRPr lang="cs-CZ" dirty="0"/>
          </a:p>
        </p:txBody>
      </p:sp>
    </p:spTree>
    <p:extLst>
      <p:ext uri="{BB962C8B-B14F-4D97-AF65-F5344CB8AC3E}">
        <p14:creationId xmlns:p14="http://schemas.microsoft.com/office/powerpoint/2010/main" val="1116308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9470" y="68300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Vývoj managementu je úzce spjat s vývojem lidské společnosti, která se netýká pouze bitev a panovníků, ale je spojena také s rozvojem výrobních postupů a technologií, a s prohlubováním dělby práce, schopností organizovat a vést lidi ke stanoveným cílům. A právě proto je management zařazován do oblasti společenských věd, jelikož jeho vývoj, do určité míry, kopíruje vývoj společnosti</a:t>
            </a:r>
            <a:r>
              <a:rPr lang="cs-CZ" sz="1800" dirty="0" smtClean="0"/>
              <a:t>.</a:t>
            </a:r>
            <a:endParaRPr lang="cs-CZ" sz="1800" dirty="0"/>
          </a:p>
          <a:p>
            <a:pPr algn="just"/>
            <a:r>
              <a:rPr lang="cs-CZ" sz="1800" dirty="0"/>
              <a:t>Vývoj celého managementu se vyvíjí pod tlakem teorie i praxe, přičemž jeho myšlenkové pohledy se často vracejí do minulosti. Veber a kol. (2009) říká, že jeho vývoj postupuje po spirále. Starší, jakoby už dávno zapomenuté principy se znovu vracejí v nové kvalitě a v novém pohledu</a:t>
            </a:r>
            <a:r>
              <a:rPr lang="cs-CZ" sz="1800" dirty="0" smtClean="0"/>
              <a:t>.</a:t>
            </a:r>
          </a:p>
          <a:p>
            <a:pPr algn="just"/>
            <a:r>
              <a:rPr lang="cs-CZ" sz="1800" dirty="0"/>
              <a:t>Management prošel obrovským vývojem a je neustále prověřován reálným životem tržní ekonomiky. Řada zkušeností byla zobecněna a na druhé straně, mnohá tvrzení bylo potřeba modifikovat tak, aby byla v současných podmínkách životaschopná.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Historický vývoj teorií managementu</a:t>
            </a:r>
            <a:endParaRPr lang="cs-CZ" dirty="0"/>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Ve </a:t>
            </a:r>
            <a:r>
              <a:rPr lang="cs-CZ" sz="1800" dirty="0"/>
              <a:t>světě se uplatňují tři základní koncepce managementu jakosti, a to jsou odvětvové standardy, normy ISO, koncepce TQM</a:t>
            </a:r>
            <a:r>
              <a:rPr lang="cs-CZ" sz="1800" dirty="0" smtClean="0"/>
              <a:t>.</a:t>
            </a:r>
          </a:p>
          <a:p>
            <a:pPr lvl="0" algn="just"/>
            <a:r>
              <a:rPr lang="cs-CZ" sz="1800" b="1" dirty="0"/>
              <a:t>Odvětvové standardy</a:t>
            </a:r>
            <a:r>
              <a:rPr lang="cs-CZ" sz="1800" dirty="0"/>
              <a:t> vymezují specifické požadavky na management jakosti v daném odvětví. Tyto standardy se stanovují pro konkrétní odvětví z důvodu existence specifika daného odvětví. Odvětvové standardy obvykle respektují strukturu a požadavky norem ISO 9000, ale jsou mnohem náročnější než tyto normy. </a:t>
            </a:r>
            <a:r>
              <a:rPr lang="cs-CZ" sz="1800" b="1" dirty="0" smtClean="0"/>
              <a:t>Koncepce </a:t>
            </a:r>
            <a:r>
              <a:rPr lang="cs-CZ" sz="1800" b="1" dirty="0"/>
              <a:t>managementu jakosti na bázi norem ISO</a:t>
            </a:r>
            <a:r>
              <a:rPr lang="cs-CZ" sz="1800" dirty="0"/>
              <a:t> si de facto vynutila globalizace tržního prostředí. Mezinárodní organizace pro normy ISO poprvé zveřejnila sadu norem zabývající se požadavky na systém management jakosti. Tyto normy dostaly označení ISO řady 9000. Normy vstoupily do obchodních vztahů na celém světě a Evropská unie je už od svého samého začátku zařadila mezi evropské normy a vyžaduje jejich širokou aplikaci. </a:t>
            </a: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IV</a:t>
            </a:r>
            <a:endParaRPr lang="cs-CZ" dirty="0"/>
          </a:p>
        </p:txBody>
      </p:sp>
    </p:spTree>
    <p:extLst>
      <p:ext uri="{BB962C8B-B14F-4D97-AF65-F5344CB8AC3E}">
        <p14:creationId xmlns:p14="http://schemas.microsoft.com/office/powerpoint/2010/main" val="2191669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Ve </a:t>
            </a:r>
            <a:r>
              <a:rPr lang="cs-CZ" sz="1800" dirty="0"/>
              <a:t>světě se uplatňují tři základní koncepce managementu jakosti, a to jsou odvětvové standardy, normy ISO, koncepce TQM</a:t>
            </a:r>
            <a:r>
              <a:rPr lang="cs-CZ" sz="1800" dirty="0" smtClean="0"/>
              <a:t>.</a:t>
            </a:r>
          </a:p>
          <a:p>
            <a:pPr lvl="0" algn="just"/>
            <a:r>
              <a:rPr lang="cs-CZ" sz="1800" b="1" dirty="0"/>
              <a:t>Odvětvové standardy</a:t>
            </a:r>
            <a:r>
              <a:rPr lang="cs-CZ" sz="1800" dirty="0"/>
              <a:t> vymezují specifické požadavky na management jakosti v daném odvětví. Tyto standardy se stanovují pro konkrétní odvětví z důvodu existence specifika daného odvětví. Odvětvové standardy obvykle respektují strukturu a požadavky norem ISO 9000, ale jsou mnohem náročnější než tyto normy. </a:t>
            </a:r>
            <a:r>
              <a:rPr lang="cs-CZ" sz="1800" b="1" dirty="0" smtClean="0"/>
              <a:t>Koncepce </a:t>
            </a:r>
            <a:r>
              <a:rPr lang="cs-CZ" sz="1800" b="1" dirty="0"/>
              <a:t>managementu jakosti na bázi norem ISO</a:t>
            </a:r>
            <a:r>
              <a:rPr lang="cs-CZ" sz="1800" dirty="0"/>
              <a:t> si de facto vynutila globalizace tržního prostředí. Mezinárodní organizace pro normy ISO poprvé zveřejnila sadu norem zabývající se požadavky na systém management jakosti. Tyto normy dostaly označení ISO řady 9000. Normy vstoupily do obchodních vztahů na celém světě a Evropská unie je už od svého samého začátku zařadila mezi evropské normy a vyžaduje jejich širokou aplikaci. </a:t>
            </a: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V</a:t>
            </a:r>
            <a:endParaRPr lang="cs-CZ" dirty="0"/>
          </a:p>
        </p:txBody>
      </p:sp>
    </p:spTree>
    <p:extLst>
      <p:ext uri="{BB962C8B-B14F-4D97-AF65-F5344CB8AC3E}">
        <p14:creationId xmlns:p14="http://schemas.microsoft.com/office/powerpoint/2010/main" val="692786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Mezi základní charakteristiky </a:t>
            </a:r>
            <a:r>
              <a:rPr lang="cs-CZ" sz="1700" dirty="0" smtClean="0"/>
              <a:t>koncepce ISO norem </a:t>
            </a:r>
            <a:r>
              <a:rPr lang="cs-CZ" sz="1700" dirty="0"/>
              <a:t>patří:</a:t>
            </a:r>
          </a:p>
          <a:p>
            <a:pPr lvl="0" algn="just"/>
            <a:r>
              <a:rPr lang="cs-CZ" sz="1700" dirty="0"/>
              <a:t>normy ISO řady 9000 mají univerzální (generický) charakter, což znamená, že jejich aplikace nezávisí ani na charakteru procesů, ani na povaze výrobků;</a:t>
            </a:r>
          </a:p>
          <a:p>
            <a:pPr lvl="0" algn="just"/>
            <a:r>
              <a:rPr lang="cs-CZ" sz="1700" dirty="0"/>
              <a:t>normy ISO řady 9000 nejsou závazné, ale pouze doporučující.</a:t>
            </a:r>
          </a:p>
          <a:p>
            <a:pPr marL="0" indent="0" algn="just">
              <a:buNone/>
            </a:pPr>
            <a:r>
              <a:rPr lang="cs-CZ" sz="1700" dirty="0" smtClean="0"/>
              <a:t>Soustava </a:t>
            </a:r>
            <a:r>
              <a:rPr lang="cs-CZ" sz="1700" dirty="0"/>
              <a:t>norem ISO 9000:2000, která je v České republice zavedena jako ČSN EN ISO řady 9000 (česká verze byla poprvé vydána v roce 2001) je v současnosti tvořena základním souborem čtyř norem:</a:t>
            </a:r>
          </a:p>
          <a:p>
            <a:pPr lvl="0" algn="just"/>
            <a:r>
              <a:rPr lang="cs-CZ" sz="1700" dirty="0"/>
              <a:t>ISO 9000:2005 Systémy managementu kvality – Základní principy a slovník;</a:t>
            </a:r>
          </a:p>
          <a:p>
            <a:pPr lvl="0" algn="just"/>
            <a:r>
              <a:rPr lang="cs-CZ" sz="1700" dirty="0"/>
              <a:t>ISO 9001:2000 Systémy managementu jakosti – Požadavky;</a:t>
            </a:r>
          </a:p>
          <a:p>
            <a:pPr lvl="0" algn="just"/>
            <a:r>
              <a:rPr lang="cs-CZ" sz="1700" dirty="0"/>
              <a:t>ISO 9004:2000 Systémy managementu jakosti – Směrnice pro zlepšování výkonnosti;</a:t>
            </a:r>
          </a:p>
          <a:p>
            <a:pPr lvl="0" algn="just"/>
            <a:r>
              <a:rPr lang="cs-CZ" sz="1700" dirty="0"/>
              <a:t>ISO 19011:2002 Směrnice pro </a:t>
            </a:r>
            <a:r>
              <a:rPr lang="cs-CZ" sz="1700" dirty="0" err="1"/>
              <a:t>auditování</a:t>
            </a:r>
            <a:r>
              <a:rPr lang="cs-CZ" sz="1700" dirty="0"/>
              <a:t> systémů managementu jakosti a systémů environmentálního managementu.</a:t>
            </a:r>
          </a:p>
          <a:p>
            <a:pPr lvl="0" algn="just"/>
            <a:endParaRPr lang="cs-CZ" sz="1700" dirty="0" smtClean="0"/>
          </a:p>
          <a:p>
            <a:pPr algn="just"/>
            <a:endParaRPr lang="cs-CZ" sz="1700" dirty="0" smtClean="0"/>
          </a:p>
          <a:p>
            <a:pPr lvl="0"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VI</a:t>
            </a:r>
            <a:endParaRPr lang="cs-CZ" dirty="0"/>
          </a:p>
        </p:txBody>
      </p:sp>
    </p:spTree>
    <p:extLst>
      <p:ext uri="{BB962C8B-B14F-4D97-AF65-F5344CB8AC3E}">
        <p14:creationId xmlns:p14="http://schemas.microsoft.com/office/powerpoint/2010/main" val="2757595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Koncepce managementu jakosti na bázi TQM (</a:t>
            </a:r>
            <a:r>
              <a:rPr lang="cs-CZ" sz="1800" b="1" dirty="0" err="1"/>
              <a:t>Total</a:t>
            </a:r>
            <a:r>
              <a:rPr lang="cs-CZ" sz="1800" b="1" dirty="0"/>
              <a:t> </a:t>
            </a:r>
            <a:r>
              <a:rPr lang="cs-CZ" sz="1800" b="1" dirty="0" err="1"/>
              <a:t>Quality</a:t>
            </a:r>
            <a:r>
              <a:rPr lang="cs-CZ" sz="1800" b="1" dirty="0"/>
              <a:t> Management)</a:t>
            </a:r>
            <a:r>
              <a:rPr lang="cs-CZ" sz="1800" dirty="0"/>
              <a:t> </a:t>
            </a:r>
            <a:r>
              <a:rPr lang="cs-CZ" sz="1800" dirty="0" smtClean="0"/>
              <a:t>byla </a:t>
            </a:r>
            <a:r>
              <a:rPr lang="cs-CZ" sz="1800" dirty="0"/>
              <a:t>zformulována během druhé poloviny dvacátého století v Japonsku, následně v USA a v Evropě. </a:t>
            </a:r>
            <a:endParaRPr lang="cs-CZ" sz="1800" dirty="0" smtClean="0"/>
          </a:p>
          <a:p>
            <a:pPr lvl="0" algn="just"/>
            <a:r>
              <a:rPr lang="cs-CZ" sz="1800" dirty="0" smtClean="0"/>
              <a:t>Jedná </a:t>
            </a:r>
            <a:r>
              <a:rPr lang="cs-CZ" sz="1800" dirty="0"/>
              <a:t>se otevřenou filozofii managementu organizací, na jejímž základě a pro její podporu byly vyvinuty různé modely, dnes nejčastěji označované jako modely excelence organizací. </a:t>
            </a:r>
            <a:endParaRPr lang="cs-CZ" sz="1800" dirty="0" smtClean="0"/>
          </a:p>
          <a:p>
            <a:pPr lvl="0" algn="just"/>
            <a:r>
              <a:rPr lang="cs-CZ" sz="1800" dirty="0" smtClean="0"/>
              <a:t>Z</a:t>
            </a:r>
            <a:r>
              <a:rPr lang="cs-CZ" sz="1800" dirty="0"/>
              <a:t> těchto modelů jsou nejznámější model </a:t>
            </a:r>
            <a:r>
              <a:rPr lang="cs-CZ" sz="1800" dirty="0" err="1"/>
              <a:t>Demingovy</a:t>
            </a:r>
            <a:r>
              <a:rPr lang="cs-CZ" sz="1800" dirty="0"/>
              <a:t> ceny za jakost v Japonsku, model americké Národní ceny </a:t>
            </a:r>
            <a:r>
              <a:rPr lang="cs-CZ" sz="1800" dirty="0" err="1"/>
              <a:t>Malcolma</a:t>
            </a:r>
            <a:r>
              <a:rPr lang="cs-CZ" sz="1800" dirty="0"/>
              <a:t> </a:t>
            </a:r>
            <a:r>
              <a:rPr lang="cs-CZ" sz="1800" dirty="0" err="1"/>
              <a:t>Baldridge</a:t>
            </a:r>
            <a:r>
              <a:rPr lang="cs-CZ" sz="1800" dirty="0"/>
              <a:t> a v Evropě nejrozšířenější model EFQM Model Excelence. </a:t>
            </a:r>
            <a:endParaRPr lang="cs-CZ" sz="1800" dirty="0" smtClean="0"/>
          </a:p>
          <a:p>
            <a:pPr lvl="0" algn="just"/>
            <a:r>
              <a:rPr lang="cs-CZ" sz="1800" dirty="0" smtClean="0"/>
              <a:t>Model </a:t>
            </a:r>
            <a:r>
              <a:rPr lang="cs-CZ" sz="1800" dirty="0"/>
              <a:t>Excelence EFQM, jehož poslední verze je z roku 2003, má devět základních kritérií (dále jsou členěna na 32 dílčích kritérií): vedení, lidé, politika a strategie, partnerství a zdroje, procesy, výsledky vzhledem k zaměstnancům, výsledky vzhledem k zákazníkům, výsledky vzhledem ke společnosti, klíčové výsledky výkonnosti. </a:t>
            </a: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VII</a:t>
            </a:r>
            <a:endParaRPr lang="cs-CZ" dirty="0"/>
          </a:p>
        </p:txBody>
      </p:sp>
    </p:spTree>
    <p:extLst>
      <p:ext uri="{BB962C8B-B14F-4D97-AF65-F5344CB8AC3E}">
        <p14:creationId xmlns:p14="http://schemas.microsoft.com/office/powerpoint/2010/main" val="3173165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Environmentální management </a:t>
            </a:r>
            <a:r>
              <a:rPr lang="cs-CZ" sz="1800" dirty="0"/>
              <a:t>(EMS – </a:t>
            </a:r>
            <a:r>
              <a:rPr lang="cs-CZ" sz="1800" dirty="0" err="1"/>
              <a:t>Environmental</a:t>
            </a:r>
            <a:r>
              <a:rPr lang="cs-CZ" sz="1800" dirty="0"/>
              <a:t> Management </a:t>
            </a:r>
            <a:r>
              <a:rPr lang="cs-CZ" sz="1800" dirty="0" err="1"/>
              <a:t>System</a:t>
            </a:r>
            <a:r>
              <a:rPr lang="cs-CZ" sz="1800" dirty="0"/>
              <a:t>) je systém managementu, který svými systémovými nástroji upřednostňuje prevenci vzniku znečišťování a </a:t>
            </a:r>
            <a:r>
              <a:rPr lang="cs-CZ" sz="1800" dirty="0" smtClean="0"/>
              <a:t>odpadů.</a:t>
            </a:r>
          </a:p>
          <a:p>
            <a:pPr algn="just"/>
            <a:r>
              <a:rPr lang="cs-CZ" sz="1800" dirty="0"/>
              <a:t>Environmentální </a:t>
            </a:r>
            <a:r>
              <a:rPr lang="cs-CZ" sz="1800" dirty="0" smtClean="0"/>
              <a:t>management se </a:t>
            </a:r>
            <a:r>
              <a:rPr lang="cs-CZ" sz="1800" dirty="0"/>
              <a:t>zabývá problematikou ochrany životního prostředí při naplňování cílů organizace. </a:t>
            </a:r>
            <a:endParaRPr lang="cs-CZ" sz="1800" dirty="0" smtClean="0"/>
          </a:p>
          <a:p>
            <a:pPr algn="just"/>
            <a:r>
              <a:rPr lang="cs-CZ" sz="1800" dirty="0" smtClean="0"/>
              <a:t>Je </a:t>
            </a:r>
            <a:r>
              <a:rPr lang="cs-CZ" sz="1800" dirty="0"/>
              <a:t>důležité, aby organizace při realizaci svých aktivit a naplňování svých cílů respektovat a chránila životní prostředí v nejvyšší možné </a:t>
            </a:r>
            <a:r>
              <a:rPr lang="cs-CZ" sz="1800" dirty="0" smtClean="0"/>
              <a:t>míře.</a:t>
            </a:r>
          </a:p>
          <a:p>
            <a:pPr algn="just"/>
            <a:r>
              <a:rPr lang="cs-CZ" sz="1800" dirty="0"/>
              <a:t>Jedním z požadavků EMS je zavedení postupů k identifikaci a zajištění přístupu k požadavkům právních předpisů, včetně jejich následní aplikace v podnikovém prostředí. Tak EMS zajistí maximální soulad aktivit podniku s environmentální legislativou. </a:t>
            </a:r>
            <a:endParaRPr lang="cs-CZ" sz="1800" dirty="0" smtClean="0"/>
          </a:p>
          <a:p>
            <a:pPr algn="just"/>
            <a:r>
              <a:rPr lang="cs-CZ" sz="1800" dirty="0" smtClean="0"/>
              <a:t>Aplikace </a:t>
            </a:r>
            <a:r>
              <a:rPr lang="cs-CZ" sz="1800" dirty="0"/>
              <a:t>systému EMS v podniku se dnes stává jistou konkurenční výhodou a často také prestižní záležitostí.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Environmentální management I</a:t>
            </a:r>
            <a:endParaRPr lang="cs-CZ" dirty="0"/>
          </a:p>
        </p:txBody>
      </p:sp>
    </p:spTree>
    <p:extLst>
      <p:ext uri="{BB962C8B-B14F-4D97-AF65-F5344CB8AC3E}">
        <p14:creationId xmlns:p14="http://schemas.microsoft.com/office/powerpoint/2010/main" val="904151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3063"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Cílem EMS se vlastně naplňují v deklarované environmentální politice, od které se odvíjejí dalších aktivity. </a:t>
            </a:r>
            <a:endParaRPr lang="cs-CZ" sz="1800" dirty="0" smtClean="0"/>
          </a:p>
          <a:p>
            <a:pPr algn="just"/>
            <a:r>
              <a:rPr lang="cs-CZ" sz="1800" b="1" dirty="0" smtClean="0"/>
              <a:t>Environmentální </a:t>
            </a:r>
            <a:r>
              <a:rPr lang="cs-CZ" sz="1800" b="1" dirty="0"/>
              <a:t>politika</a:t>
            </a:r>
            <a:r>
              <a:rPr lang="cs-CZ" sz="1800" dirty="0"/>
              <a:t> je součástí příručky systému environmentálního managementu a v rámci tohoto systému je dokumentována, implementována a udržována. </a:t>
            </a:r>
            <a:endParaRPr lang="cs-CZ" sz="1800" dirty="0" smtClean="0"/>
          </a:p>
          <a:p>
            <a:pPr algn="just"/>
            <a:r>
              <a:rPr lang="cs-CZ" sz="1800" dirty="0" smtClean="0"/>
              <a:t>Přičemž </a:t>
            </a:r>
            <a:r>
              <a:rPr lang="cs-CZ" sz="1800" dirty="0"/>
              <a:t>environmentální politika by měla být závazná pro všechny zaměstnance. </a:t>
            </a:r>
            <a:endParaRPr lang="cs-CZ" sz="1800" dirty="0" smtClean="0"/>
          </a:p>
          <a:p>
            <a:pPr algn="just"/>
            <a:r>
              <a:rPr lang="cs-CZ" sz="1800" dirty="0" smtClean="0"/>
              <a:t>Je </a:t>
            </a:r>
            <a:r>
              <a:rPr lang="cs-CZ" sz="1800" dirty="0"/>
              <a:t>nutné pravidelné přezkoumávání a aktualizace environmentální politiky v rámci procesu přezkoumávání systému environmentálního managementu vrcholovým vedení podniku alespoň jednou </a:t>
            </a:r>
            <a:r>
              <a:rPr lang="cs-CZ" sz="1800" dirty="0" smtClean="0"/>
              <a:t>ročně. </a:t>
            </a:r>
          </a:p>
          <a:p>
            <a:pPr algn="just"/>
            <a:r>
              <a:rPr lang="cs-CZ" sz="1800" dirty="0" smtClean="0"/>
              <a:t>V</a:t>
            </a:r>
            <a:r>
              <a:rPr lang="cs-CZ" sz="1800" dirty="0"/>
              <a:t> podstatě existují dva základní způsoby, kterými podnik může přistoupit k zavedení systému EMS, a to aplikací standardů ISO řady 14000 (ISO 14001 a 14002) nebo registrace v programu EMAS (EMAS III).</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Environmentální management II</a:t>
            </a:r>
            <a:endParaRPr lang="cs-CZ" dirty="0"/>
          </a:p>
        </p:txBody>
      </p:sp>
    </p:spTree>
    <p:extLst>
      <p:ext uri="{BB962C8B-B14F-4D97-AF65-F5344CB8AC3E}">
        <p14:creationId xmlns:p14="http://schemas.microsoft.com/office/powerpoint/2010/main" val="3986630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Norma ČSN EN ISO 14001:2005 Systémy environmentálního managementu - Specifikace s návodem pro použití je řídící dokument, který se skládá z pěti na sebe navazujících oblastí, které tvoří základní strukturu systému. Jedná se o oblast environmentální politiky, plánování, zavádění a provoz, kontrolní a nápravná opatření, přezkoumání vedením. </a:t>
            </a:r>
          </a:p>
          <a:p>
            <a:pPr algn="just"/>
            <a:r>
              <a:rPr lang="cs-CZ" sz="1800" dirty="0"/>
              <a:t>EMAS (</a:t>
            </a:r>
            <a:r>
              <a:rPr lang="cs-CZ" sz="1800" dirty="0" err="1"/>
              <a:t>Environmental</a:t>
            </a:r>
            <a:r>
              <a:rPr lang="cs-CZ" sz="1800" dirty="0"/>
              <a:t> Management and Audit </a:t>
            </a:r>
            <a:r>
              <a:rPr lang="cs-CZ" sz="1800" dirty="0" err="1"/>
              <a:t>Scheme</a:t>
            </a:r>
            <a:r>
              <a:rPr lang="cs-CZ" sz="1800" dirty="0"/>
              <a:t>) je jedním z nástrojů ekonomie životního prostředí uplatňovaných v rámci EU. Systém vstoupil v platnost nařízení Rady ES č. 1836/93 (dnes je již v platnosti její druhá revize označovaná jako EMAS III). V rámci EMAS se nad rámec požadavků ISO 14001 vyžaduje </a:t>
            </a:r>
            <a:r>
              <a:rPr lang="cs-CZ" sz="1800" dirty="0" smtClean="0"/>
              <a:t>zejména: úvodní </a:t>
            </a:r>
            <a:r>
              <a:rPr lang="cs-CZ" sz="1800" dirty="0"/>
              <a:t>přezkoumání stavu životního prostředí</a:t>
            </a:r>
            <a:r>
              <a:rPr lang="cs-CZ" sz="1800" dirty="0" smtClean="0"/>
              <a:t>; registr </a:t>
            </a:r>
            <a:r>
              <a:rPr lang="cs-CZ" sz="1800" dirty="0"/>
              <a:t>vlivu</a:t>
            </a:r>
            <a:r>
              <a:rPr lang="cs-CZ" sz="1800" dirty="0" smtClean="0"/>
              <a:t>; posuzování </a:t>
            </a:r>
            <a:r>
              <a:rPr lang="cs-CZ" sz="1800" dirty="0"/>
              <a:t>i nepřímých environmentálních aspektů</a:t>
            </a:r>
            <a:r>
              <a:rPr lang="cs-CZ" sz="1800" dirty="0" smtClean="0"/>
              <a:t>; zpracování</a:t>
            </a:r>
            <a:r>
              <a:rPr lang="cs-CZ" sz="1800" dirty="0"/>
              <a:t>, nezávislé posouzení a publikaci „prohlášení o stavu životního prostředí“.</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Environmentální management III</a:t>
            </a:r>
            <a:endParaRPr lang="cs-CZ" dirty="0"/>
          </a:p>
        </p:txBody>
      </p:sp>
    </p:spTree>
    <p:extLst>
      <p:ext uri="{BB962C8B-B14F-4D97-AF65-F5344CB8AC3E}">
        <p14:creationId xmlns:p14="http://schemas.microsoft.com/office/powerpoint/2010/main" val="3097416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a:t>K hlavním přínosům aplikace EMS </a:t>
            </a:r>
            <a:r>
              <a:rPr lang="cs-CZ" sz="1800" dirty="0" smtClean="0"/>
              <a:t>paří:</a:t>
            </a:r>
            <a:endParaRPr lang="cs-CZ" sz="1800" dirty="0"/>
          </a:p>
          <a:p>
            <a:pPr lvl="0"/>
            <a:r>
              <a:rPr lang="cs-CZ" sz="1800" dirty="0"/>
              <a:t>zavedení pořádku v podniku;</a:t>
            </a:r>
          </a:p>
          <a:p>
            <a:pPr lvl="0"/>
            <a:r>
              <a:rPr lang="cs-CZ" sz="1800" dirty="0"/>
              <a:t>dodržení úplného souladu s právními požadavky;</a:t>
            </a:r>
          </a:p>
          <a:p>
            <a:pPr lvl="0"/>
            <a:r>
              <a:rPr lang="cs-CZ" sz="1800" dirty="0"/>
              <a:t>snížení provozních nákladů, úspory energie, surovin a dalších zdrojů;</a:t>
            </a:r>
          </a:p>
          <a:p>
            <a:pPr lvl="0"/>
            <a:r>
              <a:rPr lang="cs-CZ" sz="1800" dirty="0"/>
              <a:t>snížení rizika environmentálních havárií, za které nese odpovědnost podnik;</a:t>
            </a:r>
          </a:p>
          <a:p>
            <a:pPr lvl="0"/>
            <a:r>
              <a:rPr lang="cs-CZ" sz="1800" dirty="0"/>
              <a:t>zvýšení podnikatelské důvěryhodnosti pro investory, veřejnou správu, peněžní ústavy apod.;</a:t>
            </a:r>
          </a:p>
          <a:p>
            <a:pPr lvl="0"/>
            <a:r>
              <a:rPr lang="cs-CZ" sz="1800" dirty="0"/>
              <a:t>zavedení EMS může vést k dosažení vyšší konkurenceschopnosti ve výběrových řízeních u veřejných zakázek;</a:t>
            </a:r>
          </a:p>
          <a:p>
            <a:pPr lvl="0"/>
            <a:r>
              <a:rPr lang="cs-CZ" sz="1800" dirty="0"/>
              <a:t>zlepšení vztahu s veřejnosti;</a:t>
            </a:r>
          </a:p>
          <a:p>
            <a:pPr lvl="0"/>
            <a:r>
              <a:rPr lang="cs-CZ" sz="1800" dirty="0"/>
              <a:t>získání obchodně využitelné reklamy.</a:t>
            </a:r>
          </a:p>
          <a:p>
            <a:pPr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Environmentální management IV</a:t>
            </a:r>
            <a:endParaRPr lang="cs-CZ" dirty="0"/>
          </a:p>
        </p:txBody>
      </p:sp>
    </p:spTree>
    <p:extLst>
      <p:ext uri="{BB962C8B-B14F-4D97-AF65-F5344CB8AC3E}">
        <p14:creationId xmlns:p14="http://schemas.microsoft.com/office/powerpoint/2010/main" val="1058007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dirty="0"/>
              <a:t>Strategický management představuje přípravu a realizaci rozvojových záměrů dlouhodobější povahy, které mají pro danou organizaci rozhodující význam a jejichž cílem je dosažení stanovených strategických cílů</a:t>
            </a:r>
            <a:r>
              <a:rPr lang="cs-CZ" sz="1700" dirty="0" smtClean="0"/>
              <a:t>.</a:t>
            </a:r>
          </a:p>
          <a:p>
            <a:pPr lvl="0" algn="just"/>
            <a:r>
              <a:rPr lang="cs-CZ" sz="1700" dirty="0"/>
              <a:t>Strategický management je realizován na strategické úrovni řízení top manažery, popřípadě vlastníky podniku, a má výrazně komplexní působnost zahrnující veškerou činnost organizace a je východiskem všech plánů a projektů organizace</a:t>
            </a:r>
            <a:r>
              <a:rPr lang="cs-CZ" sz="1700" dirty="0" smtClean="0"/>
              <a:t>.</a:t>
            </a:r>
          </a:p>
          <a:p>
            <a:pPr lvl="0" algn="just"/>
            <a:r>
              <a:rPr lang="cs-CZ" sz="1700" dirty="0"/>
              <a:t>Hlavním a základním cílem strategického managementu je formulace strategie. </a:t>
            </a:r>
            <a:r>
              <a:rPr lang="cs-CZ" sz="1700" b="1" dirty="0"/>
              <a:t>Strategie</a:t>
            </a:r>
            <a:r>
              <a:rPr lang="cs-CZ" sz="1700" dirty="0"/>
              <a:t> představuje kroky, které vedou k naplnění stanoveného strategického cíle. Jedná se o koncepci dlouhodobé povahy, která má přinést organizaci dlouhodobě udržitelnou konkurenční výhodu a tím upevnit její postavení na trhu. Strategie musí respektovat disponibilní zdroje organizace (finanční, personální, organizační apod.) a zároveň respektovat prostředí (externí prostředí – makroprostředí, trh, odvětví), ve kterém </a:t>
            </a:r>
            <a:r>
              <a:rPr lang="cs-CZ" sz="1700" dirty="0" smtClean="0"/>
              <a:t>působí.</a:t>
            </a:r>
          </a:p>
          <a:p>
            <a:pPr lvl="0" algn="just"/>
            <a:endParaRPr lang="cs-CZ" sz="1700" dirty="0"/>
          </a:p>
          <a:p>
            <a:pPr algn="just"/>
            <a:endParaRPr lang="cs-CZ" sz="1700" dirty="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Strategický management I</a:t>
            </a:r>
            <a:endParaRPr lang="cs-CZ" dirty="0"/>
          </a:p>
        </p:txBody>
      </p:sp>
    </p:spTree>
    <p:extLst>
      <p:ext uri="{BB962C8B-B14F-4D97-AF65-F5344CB8AC3E}">
        <p14:creationId xmlns:p14="http://schemas.microsoft.com/office/powerpoint/2010/main" val="3326242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Proces strategického managementu tak představuje systémově řízený proces, jehož podstatou je pružná reakce na změny, obrana podniku před nebezpečím hrozeb a využití všech vhodných příležitostí v budoucím, nastupujícím dlouhodobém časovém horizontu</a:t>
            </a:r>
            <a:r>
              <a:rPr lang="cs-CZ" sz="1800" dirty="0" smtClean="0"/>
              <a:t>.</a:t>
            </a:r>
          </a:p>
          <a:p>
            <a:pPr marL="0" indent="0" algn="just">
              <a:buNone/>
            </a:pPr>
            <a:r>
              <a:rPr lang="cs-CZ" sz="1800" dirty="0" smtClean="0"/>
              <a:t>Vzhledem </a:t>
            </a:r>
            <a:r>
              <a:rPr lang="cs-CZ" sz="1800" dirty="0"/>
              <a:t>k určitému procesnímu charakteru strategického managementu, tak hovoříme o </a:t>
            </a:r>
            <a:r>
              <a:rPr lang="cs-CZ" sz="1800" b="1" dirty="0"/>
              <a:t>sekvenčním modelu strategického managementu</a:t>
            </a:r>
            <a:r>
              <a:rPr lang="cs-CZ" sz="1800" dirty="0"/>
              <a:t>, který má tři základní fáze, a to:</a:t>
            </a:r>
          </a:p>
          <a:p>
            <a:pPr marL="0" lvl="0" indent="0" algn="just">
              <a:buNone/>
            </a:pPr>
            <a:r>
              <a:rPr lang="cs-CZ" sz="1800" dirty="0" smtClean="0"/>
              <a:t>1. </a:t>
            </a:r>
            <a:r>
              <a:rPr lang="cs-CZ" sz="1800" i="1" dirty="0" smtClean="0"/>
              <a:t>strategické plánování </a:t>
            </a:r>
            <a:r>
              <a:rPr lang="cs-CZ" sz="1800" dirty="0" smtClean="0"/>
              <a:t>– posloupnost </a:t>
            </a:r>
            <a:r>
              <a:rPr lang="cs-CZ" sz="1800" dirty="0"/>
              <a:t>jednotlivých kroků, které začínají strategickou situační analýzou a končí formulací strategie a vytvořením strategického </a:t>
            </a:r>
            <a:r>
              <a:rPr lang="cs-CZ" sz="1800" dirty="0" smtClean="0"/>
              <a:t>plánu, přičemž cílem je </a:t>
            </a:r>
            <a:r>
              <a:rPr lang="cs-CZ" sz="1800" dirty="0"/>
              <a:t>připravit a naplánovat strategickou </a:t>
            </a:r>
            <a:r>
              <a:rPr lang="cs-CZ" sz="1800" dirty="0" smtClean="0"/>
              <a:t>koncepci;</a:t>
            </a:r>
            <a:endParaRPr lang="cs-CZ" sz="1800" dirty="0"/>
          </a:p>
          <a:p>
            <a:pPr marL="0" lvl="0" indent="0" algn="just">
              <a:buNone/>
            </a:pPr>
            <a:r>
              <a:rPr lang="cs-CZ" sz="1800" dirty="0" smtClean="0"/>
              <a:t>2. </a:t>
            </a:r>
            <a:r>
              <a:rPr lang="cs-CZ" sz="1800" i="1" dirty="0" smtClean="0"/>
              <a:t>implementace strategie </a:t>
            </a:r>
            <a:r>
              <a:rPr lang="cs-CZ" sz="1800" dirty="0" smtClean="0"/>
              <a:t>– znamená </a:t>
            </a:r>
            <a:r>
              <a:rPr lang="cs-CZ" sz="1800" dirty="0"/>
              <a:t>praktickou realizace zvolené </a:t>
            </a:r>
            <a:r>
              <a:rPr lang="cs-CZ" sz="1800" dirty="0" smtClean="0"/>
              <a:t>strategie;</a:t>
            </a:r>
            <a:endParaRPr lang="cs-CZ" sz="1800" dirty="0"/>
          </a:p>
          <a:p>
            <a:pPr marL="0" indent="0" algn="just">
              <a:buNone/>
            </a:pPr>
            <a:r>
              <a:rPr lang="cs-CZ" sz="1800" dirty="0" smtClean="0"/>
              <a:t>3. </a:t>
            </a:r>
            <a:r>
              <a:rPr lang="cs-CZ" sz="1800" i="1" dirty="0"/>
              <a:t>k</a:t>
            </a:r>
            <a:r>
              <a:rPr lang="cs-CZ" sz="1800" i="1" dirty="0" smtClean="0"/>
              <a:t>ontrola</a:t>
            </a:r>
            <a:r>
              <a:rPr lang="cs-CZ" sz="1800" dirty="0" smtClean="0"/>
              <a:t> - </a:t>
            </a:r>
            <a:r>
              <a:rPr lang="cs-CZ" sz="1800" dirty="0"/>
              <a:t>má za úkol zjistit, zda vybraná a implementovaná strategie přináší takové výsledky, které byly od ní vyžadovány a </a:t>
            </a:r>
            <a:r>
              <a:rPr lang="cs-CZ" sz="1800" dirty="0" smtClean="0"/>
              <a:t>očekávány. </a:t>
            </a:r>
          </a:p>
          <a:p>
            <a:pPr lvl="0"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Strategický management II</a:t>
            </a:r>
            <a:endParaRPr lang="cs-CZ" dirty="0"/>
          </a:p>
        </p:txBody>
      </p:sp>
    </p:spTree>
    <p:extLst>
      <p:ext uri="{BB962C8B-B14F-4D97-AF65-F5344CB8AC3E}">
        <p14:creationId xmlns:p14="http://schemas.microsoft.com/office/powerpoint/2010/main" val="4061711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Období přelomu devatenáctého a dvacátého století, před skutečným nástupem intenzivního bádání v oblasti managementu, se nazývá někdy jako tzv. </a:t>
            </a:r>
            <a:r>
              <a:rPr lang="cs-CZ" sz="1800" dirty="0" err="1"/>
              <a:t>předvývojová</a:t>
            </a:r>
            <a:r>
              <a:rPr lang="cs-CZ" sz="1800" dirty="0"/>
              <a:t> etapa řízení. </a:t>
            </a:r>
            <a:r>
              <a:rPr lang="cs-CZ" sz="1800" dirty="0" smtClean="0"/>
              <a:t>Historie </a:t>
            </a:r>
            <a:r>
              <a:rPr lang="cs-CZ" sz="1800" dirty="0"/>
              <a:t>novodobého managementu je datována do období počátku 20. století. Je to dáno tím, že toto období je charakteristické úsilím o zvyšování produktivity práce v rozvíjejících se průmyslových podnicích. </a:t>
            </a:r>
            <a:endParaRPr lang="cs-CZ" sz="1800" dirty="0" smtClean="0"/>
          </a:p>
          <a:p>
            <a:pPr algn="just"/>
            <a:r>
              <a:rPr lang="cs-CZ" sz="1800" dirty="0" smtClean="0"/>
              <a:t>Vývoj </a:t>
            </a:r>
            <a:r>
              <a:rPr lang="cs-CZ" sz="1800" dirty="0"/>
              <a:t>novodobého managementu můžeme rozčlenit do následujících etap (Veber a kol., 2009):</a:t>
            </a:r>
          </a:p>
          <a:p>
            <a:pPr lvl="1" algn="just"/>
            <a:r>
              <a:rPr lang="cs-CZ" sz="1800" dirty="0"/>
              <a:t>období klasického managementu – konec 19. století a třicátá léta 20. století;</a:t>
            </a:r>
          </a:p>
          <a:p>
            <a:pPr lvl="1" algn="just"/>
            <a:r>
              <a:rPr lang="cs-CZ" sz="1800" dirty="0"/>
              <a:t>management čtyřicátých až sedmdesátých let 20. století;</a:t>
            </a:r>
          </a:p>
          <a:p>
            <a:pPr lvl="1" algn="just"/>
            <a:r>
              <a:rPr lang="cs-CZ" sz="1800" dirty="0"/>
              <a:t>management konce 20. století;</a:t>
            </a:r>
          </a:p>
          <a:p>
            <a:pPr lvl="1" algn="just"/>
            <a:r>
              <a:rPr lang="cs-CZ" sz="1800" dirty="0"/>
              <a:t>management počátku </a:t>
            </a:r>
            <a:r>
              <a:rPr lang="cs-CZ" sz="1800" dirty="0" smtClean="0"/>
              <a:t>21. </a:t>
            </a:r>
            <a:r>
              <a:rPr lang="cs-CZ" sz="1800" dirty="0"/>
              <a:t>století.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Etapy vývoje novodobého managementu</a:t>
            </a:r>
            <a:endParaRPr lang="cs-CZ" dirty="0"/>
          </a:p>
        </p:txBody>
      </p:sp>
    </p:spTree>
    <p:extLst>
      <p:ext uri="{BB962C8B-B14F-4D97-AF65-F5344CB8AC3E}">
        <p14:creationId xmlns:p14="http://schemas.microsoft.com/office/powerpoint/2010/main" val="1220659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Riziko</a:t>
            </a:r>
            <a:r>
              <a:rPr lang="cs-CZ" sz="1800" dirty="0"/>
              <a:t> definujeme jako podmínku reálného světa, v němž existuje vystavení nepříznivým okolnostem. Je to situace, v níž existuje možnost nepříznivé odchylky od žádoucího výsledku, který je očekáván, nebo v něj doufáme</a:t>
            </a:r>
            <a:r>
              <a:rPr lang="cs-CZ" sz="1800" dirty="0" smtClean="0"/>
              <a:t>.</a:t>
            </a:r>
            <a:endParaRPr lang="cs-CZ" sz="1800" b="1" dirty="0" smtClean="0"/>
          </a:p>
          <a:p>
            <a:pPr lvl="0" algn="just"/>
            <a:r>
              <a:rPr lang="cs-CZ" sz="1800" b="1" dirty="0" smtClean="0"/>
              <a:t>Management rizika </a:t>
            </a:r>
            <a:r>
              <a:rPr lang="cs-CZ" sz="1800" dirty="0" smtClean="0"/>
              <a:t>představuje </a:t>
            </a:r>
            <a:r>
              <a:rPr lang="cs-CZ" sz="1800" dirty="0"/>
              <a:t>soustavný proces monitorování rizik, která mohou ovlivnit podnik a současně provádí soustavnou prevenci případných ohrožení. Podstatou této činností je </a:t>
            </a:r>
            <a:r>
              <a:rPr lang="cs-CZ" sz="1800" dirty="0" smtClean="0"/>
              <a:t>rozhodování </a:t>
            </a:r>
            <a:r>
              <a:rPr lang="cs-CZ" sz="1800" dirty="0"/>
              <a:t>v podmínkách nejistoty, tedy rozhodování, kdy máme minimum informací a nedostatek času k ověření jejich správnosti a nutnost vydat potřebné rozhodnutí</a:t>
            </a:r>
            <a:r>
              <a:rPr lang="cs-CZ" sz="1800" dirty="0" smtClean="0"/>
              <a:t>.</a:t>
            </a:r>
          </a:p>
          <a:p>
            <a:pPr lvl="0" algn="just"/>
            <a:r>
              <a:rPr lang="cs-CZ" sz="1800" dirty="0"/>
              <a:t>Management rizik je charakterizováno jako činnost, která je zaměřena na snižování současných a budoucích rizik, jejich příčin i </a:t>
            </a:r>
            <a:r>
              <a:rPr lang="cs-CZ" sz="1800" dirty="0" smtClean="0"/>
              <a:t>následků.</a:t>
            </a:r>
            <a:endParaRPr lang="cs-CZ" sz="1800" dirty="0"/>
          </a:p>
          <a:p>
            <a:pPr lvl="0" algn="just"/>
            <a:endParaRPr lang="cs-CZ" sz="1800" dirty="0" smtClean="0"/>
          </a:p>
          <a:p>
            <a:pPr lvl="0"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Management rizika</a:t>
            </a:r>
            <a:endParaRPr lang="cs-CZ" dirty="0"/>
          </a:p>
        </p:txBody>
      </p:sp>
    </p:spTree>
    <p:extLst>
      <p:ext uri="{BB962C8B-B14F-4D97-AF65-F5344CB8AC3E}">
        <p14:creationId xmlns:p14="http://schemas.microsoft.com/office/powerpoint/2010/main" val="2990299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065"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Krize</a:t>
            </a:r>
            <a:r>
              <a:rPr lang="cs-CZ" sz="1800" dirty="0"/>
              <a:t> je složitá situace, v níž je významným způsobem narušena rovnováha mezi základními charakteristikami systému (narušeno je poslání, filozofie, hodnoty, cíle, styl fungování systému) na jedné straně a postojem okolního prostředí k danému systému na straně druhé. Za krizi obecně lze považovat cokoli, co v sobě obsahuje potenciál významně ovlivnit či dokonce ohrozit integritu a životaschopnost podniku</a:t>
            </a:r>
            <a:r>
              <a:rPr lang="cs-CZ" sz="1800" dirty="0" smtClean="0"/>
              <a:t>.</a:t>
            </a:r>
          </a:p>
          <a:p>
            <a:pPr marL="0" indent="0" algn="just">
              <a:buNone/>
            </a:pPr>
            <a:r>
              <a:rPr lang="cs-CZ" sz="1800" dirty="0" smtClean="0"/>
              <a:t>Za </a:t>
            </a:r>
            <a:r>
              <a:rPr lang="cs-CZ" sz="1800" dirty="0"/>
              <a:t>společné znaky všech krizí mohou být považovány </a:t>
            </a:r>
            <a:r>
              <a:rPr lang="cs-CZ" sz="1800" dirty="0" smtClean="0"/>
              <a:t>tyto:</a:t>
            </a:r>
            <a:endParaRPr lang="cs-CZ" sz="1800" dirty="0"/>
          </a:p>
          <a:p>
            <a:pPr lvl="0" algn="just"/>
            <a:r>
              <a:rPr lang="cs-CZ" sz="1800" dirty="0"/>
              <a:t>Krize je téměř vždy rozkladná. </a:t>
            </a:r>
            <a:endParaRPr lang="cs-CZ" sz="1800" dirty="0" smtClean="0"/>
          </a:p>
          <a:p>
            <a:pPr lvl="0" algn="just"/>
            <a:r>
              <a:rPr lang="cs-CZ" sz="1800" dirty="0" smtClean="0"/>
              <a:t>Krize </a:t>
            </a:r>
            <a:r>
              <a:rPr lang="cs-CZ" sz="1800" dirty="0"/>
              <a:t>je téměř vždy negativní</a:t>
            </a:r>
            <a:r>
              <a:rPr lang="cs-CZ" sz="1800" dirty="0" smtClean="0"/>
              <a:t>.</a:t>
            </a:r>
            <a:endParaRPr lang="cs-CZ" sz="1800" dirty="0"/>
          </a:p>
          <a:p>
            <a:pPr lvl="0" algn="just"/>
            <a:r>
              <a:rPr lang="cs-CZ" sz="1800" dirty="0"/>
              <a:t>Krize rozděluje organizaci</a:t>
            </a:r>
            <a:r>
              <a:rPr lang="cs-CZ" sz="1800" dirty="0" smtClean="0"/>
              <a:t>.</a:t>
            </a:r>
            <a:endParaRPr lang="cs-CZ" sz="1800" dirty="0"/>
          </a:p>
          <a:p>
            <a:pPr lvl="0" algn="just"/>
            <a:r>
              <a:rPr lang="cs-CZ" sz="1800" dirty="0"/>
              <a:t>Krize může vyvolávat zkreslené nebo nesprávné dojmy</a:t>
            </a:r>
            <a:r>
              <a:rPr lang="cs-CZ" sz="1800" dirty="0" smtClean="0"/>
              <a:t>..</a:t>
            </a:r>
            <a:endParaRPr lang="cs-CZ" sz="1800" dirty="0"/>
          </a:p>
          <a:p>
            <a:pPr algn="just"/>
            <a:r>
              <a:rPr lang="cs-CZ" sz="1800" dirty="0"/>
              <a:t>Krize zpravidla překvapí, i když management podniku s určitými riziky počítá.</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Krizový management I</a:t>
            </a:r>
            <a:endParaRPr lang="cs-CZ" dirty="0"/>
          </a:p>
        </p:txBody>
      </p:sp>
    </p:spTree>
    <p:extLst>
      <p:ext uri="{BB962C8B-B14F-4D97-AF65-F5344CB8AC3E}">
        <p14:creationId xmlns:p14="http://schemas.microsoft.com/office/powerpoint/2010/main" val="2945034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b="1" dirty="0"/>
              <a:t>Krizový management </a:t>
            </a:r>
            <a:r>
              <a:rPr lang="cs-CZ" sz="1700" dirty="0"/>
              <a:t>můžeme definovat jako jednu z disciplín managementu podniku. Je určen ke zvládání mimořádné negativní (krizové) situace podnikatelského subjektu</a:t>
            </a:r>
            <a:r>
              <a:rPr lang="cs-CZ" sz="1700" dirty="0" smtClean="0"/>
              <a:t>.</a:t>
            </a:r>
          </a:p>
          <a:p>
            <a:pPr lvl="0" algn="just"/>
            <a:r>
              <a:rPr lang="cs-CZ" sz="1700" dirty="0"/>
              <a:t>Podstatu krizového managementu lze spatřovat zejména v systému promyšlených, provázaných procesů a postupných kroků, jejichž cílem je jak rozpoznat komplexní podstatu krizové situace podniku, tak také nalézt způsob jejího úspěšného vyřešení</a:t>
            </a:r>
            <a:r>
              <a:rPr lang="cs-CZ" sz="1700" dirty="0" smtClean="0"/>
              <a:t>.</a:t>
            </a:r>
          </a:p>
          <a:p>
            <a:pPr lvl="0" algn="just"/>
            <a:r>
              <a:rPr lang="cs-CZ" sz="1700" i="1" dirty="0"/>
              <a:t>V užším slova smyslu</a:t>
            </a:r>
            <a:r>
              <a:rPr lang="cs-CZ" sz="1700" dirty="0"/>
              <a:t> lze krizový management považovat za soubor opatření, zaměřený na řešení vzniklé krize podniku a omezování objemu škod, které mohou vzniknout v jejím důsledku</a:t>
            </a:r>
            <a:r>
              <a:rPr lang="cs-CZ" sz="1700" dirty="0" smtClean="0"/>
              <a:t>.</a:t>
            </a:r>
          </a:p>
          <a:p>
            <a:pPr algn="just"/>
            <a:r>
              <a:rPr lang="cs-CZ" sz="1700" i="1" dirty="0"/>
              <a:t>V širším smyslu slova</a:t>
            </a:r>
            <a:r>
              <a:rPr lang="cs-CZ" sz="1700" dirty="0"/>
              <a:t> je úkolem krizového managementu</a:t>
            </a:r>
            <a:r>
              <a:rPr lang="cs-CZ" sz="1700" dirty="0" smtClean="0"/>
              <a:t>: včas </a:t>
            </a:r>
            <a:r>
              <a:rPr lang="cs-CZ" sz="1700" dirty="0"/>
              <a:t>rozpoznat možnost vzniku nestandardní negativní situace podniku a odhalit její možné příčiny (krizový potenciál podniku</a:t>
            </a:r>
            <a:r>
              <a:rPr lang="cs-CZ" sz="1700" dirty="0" smtClean="0"/>
              <a:t>); nastavit </a:t>
            </a:r>
            <a:r>
              <a:rPr lang="cs-CZ" sz="1700" dirty="0"/>
              <a:t>preventivní procesy předcházející krizi</a:t>
            </a:r>
            <a:r>
              <a:rPr lang="cs-CZ" sz="1700" dirty="0" smtClean="0"/>
              <a:t>; efektivně </a:t>
            </a:r>
            <a:r>
              <a:rPr lang="cs-CZ" sz="1700" dirty="0"/>
              <a:t>vyřešit vzniklou krizi</a:t>
            </a:r>
            <a:r>
              <a:rPr lang="cs-CZ" sz="1700" dirty="0" smtClean="0"/>
              <a:t>; odstranit </a:t>
            </a:r>
            <a:r>
              <a:rPr lang="cs-CZ" sz="1700" dirty="0"/>
              <a:t>následky uplynulé krizové situace podniku.</a:t>
            </a:r>
          </a:p>
          <a:p>
            <a:pPr lvl="0" algn="just"/>
            <a:endParaRPr lang="cs-CZ" sz="1700" dirty="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Krizový management II</a:t>
            </a:r>
            <a:endParaRPr lang="cs-CZ" dirty="0"/>
          </a:p>
        </p:txBody>
      </p:sp>
    </p:spTree>
    <p:extLst>
      <p:ext uri="{BB962C8B-B14F-4D97-AF65-F5344CB8AC3E}">
        <p14:creationId xmlns:p14="http://schemas.microsoft.com/office/powerpoint/2010/main" val="2342768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Koncepční vymezení managementu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951687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Management </a:t>
            </a:r>
            <a:r>
              <a:rPr lang="cs-CZ" sz="1800" dirty="0"/>
              <a:t>je funkcí, je disciplínou, návodem, který je třeba zvládnou a manažeři jsou profesionálové, kteří tuto disciplínu realizují, vykonávají funkce a z nich vyplývající povinnosti. (</a:t>
            </a:r>
            <a:r>
              <a:rPr lang="cs-CZ" sz="1800" dirty="0" err="1"/>
              <a:t>Drucker</a:t>
            </a:r>
            <a:r>
              <a:rPr lang="cs-CZ" sz="1800" dirty="0"/>
              <a:t>, 1970, s. 6)</a:t>
            </a:r>
          </a:p>
          <a:p>
            <a:pPr lvl="0" algn="just"/>
            <a:r>
              <a:rPr lang="cs-CZ" sz="1800" dirty="0"/>
              <a:t>Management lze chápat jako proces koordinování činností skupiny pracovníků, realizovaný jednotlivcem nebo skupinou lidí za účelem dosažení určitých výsledků, které nelze dosáhnou individuální prací. (</a:t>
            </a:r>
            <a:r>
              <a:rPr lang="cs-CZ" sz="1800" dirty="0" err="1"/>
              <a:t>Donnelly</a:t>
            </a:r>
            <a:r>
              <a:rPr lang="cs-CZ" sz="1800" dirty="0"/>
              <a:t> et al., 1997, s. 24) </a:t>
            </a:r>
          </a:p>
          <a:p>
            <a:pPr lvl="0" algn="just"/>
            <a:r>
              <a:rPr lang="cs-CZ" sz="1800" dirty="0"/>
              <a:t>Management je procesem, který probíhá mezi jednotlivcem/skupinou, který řídí (řídící subjekt) a jednotlivcem/skupinou, který je řízen (řízený subjekt). (Blažek, 2014, s. 12) </a:t>
            </a:r>
          </a:p>
          <a:p>
            <a:pPr lvl="0" algn="just"/>
            <a:r>
              <a:rPr lang="cs-CZ" sz="1800" dirty="0"/>
              <a:t>Management představuje tmel, který drží společnosti i organizaci pohromadě. (Handy, 2016, s. 120).</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Vybrané definice managementu</a:t>
            </a:r>
            <a:endParaRPr lang="cs-CZ" dirty="0"/>
          </a:p>
        </p:txBody>
      </p:sp>
    </p:spTree>
    <p:extLst>
      <p:ext uri="{BB962C8B-B14F-4D97-AF65-F5344CB8AC3E}">
        <p14:creationId xmlns:p14="http://schemas.microsoft.com/office/powerpoint/2010/main" val="1052064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Management představuje velmi komplexní a rozsáhlou oblast aktivit s řízením, vedením a správou v různých organizacích. </a:t>
            </a:r>
            <a:endParaRPr lang="cs-CZ" sz="1800" dirty="0" smtClean="0"/>
          </a:p>
          <a:p>
            <a:pPr lvl="0" algn="just"/>
            <a:r>
              <a:rPr lang="cs-CZ" sz="1800" dirty="0" smtClean="0"/>
              <a:t>Obecně </a:t>
            </a:r>
            <a:r>
              <a:rPr lang="cs-CZ" sz="1800" dirty="0"/>
              <a:t>tedy lze říci, že management představuje veškeré aktivity v podniku, které je potřeba zrealizovat tak, aby byl zabezpečen chod určité organizace</a:t>
            </a:r>
            <a:r>
              <a:rPr lang="cs-CZ" sz="1800" dirty="0" smtClean="0"/>
              <a:t>.</a:t>
            </a:r>
          </a:p>
          <a:p>
            <a:pPr algn="just"/>
            <a:r>
              <a:rPr lang="cs-CZ" sz="1800" dirty="0"/>
              <a:t>Jak ukazují výše uvedené definice managementu, tak management je chápán z různých pohledů a pojetí</a:t>
            </a:r>
            <a:r>
              <a:rPr lang="cs-CZ" sz="1800" dirty="0" smtClean="0"/>
              <a:t>.</a:t>
            </a:r>
          </a:p>
          <a:p>
            <a:pPr marL="0" indent="0" algn="just">
              <a:buNone/>
            </a:pPr>
            <a:r>
              <a:rPr lang="cs-CZ" sz="1800" dirty="0" smtClean="0"/>
              <a:t> Z</a:t>
            </a:r>
            <a:r>
              <a:rPr lang="cs-CZ" sz="1800" dirty="0"/>
              <a:t> </a:t>
            </a:r>
            <a:r>
              <a:rPr lang="cs-CZ" sz="1800" dirty="0" smtClean="0"/>
              <a:t>uvedených </a:t>
            </a:r>
            <a:r>
              <a:rPr lang="cs-CZ" sz="1800" dirty="0"/>
              <a:t>definic můžeme vidět, že management je vnímán a chápán ve třech základních rovinách:</a:t>
            </a:r>
          </a:p>
          <a:p>
            <a:pPr lvl="0" algn="just"/>
            <a:r>
              <a:rPr lang="cs-CZ" sz="1800" dirty="0"/>
              <a:t>management jako funkce a aktivita;</a:t>
            </a:r>
          </a:p>
          <a:p>
            <a:pPr lvl="0" algn="just"/>
            <a:r>
              <a:rPr lang="cs-CZ" sz="1800" dirty="0"/>
              <a:t>management jako skupina řídících pracovníků;</a:t>
            </a:r>
          </a:p>
          <a:p>
            <a:pPr lvl="0" algn="just"/>
            <a:r>
              <a:rPr lang="cs-CZ" sz="1800" dirty="0"/>
              <a:t>management jako vědní disciplína.</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Pojetí managementu</a:t>
            </a:r>
            <a:endParaRPr lang="cs-CZ" dirty="0"/>
          </a:p>
        </p:txBody>
      </p:sp>
    </p:spTree>
    <p:extLst>
      <p:ext uri="{BB962C8B-B14F-4D97-AF65-F5344CB8AC3E}">
        <p14:creationId xmlns:p14="http://schemas.microsoft.com/office/powerpoint/2010/main" val="4133496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Pojetí managementu jako funkce </a:t>
            </a:r>
            <a:r>
              <a:rPr lang="cs-CZ" sz="1800" dirty="0"/>
              <a:t>chápe management jako aktivity, které slouží k realizaci a řízení řídícího procesu jako celku. </a:t>
            </a:r>
            <a:endParaRPr lang="cs-CZ" sz="1800" dirty="0" smtClean="0"/>
          </a:p>
          <a:p>
            <a:pPr lvl="0" algn="just"/>
            <a:r>
              <a:rPr lang="cs-CZ" sz="1800" dirty="0" smtClean="0"/>
              <a:t>Což </a:t>
            </a:r>
            <a:r>
              <a:rPr lang="cs-CZ" sz="1800" dirty="0"/>
              <a:t>znamená, že management zahrnuje všechny oblasti řízení v podniku, které vedou k naplňování řídících úkolů. </a:t>
            </a:r>
          </a:p>
          <a:p>
            <a:pPr lvl="0" algn="just"/>
            <a:r>
              <a:rPr lang="cs-CZ" sz="1800" dirty="0"/>
              <a:t>Management tedy můžeme charakterizovat jako určitý proces, někteří autoři hovoří o cyklicky probíhajícím </a:t>
            </a:r>
            <a:r>
              <a:rPr lang="cs-CZ" sz="1800" dirty="0" smtClean="0"/>
              <a:t>procesu, </a:t>
            </a:r>
            <a:r>
              <a:rPr lang="cs-CZ" sz="1800" dirty="0"/>
              <a:t>ve kterém řídící subjekt stanoví cíle a prostřednictvím určitých nástrojů a způsobů jednání působí na řízený subjekt tak, aby byly naplněny stanovené cíle. </a:t>
            </a:r>
            <a:endParaRPr lang="cs-CZ" sz="1800" dirty="0" smtClean="0"/>
          </a:p>
          <a:p>
            <a:pPr lvl="0" algn="just"/>
            <a:r>
              <a:rPr lang="cs-CZ" sz="1800" dirty="0" smtClean="0"/>
              <a:t>Nástroje</a:t>
            </a:r>
            <a:r>
              <a:rPr lang="cs-CZ" sz="1800" dirty="0"/>
              <a:t>, kterými působí řídící subjekt na řízené subjekty, mají charakter konkrétních úkolů a činností s přesně stanoveným cílem a účelem. Tyto nástroje se nejčastěji nazývají jako manažerské funkce. </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 funkce a aktivita</a:t>
            </a:r>
            <a:endParaRPr lang="cs-CZ" dirty="0"/>
          </a:p>
        </p:txBody>
      </p:sp>
    </p:spTree>
    <p:extLst>
      <p:ext uri="{BB962C8B-B14F-4D97-AF65-F5344CB8AC3E}">
        <p14:creationId xmlns:p14="http://schemas.microsoft.com/office/powerpoint/2010/main" val="243757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8072"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Management v organizaci, z pohledu funkce a aktivity, můžeme rozčlenit do tří hlavních úrovní. Jednotlivým úrovním potom odpovídají konkrétní aktivity. V organizaci obvykle najdeme tyto úrovně řízení: </a:t>
            </a:r>
            <a:endParaRPr lang="cs-CZ" sz="1800" dirty="0" smtClean="0"/>
          </a:p>
          <a:p>
            <a:pPr algn="just"/>
            <a:r>
              <a:rPr lang="cs-CZ" sz="1800" b="1" dirty="0" smtClean="0"/>
              <a:t>Strategický </a:t>
            </a:r>
            <a:r>
              <a:rPr lang="cs-CZ" sz="1800" b="1" dirty="0"/>
              <a:t>management (strategické řízení)</a:t>
            </a:r>
            <a:r>
              <a:rPr lang="cs-CZ" sz="1800" dirty="0"/>
              <a:t> představuje nejvyšší úroveň řízení v organizaci. Na této úrovni řízení probíhá politicko-strategické rozhodování, spojené s tvorbou strategického plánu a celkové koncepce organizace, a rozhodování pro řízení operativního systému. </a:t>
            </a:r>
          </a:p>
          <a:p>
            <a:pPr algn="just"/>
            <a:r>
              <a:rPr lang="cs-CZ" sz="1800" b="1" dirty="0"/>
              <a:t>Střední management (taktické řízení)</a:t>
            </a:r>
            <a:r>
              <a:rPr lang="cs-CZ" sz="1800" dirty="0"/>
              <a:t> je spojen s rozhodováním pro řízení operativního systému organizace. Posláním středního managementu je realizace taktických (střednědobých) plánů a cílů.</a:t>
            </a:r>
          </a:p>
          <a:p>
            <a:pPr algn="just"/>
            <a:r>
              <a:rPr lang="cs-CZ" sz="1800" b="1" dirty="0"/>
              <a:t>Operativní management (operativní řízení)</a:t>
            </a:r>
            <a:r>
              <a:rPr lang="cs-CZ" sz="1800" dirty="0"/>
              <a:t> se zabývá bezprostředním operativním řízením krátkodobých aktivit a naplňováním krátkodobých, operativních cílů.</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Úrovně managementu v organizaci </a:t>
            </a:r>
            <a:endParaRPr lang="cs-CZ" dirty="0"/>
          </a:p>
        </p:txBody>
      </p:sp>
    </p:spTree>
    <p:extLst>
      <p:ext uri="{BB962C8B-B14F-4D97-AF65-F5344CB8AC3E}">
        <p14:creationId xmlns:p14="http://schemas.microsoft.com/office/powerpoint/2010/main" val="2298372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 tomto pojetí je management spojován s lidským faktorem. Blažek (2014) hovoří o tzv. personifikaci pojmu management. </a:t>
            </a:r>
            <a:endParaRPr lang="cs-CZ" sz="1800" dirty="0" smtClean="0"/>
          </a:p>
          <a:p>
            <a:pPr algn="just"/>
            <a:r>
              <a:rPr lang="cs-CZ" sz="1800" dirty="0" smtClean="0"/>
              <a:t>Management </a:t>
            </a:r>
            <a:r>
              <a:rPr lang="cs-CZ" sz="1800" dirty="0"/>
              <a:t>je vnímán jako skupina pracovníků, vedoucích pracovníků - manažerů, kteří jsou realizátoři managementu a mají za úkol řídit danou organizaci. </a:t>
            </a:r>
            <a:endParaRPr lang="cs-CZ" sz="1800" dirty="0" smtClean="0"/>
          </a:p>
          <a:p>
            <a:pPr algn="just"/>
            <a:r>
              <a:rPr lang="cs-CZ" sz="1800" dirty="0" smtClean="0"/>
              <a:t>Manažer </a:t>
            </a:r>
            <a:r>
              <a:rPr lang="cs-CZ" sz="1800" dirty="0"/>
              <a:t>je klíčovou osobou v organizaci, jelikož nese odpovědnost za úspěšnost organizace v podnikatelském prostředí. </a:t>
            </a:r>
            <a:r>
              <a:rPr lang="cs-CZ" sz="1800" dirty="0" smtClean="0"/>
              <a:t>V</a:t>
            </a:r>
            <a:r>
              <a:rPr lang="cs-CZ" sz="1800" dirty="0"/>
              <a:t> malých organizacích splývá role manažera s rolí vlastníka. S růstem organizací dochází k oddělování manažera a vlastníka. Manažer se tak stává prostředníkem mezi výkonnými zaměstnanci a vlastníky </a:t>
            </a:r>
            <a:r>
              <a:rPr lang="cs-CZ" sz="1800" dirty="0" smtClean="0"/>
              <a:t>organizace.</a:t>
            </a:r>
          </a:p>
          <a:p>
            <a:pPr algn="just"/>
            <a:r>
              <a:rPr lang="cs-CZ" sz="1800" dirty="0"/>
              <a:t>Podle </a:t>
            </a:r>
            <a:r>
              <a:rPr lang="cs-CZ" sz="1800" dirty="0" err="1"/>
              <a:t>Druckera</a:t>
            </a:r>
            <a:r>
              <a:rPr lang="cs-CZ" sz="1800" dirty="0"/>
              <a:t> je manažer považován za osobu, která odpovídá za plánování, realizaci a kontrolu. </a:t>
            </a:r>
            <a:endParaRPr lang="cs-CZ" sz="1800" dirty="0" smtClean="0"/>
          </a:p>
          <a:p>
            <a:pPr algn="just"/>
            <a:r>
              <a:rPr lang="cs-CZ" sz="1800" dirty="0" smtClean="0"/>
              <a:t>Lojd </a:t>
            </a:r>
            <a:r>
              <a:rPr lang="cs-CZ" sz="1800" dirty="0"/>
              <a:t>(2011, s. 10) považuje manažera za člověka, který dosahuje stanovených cílů s lidmi a prostřednictvím nich.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 skupina řídících pracovníků</a:t>
            </a:r>
            <a:endParaRPr lang="cs-CZ" dirty="0"/>
          </a:p>
        </p:txBody>
      </p:sp>
    </p:spTree>
    <p:extLst>
      <p:ext uri="{BB962C8B-B14F-4D97-AF65-F5344CB8AC3E}">
        <p14:creationId xmlns:p14="http://schemas.microsoft.com/office/powerpoint/2010/main" val="1785234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Obecně tedy můžeme říci, že manažer představuje „specifický“ typ pracovníka v organizaci</a:t>
            </a:r>
            <a:r>
              <a:rPr lang="cs-CZ" sz="1800" dirty="0" smtClean="0"/>
              <a:t>. </a:t>
            </a:r>
            <a:r>
              <a:rPr lang="cs-CZ" sz="1800" dirty="0"/>
              <a:t>Mezi hlavní </a:t>
            </a:r>
            <a:r>
              <a:rPr lang="cs-CZ" sz="1800" dirty="0" smtClean="0"/>
              <a:t>specifika, která </a:t>
            </a:r>
            <a:r>
              <a:rPr lang="cs-CZ" sz="1800" dirty="0"/>
              <a:t>odlišují manažera od výkonných pracovníků, patří:</a:t>
            </a:r>
          </a:p>
          <a:p>
            <a:pPr lvl="0" algn="just"/>
            <a:r>
              <a:rPr lang="cs-CZ" sz="1800" dirty="0"/>
              <a:t>moc – moc znamená prosazování své vůle i proti vůli jiné osoby a ovlivňování přání jiné </a:t>
            </a:r>
            <a:r>
              <a:rPr lang="cs-CZ" sz="1800" dirty="0" smtClean="0"/>
              <a:t>osoby</a:t>
            </a:r>
            <a:r>
              <a:rPr lang="cs-CZ" sz="1800" dirty="0"/>
              <a:t>;</a:t>
            </a:r>
          </a:p>
          <a:p>
            <a:pPr lvl="0" algn="just"/>
            <a:r>
              <a:rPr lang="cs-CZ" sz="1800" dirty="0"/>
              <a:t>autorita – představuje legitimizovanou moc, představuje oprávnění ovládat a řídit jiné </a:t>
            </a:r>
            <a:r>
              <a:rPr lang="cs-CZ" sz="1800" dirty="0" smtClean="0"/>
              <a:t>lidi;</a:t>
            </a:r>
            <a:endParaRPr lang="cs-CZ" sz="1800" dirty="0"/>
          </a:p>
          <a:p>
            <a:pPr lvl="0" algn="just"/>
            <a:r>
              <a:rPr lang="cs-CZ" sz="1800" dirty="0" smtClean="0"/>
              <a:t>pravomoc </a:t>
            </a:r>
            <a:r>
              <a:rPr lang="cs-CZ" sz="1800" dirty="0"/>
              <a:t>– představuje právo pracovníka volně se rozhodovat, což znamená, že má možnost a volnost jednání; </a:t>
            </a:r>
          </a:p>
          <a:p>
            <a:pPr lvl="0" algn="just"/>
            <a:r>
              <a:rPr lang="cs-CZ" sz="1800" dirty="0"/>
              <a:t>odpovědnost – představuje povinnosti vyplývající ze závazku plnit činnosti a úkoly spojené s konkrétním pracovním místem; </a:t>
            </a:r>
          </a:p>
          <a:p>
            <a:pPr lvl="0" algn="just"/>
            <a:r>
              <a:rPr lang="cs-CZ" sz="1800" dirty="0"/>
              <a:t>výše finančního ohodnocení;</a:t>
            </a:r>
          </a:p>
          <a:p>
            <a:pPr lvl="0" algn="just"/>
            <a:r>
              <a:rPr lang="cs-CZ" sz="1800" dirty="0"/>
              <a:t>společenský status – postavení člověka ve skupině.</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Manažer</a:t>
            </a:r>
            <a:endParaRPr lang="cs-CZ" dirty="0"/>
          </a:p>
        </p:txBody>
      </p:sp>
    </p:spTree>
    <p:extLst>
      <p:ext uri="{BB962C8B-B14F-4D97-AF65-F5344CB8AC3E}">
        <p14:creationId xmlns:p14="http://schemas.microsoft.com/office/powerpoint/2010/main" val="2980070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V období klasického období rozlišujeme dvě centra rozvoje managementu, kde se management vyvíjel rozdílným způsobem, a to Evropu a USA. Rozdílný vývoj managementu je dán rozdílným rozvojem průmyslové výroby v těchto dvou lokalitách</a:t>
            </a:r>
            <a:r>
              <a:rPr lang="cs-CZ" sz="1700" dirty="0" smtClean="0"/>
              <a:t>.</a:t>
            </a:r>
          </a:p>
          <a:p>
            <a:pPr marL="0" indent="0" algn="just">
              <a:buNone/>
            </a:pPr>
            <a:r>
              <a:rPr lang="cs-CZ" sz="1700" b="1" dirty="0"/>
              <a:t>Americký proud managementu </a:t>
            </a:r>
            <a:r>
              <a:rPr lang="cs-CZ" sz="1700" dirty="0"/>
              <a:t>byl charakteristický těmito znaky (Veber a kol., 2009):</a:t>
            </a:r>
          </a:p>
          <a:p>
            <a:pPr lvl="0" algn="just"/>
            <a:r>
              <a:rPr lang="cs-CZ" sz="1700" dirty="0"/>
              <a:t>zaměření na zvyšování výkonnosti výrobních jednotek s důrazem na bezprostřední řízení výroby;</a:t>
            </a:r>
          </a:p>
          <a:p>
            <a:pPr lvl="0" algn="just"/>
            <a:r>
              <a:rPr lang="cs-CZ" sz="1700" dirty="0"/>
              <a:t>zvyšování pracovní disciplíny dělníků pomocí vytvořením technických a pracovních norem, důsledné plnění příkazů a dodržování stanovených pracovních a technologických postupů, bezpodmínečné dodržování kázně bez minimálních osobních iniciativ zaměstnanců;</a:t>
            </a:r>
          </a:p>
          <a:p>
            <a:pPr lvl="0" algn="just"/>
            <a:r>
              <a:rPr lang="cs-CZ" sz="1700" dirty="0"/>
              <a:t>zavedení metod plánování výroby, pracovní a výrobní dokumentace, evidence nákladů a výsledků práce, přístupy směřující k odstraňování ztrát při výrobě a další postupy</a:t>
            </a:r>
            <a:r>
              <a:rPr lang="cs-CZ" sz="1700" dirty="0" smtClean="0"/>
              <a:t>;</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Klasické období managementu I</a:t>
            </a:r>
            <a:endParaRPr lang="cs-CZ" dirty="0"/>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Manažery třídíme podle stupňů řízení, kterým odpovídají konkrétní úkoly a aktivity. V tomto případě hovoříme o </a:t>
            </a:r>
            <a:r>
              <a:rPr lang="cs-CZ" sz="1800" b="1" dirty="0"/>
              <a:t>vertikální typologii </a:t>
            </a:r>
            <a:r>
              <a:rPr lang="cs-CZ" sz="1800" b="1" dirty="0" smtClean="0"/>
              <a:t>manažerů</a:t>
            </a:r>
            <a:r>
              <a:rPr lang="cs-CZ" sz="1800" dirty="0" smtClean="0"/>
              <a:t>. </a:t>
            </a:r>
            <a:r>
              <a:rPr lang="cs-CZ" sz="1800" dirty="0"/>
              <a:t>Rozeznáváme manažery vrcholové, manažery střední a manažery první linie</a:t>
            </a:r>
            <a:r>
              <a:rPr lang="cs-CZ" sz="1800" dirty="0" smtClean="0"/>
              <a:t>.</a:t>
            </a:r>
          </a:p>
          <a:p>
            <a:pPr algn="just"/>
            <a:r>
              <a:rPr lang="cs-CZ" sz="1800" dirty="0"/>
              <a:t>Na každé úrovni řízení se potom nachází několik manažerů, kteří se mohou dělit podle svého zaměření a činností, za které jsou zodpovědní. </a:t>
            </a:r>
          </a:p>
          <a:p>
            <a:pPr algn="just"/>
            <a:r>
              <a:rPr lang="cs-CZ" sz="1800" dirty="0"/>
              <a:t>Toto členění manažerů přestavuje horizontální typologii manažerů. Podle </a:t>
            </a:r>
            <a:r>
              <a:rPr lang="cs-CZ" sz="1800" b="1" dirty="0"/>
              <a:t>horizontální typologie manažerů</a:t>
            </a:r>
            <a:r>
              <a:rPr lang="cs-CZ" sz="1800" dirty="0"/>
              <a:t> rozlišujeme tyto typy manažerů: </a:t>
            </a:r>
            <a:endParaRPr lang="cs-CZ" sz="1800" dirty="0" smtClean="0"/>
          </a:p>
          <a:p>
            <a:pPr lvl="1" algn="just"/>
            <a:r>
              <a:rPr lang="cs-CZ" sz="1800" dirty="0" smtClean="0"/>
              <a:t>manažeři </a:t>
            </a:r>
            <a:r>
              <a:rPr lang="cs-CZ" sz="1800" dirty="0"/>
              <a:t>kvality; personální manažeři; procesní manažeři; produktoví manažeři; projektoví manažeři; finanční manažeři; provozní manažeři atd.</a:t>
            </a:r>
          </a:p>
          <a:p>
            <a:pPr algn="just"/>
            <a:endParaRPr lang="cs-CZ" sz="1800" dirty="0"/>
          </a:p>
          <a:p>
            <a:pPr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Typologie manažerů I</a:t>
            </a:r>
            <a:endParaRPr lang="cs-CZ" dirty="0"/>
          </a:p>
        </p:txBody>
      </p:sp>
    </p:spTree>
    <p:extLst>
      <p:ext uri="{BB962C8B-B14F-4D97-AF65-F5344CB8AC3E}">
        <p14:creationId xmlns:p14="http://schemas.microsoft.com/office/powerpoint/2010/main" val="108214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a:t>Vrcholoví manažeři</a:t>
            </a:r>
            <a:r>
              <a:rPr lang="cs-CZ" sz="1800" dirty="0"/>
              <a:t> (tuto skupinu nazýváme často jako top management – CEO: </a:t>
            </a:r>
            <a:r>
              <a:rPr lang="cs-CZ" sz="1800" dirty="0" err="1"/>
              <a:t>Chief</a:t>
            </a:r>
            <a:r>
              <a:rPr lang="cs-CZ" sz="1800" dirty="0"/>
              <a:t> </a:t>
            </a:r>
            <a:r>
              <a:rPr lang="cs-CZ" sz="1800" dirty="0" err="1"/>
              <a:t>Executive</a:t>
            </a:r>
            <a:r>
              <a:rPr lang="cs-CZ" sz="1800" dirty="0"/>
              <a:t> Office) řídí organizaci jako celek a reprezentují ji jak vůči interním subjektům (pracovníkům a vlastníkům), tak vůči externím subjektům (zákazníci, dodavatelé, státní instituce atd.). </a:t>
            </a:r>
            <a:endParaRPr lang="cs-CZ" sz="1800" dirty="0" smtClean="0"/>
          </a:p>
          <a:p>
            <a:pPr algn="just"/>
            <a:r>
              <a:rPr lang="cs-CZ" sz="1800" dirty="0" smtClean="0"/>
              <a:t>Vrcholoví </a:t>
            </a:r>
            <a:r>
              <a:rPr lang="cs-CZ" sz="1800" dirty="0"/>
              <a:t>manažeři působí na úrovni strategického managementu organizace a zodpovídají za veškerá strategická rozhodnutí organizace. </a:t>
            </a:r>
            <a:endParaRPr lang="cs-CZ" sz="1800" dirty="0" smtClean="0"/>
          </a:p>
          <a:p>
            <a:pPr algn="just"/>
            <a:r>
              <a:rPr lang="cs-CZ" sz="1800" dirty="0" smtClean="0"/>
              <a:t>V každé organizaci působí vrcholoví manažeři. V malých a středních podnicích tuto roli většinou zastávají majitelé </a:t>
            </a:r>
            <a:r>
              <a:rPr lang="cs-CZ" sz="1800" dirty="0" err="1" smtClean="0"/>
              <a:t>organizce</a:t>
            </a:r>
            <a:r>
              <a:rPr lang="cs-CZ" sz="1800" dirty="0" smtClean="0"/>
              <a:t>.</a:t>
            </a:r>
          </a:p>
          <a:p>
            <a:pPr algn="just"/>
            <a:r>
              <a:rPr lang="cs-CZ" sz="1800" dirty="0" smtClean="0"/>
              <a:t>Řeší </a:t>
            </a:r>
            <a:r>
              <a:rPr lang="cs-CZ" sz="1800" dirty="0"/>
              <a:t>úkoly dlouhodobějšího charakteru, a to v obvykle v časovém horizontu 3 – 5 let.</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Typologie manažerů II</a:t>
            </a:r>
            <a:endParaRPr lang="cs-CZ" dirty="0"/>
          </a:p>
        </p:txBody>
      </p:sp>
    </p:spTree>
    <p:extLst>
      <p:ext uri="{BB962C8B-B14F-4D97-AF65-F5344CB8AC3E}">
        <p14:creationId xmlns:p14="http://schemas.microsoft.com/office/powerpoint/2010/main" val="612357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smtClean="0"/>
              <a:t>Střední </a:t>
            </a:r>
            <a:r>
              <a:rPr lang="cs-CZ" sz="1800" b="1" i="1" dirty="0"/>
              <a:t>manažeři</a:t>
            </a:r>
            <a:r>
              <a:rPr lang="cs-CZ" sz="1800" dirty="0"/>
              <a:t> (manažeři druhé linie – </a:t>
            </a:r>
            <a:r>
              <a:rPr lang="cs-CZ" sz="1800" dirty="0" err="1"/>
              <a:t>middle</a:t>
            </a:r>
            <a:r>
              <a:rPr lang="cs-CZ" sz="1800" dirty="0"/>
              <a:t> management) působí na úrovni středního managementu, tj. taktické úrovni řízení. </a:t>
            </a:r>
            <a:endParaRPr lang="cs-CZ" sz="1800" dirty="0" smtClean="0"/>
          </a:p>
          <a:p>
            <a:pPr algn="just"/>
            <a:r>
              <a:rPr lang="cs-CZ" sz="1800" dirty="0" smtClean="0"/>
              <a:t>Posláním </a:t>
            </a:r>
            <a:r>
              <a:rPr lang="cs-CZ" sz="1800" dirty="0"/>
              <a:t>středních manažerů je rozhodování pro řízení operativního systému organizace, které vede k naplnění strategických cílů nastavených vrcholovými manažery. </a:t>
            </a:r>
            <a:endParaRPr lang="cs-CZ" sz="1800" dirty="0" smtClean="0"/>
          </a:p>
          <a:p>
            <a:pPr algn="just"/>
            <a:r>
              <a:rPr lang="cs-CZ" sz="1800" dirty="0" smtClean="0"/>
              <a:t>Aktivity </a:t>
            </a:r>
            <a:r>
              <a:rPr lang="cs-CZ" sz="1800" dirty="0"/>
              <a:t>středních manažerů jsou obvykle vykonávány v časovém horizontu maximálně jednoho roku. </a:t>
            </a:r>
            <a:endParaRPr lang="cs-CZ" sz="1800" dirty="0" smtClean="0"/>
          </a:p>
          <a:p>
            <a:pPr algn="just"/>
            <a:r>
              <a:rPr lang="cs-CZ" sz="1800" dirty="0" smtClean="0"/>
              <a:t>Jedná </a:t>
            </a:r>
            <a:r>
              <a:rPr lang="cs-CZ" sz="1800" dirty="0"/>
              <a:t>se o početnou a různorodou skupinu řídících pracovníků (např. vedoucí oddělení atd.), kteří působí jako takový určitý zprostředkovatelský článek mezi nejvyšším vedením a nejnižší úrovni vedení. </a:t>
            </a:r>
          </a:p>
          <a:p>
            <a:pPr algn="just"/>
            <a:endParaRPr lang="cs-CZ" sz="1800" b="1" i="1"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Typologie manažerů III</a:t>
            </a:r>
            <a:endParaRPr lang="cs-CZ" dirty="0"/>
          </a:p>
        </p:txBody>
      </p:sp>
    </p:spTree>
    <p:extLst>
      <p:ext uri="{BB962C8B-B14F-4D97-AF65-F5344CB8AC3E}">
        <p14:creationId xmlns:p14="http://schemas.microsoft.com/office/powerpoint/2010/main" val="558661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smtClean="0"/>
              <a:t>Manažeři </a:t>
            </a:r>
            <a:r>
              <a:rPr lang="cs-CZ" sz="1800" b="1" i="1" dirty="0"/>
              <a:t>první linie</a:t>
            </a:r>
            <a:r>
              <a:rPr lang="cs-CZ" sz="1800" dirty="0"/>
              <a:t> (nejnižší manažeři – </a:t>
            </a:r>
            <a:r>
              <a:rPr lang="cs-CZ" sz="1800" dirty="0" err="1"/>
              <a:t>lower</a:t>
            </a:r>
            <a:r>
              <a:rPr lang="cs-CZ" sz="1800" dirty="0"/>
              <a:t> management) jsou takoví manažeři, kteří působí na nejnižším stupni řízení a jsou v bezprostředním styku s výkonnými pracovníky. </a:t>
            </a:r>
            <a:endParaRPr lang="cs-CZ" sz="1800" dirty="0" smtClean="0"/>
          </a:p>
          <a:p>
            <a:pPr algn="just"/>
            <a:r>
              <a:rPr lang="cs-CZ" sz="1800" dirty="0" smtClean="0"/>
              <a:t>Jedná </a:t>
            </a:r>
            <a:r>
              <a:rPr lang="cs-CZ" sz="1800" dirty="0"/>
              <a:t>se například o mistry, dílovedoucí, vedoucí prodejny, primáře, vedoucí kateder atd. </a:t>
            </a:r>
            <a:endParaRPr lang="cs-CZ" sz="1800" dirty="0" smtClean="0"/>
          </a:p>
          <a:p>
            <a:pPr algn="just"/>
            <a:r>
              <a:rPr lang="cs-CZ" sz="1800" dirty="0" smtClean="0"/>
              <a:t>Mezi </a:t>
            </a:r>
            <a:r>
              <a:rPr lang="cs-CZ" sz="1800" dirty="0"/>
              <a:t>hlavní úkoly manažery první linie patří rozhodování o každodenních, operativních úkolech a problémech na svém oddělení. </a:t>
            </a:r>
            <a:endParaRPr lang="cs-CZ" sz="1800" dirty="0" smtClean="0"/>
          </a:p>
          <a:p>
            <a:pPr algn="just"/>
            <a:r>
              <a:rPr lang="cs-CZ" sz="1800" dirty="0"/>
              <a:t>Převažujícími aktivitami těchto manažerů jsou komunikace s nadřízenými a podřízenými, organizace práce, konkretizace práce na úroveň úkolů pro jednotlivé pracovníky, vedení a motivace podřízených a hodnocení výsledků jejich práce apod.</a:t>
            </a:r>
            <a:endParaRPr lang="cs-CZ" sz="1800" dirty="0" smtClean="0"/>
          </a:p>
          <a:p>
            <a:pPr algn="just"/>
            <a:r>
              <a:rPr lang="cs-CZ" sz="1800" dirty="0" smtClean="0"/>
              <a:t>Pro </a:t>
            </a:r>
            <a:r>
              <a:rPr lang="cs-CZ" sz="1800" dirty="0"/>
              <a:t>operativní řízení jsou typické činnosti s časovým horizontem týdenním, měsíčním nebo čtvrtletním (Váchal et al., 2013). </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Typologie manažerů IV</a:t>
            </a:r>
            <a:endParaRPr lang="cs-CZ" dirty="0"/>
          </a:p>
        </p:txBody>
      </p:sp>
    </p:spTree>
    <p:extLst>
      <p:ext uri="{BB962C8B-B14F-4D97-AF65-F5344CB8AC3E}">
        <p14:creationId xmlns:p14="http://schemas.microsoft.com/office/powerpoint/2010/main" val="336212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Podnikatelské prostředí, obecně řečeno, představuje veškeré síly a vlivy, přímého nebo nepřímého vlivu, působící na podnikatelské subjekty. </a:t>
            </a:r>
            <a:endParaRPr lang="cs-CZ" sz="1800" dirty="0" smtClean="0"/>
          </a:p>
          <a:p>
            <a:pPr algn="just"/>
            <a:r>
              <a:rPr lang="cs-CZ" sz="1800" dirty="0" smtClean="0"/>
              <a:t>Podnikatelské </a:t>
            </a:r>
            <a:r>
              <a:rPr lang="cs-CZ" sz="1800" dirty="0"/>
              <a:t>prostředí musí být chápáno v celé jeho celistvosti, jako určitý komplex faktorů, vztahů a vlivů působících na daný podnikatelský subjekt</a:t>
            </a:r>
            <a:r>
              <a:rPr lang="cs-CZ" sz="1800" dirty="0" smtClean="0"/>
              <a:t>.</a:t>
            </a:r>
            <a:endParaRPr lang="cs-CZ" sz="1800" dirty="0"/>
          </a:p>
          <a:p>
            <a:pPr algn="just"/>
            <a:r>
              <a:rPr lang="cs-CZ" sz="1800" dirty="0"/>
              <a:t>K</a:t>
            </a:r>
            <a:r>
              <a:rPr lang="cs-CZ" sz="1800" dirty="0" smtClean="0"/>
              <a:t>aždý </a:t>
            </a:r>
            <a:r>
              <a:rPr lang="cs-CZ" sz="1800" dirty="0"/>
              <a:t>podnik je otevřený systém, který má vztahy k okolím, ve kterém a působí a výsledky podniku pak ve značné míře závisí na faktorech vnějšího a vnitřního prostředí. Všechny tyto faktory a síly musí vzít manažer do úvahy při realizaci a výkonu manažerských funkcí. Tyto faktory nelze ignorovat nebo zcela pomíjet. </a:t>
            </a:r>
            <a:endParaRPr lang="cs-CZ" sz="1800" dirty="0" smtClean="0"/>
          </a:p>
          <a:p>
            <a:pPr algn="just"/>
            <a:r>
              <a:rPr lang="cs-CZ" sz="1800" dirty="0"/>
              <a:t>v </a:t>
            </a:r>
            <a:r>
              <a:rPr lang="cs-CZ" sz="1800" dirty="0" err="1"/>
              <a:t>Timmonsově</a:t>
            </a:r>
            <a:r>
              <a:rPr lang="cs-CZ" sz="1800" dirty="0"/>
              <a:t> modelu z roku 2001 podnikatelské prostředí jako jeden ze tří faktorů úspěchů podnikání. V tomto svém modelu jej </a:t>
            </a:r>
            <a:r>
              <a:rPr lang="cs-CZ" sz="1800" dirty="0" err="1"/>
              <a:t>Timmons</a:t>
            </a:r>
            <a:r>
              <a:rPr lang="cs-CZ" sz="1800" dirty="0"/>
              <a:t> označuje jako hnací síly.</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Podnikatelské prostředí a jeho vliv na management organizace</a:t>
            </a:r>
            <a:endParaRPr lang="cs-CZ" sz="2200" dirty="0"/>
          </a:p>
        </p:txBody>
      </p:sp>
    </p:spTree>
    <p:extLst>
      <p:ext uri="{BB962C8B-B14F-4D97-AF65-F5344CB8AC3E}">
        <p14:creationId xmlns:p14="http://schemas.microsoft.com/office/powerpoint/2010/main" val="2061117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Podnikatelské prostředí, jako celek má vrstvy, které strukturují prostředí a vytvářejí z podnikatelského prostředí tak určitý komplexní systém</a:t>
            </a:r>
            <a:r>
              <a:rPr lang="cs-CZ" sz="1800" dirty="0" smtClean="0"/>
              <a:t>.</a:t>
            </a:r>
          </a:p>
          <a:p>
            <a:pPr algn="just"/>
            <a:r>
              <a:rPr lang="cs-CZ" sz="1800" dirty="0" smtClean="0"/>
              <a:t> </a:t>
            </a:r>
            <a:r>
              <a:rPr lang="cs-CZ" sz="1800" dirty="0"/>
              <a:t>Strukturovat podnikatelské prostředí můžeme z různých hledisek a je pojímána různých autory různě. </a:t>
            </a:r>
            <a:endParaRPr lang="cs-CZ" sz="1800" dirty="0" smtClean="0"/>
          </a:p>
          <a:p>
            <a:pPr algn="just"/>
            <a:r>
              <a:rPr lang="cs-CZ" sz="1800" dirty="0" smtClean="0"/>
              <a:t>Asi </a:t>
            </a:r>
            <a:r>
              <a:rPr lang="cs-CZ" sz="1800" dirty="0"/>
              <a:t>nejčastěji se setkáváme se strukturováním podnikatelského prostředí ze dvou pohledů, a to z pohledu směru vlivu faktorů na daný podnik a z prostorového pohledu působení daného podniku. </a:t>
            </a:r>
          </a:p>
          <a:p>
            <a:pPr algn="just"/>
            <a:r>
              <a:rPr lang="cs-CZ" sz="1800" b="1" dirty="0"/>
              <a:t>Struktura podnikatelského prostředí z pohledu směru vlivu faktorů na daný podnik</a:t>
            </a:r>
            <a:r>
              <a:rPr lang="cs-CZ" sz="1800" dirty="0"/>
              <a:t> rozlišuje podnikatelské prostředí na externí (vnější) a prostředí interní (vnitřní).</a:t>
            </a:r>
          </a:p>
          <a:p>
            <a:pPr algn="just"/>
            <a:r>
              <a:rPr lang="cs-CZ" sz="1800" dirty="0" smtClean="0"/>
              <a:t>Z</a:t>
            </a:r>
            <a:r>
              <a:rPr lang="cs-CZ" sz="1800" dirty="0"/>
              <a:t> </a:t>
            </a:r>
            <a:r>
              <a:rPr lang="cs-CZ" sz="1800" b="1" dirty="0"/>
              <a:t>prostorového (geografického) pohledu působení daného </a:t>
            </a:r>
            <a:r>
              <a:rPr lang="cs-CZ" sz="1800" b="1" dirty="0" smtClean="0"/>
              <a:t>podniku</a:t>
            </a:r>
            <a:r>
              <a:rPr lang="cs-CZ" sz="1800" dirty="0"/>
              <a:t> </a:t>
            </a:r>
            <a:r>
              <a:rPr lang="cs-CZ" sz="1800" dirty="0" smtClean="0"/>
              <a:t>se  </a:t>
            </a:r>
            <a:r>
              <a:rPr lang="cs-CZ" sz="1800" dirty="0"/>
              <a:t>podnikatelské prostředí </a:t>
            </a:r>
            <a:r>
              <a:rPr lang="cs-CZ" sz="1800" dirty="0" smtClean="0"/>
              <a:t>člení na </a:t>
            </a:r>
            <a:r>
              <a:rPr lang="cs-CZ" sz="1800" dirty="0"/>
              <a:t>globální, národní, lokální, odvětví a podnik.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Struktura podnikatelského prostředí</a:t>
            </a:r>
            <a:endParaRPr lang="cs-CZ" dirty="0"/>
          </a:p>
        </p:txBody>
      </p:sp>
    </p:spTree>
    <p:extLst>
      <p:ext uri="{BB962C8B-B14F-4D97-AF65-F5344CB8AC3E}">
        <p14:creationId xmlns:p14="http://schemas.microsoft.com/office/powerpoint/2010/main" val="3530396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Charakteristickou vlastností podnikatelského prostředí je neustálý proces událostí a změn, které mají různě dlouhé doby trvání a rozličnou míru vlivu na společnost. Z pohledu doby trvání a míry vlivu na společnost </a:t>
            </a:r>
            <a:r>
              <a:rPr lang="cs-CZ" sz="1800" dirty="0" smtClean="0"/>
              <a:t>rozlišujeme: </a:t>
            </a:r>
            <a:endParaRPr lang="cs-CZ" sz="1800" dirty="0"/>
          </a:p>
          <a:p>
            <a:pPr algn="just"/>
            <a:r>
              <a:rPr lang="cs-CZ" sz="1800" b="1" i="1" dirty="0"/>
              <a:t>Módní jevy (výkyvy)</a:t>
            </a:r>
            <a:r>
              <a:rPr lang="cs-CZ" sz="1800" dirty="0"/>
              <a:t> jsou nepředvídatelné, krátkodobé události bez významnějšího vlivu na dlouhodobou sociální, ekonomickou a politickou oblast.</a:t>
            </a:r>
          </a:p>
          <a:p>
            <a:pPr algn="just"/>
            <a:r>
              <a:rPr lang="cs-CZ" sz="1800" b="1" i="1" dirty="0"/>
              <a:t>Trend </a:t>
            </a:r>
            <a:r>
              <a:rPr lang="cs-CZ" sz="1800" dirty="0"/>
              <a:t>je charakteristický směr nebo posloupnost vývoje událostí, který se vyznačuje dlouhodobou tendencí. </a:t>
            </a:r>
          </a:p>
          <a:p>
            <a:pPr algn="just"/>
            <a:r>
              <a:rPr lang="cs-CZ" sz="1800" b="1" i="1" dirty="0" err="1"/>
              <a:t>Megatrendy</a:t>
            </a:r>
            <a:r>
              <a:rPr lang="cs-CZ" sz="1800" dirty="0"/>
              <a:t> jsou reprezentovány velkými sociálními, ekonomickými, politickými a technologickými změnami, které se vyvíjejí pozvolna a dlouhodobě a výrazným způsobem ovlivňují život jednotlivce i společnosti. Mezi nejčastěji uváděné </a:t>
            </a:r>
            <a:r>
              <a:rPr lang="cs-CZ" sz="1800" dirty="0" err="1"/>
              <a:t>megatrendy</a:t>
            </a:r>
            <a:r>
              <a:rPr lang="cs-CZ" sz="1800" dirty="0"/>
              <a:t> patří globalizace, liberalizace, regionalizace apod.</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Změny v podnikatelském prostředí</a:t>
            </a:r>
            <a:endParaRPr lang="cs-CZ" dirty="0"/>
          </a:p>
        </p:txBody>
      </p:sp>
    </p:spTree>
    <p:extLst>
      <p:ext uri="{BB962C8B-B14F-4D97-AF65-F5344CB8AC3E}">
        <p14:creationId xmlns:p14="http://schemas.microsoft.com/office/powerpoint/2010/main" val="3061270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Podniková kultura je jedním z významných prvků ovlivňujících celkovou efektivnost podniku. </a:t>
            </a:r>
            <a:endParaRPr lang="cs-CZ" sz="1800" dirty="0" smtClean="0"/>
          </a:p>
          <a:p>
            <a:pPr algn="just"/>
            <a:r>
              <a:rPr lang="cs-CZ" sz="1800" dirty="0" smtClean="0"/>
              <a:t>Podniková </a:t>
            </a:r>
            <a:r>
              <a:rPr lang="cs-CZ" sz="1800" dirty="0"/>
              <a:t>kultura plní v organizaci důležité funkce, čímž současně ovlivňuje chování lidí uvnitř organizace, ale i chování organizace navenek, vůči svému konkurenčnímu prostředí. </a:t>
            </a:r>
            <a:endParaRPr lang="cs-CZ" sz="1800" dirty="0" smtClean="0"/>
          </a:p>
          <a:p>
            <a:pPr algn="just"/>
            <a:r>
              <a:rPr lang="cs-CZ" sz="1800" dirty="0" smtClean="0"/>
              <a:t>Podniková </a:t>
            </a:r>
            <a:r>
              <a:rPr lang="cs-CZ" sz="1800" dirty="0"/>
              <a:t>kultura nepůsobí izolovaně. </a:t>
            </a:r>
            <a:endParaRPr lang="cs-CZ" sz="1800" dirty="0" smtClean="0"/>
          </a:p>
          <a:p>
            <a:pPr algn="just"/>
            <a:r>
              <a:rPr lang="cs-CZ" sz="1800" dirty="0" smtClean="0"/>
              <a:t>Podle </a:t>
            </a:r>
            <a:r>
              <a:rPr lang="cs-CZ" sz="1800" dirty="0"/>
              <a:t>Lukášové a Nového (2004) působí podniková kultura ve vzájemných vztazích zejména s organizační strategií a organizační strukturou, přičemž právě strategie podniku je považována za faktor rozhodující o úspěchu nebo neúspěchu podnikatelské činnosti</a:t>
            </a:r>
            <a:r>
              <a:rPr lang="cs-CZ" sz="1800" dirty="0" smtClean="0"/>
              <a:t>.</a:t>
            </a:r>
          </a:p>
          <a:p>
            <a:pPr algn="just"/>
            <a:r>
              <a:rPr lang="cs-CZ" sz="1800" dirty="0"/>
              <a:t>Lze tedy říci, že pokud má podniková kultura vhodný obsah, pak silná kultura podporuje výkonnost a konkurenceschopnost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Management organizace a podniková kultura</a:t>
            </a:r>
            <a:endParaRPr lang="cs-CZ" dirty="0"/>
          </a:p>
        </p:txBody>
      </p:sp>
    </p:spTree>
    <p:extLst>
      <p:ext uri="{BB962C8B-B14F-4D97-AF65-F5344CB8AC3E}">
        <p14:creationId xmlns:p14="http://schemas.microsoft.com/office/powerpoint/2010/main" val="2058064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Podle Vysekalové a Mikeše (2009, s. 67) podniková kultura vyjadřuje určitý charakter firmy, celkovou atmosféru, ovzduší, vnitřní život ovlivňující myšlení a chování spolupracovníků firmy</a:t>
            </a:r>
            <a:r>
              <a:rPr lang="cs-CZ" sz="1800" dirty="0" smtClean="0"/>
              <a:t>.</a:t>
            </a:r>
          </a:p>
          <a:p>
            <a:pPr algn="just"/>
            <a:r>
              <a:rPr lang="cs-CZ" sz="1800" dirty="0"/>
              <a:t>„Kultura organizace neboli podniková kultura představuje soustavu hodnot, norem, přesvědčení, postojů a domněnek, která sice asi nebyla nikde výslovně zformulována, ale určuje způsob chování a jednání lidí a způsoby vykonávání práce. Hodnoty se týkají toho, o čem se věří, že je důležité v chování lidí a organizace. Normy jsou pak nepsaná pravidla chování”(Armstrong 2007, s. 257).</a:t>
            </a:r>
          </a:p>
          <a:p>
            <a:pPr algn="just"/>
            <a:r>
              <a:rPr lang="cs-CZ" sz="1800" dirty="0"/>
              <a:t>„Organizační kulturu lze chápat jako soubor základních předpokladů, hodnot, postojů a norem chování, které jsou sdíleny v rámci organizace, které se projevují v myšlení, cítění a chování členů organizace v artefaktech (výtvorech) materiální a nemateriální povahy” (Lukášová a Nový 2004, s. 22).</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Vymezení pojmu podniková kultura</a:t>
            </a:r>
            <a:endParaRPr lang="cs-CZ" dirty="0"/>
          </a:p>
        </p:txBody>
      </p:sp>
    </p:spTree>
    <p:extLst>
      <p:ext uri="{BB962C8B-B14F-4D97-AF65-F5344CB8AC3E}">
        <p14:creationId xmlns:p14="http://schemas.microsoft.com/office/powerpoint/2010/main" val="2059905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Základní funkce podnikové kultury:</a:t>
            </a:r>
            <a:endParaRPr lang="cs-CZ" sz="1800" b="1" dirty="0"/>
          </a:p>
          <a:p>
            <a:pPr lvl="0" algn="just"/>
            <a:r>
              <a:rPr lang="cs-CZ" sz="1800" dirty="0"/>
              <a:t>vnější – způsob adaptace podniku na okolní podmínky, tvář podniku, její image;</a:t>
            </a:r>
          </a:p>
          <a:p>
            <a:pPr lvl="0" algn="just"/>
            <a:r>
              <a:rPr lang="cs-CZ" sz="1800" dirty="0"/>
              <a:t>vnitřní – způsob integrace uvnitř podniku, průbojnost strategie podniku. </a:t>
            </a:r>
            <a:endParaRPr lang="cs-CZ" sz="1800" dirty="0" smtClean="0"/>
          </a:p>
          <a:p>
            <a:pPr marL="0" lvl="0" indent="0" algn="just">
              <a:buNone/>
            </a:pPr>
            <a:endParaRPr lang="cs-CZ" sz="1800" dirty="0"/>
          </a:p>
          <a:p>
            <a:pPr marL="0" indent="0" algn="just">
              <a:buNone/>
            </a:pPr>
            <a:r>
              <a:rPr lang="cs-CZ" sz="1800" b="1" dirty="0" smtClean="0"/>
              <a:t>Mezi další funkce podnikové kultury patří: </a:t>
            </a:r>
            <a:endParaRPr lang="cs-CZ" sz="1800" b="1" dirty="0"/>
          </a:p>
          <a:p>
            <a:pPr lvl="0" algn="just"/>
            <a:r>
              <a:rPr lang="cs-CZ" sz="1800" dirty="0"/>
              <a:t>snižuje konflikty uvnitř </a:t>
            </a:r>
            <a:r>
              <a:rPr lang="cs-CZ" sz="1800" dirty="0" smtClean="0"/>
              <a:t>podniku;</a:t>
            </a:r>
            <a:endParaRPr lang="cs-CZ" sz="1800" dirty="0"/>
          </a:p>
          <a:p>
            <a:pPr lvl="0" algn="just"/>
            <a:r>
              <a:rPr lang="cs-CZ" sz="1800" dirty="0"/>
              <a:t>snižuje nejistotu zaměstnanců a ovlivňuje pracovní spokojenost a emocionální </a:t>
            </a:r>
            <a:r>
              <a:rPr lang="cs-CZ" sz="1800" dirty="0" smtClean="0"/>
              <a:t>pohodu;</a:t>
            </a:r>
            <a:endParaRPr lang="cs-CZ" sz="1800" dirty="0"/>
          </a:p>
          <a:p>
            <a:pPr lvl="0" algn="just"/>
            <a:r>
              <a:rPr lang="cs-CZ" sz="1800" dirty="0"/>
              <a:t>je zdrojem </a:t>
            </a:r>
            <a:r>
              <a:rPr lang="cs-CZ" sz="1800" dirty="0" smtClean="0"/>
              <a:t>motivace;</a:t>
            </a:r>
            <a:endParaRPr lang="cs-CZ" sz="1800" dirty="0"/>
          </a:p>
          <a:p>
            <a:pPr algn="just"/>
            <a:r>
              <a:rPr lang="cs-CZ" sz="1800" dirty="0"/>
              <a:t>je konkurenční </a:t>
            </a:r>
            <a:r>
              <a:rPr lang="cs-CZ" sz="1800" dirty="0" smtClean="0"/>
              <a:t>výhodou.</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Funkce podnikové kultury</a:t>
            </a:r>
            <a:endParaRPr lang="cs-CZ" dirty="0"/>
          </a:p>
        </p:txBody>
      </p:sp>
    </p:spTree>
    <p:extLst>
      <p:ext uri="{BB962C8B-B14F-4D97-AF65-F5344CB8AC3E}">
        <p14:creationId xmlns:p14="http://schemas.microsoft.com/office/powerpoint/2010/main" val="643737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dirty="0" smtClean="0"/>
              <a:t>základem </a:t>
            </a:r>
            <a:r>
              <a:rPr lang="cs-CZ" sz="1700" dirty="0"/>
              <a:t>motivace pracovníků bylo stanovení tvrdých výkonových norem na základě zmapování spotřeby práce, stanovení úkolové mzdy, stanovení požadavků na pracovní místa, plnění stanovených postupů a příslušné výkonové normy;</a:t>
            </a:r>
          </a:p>
          <a:p>
            <a:pPr lvl="0" algn="just"/>
            <a:r>
              <a:rPr lang="cs-CZ" sz="1700" dirty="0"/>
              <a:t>minimální zájem o manažerskou práci nebo zdokonalování řídících praktik samotných manažerů. </a:t>
            </a:r>
          </a:p>
          <a:p>
            <a:pPr algn="just"/>
            <a:r>
              <a:rPr lang="cs-CZ" sz="1700" dirty="0"/>
              <a:t>Mezi hlavní představitele amerického proudu klasického managementu patřili: Frederick </a:t>
            </a:r>
            <a:r>
              <a:rPr lang="cs-CZ" sz="1700" dirty="0" err="1"/>
              <a:t>Winslow</a:t>
            </a:r>
            <a:r>
              <a:rPr lang="cs-CZ" sz="1700" dirty="0"/>
              <a:t> </a:t>
            </a:r>
            <a:r>
              <a:rPr lang="cs-CZ" sz="1700" dirty="0" err="1"/>
              <a:t>Taylor</a:t>
            </a:r>
            <a:r>
              <a:rPr lang="cs-CZ" sz="1700" dirty="0"/>
              <a:t>, Henry Ford, Henry L. </a:t>
            </a:r>
            <a:r>
              <a:rPr lang="cs-CZ" sz="1700" dirty="0" err="1"/>
              <a:t>Gantt</a:t>
            </a:r>
            <a:r>
              <a:rPr lang="cs-CZ" sz="1700" dirty="0"/>
              <a:t>, Frank B. </a:t>
            </a:r>
            <a:r>
              <a:rPr lang="cs-CZ" sz="1700" dirty="0" err="1"/>
              <a:t>Gilberth</a:t>
            </a:r>
            <a:r>
              <a:rPr lang="cs-CZ" sz="1700" dirty="0"/>
              <a:t> a Lilian M. </a:t>
            </a:r>
            <a:r>
              <a:rPr lang="cs-CZ" sz="1700" dirty="0" err="1"/>
              <a:t>Gilberthová</a:t>
            </a:r>
            <a:r>
              <a:rPr lang="cs-CZ" sz="1700" dirty="0" smtClean="0"/>
              <a:t>.</a:t>
            </a:r>
          </a:p>
          <a:p>
            <a:pPr marL="0" indent="0" algn="just">
              <a:buNone/>
            </a:pPr>
            <a:r>
              <a:rPr lang="cs-CZ" sz="1700" b="1" dirty="0"/>
              <a:t>Evropský proud managementu </a:t>
            </a:r>
            <a:r>
              <a:rPr lang="cs-CZ" sz="1700" dirty="0"/>
              <a:t>se, oproti americkému proudu managementu, zabýval úlohou manažerů v podniku, určení funkční náplně aktivit obecného řízení, stanovení formálních pravidel řízení apod. </a:t>
            </a:r>
          </a:p>
          <a:p>
            <a:pPr algn="just"/>
            <a:r>
              <a:rPr lang="cs-CZ" sz="1700" dirty="0"/>
              <a:t>K hlavním představitelům evropského proudu klasického managementu patřili </a:t>
            </a:r>
            <a:r>
              <a:rPr lang="cs-CZ" sz="1700" dirty="0" err="1"/>
              <a:t>Henri</a:t>
            </a:r>
            <a:r>
              <a:rPr lang="cs-CZ" sz="1700" dirty="0"/>
              <a:t> </a:t>
            </a:r>
            <a:r>
              <a:rPr lang="cs-CZ" sz="1700" dirty="0" err="1"/>
              <a:t>Fayol</a:t>
            </a:r>
            <a:r>
              <a:rPr lang="cs-CZ" sz="1700" dirty="0"/>
              <a:t>, Max Weber, </a:t>
            </a:r>
            <a:r>
              <a:rPr lang="cs-CZ" sz="1700" dirty="0" err="1"/>
              <a:t>Vilfredo</a:t>
            </a:r>
            <a:r>
              <a:rPr lang="cs-CZ" sz="1700" dirty="0"/>
              <a:t> </a:t>
            </a:r>
            <a:r>
              <a:rPr lang="cs-CZ" sz="1700" dirty="0" err="1"/>
              <a:t>Pareto</a:t>
            </a:r>
            <a:r>
              <a:rPr lang="cs-CZ" sz="1700" dirty="0"/>
              <a:t>, M. </a:t>
            </a:r>
            <a:r>
              <a:rPr lang="cs-CZ" sz="1700" dirty="0" err="1"/>
              <a:t>Parker</a:t>
            </a:r>
            <a:r>
              <a:rPr lang="cs-CZ" sz="1700" dirty="0"/>
              <a:t> </a:t>
            </a:r>
            <a:r>
              <a:rPr lang="cs-CZ" sz="1700" dirty="0" err="1"/>
              <a:t>Follettová</a:t>
            </a:r>
            <a:r>
              <a:rPr lang="cs-CZ" sz="1700" dirty="0"/>
              <a:t>, Tomáš Baťa.</a:t>
            </a:r>
            <a:endParaRPr lang="pl-PL"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Klasické období managementu II</a:t>
            </a:r>
            <a:endParaRPr lang="cs-CZ" dirty="0"/>
          </a:p>
        </p:txBody>
      </p:sp>
    </p:spTree>
    <p:extLst>
      <p:ext uri="{BB962C8B-B14F-4D97-AF65-F5344CB8AC3E}">
        <p14:creationId xmlns:p14="http://schemas.microsoft.com/office/powerpoint/2010/main" val="1520405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Prvky podnikové kultury jsou pojímány </a:t>
            </a:r>
            <a:r>
              <a:rPr lang="cs-CZ" sz="1800" dirty="0"/>
              <a:t>jako „slupky cibule“, přičemž hodnoty se nacházejí uprostřed cibule a nelze je víceméně pozorovat okem, zatímco symboly jsou na povrchu cibule a představují viditelnou část kultury, která je rozpoznatelná pro lidi, kteří danou kulturu sdílejí, jako slova, gestikulace, obrazy, či </a:t>
            </a:r>
            <a:r>
              <a:rPr lang="cs-CZ" sz="1800" dirty="0" smtClean="0"/>
              <a:t>předměty.</a:t>
            </a:r>
          </a:p>
          <a:p>
            <a:pPr lvl="0" algn="just"/>
            <a:r>
              <a:rPr lang="cs-CZ" sz="1800" dirty="0" smtClean="0"/>
              <a:t>Za </a:t>
            </a:r>
            <a:r>
              <a:rPr lang="cs-CZ" sz="1800" b="1" dirty="0" smtClean="0"/>
              <a:t>vnitřní prvky podnikové </a:t>
            </a:r>
            <a:r>
              <a:rPr lang="cs-CZ" sz="1800" b="1" dirty="0"/>
              <a:t>kultury </a:t>
            </a:r>
            <a:r>
              <a:rPr lang="cs-CZ" sz="1800" dirty="0" smtClean="0"/>
              <a:t>jsou považovány </a:t>
            </a:r>
            <a:r>
              <a:rPr lang="cs-CZ" sz="1800" dirty="0"/>
              <a:t>symboly, hrdinové, rituály a hodnoty</a:t>
            </a:r>
            <a:r>
              <a:rPr lang="cs-CZ" sz="1800" dirty="0" smtClean="0"/>
              <a:t>. K</a:t>
            </a:r>
            <a:r>
              <a:rPr lang="cs-CZ" sz="1800" dirty="0"/>
              <a:t> těmto prvkům </a:t>
            </a:r>
            <a:r>
              <a:rPr lang="cs-CZ" sz="1800" dirty="0" smtClean="0"/>
              <a:t>se dále přidávají další prvky, a to </a:t>
            </a:r>
            <a:r>
              <a:rPr lang="cs-CZ" sz="1800" dirty="0"/>
              <a:t>základní předpoklady, normy, postoje a artefakty materiální i nemateriální </a:t>
            </a:r>
            <a:r>
              <a:rPr lang="cs-CZ" sz="1800" dirty="0" smtClean="0"/>
              <a:t>povahy.</a:t>
            </a:r>
          </a:p>
          <a:p>
            <a:pPr lvl="0" algn="just"/>
            <a:r>
              <a:rPr lang="cs-CZ" sz="1800" b="1" dirty="0" smtClean="0"/>
              <a:t>Vnější </a:t>
            </a:r>
            <a:r>
              <a:rPr lang="cs-CZ" sz="1800" b="1" dirty="0"/>
              <a:t>prvky podnikové kultury </a:t>
            </a:r>
            <a:r>
              <a:rPr lang="cs-CZ" sz="1800" dirty="0"/>
              <a:t>tvoří artefakty. Pro jednodušší pochopení jsou artefakty rozděleny na dvě části, kde první část představují nemateriální artefakty a druhou část naopak materiální artefakty.</a:t>
            </a: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Prvky podnikové kultury</a:t>
            </a:r>
            <a:endParaRPr lang="cs-CZ" dirty="0"/>
          </a:p>
        </p:txBody>
      </p:sp>
    </p:spTree>
    <p:extLst>
      <p:ext uri="{BB962C8B-B14F-4D97-AF65-F5344CB8AC3E}">
        <p14:creationId xmlns:p14="http://schemas.microsoft.com/office/powerpoint/2010/main" val="1885414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800" b="1" dirty="0"/>
              <a:t>Harrison</a:t>
            </a:r>
            <a:r>
              <a:rPr lang="cs-CZ" sz="1800" dirty="0"/>
              <a:t> </a:t>
            </a:r>
            <a:r>
              <a:rPr lang="cs-CZ" sz="1800" b="1" dirty="0"/>
              <a:t>rozčlenil manažerskou kulturu na čtyři druhy</a:t>
            </a:r>
            <a:r>
              <a:rPr lang="cs-CZ" sz="1800" dirty="0"/>
              <a:t>, které jsou odlišně orientované. </a:t>
            </a:r>
            <a:endParaRPr lang="cs-CZ" sz="1800" dirty="0" smtClean="0"/>
          </a:p>
          <a:p>
            <a:pPr lvl="0" algn="just"/>
            <a:r>
              <a:rPr lang="cs-CZ" sz="1800" b="1" dirty="0" smtClean="0"/>
              <a:t>Orientace na moc</a:t>
            </a:r>
            <a:r>
              <a:rPr lang="cs-CZ" sz="1800" dirty="0"/>
              <a:t> </a:t>
            </a:r>
            <a:r>
              <a:rPr lang="cs-CZ" sz="1800" dirty="0" smtClean="0"/>
              <a:t>– je </a:t>
            </a:r>
            <a:r>
              <a:rPr lang="cs-CZ" sz="1800" dirty="0"/>
              <a:t>charakteristická soutěživostí a odborností. Zde je prvotním cílem podniku řídit své okolí a management nebo vedoucí či mistři mají za úkol udržet zaměstnance, za které mají odpovědnost, pod úplnou kontrolou. </a:t>
            </a:r>
            <a:endParaRPr lang="cs-CZ" sz="1800" dirty="0" smtClean="0"/>
          </a:p>
          <a:p>
            <a:pPr lvl="0" algn="just"/>
            <a:r>
              <a:rPr lang="cs-CZ" sz="1800" b="1" dirty="0" smtClean="0"/>
              <a:t>Orientace na lidi</a:t>
            </a:r>
            <a:r>
              <a:rPr lang="cs-CZ" sz="1800" dirty="0"/>
              <a:t> </a:t>
            </a:r>
            <a:r>
              <a:rPr lang="cs-CZ" sz="1800" dirty="0" smtClean="0"/>
              <a:t>– hlavním </a:t>
            </a:r>
            <a:r>
              <a:rPr lang="cs-CZ" sz="1800" dirty="0"/>
              <a:t>zaměřením orientace jsou lidi. Podniková kultura by měla pomáhat a sloužit těmto zaměstnancům</a:t>
            </a:r>
            <a:r>
              <a:rPr lang="cs-CZ" sz="1800" dirty="0" smtClean="0"/>
              <a:t>.</a:t>
            </a:r>
          </a:p>
          <a:p>
            <a:pPr lvl="0" algn="just"/>
            <a:r>
              <a:rPr lang="cs-CZ" sz="1800" b="1" dirty="0" smtClean="0"/>
              <a:t>Orientace </a:t>
            </a:r>
            <a:r>
              <a:rPr lang="cs-CZ" sz="1800" b="1" dirty="0"/>
              <a:t>na </a:t>
            </a:r>
            <a:r>
              <a:rPr lang="cs-CZ" sz="1800" b="1" dirty="0" smtClean="0"/>
              <a:t>úkol</a:t>
            </a:r>
            <a:r>
              <a:rPr lang="cs-CZ" sz="1800" dirty="0"/>
              <a:t> </a:t>
            </a:r>
            <a:r>
              <a:rPr lang="cs-CZ" sz="1800" dirty="0" smtClean="0"/>
              <a:t>– v </a:t>
            </a:r>
            <a:r>
              <a:rPr lang="cs-CZ" sz="1800" dirty="0"/>
              <a:t>této kultuře jsou nejdůležitější schopnosti pracovníků, kteří by měli pracovat na správných úkolech a tyto úkoly by jim měli být „ušity na míru</a:t>
            </a:r>
            <a:r>
              <a:rPr lang="cs-CZ" sz="1800" dirty="0" smtClean="0"/>
              <a:t>”</a:t>
            </a:r>
          </a:p>
          <a:p>
            <a:pPr lvl="0" algn="just"/>
            <a:r>
              <a:rPr lang="cs-CZ" sz="1800" b="1" dirty="0" smtClean="0"/>
              <a:t>Orientace na roli</a:t>
            </a:r>
            <a:r>
              <a:rPr lang="cs-CZ" sz="1800" dirty="0" smtClean="0"/>
              <a:t>, zde se pozornost zaměřuje převážně </a:t>
            </a:r>
            <a:r>
              <a:rPr lang="cs-CZ" sz="1800" dirty="0"/>
              <a:t>na legálnost, legitimnost a byrokracii.</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Typologie podnikové kultury podle Harrisona</a:t>
            </a:r>
            <a:endParaRPr lang="cs-CZ" dirty="0"/>
          </a:p>
        </p:txBody>
      </p:sp>
    </p:spTree>
    <p:extLst>
      <p:ext uri="{BB962C8B-B14F-4D97-AF65-F5344CB8AC3E}">
        <p14:creationId xmlns:p14="http://schemas.microsoft.com/office/powerpoint/2010/main" val="422686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800" dirty="0"/>
              <a:t>Handy, rozdělil kulturu obdobně jako Harrison. </a:t>
            </a:r>
            <a:endParaRPr lang="cs-CZ" sz="1800" dirty="0" smtClean="0"/>
          </a:p>
          <a:p>
            <a:pPr lvl="0" algn="just"/>
            <a:r>
              <a:rPr lang="cs-CZ" sz="1800" b="1" dirty="0" smtClean="0"/>
              <a:t>Kultura moci </a:t>
            </a:r>
            <a:r>
              <a:rPr lang="cs-CZ" sz="1800" dirty="0" smtClean="0"/>
              <a:t>– moc </a:t>
            </a:r>
            <a:r>
              <a:rPr lang="cs-CZ" sz="1800" dirty="0"/>
              <a:t>přichází z míst, kde se nacházejí lidé, kteří kontrolují a řídí společnost. Kultura moci se vyznačuje převážně soutěživostí, orientací na moc a důrazem na politikaření. </a:t>
            </a:r>
            <a:endParaRPr lang="cs-CZ" sz="1800" dirty="0" smtClean="0"/>
          </a:p>
          <a:p>
            <a:pPr lvl="0" algn="just"/>
            <a:r>
              <a:rPr lang="cs-CZ" sz="1800" b="1" dirty="0" smtClean="0"/>
              <a:t>Kultura role</a:t>
            </a:r>
            <a:r>
              <a:rPr lang="cs-CZ" sz="1800" dirty="0"/>
              <a:t> </a:t>
            </a:r>
            <a:r>
              <a:rPr lang="cs-CZ" sz="1800" dirty="0" smtClean="0"/>
              <a:t>– moc v </a:t>
            </a:r>
            <a:r>
              <a:rPr lang="cs-CZ" sz="1800" dirty="0"/>
              <a:t>této </a:t>
            </a:r>
            <a:r>
              <a:rPr lang="cs-CZ" sz="1800" dirty="0" smtClean="0"/>
              <a:t>kultuře je propojena s </a:t>
            </a:r>
            <a:r>
              <a:rPr lang="cs-CZ" sz="1800" dirty="0"/>
              <a:t>funkcemi. Práce je řízena hlavně pravidly a procedurami. Není zde důležité, kdo působí na daném pracovním místě, ale naopak je důraz kladen na popis pracovního místa nebo popis role. </a:t>
            </a:r>
            <a:endParaRPr lang="cs-CZ" sz="1800" dirty="0" smtClean="0"/>
          </a:p>
          <a:p>
            <a:pPr lvl="0" algn="just"/>
            <a:r>
              <a:rPr lang="cs-CZ" sz="1800" b="1" dirty="0" smtClean="0"/>
              <a:t>Kultura úkolu</a:t>
            </a:r>
            <a:r>
              <a:rPr lang="cs-CZ" sz="1800" dirty="0"/>
              <a:t> </a:t>
            </a:r>
            <a:r>
              <a:rPr lang="cs-CZ" sz="1800" dirty="0" smtClean="0"/>
              <a:t>– vliv </a:t>
            </a:r>
            <a:r>
              <a:rPr lang="cs-CZ" sz="1800" dirty="0"/>
              <a:t>není založen na funkci či osobní moci, ale jako nejvýznamnější je odborná moc. Hlavním úkolem této kultury je zvolit vhodné pracovníky, na správné místo a dovolit jim pracovat a rozhodovat se dle vlastních zkušeností. </a:t>
            </a:r>
            <a:endParaRPr lang="cs-CZ" sz="1800" dirty="0" smtClean="0"/>
          </a:p>
          <a:p>
            <a:pPr lvl="0" algn="just"/>
            <a:r>
              <a:rPr lang="cs-CZ" sz="1800" b="1" dirty="0" smtClean="0"/>
              <a:t>Kultura osoby</a:t>
            </a:r>
            <a:r>
              <a:rPr lang="cs-CZ" sz="1800" dirty="0"/>
              <a:t> </a:t>
            </a:r>
            <a:r>
              <a:rPr lang="cs-CZ" sz="1800" dirty="0" smtClean="0"/>
              <a:t>– kultura </a:t>
            </a:r>
            <a:r>
              <a:rPr lang="cs-CZ" sz="1800" dirty="0"/>
              <a:t>věnuje veškerou svou pozornost jedinci.</a:t>
            </a: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Typologie podnikové kultury podle </a:t>
            </a:r>
            <a:r>
              <a:rPr lang="cs-CZ" dirty="0" err="1" smtClean="0"/>
              <a:t>Handyho</a:t>
            </a:r>
            <a:endParaRPr lang="cs-CZ" dirty="0"/>
          </a:p>
        </p:txBody>
      </p:sp>
    </p:spTree>
    <p:extLst>
      <p:ext uri="{BB962C8B-B14F-4D97-AF65-F5344CB8AC3E}">
        <p14:creationId xmlns:p14="http://schemas.microsoft.com/office/powerpoint/2010/main" val="1257539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Typologie podnikové kultury podle Harrisona</a:t>
            </a:r>
            <a:endParaRPr lang="cs-CZ" dirty="0"/>
          </a:p>
        </p:txBody>
      </p:sp>
      <p:pic>
        <p:nvPicPr>
          <p:cNvPr id="5" name="Zástupný symbol pro obsah 3" descr="kultura.png"/>
          <p:cNvPicPr>
            <a:picLocks noChangeAspect="1"/>
          </p:cNvPicPr>
          <p:nvPr/>
        </p:nvPicPr>
        <p:blipFill>
          <a:blip r:embed="rId2" cstate="print">
            <a:lum bright="-20000" contrast="10000"/>
          </a:blip>
          <a:stretch>
            <a:fillRect/>
          </a:stretch>
        </p:blipFill>
        <p:spPr>
          <a:xfrm>
            <a:off x="899592" y="851583"/>
            <a:ext cx="6732240" cy="3718444"/>
          </a:xfrm>
          <a:prstGeom prst="rect">
            <a:avLst/>
          </a:prstGeom>
          <a:noFill/>
          <a:ln>
            <a:solidFill>
              <a:schemeClr val="tx1"/>
            </a:solidFill>
          </a:ln>
        </p:spPr>
      </p:pic>
    </p:spTree>
    <p:extLst>
      <p:ext uri="{BB962C8B-B14F-4D97-AF65-F5344CB8AC3E}">
        <p14:creationId xmlns:p14="http://schemas.microsoft.com/office/powerpoint/2010/main" val="6503983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Tato typologie využívá dimenzi riziko (malé a velké) a dimenzi dynamika (pomalá a rychlá). Na základě těchto dvou dimenzí </a:t>
            </a:r>
            <a:r>
              <a:rPr lang="cs-CZ" sz="1800" dirty="0" smtClean="0"/>
              <a:t>rozlišujeme </a:t>
            </a:r>
            <a:r>
              <a:rPr lang="cs-CZ" sz="1800" dirty="0"/>
              <a:t>tyto typy:</a:t>
            </a:r>
          </a:p>
          <a:p>
            <a:pPr lvl="0" algn="just"/>
            <a:r>
              <a:rPr lang="cs-CZ" sz="1800" b="1" dirty="0"/>
              <a:t>Kultura „všechno nebo </a:t>
            </a:r>
            <a:r>
              <a:rPr lang="cs-CZ" sz="1800" b="1" dirty="0" smtClean="0"/>
              <a:t>nic“</a:t>
            </a:r>
            <a:r>
              <a:rPr lang="cs-CZ" sz="1800" b="1" i="1" dirty="0"/>
              <a:t> </a:t>
            </a:r>
            <a:r>
              <a:rPr lang="cs-CZ" sz="1800" b="1" i="1" dirty="0" smtClean="0"/>
              <a:t>– </a:t>
            </a:r>
            <a:r>
              <a:rPr lang="cs-CZ" sz="1800" dirty="0" smtClean="0"/>
              <a:t>pro </a:t>
            </a:r>
            <a:r>
              <a:rPr lang="cs-CZ" sz="1800" dirty="0"/>
              <a:t>podnik jsou typičtí individualisté, jejich velmi temperamentní a mladistvé jednání je hodnoceno pozitivně</a:t>
            </a:r>
            <a:r>
              <a:rPr lang="cs-CZ" sz="1800" dirty="0" smtClean="0"/>
              <a:t>. </a:t>
            </a:r>
            <a:endParaRPr lang="cs-CZ" sz="1800" dirty="0"/>
          </a:p>
          <a:p>
            <a:pPr lvl="0" algn="just"/>
            <a:r>
              <a:rPr lang="cs-CZ" sz="1800" b="1" dirty="0"/>
              <a:t>Kultura „chléb a </a:t>
            </a:r>
            <a:r>
              <a:rPr lang="cs-CZ" sz="1800" b="1" dirty="0" smtClean="0"/>
              <a:t>hry“ </a:t>
            </a:r>
            <a:r>
              <a:rPr lang="cs-CZ" sz="1800" b="1" i="1" dirty="0" smtClean="0"/>
              <a:t>– </a:t>
            </a:r>
            <a:r>
              <a:rPr lang="cs-CZ" sz="1800" dirty="0"/>
              <a:t>p</a:t>
            </a:r>
            <a:r>
              <a:rPr lang="cs-CZ" sz="1800" dirty="0" smtClean="0"/>
              <a:t>odniky </a:t>
            </a:r>
            <a:r>
              <a:rPr lang="cs-CZ" sz="1800" dirty="0"/>
              <a:t>jsou silně extrovertně orientovány, přátelští a sympatičtí pracovníci jsou hodnoceni pozitivně. Spolupráce mezi pracovníky je týmová a nekomplikovaná, důraz je kladen na úspěch</a:t>
            </a:r>
            <a:r>
              <a:rPr lang="cs-CZ" sz="1800" dirty="0" smtClean="0"/>
              <a:t>. </a:t>
            </a:r>
          </a:p>
          <a:p>
            <a:pPr lvl="0" algn="just"/>
            <a:r>
              <a:rPr lang="cs-CZ" sz="1800" b="1" dirty="0" smtClean="0"/>
              <a:t>„</a:t>
            </a:r>
            <a:r>
              <a:rPr lang="cs-CZ" sz="1800" b="1" dirty="0"/>
              <a:t>Analyticko-projektová“ </a:t>
            </a:r>
            <a:r>
              <a:rPr lang="cs-CZ" sz="1800" b="1" dirty="0" smtClean="0"/>
              <a:t>kultura</a:t>
            </a:r>
            <a:r>
              <a:rPr lang="cs-CZ" sz="1800" dirty="0"/>
              <a:t> </a:t>
            </a:r>
            <a:r>
              <a:rPr lang="cs-CZ" sz="1800" dirty="0" smtClean="0"/>
              <a:t>– podniky </a:t>
            </a:r>
            <a:r>
              <a:rPr lang="cs-CZ" sz="1800" dirty="0"/>
              <a:t>jsou orientovány na vědeckotechnickou racionalitu, jsou uplatňovány komplexní analýzy a dlouhodobé prognózy. </a:t>
            </a:r>
            <a:endParaRPr lang="cs-CZ" sz="1800" dirty="0" smtClean="0"/>
          </a:p>
          <a:p>
            <a:pPr lvl="0" algn="just"/>
            <a:r>
              <a:rPr lang="cs-CZ" sz="1800" b="1" dirty="0" smtClean="0"/>
              <a:t>Procesní kultura</a:t>
            </a:r>
            <a:r>
              <a:rPr lang="cs-CZ" sz="1800" dirty="0"/>
              <a:t> </a:t>
            </a:r>
            <a:r>
              <a:rPr lang="cs-CZ" sz="1800" dirty="0" smtClean="0"/>
              <a:t>– všechny </a:t>
            </a:r>
            <a:r>
              <a:rPr lang="cs-CZ" sz="1800" dirty="0"/>
              <a:t>činnosti pracovníků v podniku jsou orientovány na proces, samotný cíl není příliš důležitý. Chyby se v podniku nedělají, vše je pečlivě kontrolováno.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Typologie</a:t>
            </a:r>
            <a:r>
              <a:rPr lang="cs-CZ" sz="2200" dirty="0" smtClean="0"/>
              <a:t> podnikové kultury podle </a:t>
            </a:r>
            <a:r>
              <a:rPr lang="cs-CZ" sz="2200" dirty="0" err="1" smtClean="0"/>
              <a:t>Deala</a:t>
            </a:r>
            <a:r>
              <a:rPr lang="cs-CZ" sz="2200" dirty="0" smtClean="0"/>
              <a:t> a Kennedyho</a:t>
            </a:r>
            <a:endParaRPr lang="cs-CZ" sz="2200" dirty="0"/>
          </a:p>
        </p:txBody>
      </p:sp>
    </p:spTree>
    <p:extLst>
      <p:ext uri="{BB962C8B-B14F-4D97-AF65-F5344CB8AC3E}">
        <p14:creationId xmlns:p14="http://schemas.microsoft.com/office/powerpoint/2010/main" val="1258904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Typologie podnikové kultury podle </a:t>
            </a:r>
            <a:r>
              <a:rPr lang="cs-CZ" dirty="0" err="1" smtClean="0"/>
              <a:t>Deala</a:t>
            </a:r>
            <a:r>
              <a:rPr lang="cs-CZ" dirty="0" smtClean="0"/>
              <a:t> a Kennedyho</a:t>
            </a:r>
            <a:endParaRPr lang="cs-CZ" dirty="0"/>
          </a:p>
        </p:txBody>
      </p:sp>
      <p:pic>
        <p:nvPicPr>
          <p:cNvPr id="5" name="Zástupný symbol pro obsah 3" descr="kultura1.png"/>
          <p:cNvPicPr>
            <a:picLocks noChangeAspect="1"/>
          </p:cNvPicPr>
          <p:nvPr/>
        </p:nvPicPr>
        <p:blipFill>
          <a:blip r:embed="rId2" cstate="print"/>
          <a:stretch>
            <a:fillRect/>
          </a:stretch>
        </p:blipFill>
        <p:spPr>
          <a:xfrm>
            <a:off x="827584" y="756838"/>
            <a:ext cx="6056237" cy="3921503"/>
          </a:xfrm>
          <a:prstGeom prst="rect">
            <a:avLst/>
          </a:prstGeom>
        </p:spPr>
      </p:pic>
    </p:spTree>
    <p:extLst>
      <p:ext uri="{BB962C8B-B14F-4D97-AF65-F5344CB8AC3E}">
        <p14:creationId xmlns:p14="http://schemas.microsoft.com/office/powerpoint/2010/main" val="318421702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err="1" smtClean="0"/>
              <a:t>Schein</a:t>
            </a:r>
            <a:r>
              <a:rPr lang="cs-CZ" sz="1800" dirty="0" smtClean="0"/>
              <a:t> dělí </a:t>
            </a:r>
            <a:r>
              <a:rPr lang="cs-CZ" sz="1800" dirty="0"/>
              <a:t>kultury do čtyř </a:t>
            </a:r>
            <a:r>
              <a:rPr lang="cs-CZ" sz="1800" dirty="0" smtClean="0"/>
              <a:t>druhů: </a:t>
            </a:r>
          </a:p>
          <a:p>
            <a:pPr algn="just"/>
            <a:r>
              <a:rPr lang="cs-CZ" sz="1800" b="1" dirty="0" smtClean="0"/>
              <a:t>Kultura </a:t>
            </a:r>
            <a:r>
              <a:rPr lang="cs-CZ" sz="1800" b="1" dirty="0"/>
              <a:t>moci</a:t>
            </a:r>
            <a:r>
              <a:rPr lang="cs-CZ" sz="1800" dirty="0"/>
              <a:t> představuje kulturu, kde vedení podniku je svěřeno do několika málo pracovníkům. Podnik se pak následně spoléhá na jejich schopnosti a dovednosti</a:t>
            </a:r>
            <a:r>
              <a:rPr lang="cs-CZ" sz="1800" dirty="0" smtClean="0"/>
              <a:t>.</a:t>
            </a:r>
          </a:p>
          <a:p>
            <a:pPr algn="just"/>
            <a:r>
              <a:rPr lang="cs-CZ" sz="1800" b="1" dirty="0" smtClean="0"/>
              <a:t>Kultura </a:t>
            </a:r>
            <a:r>
              <a:rPr lang="cs-CZ" sz="1800" b="1" dirty="0"/>
              <a:t>role</a:t>
            </a:r>
            <a:r>
              <a:rPr lang="cs-CZ" sz="1800" dirty="0"/>
              <a:t> je založena na rovnoměrném rozdělení moci mezi vůdce a byrokraty. Prostředí podniku je s největší pravděpodobností stabilní a zároveň jsou zde zcela jasně určeny pravidla</a:t>
            </a:r>
            <a:r>
              <a:rPr lang="cs-CZ" sz="1800" dirty="0" smtClean="0"/>
              <a:t>.</a:t>
            </a:r>
          </a:p>
          <a:p>
            <a:pPr algn="just"/>
            <a:r>
              <a:rPr lang="cs-CZ" sz="1800" b="1" dirty="0" smtClean="0"/>
              <a:t>Kultura </a:t>
            </a:r>
            <a:r>
              <a:rPr lang="cs-CZ" sz="1800" b="1" dirty="0"/>
              <a:t>úspěchu</a:t>
            </a:r>
            <a:r>
              <a:rPr lang="cs-CZ" sz="1800" dirty="0"/>
              <a:t> klade důraz na osobní motivaci, oddanost, aktivitu, nadšení a účinek. </a:t>
            </a:r>
            <a:endParaRPr lang="cs-CZ" sz="1800" dirty="0" smtClean="0"/>
          </a:p>
          <a:p>
            <a:pPr algn="just"/>
            <a:r>
              <a:rPr lang="cs-CZ" sz="1800" b="1" i="1" dirty="0" smtClean="0"/>
              <a:t>Kultura podpory</a:t>
            </a:r>
            <a:r>
              <a:rPr lang="cs-CZ" sz="1800" dirty="0"/>
              <a:t> </a:t>
            </a:r>
            <a:r>
              <a:rPr lang="cs-CZ" sz="1800" dirty="0" smtClean="0"/>
              <a:t>je založena na oddanosti a solidaritě zaměstnanců, což vede k úspěchu podniku. Vztahy </a:t>
            </a:r>
            <a:r>
              <a:rPr lang="cs-CZ" sz="1800" dirty="0"/>
              <a:t>mezi pracovníky jsou založeny na </a:t>
            </a:r>
            <a:r>
              <a:rPr lang="cs-CZ" sz="1800" dirty="0" smtClean="0"/>
              <a:t>důvěře.</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Typologie podnikové kultury podle </a:t>
            </a:r>
            <a:r>
              <a:rPr lang="cs-CZ" dirty="0" err="1" smtClean="0"/>
              <a:t>Scheina</a:t>
            </a:r>
            <a:endParaRPr lang="cs-CZ" dirty="0"/>
          </a:p>
        </p:txBody>
      </p:sp>
    </p:spTree>
    <p:extLst>
      <p:ext uri="{BB962C8B-B14F-4D97-AF65-F5344CB8AC3E}">
        <p14:creationId xmlns:p14="http://schemas.microsoft.com/office/powerpoint/2010/main" val="2713308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err="1"/>
              <a:t>Pffeiffer</a:t>
            </a:r>
            <a:r>
              <a:rPr lang="cs-CZ" sz="1800" b="1" dirty="0"/>
              <a:t> a Umlaufová</a:t>
            </a:r>
            <a:r>
              <a:rPr lang="cs-CZ" sz="1800" dirty="0"/>
              <a:t> </a:t>
            </a:r>
            <a:r>
              <a:rPr lang="cs-CZ" sz="1800" dirty="0" smtClean="0"/>
              <a:t>rozčleňují </a:t>
            </a:r>
            <a:r>
              <a:rPr lang="cs-CZ" sz="1800" dirty="0"/>
              <a:t>manažerskou kulturu na základě těchto dimenzí: rychlost zpětné vazby trhu (malá a velká) a míra rizikovosti podnikání (velká a malá). Na základě těchto dimenzí pak vymezili tyto typy manažerské kultury: </a:t>
            </a:r>
          </a:p>
          <a:p>
            <a:pPr lvl="0" algn="just"/>
            <a:r>
              <a:rPr lang="cs-CZ" sz="1800" b="1" i="1" dirty="0"/>
              <a:t>Kultura přátelský experimentů</a:t>
            </a:r>
            <a:r>
              <a:rPr lang="cs-CZ" sz="1800" dirty="0" smtClean="0"/>
              <a:t>: </a:t>
            </a:r>
            <a:r>
              <a:rPr lang="cs-CZ" sz="1800" dirty="0"/>
              <a:t>V těchto podnicích je prostor pro inovace a experimentování díky tomu, že podnik rychle ví, co se povedlo a co ne a díky malé míře ohrožení. Je zde kladen důraz na týmovou práci. </a:t>
            </a:r>
            <a:endParaRPr lang="cs-CZ" sz="1800" dirty="0" smtClean="0"/>
          </a:p>
          <a:p>
            <a:pPr lvl="0" algn="just"/>
            <a:endParaRPr lang="cs-CZ" sz="1800" dirty="0"/>
          </a:p>
          <a:p>
            <a:pPr lvl="0" algn="just"/>
            <a:r>
              <a:rPr lang="cs-CZ" sz="1800" b="1" i="1" dirty="0"/>
              <a:t>Kultura jízdy na jistotu</a:t>
            </a:r>
            <a:r>
              <a:rPr lang="cs-CZ" sz="1800" dirty="0"/>
              <a:t>: </a:t>
            </a:r>
            <a:r>
              <a:rPr lang="cs-CZ" sz="1800" dirty="0" smtClean="0"/>
              <a:t>Je typická pro podniky </a:t>
            </a:r>
            <a:r>
              <a:rPr lang="cs-CZ" sz="1800" dirty="0"/>
              <a:t>velmi </a:t>
            </a:r>
            <a:r>
              <a:rPr lang="cs-CZ" sz="1800" dirty="0" smtClean="0"/>
              <a:t>silně ohroženy </a:t>
            </a:r>
            <a:r>
              <a:rPr lang="cs-CZ" sz="1800" dirty="0"/>
              <a:t>potenciálním neúspěchem a také rizikem, že případné chyby se podnik nedoví rychle, ale třeba i za několik </a:t>
            </a:r>
            <a:r>
              <a:rPr lang="cs-CZ" sz="1800" dirty="0" smtClean="0"/>
              <a:t>let. </a:t>
            </a:r>
            <a:r>
              <a:rPr lang="cs-CZ" sz="1800" dirty="0"/>
              <a:t>Proto se vždy provádějí několikanásobné kontroly, které nejsou příliš oblíbené. </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Typologie podnikové kultury podle </a:t>
            </a:r>
            <a:r>
              <a:rPr lang="cs-CZ" dirty="0" err="1" smtClean="0"/>
              <a:t>Pffeiffera</a:t>
            </a:r>
            <a:r>
              <a:rPr lang="cs-CZ" dirty="0" smtClean="0"/>
              <a:t> a Umlaufové I</a:t>
            </a:r>
            <a:endParaRPr lang="cs-CZ" dirty="0"/>
          </a:p>
        </p:txBody>
      </p:sp>
    </p:spTree>
    <p:extLst>
      <p:ext uri="{BB962C8B-B14F-4D97-AF65-F5344CB8AC3E}">
        <p14:creationId xmlns:p14="http://schemas.microsoft.com/office/powerpoint/2010/main" val="1033869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i="1" dirty="0" smtClean="0"/>
              <a:t>Kultura </a:t>
            </a:r>
            <a:r>
              <a:rPr lang="cs-CZ" sz="1800" b="1" i="1" dirty="0"/>
              <a:t>ostrých hochů</a:t>
            </a:r>
            <a:r>
              <a:rPr lang="cs-CZ" sz="1800" dirty="0"/>
              <a:t>: Vyskytuje se u podniků, pro které je typická vysoká míra rizikovosti podnikání a současně rychlá zpětná vazba trhu (reklamní agentury, cestovní kanceláře). Podniky zaměstnávají pracovníky, kteří dosahují vysokých výkonů, na týmovou práci se však zapomíná. Důležitým nástrojem podniků je účelný marketing. </a:t>
            </a:r>
            <a:endParaRPr lang="cs-CZ" sz="1800" dirty="0" smtClean="0"/>
          </a:p>
          <a:p>
            <a:pPr lvl="0" algn="just"/>
            <a:endParaRPr lang="cs-CZ" sz="1800" dirty="0"/>
          </a:p>
          <a:p>
            <a:pPr algn="just"/>
            <a:r>
              <a:rPr lang="cs-CZ" sz="1800" b="1" i="1" dirty="0"/>
              <a:t>Kultura mašliček</a:t>
            </a:r>
            <a:r>
              <a:rPr lang="cs-CZ" sz="1800" dirty="0"/>
              <a:t>: Rizikovost podnikání je velmi malá u těchto podniků a časová prodleva zpětné vazby je velká (státní orgány, školství). Pracovníci se často nesnaží být lepší, něco měnit nebo rozvíjet, důvodem je absence hrozeb a často i motivů pro zlepšování sama sebe</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704856" cy="507703"/>
          </a:xfrm>
        </p:spPr>
        <p:txBody>
          <a:bodyPr/>
          <a:lstStyle/>
          <a:p>
            <a:r>
              <a:rPr lang="cs-CZ" dirty="0" smtClean="0"/>
              <a:t>Typologie podnikové kultury podle </a:t>
            </a:r>
            <a:r>
              <a:rPr lang="cs-CZ" dirty="0" err="1" smtClean="0"/>
              <a:t>Pffeiffera</a:t>
            </a:r>
            <a:r>
              <a:rPr lang="cs-CZ" dirty="0" smtClean="0"/>
              <a:t> a Umlaufové II</a:t>
            </a:r>
            <a:endParaRPr lang="cs-CZ" dirty="0"/>
          </a:p>
        </p:txBody>
      </p:sp>
    </p:spTree>
    <p:extLst>
      <p:ext uri="{BB962C8B-B14F-4D97-AF65-F5344CB8AC3E}">
        <p14:creationId xmlns:p14="http://schemas.microsoft.com/office/powerpoint/2010/main" val="2784041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Determinanty manažerské </a:t>
            </a:r>
            <a:r>
              <a:rPr lang="cs-CZ" sz="1800" dirty="0" smtClean="0"/>
              <a:t>kultury určují, </a:t>
            </a:r>
            <a:r>
              <a:rPr lang="cs-CZ" sz="1800" dirty="0"/>
              <a:t>zda manažerská kultura konkrétního podniku je silná nebo slabá</a:t>
            </a:r>
            <a:r>
              <a:rPr lang="cs-CZ" sz="1800" dirty="0" smtClean="0"/>
              <a:t>.</a:t>
            </a:r>
          </a:p>
          <a:p>
            <a:pPr marL="0" indent="0" algn="just">
              <a:buNone/>
            </a:pPr>
            <a:r>
              <a:rPr lang="cs-CZ" sz="1800" dirty="0"/>
              <a:t>Silná manažerská kultura musí splňovat podle </a:t>
            </a:r>
            <a:r>
              <a:rPr lang="cs-CZ" sz="1800" dirty="0" err="1"/>
              <a:t>Bedrnové</a:t>
            </a:r>
            <a:r>
              <a:rPr lang="cs-CZ" sz="1800" dirty="0"/>
              <a:t> a Nového (2002) tři kritéria: </a:t>
            </a:r>
          </a:p>
          <a:p>
            <a:pPr lvl="0" algn="just"/>
            <a:r>
              <a:rPr lang="cs-CZ" sz="1800" b="1" dirty="0"/>
              <a:t>Pregnantnost</a:t>
            </a:r>
            <a:r>
              <a:rPr lang="cs-CZ" sz="1800" dirty="0"/>
              <a:t> – jednotlivé oblasti manažerské kultury musí přesně definovat všem pracovníkům, které aktivity jsou nutné, žádoucí, akceptovatelné, vyloučené a nepřijatelné. </a:t>
            </a:r>
            <a:endParaRPr lang="cs-CZ" sz="1800" dirty="0" smtClean="0"/>
          </a:p>
          <a:p>
            <a:pPr lvl="0" algn="just"/>
            <a:r>
              <a:rPr lang="cs-CZ" sz="1800" b="1" dirty="0" smtClean="0"/>
              <a:t>Rozšířenost</a:t>
            </a:r>
            <a:r>
              <a:rPr lang="cs-CZ" sz="1800" dirty="0" smtClean="0"/>
              <a:t> </a:t>
            </a:r>
            <a:r>
              <a:rPr lang="cs-CZ" sz="1800" dirty="0"/>
              <a:t>– manažerská kultura musí být dostatečně rozšířena v podniku, všichni pracovníci musí být dostatečně seznámeni s jednotlivými prvky manažerské kultury, a musí se s jejich existencí a vlivem setkávat v každé situaci, v každém okamžiku a na každém místě.</a:t>
            </a:r>
          </a:p>
          <a:p>
            <a:pPr algn="just"/>
            <a:r>
              <a:rPr lang="cs-CZ" sz="1800" b="1" dirty="0"/>
              <a:t>Zakotvenost</a:t>
            </a:r>
            <a:r>
              <a:rPr lang="cs-CZ" sz="1800" dirty="0"/>
              <a:t> – znamená míru identifikace jednotlivých podnikových hodnot, vzorů a norem jednání.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Síla podnikové kultury</a:t>
            </a:r>
            <a:endParaRPr lang="cs-CZ" dirty="0"/>
          </a:p>
        </p:txBody>
      </p:sp>
    </p:spTree>
    <p:extLst>
      <p:ext uri="{BB962C8B-B14F-4D97-AF65-F5344CB8AC3E}">
        <p14:creationId xmlns:p14="http://schemas.microsoft.com/office/powerpoint/2010/main" val="1057379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V období klasického managementu rozeznáváme čtyři školy managementu, jejichž vliv se projevuje i v dalším období rozvoje managementu (Veber a kol., 2009):</a:t>
            </a:r>
          </a:p>
          <a:p>
            <a:pPr lvl="0" algn="just"/>
            <a:r>
              <a:rPr lang="cs-CZ" sz="1800" b="1" dirty="0"/>
              <a:t>škola vědeckého řízení</a:t>
            </a:r>
            <a:r>
              <a:rPr lang="cs-CZ" sz="1800" dirty="0"/>
              <a:t> – aplikuje vědecké metody do řízení výroby, zkoumá činnost dělníka a výrobně-technické kapacity dílny, cílem bylo zvýšit produktivitu práce a výkonnost podniku; představitelé F. W. </a:t>
            </a:r>
            <a:r>
              <a:rPr lang="cs-CZ" sz="1800" dirty="0" err="1"/>
              <a:t>Taylor</a:t>
            </a:r>
            <a:r>
              <a:rPr lang="cs-CZ" sz="1800" dirty="0"/>
              <a:t>, H. Ford, T. Baťa</a:t>
            </a:r>
            <a:r>
              <a:rPr lang="cs-CZ" sz="1800" dirty="0" smtClean="0"/>
              <a:t>;</a:t>
            </a:r>
          </a:p>
          <a:p>
            <a:pPr lvl="0" algn="just"/>
            <a:r>
              <a:rPr lang="cs-CZ" sz="1800" b="1" dirty="0" smtClean="0"/>
              <a:t>škola </a:t>
            </a:r>
            <a:r>
              <a:rPr lang="cs-CZ" sz="1800" b="1" dirty="0"/>
              <a:t>správního řízení</a:t>
            </a:r>
            <a:r>
              <a:rPr lang="cs-CZ" sz="1800" dirty="0"/>
              <a:t> – vnímá podnik jako jeden celek se sladěnými aktivitami, orientuje se na řízení podniku jako celku a řídící činnosti vyčleňuje jako samostatný předmět zkoumání; představitelé H. </a:t>
            </a:r>
            <a:r>
              <a:rPr lang="cs-CZ" sz="1800" dirty="0" err="1"/>
              <a:t>Fayol</a:t>
            </a:r>
            <a:r>
              <a:rPr lang="cs-CZ" sz="1800" dirty="0" smtClean="0"/>
              <a:t>;</a:t>
            </a:r>
          </a:p>
          <a:p>
            <a:pPr lvl="0" algn="just"/>
            <a:r>
              <a:rPr lang="cs-CZ" sz="1800" b="1" dirty="0" smtClean="0"/>
              <a:t>škola </a:t>
            </a:r>
            <a:r>
              <a:rPr lang="cs-CZ" sz="1800" b="1" dirty="0"/>
              <a:t>byrokratického řízení</a:t>
            </a:r>
            <a:r>
              <a:rPr lang="cs-CZ" sz="1800" dirty="0"/>
              <a:t> – vymezuje hierarchii moci a pořádek v podniku; představitelé M. Weber.</a:t>
            </a:r>
          </a:p>
          <a:p>
            <a:pPr lvl="0" algn="just"/>
            <a:r>
              <a:rPr lang="cs-CZ" sz="1800" b="1" dirty="0"/>
              <a:t>škola lidských vztahů</a:t>
            </a:r>
            <a:r>
              <a:rPr lang="cs-CZ" sz="1800" dirty="0"/>
              <a:t> – zabývá se rolí lidských vztahů v organizaci a často se nazývá jako tzv. neoklasická teorie managementu.</a:t>
            </a:r>
          </a:p>
          <a:p>
            <a:pPr algn="just"/>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Školy klasického období managementu</a:t>
            </a:r>
            <a:endParaRPr lang="cs-CZ" dirty="0"/>
          </a:p>
        </p:txBody>
      </p:sp>
    </p:spTree>
    <p:extLst>
      <p:ext uri="{BB962C8B-B14F-4D97-AF65-F5344CB8AC3E}">
        <p14:creationId xmlns:p14="http://schemas.microsoft.com/office/powerpoint/2010/main" val="1717559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6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Manažerská etika se zabývá problematikou morálního, etického chování manažera/podnikatele. </a:t>
            </a:r>
            <a:r>
              <a:rPr lang="cs-CZ" sz="1800" dirty="0" smtClean="0"/>
              <a:t>Etické </a:t>
            </a:r>
            <a:r>
              <a:rPr lang="cs-CZ" sz="1800" dirty="0"/>
              <a:t>chování znamená chování podle morálních hodnot, tj. správné chování. </a:t>
            </a:r>
            <a:endParaRPr lang="cs-CZ" sz="1800" dirty="0" smtClean="0"/>
          </a:p>
          <a:p>
            <a:pPr lvl="0" algn="just"/>
            <a:r>
              <a:rPr lang="cs-CZ" sz="1800" dirty="0" smtClean="0"/>
              <a:t>Etika </a:t>
            </a:r>
            <a:r>
              <a:rPr lang="cs-CZ" sz="1800" dirty="0"/>
              <a:t>v podnikání, potažmo manažerská etika, se vztahuje k chování podnikatelů a manažerů vůči zákazníkům, zaměstnancům a společnosti jako celku. </a:t>
            </a:r>
            <a:endParaRPr lang="cs-CZ" sz="1800" dirty="0" smtClean="0"/>
          </a:p>
          <a:p>
            <a:pPr lvl="0" algn="just"/>
            <a:r>
              <a:rPr lang="cs-CZ" sz="1800" dirty="0" smtClean="0"/>
              <a:t>Nástrojem</a:t>
            </a:r>
            <a:r>
              <a:rPr lang="cs-CZ" sz="1800" dirty="0"/>
              <a:t>, který pomáhá podporovat a rozvíjet etické chování v organizacích, je etický kodex</a:t>
            </a:r>
            <a:r>
              <a:rPr lang="cs-CZ" sz="1800" dirty="0" smtClean="0"/>
              <a:t>.</a:t>
            </a:r>
            <a:endParaRPr lang="cs-CZ" sz="1800" dirty="0"/>
          </a:p>
          <a:p>
            <a:pPr lvl="0" algn="just"/>
            <a:r>
              <a:rPr lang="cs-CZ" sz="1800" b="1" dirty="0"/>
              <a:t>Etika</a:t>
            </a:r>
            <a:r>
              <a:rPr lang="cs-CZ" sz="1800" dirty="0"/>
              <a:t> je vědní disciplína zkoumající vznik, vývoj a funkce morálky, mravní význam a vztah člověka ke světu. Přičemž morálka je charakterizována jako soubor specifických zvyklostí, norem, standardů, etických a kulturních pravidel nebo vzorců, které jsou požadovány a očekávány od jedince ve společnosti. Takovýto jedinec bývá pak charakterizován jako „dobrý člověk“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Management podniku a manažerská etika</a:t>
            </a:r>
            <a:endParaRPr lang="cs-CZ" dirty="0"/>
          </a:p>
        </p:txBody>
      </p:sp>
    </p:spTree>
    <p:extLst>
      <p:ext uri="{BB962C8B-B14F-4D97-AF65-F5344CB8AC3E}">
        <p14:creationId xmlns:p14="http://schemas.microsoft.com/office/powerpoint/2010/main" val="834200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6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Etický kodex</a:t>
            </a:r>
            <a:r>
              <a:rPr lang="cs-CZ" sz="1800" dirty="0"/>
              <a:t> je soubor pravidel a zásad, které posilují odpovědné, střídmé a pospolité chování a představují minimální práh přijatelného chování při výkonu zaměstnání, nebo jsou směřovány k dodržování následujících idejí: vždy se chovat způsobem prospívajícím důvěryhodnosti;  není dovoleno činit přímo to, co je přímo zakázáno; nutno zabránit nekorektnosti. </a:t>
            </a:r>
            <a:endParaRPr lang="cs-CZ" sz="1800" dirty="0" smtClean="0"/>
          </a:p>
          <a:p>
            <a:pPr algn="just"/>
            <a:r>
              <a:rPr lang="cs-CZ" sz="1800" dirty="0" smtClean="0"/>
              <a:t>Cílem </a:t>
            </a:r>
            <a:r>
              <a:rPr lang="cs-CZ" sz="1800" dirty="0"/>
              <a:t>etického kodexu je usnadňovat řešení etických dilemat zaměstnanců a vést organizaci k etickému a spravedlivému chování</a:t>
            </a:r>
            <a:r>
              <a:rPr lang="cs-CZ" sz="1800" dirty="0" smtClean="0"/>
              <a:t>. Etické </a:t>
            </a:r>
            <a:r>
              <a:rPr lang="cs-CZ" sz="1800" dirty="0"/>
              <a:t>kodexy jsou </a:t>
            </a:r>
            <a:r>
              <a:rPr lang="cs-CZ" sz="1800" dirty="0" smtClean="0"/>
              <a:t>nejvýznamnějšími </a:t>
            </a:r>
            <a:r>
              <a:rPr lang="cs-CZ" sz="1800" dirty="0"/>
              <a:t>a také nejpoužívanějšími nástroji etického řízení. Jsou vnímány jako preventivní nástroj</a:t>
            </a:r>
            <a:r>
              <a:rPr lang="cs-CZ" sz="1800" dirty="0" smtClean="0"/>
              <a:t>.</a:t>
            </a:r>
          </a:p>
          <a:p>
            <a:pPr algn="just"/>
            <a:r>
              <a:rPr lang="cs-CZ" sz="1800" dirty="0"/>
              <a:t>Z pohledu organizace může etický kodex přispívat </a:t>
            </a:r>
            <a:r>
              <a:rPr lang="cs-CZ" sz="1800" dirty="0" smtClean="0"/>
              <a:t>k eliminaci </a:t>
            </a:r>
            <a:r>
              <a:rPr lang="cs-CZ" sz="1800" dirty="0"/>
              <a:t>nežádoucích praktik, které jsou příčinou ztráty zákazníků</a:t>
            </a:r>
            <a:r>
              <a:rPr lang="cs-CZ" sz="1800" dirty="0" smtClean="0"/>
              <a:t>; zavádění </a:t>
            </a:r>
            <a:r>
              <a:rPr lang="cs-CZ" sz="1800" dirty="0"/>
              <a:t>nových postupů</a:t>
            </a:r>
            <a:r>
              <a:rPr lang="cs-CZ" sz="1800" dirty="0" smtClean="0"/>
              <a:t>; zabránění </a:t>
            </a:r>
            <a:r>
              <a:rPr lang="cs-CZ" sz="1800" dirty="0"/>
              <a:t>zneužití pravomocí nadřízených</a:t>
            </a:r>
            <a:r>
              <a:rPr lang="cs-CZ" sz="1800" dirty="0" smtClean="0"/>
              <a:t>; řešení </a:t>
            </a:r>
            <a:r>
              <a:rPr lang="cs-CZ" sz="1800" dirty="0"/>
              <a:t>etických přestupků, týkajících se disciplíny zaměstnanců</a:t>
            </a:r>
            <a:r>
              <a:rPr lang="cs-CZ" sz="1800" dirty="0" smtClean="0"/>
              <a:t>; řešení </a:t>
            </a:r>
            <a:r>
              <a:rPr lang="cs-CZ" sz="1800" dirty="0"/>
              <a:t>strukturálních změn a krizových </a:t>
            </a:r>
            <a:r>
              <a:rPr lang="cs-CZ" sz="1800" dirty="0" smtClean="0"/>
              <a:t>situací a dalším nežádoucím projevům.</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Etický kodex</a:t>
            </a:r>
            <a:endParaRPr lang="cs-CZ" dirty="0"/>
          </a:p>
        </p:txBody>
      </p:sp>
    </p:spTree>
    <p:extLst>
      <p:ext uri="{BB962C8B-B14F-4D97-AF65-F5344CB8AC3E}">
        <p14:creationId xmlns:p14="http://schemas.microsoft.com/office/powerpoint/2010/main" val="585272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6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Koncepce společenské odpovědnosti organizací je uceleným konceptem sledujícím a určujícím odpovědné chování organizací vůči společnosti. </a:t>
            </a:r>
            <a:endParaRPr lang="cs-CZ" sz="1800" dirty="0" smtClean="0"/>
          </a:p>
          <a:p>
            <a:pPr algn="just"/>
            <a:r>
              <a:rPr lang="cs-CZ" sz="1800" dirty="0" smtClean="0"/>
              <a:t>V</a:t>
            </a:r>
            <a:r>
              <a:rPr lang="cs-CZ" sz="1800" dirty="0"/>
              <a:t> podstatě se jedná o stanovení správného chování organizací vůči zákazníkům, zaměstnancům, společnosti a přírodnímu prostředí</a:t>
            </a:r>
            <a:r>
              <a:rPr lang="cs-CZ" sz="1800" dirty="0" smtClean="0"/>
              <a:t>.</a:t>
            </a:r>
          </a:p>
          <a:p>
            <a:pPr algn="just"/>
            <a:r>
              <a:rPr lang="cs-CZ" sz="1800" dirty="0"/>
              <a:t>Společenská odpovědnost organizací (</a:t>
            </a:r>
            <a:r>
              <a:rPr lang="cs-CZ" sz="1800" dirty="0" err="1"/>
              <a:t>Corporate</a:t>
            </a:r>
            <a:r>
              <a:rPr lang="cs-CZ" sz="1800" dirty="0"/>
              <a:t> </a:t>
            </a:r>
            <a:r>
              <a:rPr lang="cs-CZ" sz="1800" dirty="0" err="1"/>
              <a:t>Social</a:t>
            </a:r>
            <a:r>
              <a:rPr lang="cs-CZ" sz="1800" dirty="0"/>
              <a:t> </a:t>
            </a:r>
            <a:r>
              <a:rPr lang="cs-CZ" sz="1800" dirty="0" err="1"/>
              <a:t>Responsiblity</a:t>
            </a:r>
            <a:r>
              <a:rPr lang="cs-CZ" sz="1800" dirty="0"/>
              <a:t> CSR) představuje komplexní koncepci zaměřenou na oblast společenské odpovědnosti </a:t>
            </a:r>
            <a:r>
              <a:rPr lang="cs-CZ" sz="1800" dirty="0" smtClean="0"/>
              <a:t>organizací. </a:t>
            </a:r>
          </a:p>
          <a:p>
            <a:pPr algn="just"/>
            <a:r>
              <a:rPr lang="cs-CZ" sz="1800" dirty="0"/>
              <a:t>Evropská unie vymezuje CSR jako „dobrovolné integrování sociálních a ekologických hledisek do každodenních firemních operací a interakcí s firemními </a:t>
            </a:r>
            <a:r>
              <a:rPr lang="cs-CZ" sz="1800" dirty="0" err="1"/>
              <a:t>stakeholdery</a:t>
            </a:r>
            <a:r>
              <a:rPr lang="cs-CZ" sz="1800" dirty="0"/>
              <a:t>“ (KOM, 2001, s. 8</a:t>
            </a:r>
            <a:r>
              <a:rPr lang="cs-CZ" sz="1800" dirty="0" smtClean="0"/>
              <a:t>)</a:t>
            </a:r>
          </a:p>
          <a:p>
            <a:pPr algn="just"/>
            <a:r>
              <a:rPr lang="cs-CZ" sz="1800" dirty="0" smtClean="0"/>
              <a:t>Koncepce </a:t>
            </a:r>
            <a:r>
              <a:rPr lang="cs-CZ" sz="1800" dirty="0"/>
              <a:t>společenské odpovědnosti organizace je takové chování a jednání organizace v oblasti ekonomické, etické a ekologické, které je odpovědné vůči zaměstnancům, zákazníkům a společnosti jako celku.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Společenská odpovědnost organizací I</a:t>
            </a:r>
            <a:endParaRPr lang="cs-CZ" dirty="0"/>
          </a:p>
        </p:txBody>
      </p:sp>
    </p:spTree>
    <p:extLst>
      <p:ext uri="{BB962C8B-B14F-4D97-AF65-F5344CB8AC3E}">
        <p14:creationId xmlns:p14="http://schemas.microsoft.com/office/powerpoint/2010/main" val="154811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6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a:t>
            </a:r>
            <a:r>
              <a:rPr lang="cs-CZ" sz="1800" dirty="0" smtClean="0"/>
              <a:t>oncept </a:t>
            </a:r>
            <a:r>
              <a:rPr lang="cs-CZ" sz="1800" dirty="0"/>
              <a:t>CSR </a:t>
            </a:r>
            <a:r>
              <a:rPr lang="cs-CZ" sz="1800" dirty="0" smtClean="0"/>
              <a:t>se opírá o </a:t>
            </a:r>
            <a:r>
              <a:rPr lang="cs-CZ" sz="1800" dirty="0"/>
              <a:t>tzv. tři </a:t>
            </a:r>
            <a:r>
              <a:rPr lang="cs-CZ" sz="1800" dirty="0" smtClean="0"/>
              <a:t>pilíře:</a:t>
            </a:r>
          </a:p>
          <a:p>
            <a:pPr algn="just"/>
            <a:r>
              <a:rPr lang="cs-CZ" sz="1800" b="1" dirty="0" smtClean="0"/>
              <a:t>Profit </a:t>
            </a:r>
            <a:r>
              <a:rPr lang="cs-CZ" sz="1800" b="1" dirty="0"/>
              <a:t>– zisk (ekonomická oblast</a:t>
            </a:r>
            <a:r>
              <a:rPr lang="cs-CZ" sz="1800" b="1" dirty="0" smtClean="0"/>
              <a:t>)</a:t>
            </a:r>
            <a:r>
              <a:rPr lang="cs-CZ" sz="1800" dirty="0" smtClean="0"/>
              <a:t> – zde </a:t>
            </a:r>
            <a:r>
              <a:rPr lang="cs-CZ" sz="1800" dirty="0"/>
              <a:t>spadají například tyto aktivity:</a:t>
            </a:r>
            <a:r>
              <a:rPr lang="cs-CZ" sz="1800" i="1" dirty="0"/>
              <a:t> </a:t>
            </a:r>
            <a:r>
              <a:rPr lang="cs-CZ" sz="1800" dirty="0"/>
              <a:t>vytvoření etického kodexu (případně jiného podnikového dokumentu, který upravuje podnikatelské chování firmy); transparentnost jednání a chování organizace.; uplatňování principů dobrého řízení; podnikání s uplatněním protikorupční </a:t>
            </a:r>
            <a:r>
              <a:rPr lang="cs-CZ" sz="1800" dirty="0" smtClean="0"/>
              <a:t>politiky a další.</a:t>
            </a:r>
          </a:p>
          <a:p>
            <a:pPr algn="just"/>
            <a:r>
              <a:rPr lang="cs-CZ" sz="1800" b="1" dirty="0" err="1"/>
              <a:t>P</a:t>
            </a:r>
            <a:r>
              <a:rPr lang="cs-CZ" sz="1800" b="1" dirty="0" err="1" smtClean="0"/>
              <a:t>eople</a:t>
            </a:r>
            <a:r>
              <a:rPr lang="cs-CZ" sz="1800" b="1" dirty="0" smtClean="0"/>
              <a:t> </a:t>
            </a:r>
            <a:r>
              <a:rPr lang="cs-CZ" sz="1800" b="1" dirty="0"/>
              <a:t>– lidé (sociální oblast</a:t>
            </a:r>
            <a:r>
              <a:rPr lang="cs-CZ" sz="1800" b="1" dirty="0" smtClean="0"/>
              <a:t>)</a:t>
            </a:r>
            <a:r>
              <a:rPr lang="cs-CZ" sz="1800" dirty="0" smtClean="0"/>
              <a:t> – může </a:t>
            </a:r>
            <a:r>
              <a:rPr lang="cs-CZ" sz="1800" dirty="0"/>
              <a:t>zahrnovat aktivity jako je firemní filantropie, sponzorství a firemní dobrovolnictví; vedení dialogu se </a:t>
            </a:r>
            <a:r>
              <a:rPr lang="cs-CZ" sz="1800" dirty="0" err="1"/>
              <a:t>stakeholdery</a:t>
            </a:r>
            <a:r>
              <a:rPr lang="cs-CZ" sz="1800" dirty="0"/>
              <a:t>; podpora rozvoje lidského kapitálu </a:t>
            </a:r>
            <a:r>
              <a:rPr lang="cs-CZ" sz="1800" dirty="0" smtClean="0"/>
              <a:t>firmy a další.</a:t>
            </a:r>
          </a:p>
          <a:p>
            <a:pPr algn="just"/>
            <a:r>
              <a:rPr lang="cs-CZ" sz="1800" b="1" dirty="0"/>
              <a:t>P</a:t>
            </a:r>
            <a:r>
              <a:rPr lang="cs-CZ" sz="1800" b="1" dirty="0" smtClean="0"/>
              <a:t>lanet </a:t>
            </a:r>
            <a:r>
              <a:rPr lang="cs-CZ" sz="1800" b="1" dirty="0"/>
              <a:t>– planeta (environmentální oblast</a:t>
            </a:r>
            <a:r>
              <a:rPr lang="cs-CZ" sz="1800" b="1" dirty="0" smtClean="0"/>
              <a:t>)</a:t>
            </a:r>
            <a:r>
              <a:rPr lang="cs-CZ" sz="1800" dirty="0" smtClean="0"/>
              <a:t> - </a:t>
            </a:r>
            <a:r>
              <a:rPr lang="cs-CZ" sz="1800" dirty="0"/>
              <a:t>je tvořena těmito aktivitami: zajištění ekologické výroby, ekologických produktů a ekologických </a:t>
            </a:r>
            <a:r>
              <a:rPr lang="cs-CZ" sz="1800" dirty="0" smtClean="0"/>
              <a:t>služeb; </a:t>
            </a:r>
            <a:r>
              <a:rPr lang="cs-CZ" sz="1800" dirty="0"/>
              <a:t>ekologická firemní </a:t>
            </a:r>
            <a:r>
              <a:rPr lang="cs-CZ" sz="1800" dirty="0" smtClean="0"/>
              <a:t>politika; </a:t>
            </a:r>
            <a:r>
              <a:rPr lang="cs-CZ" sz="1800" dirty="0"/>
              <a:t>aktivity vedoucí k ochraně přírodních zdrojů a ke zmenšování dopadů na životní </a:t>
            </a:r>
            <a:r>
              <a:rPr lang="cs-CZ" sz="1800" dirty="0" smtClean="0"/>
              <a:t>prostředí a další.</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Společenská odpovědnost organizací II</a:t>
            </a:r>
            <a:endParaRPr lang="cs-CZ" dirty="0"/>
          </a:p>
        </p:txBody>
      </p:sp>
    </p:spTree>
    <p:extLst>
      <p:ext uri="{BB962C8B-B14F-4D97-AF65-F5344CB8AC3E}">
        <p14:creationId xmlns:p14="http://schemas.microsoft.com/office/powerpoint/2010/main" val="3067521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2923</TotalTime>
  <Words>11282</Words>
  <Application>Microsoft Office PowerPoint</Application>
  <PresentationFormat>Předvádění na obrazovce (16:9)</PresentationFormat>
  <Paragraphs>695</Paragraphs>
  <Slides>93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93</vt:i4>
      </vt:variant>
    </vt:vector>
  </HeadingPairs>
  <TitlesOfParts>
    <vt:vector size="98" baseType="lpstr">
      <vt:lpstr>Arial</vt:lpstr>
      <vt:lpstr>Calibri</vt:lpstr>
      <vt:lpstr>Enriqueta</vt:lpstr>
      <vt:lpstr>Times New Roman</vt:lpstr>
      <vt:lpstr>SLU</vt:lpstr>
      <vt:lpstr>Historický vývoj managementu</vt:lpstr>
      <vt:lpstr>Základní informace k předmětu</vt:lpstr>
      <vt:lpstr>Management – jeho podstata a definice</vt:lpstr>
      <vt:lpstr>Pojetí managementu jako vědní disciplíny</vt:lpstr>
      <vt:lpstr>Historický vývoj teorií managementu</vt:lpstr>
      <vt:lpstr>Etapy vývoje novodobého managementu</vt:lpstr>
      <vt:lpstr>Klasické období managementu I</vt:lpstr>
      <vt:lpstr>Klasické období managementu II</vt:lpstr>
      <vt:lpstr>Školy klasického období managementu</vt:lpstr>
      <vt:lpstr>Škola vědeckého řízení I</vt:lpstr>
      <vt:lpstr>Škola vědeckého řízení II</vt:lpstr>
      <vt:lpstr>Frederick Winslow Taylor (1856 – 1915)</vt:lpstr>
      <vt:lpstr>Henry Ford (1863 - 1947)</vt:lpstr>
      <vt:lpstr>Tomáš Baťa (1876 – 1932) I </vt:lpstr>
      <vt:lpstr>Tomáš Baťa (1876 – 1932) II </vt:lpstr>
      <vt:lpstr>Škola správního řízení </vt:lpstr>
      <vt:lpstr>Henri Fayol (1841 - 1925) I</vt:lpstr>
      <vt:lpstr>Henri Fayol (1841 - 1925) II</vt:lpstr>
      <vt:lpstr>Škola byrokratického řízení I</vt:lpstr>
      <vt:lpstr>Max Weber (1864 – 1920) </vt:lpstr>
      <vt:lpstr>Škola lidských vztahů</vt:lpstr>
      <vt:lpstr>Neoklasická teorie managementu</vt:lpstr>
      <vt:lpstr>Moderní směry vývoje managementu</vt:lpstr>
      <vt:lpstr>Management 40. – 70. let 20. století</vt:lpstr>
      <vt:lpstr>Sociální přístupy</vt:lpstr>
      <vt:lpstr>Procesní přístupy</vt:lpstr>
      <vt:lpstr>Systémové přístupy</vt:lpstr>
      <vt:lpstr>Kvantitativní přístupy</vt:lpstr>
      <vt:lpstr>Empirické přístupy</vt:lpstr>
      <vt:lpstr>Management konce dvacátého století</vt:lpstr>
      <vt:lpstr>Management počátku dvacátého prvního století</vt:lpstr>
      <vt:lpstr>Moderní přístupy k managementu</vt:lpstr>
      <vt:lpstr>Vybrané současné přístupy k managementu</vt:lpstr>
      <vt:lpstr>Management změny I</vt:lpstr>
      <vt:lpstr>Management změny II</vt:lpstr>
      <vt:lpstr>Management znalostí I</vt:lpstr>
      <vt:lpstr>Procesní management I</vt:lpstr>
      <vt:lpstr>Procesní management II</vt:lpstr>
      <vt:lpstr>Management inovací I</vt:lpstr>
      <vt:lpstr>Management inovací II</vt:lpstr>
      <vt:lpstr>Management inovací III</vt:lpstr>
      <vt:lpstr>Management inovací IV</vt:lpstr>
      <vt:lpstr>Informační management I</vt:lpstr>
      <vt:lpstr>Informační management II</vt:lpstr>
      <vt:lpstr>Informační management III</vt:lpstr>
      <vt:lpstr>Informační management IV</vt:lpstr>
      <vt:lpstr>Management jakosti I</vt:lpstr>
      <vt:lpstr>Management jakosti II</vt:lpstr>
      <vt:lpstr>Management jakosti III</vt:lpstr>
      <vt:lpstr>Management jakosti IV</vt:lpstr>
      <vt:lpstr>Management jakosti V</vt:lpstr>
      <vt:lpstr>Management jakosti VI</vt:lpstr>
      <vt:lpstr>Management jakosti VII</vt:lpstr>
      <vt:lpstr>Environmentální management I</vt:lpstr>
      <vt:lpstr>Environmentální management II</vt:lpstr>
      <vt:lpstr>Environmentální management III</vt:lpstr>
      <vt:lpstr>Environmentální management IV</vt:lpstr>
      <vt:lpstr>Strategický management I</vt:lpstr>
      <vt:lpstr>Strategický management II</vt:lpstr>
      <vt:lpstr>Management rizika</vt:lpstr>
      <vt:lpstr>Krizový management I</vt:lpstr>
      <vt:lpstr>Krizový management II</vt:lpstr>
      <vt:lpstr>Koncepční vymezení managementu</vt:lpstr>
      <vt:lpstr>Vybrané definice managementu</vt:lpstr>
      <vt:lpstr>Pojetí managementu</vt:lpstr>
      <vt:lpstr>Management jako funkce a aktivita</vt:lpstr>
      <vt:lpstr>Úrovně managementu v organizaci </vt:lpstr>
      <vt:lpstr>Management jako skupina řídících pracovníků</vt:lpstr>
      <vt:lpstr>Manažer</vt:lpstr>
      <vt:lpstr>Typologie manažerů I</vt:lpstr>
      <vt:lpstr>Typologie manažerů II</vt:lpstr>
      <vt:lpstr>Typologie manažerů III</vt:lpstr>
      <vt:lpstr>Typologie manažerů IV</vt:lpstr>
      <vt:lpstr>Podnikatelské prostředí a jeho vliv na management organizace</vt:lpstr>
      <vt:lpstr>Struktura podnikatelského prostředí</vt:lpstr>
      <vt:lpstr>Změny v podnikatelském prostředí</vt:lpstr>
      <vt:lpstr>Management organizace a podniková kultura</vt:lpstr>
      <vt:lpstr>Vymezení pojmu podniková kultura</vt:lpstr>
      <vt:lpstr>Funkce podnikové kultury</vt:lpstr>
      <vt:lpstr>Prvky podnikové kultury</vt:lpstr>
      <vt:lpstr>Typologie podnikové kultury podle Harrisona</vt:lpstr>
      <vt:lpstr>Typologie podnikové kultury podle Handyho</vt:lpstr>
      <vt:lpstr>Typologie podnikové kultury podle Harrisona</vt:lpstr>
      <vt:lpstr>Typologie podnikové kultury podle Deala a Kennedyho</vt:lpstr>
      <vt:lpstr>Typologie podnikové kultury podle Deala a Kennedyho</vt:lpstr>
      <vt:lpstr>Typologie podnikové kultury podle Scheina</vt:lpstr>
      <vt:lpstr>Typologie podnikové kultury podle Pffeiffera a Umlaufové I</vt:lpstr>
      <vt:lpstr>Typologie podnikové kultury podle Pffeiffera a Umlaufové II</vt:lpstr>
      <vt:lpstr>Síla podnikové kultury</vt:lpstr>
      <vt:lpstr>Management podniku a manažerská etika</vt:lpstr>
      <vt:lpstr>Etický kodex</vt:lpstr>
      <vt:lpstr>Společenská odpovědnost organizací I</vt:lpstr>
      <vt:lpstr>Společenská odpovědnost organizací 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166</cp:revision>
  <dcterms:created xsi:type="dcterms:W3CDTF">2016-07-06T15:42:34Z</dcterms:created>
  <dcterms:modified xsi:type="dcterms:W3CDTF">2022-02-28T09:54:26Z</dcterms:modified>
</cp:coreProperties>
</file>