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sldIdLst>
    <p:sldId id="256" r:id="rId2"/>
    <p:sldId id="306" r:id="rId3"/>
    <p:sldId id="337" r:id="rId4"/>
    <p:sldId id="307" r:id="rId5"/>
    <p:sldId id="368" r:id="rId6"/>
    <p:sldId id="338" r:id="rId7"/>
    <p:sldId id="340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302" r:id="rId22"/>
    <p:sldId id="341" r:id="rId23"/>
    <p:sldId id="342" r:id="rId24"/>
    <p:sldId id="303" r:id="rId25"/>
    <p:sldId id="343" r:id="rId26"/>
    <p:sldId id="304" r:id="rId27"/>
    <p:sldId id="364" r:id="rId28"/>
    <p:sldId id="365" r:id="rId29"/>
    <p:sldId id="366" r:id="rId30"/>
    <p:sldId id="305" r:id="rId31"/>
    <p:sldId id="291" r:id="rId32"/>
    <p:sldId id="308" r:id="rId33"/>
    <p:sldId id="292" r:id="rId34"/>
    <p:sldId id="293" r:id="rId35"/>
    <p:sldId id="294" r:id="rId36"/>
    <p:sldId id="295" r:id="rId37"/>
    <p:sldId id="296" r:id="rId38"/>
    <p:sldId id="298" r:id="rId39"/>
    <p:sldId id="299" r:id="rId40"/>
    <p:sldId id="300" r:id="rId41"/>
    <p:sldId id="297" r:id="rId42"/>
    <p:sldId id="344" r:id="rId43"/>
    <p:sldId id="309" r:id="rId44"/>
    <p:sldId id="310" r:id="rId45"/>
    <p:sldId id="311" r:id="rId46"/>
    <p:sldId id="319" r:id="rId47"/>
    <p:sldId id="314" r:id="rId48"/>
    <p:sldId id="315" r:id="rId49"/>
    <p:sldId id="316" r:id="rId50"/>
    <p:sldId id="317" r:id="rId51"/>
    <p:sldId id="318" r:id="rId52"/>
    <p:sldId id="320" r:id="rId53"/>
    <p:sldId id="321" r:id="rId54"/>
    <p:sldId id="322" r:id="rId55"/>
    <p:sldId id="323" r:id="rId56"/>
    <p:sldId id="324" r:id="rId57"/>
    <p:sldId id="326" r:id="rId58"/>
    <p:sldId id="327" r:id="rId59"/>
    <p:sldId id="328" r:id="rId60"/>
    <p:sldId id="329" r:id="rId61"/>
    <p:sldId id="330" r:id="rId62"/>
    <p:sldId id="331" r:id="rId63"/>
    <p:sldId id="332" r:id="rId64"/>
    <p:sldId id="333" r:id="rId65"/>
    <p:sldId id="334" r:id="rId66"/>
    <p:sldId id="335" r:id="rId67"/>
    <p:sldId id="336" r:id="rId68"/>
    <p:sldId id="367" r:id="rId69"/>
    <p:sldId id="271" r:id="rId7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524B"/>
    <a:srgbClr val="598B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FECB4D8-DB02-4DC6-A0A2-4F2EBAE1DC90}" styleName="Střední styl 1 – zvýraznění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8799B23B-EC83-4686-B30A-512413B5E67A}" styleName="Světlý styl 3 – zvýraznění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9" autoAdjust="0"/>
    <p:restoredTop sz="92730" autoAdjust="0"/>
  </p:normalViewPr>
  <p:slideViewPr>
    <p:cSldViewPr snapToGrid="0">
      <p:cViewPr varScale="1">
        <p:scale>
          <a:sx n="117" d="100"/>
          <a:sy n="117" d="100"/>
        </p:scale>
        <p:origin x="40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3120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F818EF-C98A-4DF3-8B03-1B77DB7E4FB3}" type="doc">
      <dgm:prSet loTypeId="urn:microsoft.com/office/officeart/2005/8/layout/vProcess5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cs-CZ"/>
        </a:p>
      </dgm:t>
    </dgm:pt>
    <dgm:pt modelId="{28816BA2-ECF8-4AD7-8ADF-0B5B29E28E1D}">
      <dgm:prSet phldrT="[Text]"/>
      <dgm:spPr/>
      <dgm:t>
        <a:bodyPr/>
        <a:lstStyle/>
        <a:p>
          <a:r>
            <a:rPr lang="cs-CZ" dirty="0"/>
            <a:t>Poptávka po vzdělání</a:t>
          </a:r>
        </a:p>
      </dgm:t>
    </dgm:pt>
    <dgm:pt modelId="{29481A8A-91AC-49E6-9802-7C6F15B886B3}" type="parTrans" cxnId="{BBC2D752-4CD5-4EDD-BEC8-3E985F8D1B5E}">
      <dgm:prSet/>
      <dgm:spPr/>
      <dgm:t>
        <a:bodyPr/>
        <a:lstStyle/>
        <a:p>
          <a:endParaRPr lang="cs-CZ"/>
        </a:p>
      </dgm:t>
    </dgm:pt>
    <dgm:pt modelId="{A1F5FCB6-FA6E-4C3B-8023-D91D0D200228}" type="sibTrans" cxnId="{BBC2D752-4CD5-4EDD-BEC8-3E985F8D1B5E}">
      <dgm:prSet/>
      <dgm:spPr/>
      <dgm:t>
        <a:bodyPr/>
        <a:lstStyle/>
        <a:p>
          <a:endParaRPr lang="cs-CZ"/>
        </a:p>
      </dgm:t>
    </dgm:pt>
    <dgm:pt modelId="{5938B1AF-7AE8-42A2-85F2-C3DF010BC4C3}">
      <dgm:prSet phldrT="[Text]"/>
      <dgm:spPr/>
      <dgm:t>
        <a:bodyPr/>
        <a:lstStyle/>
        <a:p>
          <a:r>
            <a:rPr lang="cs-CZ" dirty="0"/>
            <a:t>Poptávka po učebnicích</a:t>
          </a:r>
        </a:p>
      </dgm:t>
    </dgm:pt>
    <dgm:pt modelId="{C3A2E5CA-8637-4E8B-A345-756EF9F991FA}" type="parTrans" cxnId="{4F261283-FE92-4964-B723-EF3BFAA87E18}">
      <dgm:prSet/>
      <dgm:spPr/>
      <dgm:t>
        <a:bodyPr/>
        <a:lstStyle/>
        <a:p>
          <a:endParaRPr lang="cs-CZ"/>
        </a:p>
      </dgm:t>
    </dgm:pt>
    <dgm:pt modelId="{16C64B74-F4F1-4BD2-8016-9B5995706D08}" type="sibTrans" cxnId="{4F261283-FE92-4964-B723-EF3BFAA87E18}">
      <dgm:prSet/>
      <dgm:spPr/>
      <dgm:t>
        <a:bodyPr/>
        <a:lstStyle/>
        <a:p>
          <a:endParaRPr lang="cs-CZ"/>
        </a:p>
      </dgm:t>
    </dgm:pt>
    <dgm:pt modelId="{281C8BFC-F4FD-4B81-98B0-240BDD69C1F1}">
      <dgm:prSet phldrT="[Text]"/>
      <dgm:spPr/>
      <dgm:t>
        <a:bodyPr/>
        <a:lstStyle/>
        <a:p>
          <a:r>
            <a:rPr lang="cs-CZ" dirty="0"/>
            <a:t>Poptávka po papíru</a:t>
          </a:r>
        </a:p>
      </dgm:t>
    </dgm:pt>
    <dgm:pt modelId="{FFF83531-46F3-4292-A1C1-86EE68B7B3E6}" type="parTrans" cxnId="{DF792898-1168-46E4-B14E-FB72447497E3}">
      <dgm:prSet/>
      <dgm:spPr/>
      <dgm:t>
        <a:bodyPr/>
        <a:lstStyle/>
        <a:p>
          <a:endParaRPr lang="cs-CZ"/>
        </a:p>
      </dgm:t>
    </dgm:pt>
    <dgm:pt modelId="{4CEB9709-8805-48F9-A578-FA1168F6E900}" type="sibTrans" cxnId="{DF792898-1168-46E4-B14E-FB72447497E3}">
      <dgm:prSet/>
      <dgm:spPr/>
      <dgm:t>
        <a:bodyPr/>
        <a:lstStyle/>
        <a:p>
          <a:endParaRPr lang="cs-CZ"/>
        </a:p>
      </dgm:t>
    </dgm:pt>
    <dgm:pt modelId="{E8C85510-3D8C-4B0E-BC8D-280A3817CB8E}">
      <dgm:prSet phldrT="[Text]"/>
      <dgm:spPr/>
      <dgm:t>
        <a:bodyPr/>
        <a:lstStyle/>
        <a:p>
          <a:r>
            <a:rPr lang="cs-CZ" dirty="0"/>
            <a:t>Poptávka po celulóze</a:t>
          </a:r>
        </a:p>
      </dgm:t>
    </dgm:pt>
    <dgm:pt modelId="{ECE5E3C0-A7BE-47E2-8867-3E3405C25BBD}" type="parTrans" cxnId="{A16ACEC7-E68D-4197-9DA6-F48F45AC0350}">
      <dgm:prSet/>
      <dgm:spPr/>
      <dgm:t>
        <a:bodyPr/>
        <a:lstStyle/>
        <a:p>
          <a:endParaRPr lang="cs-CZ"/>
        </a:p>
      </dgm:t>
    </dgm:pt>
    <dgm:pt modelId="{38903631-83D5-4B87-9FEF-E1839B27481B}" type="sibTrans" cxnId="{A16ACEC7-E68D-4197-9DA6-F48F45AC0350}">
      <dgm:prSet/>
      <dgm:spPr/>
      <dgm:t>
        <a:bodyPr/>
        <a:lstStyle/>
        <a:p>
          <a:endParaRPr lang="cs-CZ"/>
        </a:p>
      </dgm:t>
    </dgm:pt>
    <dgm:pt modelId="{64709DC0-AEFD-40AA-A6CA-CDA252502F75}">
      <dgm:prSet phldrT="[Text]"/>
      <dgm:spPr/>
      <dgm:t>
        <a:bodyPr/>
        <a:lstStyle/>
        <a:p>
          <a:r>
            <a:rPr lang="cs-CZ" dirty="0"/>
            <a:t>Poptávka po dřevu</a:t>
          </a:r>
        </a:p>
      </dgm:t>
    </dgm:pt>
    <dgm:pt modelId="{A1D247AF-9ED9-476E-B721-6E97CE57574B}" type="parTrans" cxnId="{2EDE059B-D99D-4146-BBA3-758A221BE349}">
      <dgm:prSet/>
      <dgm:spPr/>
      <dgm:t>
        <a:bodyPr/>
        <a:lstStyle/>
        <a:p>
          <a:endParaRPr lang="cs-CZ"/>
        </a:p>
      </dgm:t>
    </dgm:pt>
    <dgm:pt modelId="{2D622683-A236-45A1-9B43-0CD9307AE484}" type="sibTrans" cxnId="{2EDE059B-D99D-4146-BBA3-758A221BE349}">
      <dgm:prSet/>
      <dgm:spPr/>
      <dgm:t>
        <a:bodyPr/>
        <a:lstStyle/>
        <a:p>
          <a:endParaRPr lang="cs-CZ"/>
        </a:p>
      </dgm:t>
    </dgm:pt>
    <dgm:pt modelId="{98ECE697-41E6-4318-A73E-1373F88AFB09}" type="pres">
      <dgm:prSet presAssocID="{69F818EF-C98A-4DF3-8B03-1B77DB7E4FB3}" presName="outerComposite" presStyleCnt="0">
        <dgm:presLayoutVars>
          <dgm:chMax val="5"/>
          <dgm:dir/>
          <dgm:resizeHandles val="exact"/>
        </dgm:presLayoutVars>
      </dgm:prSet>
      <dgm:spPr/>
    </dgm:pt>
    <dgm:pt modelId="{459031EB-DAF4-4368-A4F8-77FE9AFBC5B4}" type="pres">
      <dgm:prSet presAssocID="{69F818EF-C98A-4DF3-8B03-1B77DB7E4FB3}" presName="dummyMaxCanvas" presStyleCnt="0">
        <dgm:presLayoutVars/>
      </dgm:prSet>
      <dgm:spPr/>
    </dgm:pt>
    <dgm:pt modelId="{9D4ECD5F-9772-4CFD-962E-C4765E5C85EE}" type="pres">
      <dgm:prSet presAssocID="{69F818EF-C98A-4DF3-8B03-1B77DB7E4FB3}" presName="FiveNodes_1" presStyleLbl="node1" presStyleIdx="0" presStyleCnt="5">
        <dgm:presLayoutVars>
          <dgm:bulletEnabled val="1"/>
        </dgm:presLayoutVars>
      </dgm:prSet>
      <dgm:spPr/>
    </dgm:pt>
    <dgm:pt modelId="{C57B11F7-CCFC-44A2-B2EC-6A52AD5D81AF}" type="pres">
      <dgm:prSet presAssocID="{69F818EF-C98A-4DF3-8B03-1B77DB7E4FB3}" presName="FiveNodes_2" presStyleLbl="node1" presStyleIdx="1" presStyleCnt="5">
        <dgm:presLayoutVars>
          <dgm:bulletEnabled val="1"/>
        </dgm:presLayoutVars>
      </dgm:prSet>
      <dgm:spPr/>
    </dgm:pt>
    <dgm:pt modelId="{4BD4252E-EF95-43AC-A433-68CFA7C3F849}" type="pres">
      <dgm:prSet presAssocID="{69F818EF-C98A-4DF3-8B03-1B77DB7E4FB3}" presName="FiveNodes_3" presStyleLbl="node1" presStyleIdx="2" presStyleCnt="5">
        <dgm:presLayoutVars>
          <dgm:bulletEnabled val="1"/>
        </dgm:presLayoutVars>
      </dgm:prSet>
      <dgm:spPr/>
    </dgm:pt>
    <dgm:pt modelId="{9FFB6D67-B43F-4AB5-80F5-471866385F13}" type="pres">
      <dgm:prSet presAssocID="{69F818EF-C98A-4DF3-8B03-1B77DB7E4FB3}" presName="FiveNodes_4" presStyleLbl="node1" presStyleIdx="3" presStyleCnt="5">
        <dgm:presLayoutVars>
          <dgm:bulletEnabled val="1"/>
        </dgm:presLayoutVars>
      </dgm:prSet>
      <dgm:spPr/>
    </dgm:pt>
    <dgm:pt modelId="{907944F1-9359-489E-B2D6-86FD229F2807}" type="pres">
      <dgm:prSet presAssocID="{69F818EF-C98A-4DF3-8B03-1B77DB7E4FB3}" presName="FiveNodes_5" presStyleLbl="node1" presStyleIdx="4" presStyleCnt="5">
        <dgm:presLayoutVars>
          <dgm:bulletEnabled val="1"/>
        </dgm:presLayoutVars>
      </dgm:prSet>
      <dgm:spPr/>
    </dgm:pt>
    <dgm:pt modelId="{40D3EA30-C4FF-4A1B-A52C-09A621F1B613}" type="pres">
      <dgm:prSet presAssocID="{69F818EF-C98A-4DF3-8B03-1B77DB7E4FB3}" presName="FiveConn_1-2" presStyleLbl="fgAccFollowNode1" presStyleIdx="0" presStyleCnt="4">
        <dgm:presLayoutVars>
          <dgm:bulletEnabled val="1"/>
        </dgm:presLayoutVars>
      </dgm:prSet>
      <dgm:spPr/>
    </dgm:pt>
    <dgm:pt modelId="{E12AEB6F-A5D7-4827-BD8A-21B0543BA607}" type="pres">
      <dgm:prSet presAssocID="{69F818EF-C98A-4DF3-8B03-1B77DB7E4FB3}" presName="FiveConn_2-3" presStyleLbl="fgAccFollowNode1" presStyleIdx="1" presStyleCnt="4">
        <dgm:presLayoutVars>
          <dgm:bulletEnabled val="1"/>
        </dgm:presLayoutVars>
      </dgm:prSet>
      <dgm:spPr/>
    </dgm:pt>
    <dgm:pt modelId="{CE47D62B-B011-4361-8791-473661E97CAD}" type="pres">
      <dgm:prSet presAssocID="{69F818EF-C98A-4DF3-8B03-1B77DB7E4FB3}" presName="FiveConn_3-4" presStyleLbl="fgAccFollowNode1" presStyleIdx="2" presStyleCnt="4">
        <dgm:presLayoutVars>
          <dgm:bulletEnabled val="1"/>
        </dgm:presLayoutVars>
      </dgm:prSet>
      <dgm:spPr/>
    </dgm:pt>
    <dgm:pt modelId="{608784BE-D648-4960-8DFA-82603A64EE15}" type="pres">
      <dgm:prSet presAssocID="{69F818EF-C98A-4DF3-8B03-1B77DB7E4FB3}" presName="FiveConn_4-5" presStyleLbl="fgAccFollowNode1" presStyleIdx="3" presStyleCnt="4">
        <dgm:presLayoutVars>
          <dgm:bulletEnabled val="1"/>
        </dgm:presLayoutVars>
      </dgm:prSet>
      <dgm:spPr/>
    </dgm:pt>
    <dgm:pt modelId="{20099578-66DA-4534-AC66-7E72B369B165}" type="pres">
      <dgm:prSet presAssocID="{69F818EF-C98A-4DF3-8B03-1B77DB7E4FB3}" presName="FiveNodes_1_text" presStyleLbl="node1" presStyleIdx="4" presStyleCnt="5">
        <dgm:presLayoutVars>
          <dgm:bulletEnabled val="1"/>
        </dgm:presLayoutVars>
      </dgm:prSet>
      <dgm:spPr/>
    </dgm:pt>
    <dgm:pt modelId="{70EF0CC5-6461-47FC-9D31-21767B7AC5E1}" type="pres">
      <dgm:prSet presAssocID="{69F818EF-C98A-4DF3-8B03-1B77DB7E4FB3}" presName="FiveNodes_2_text" presStyleLbl="node1" presStyleIdx="4" presStyleCnt="5">
        <dgm:presLayoutVars>
          <dgm:bulletEnabled val="1"/>
        </dgm:presLayoutVars>
      </dgm:prSet>
      <dgm:spPr/>
    </dgm:pt>
    <dgm:pt modelId="{C233154B-ECB2-44F1-8987-3859A3D12452}" type="pres">
      <dgm:prSet presAssocID="{69F818EF-C98A-4DF3-8B03-1B77DB7E4FB3}" presName="FiveNodes_3_text" presStyleLbl="node1" presStyleIdx="4" presStyleCnt="5">
        <dgm:presLayoutVars>
          <dgm:bulletEnabled val="1"/>
        </dgm:presLayoutVars>
      </dgm:prSet>
      <dgm:spPr/>
    </dgm:pt>
    <dgm:pt modelId="{F4084D2F-558F-4587-8C88-E392CAA2E42A}" type="pres">
      <dgm:prSet presAssocID="{69F818EF-C98A-4DF3-8B03-1B77DB7E4FB3}" presName="FiveNodes_4_text" presStyleLbl="node1" presStyleIdx="4" presStyleCnt="5">
        <dgm:presLayoutVars>
          <dgm:bulletEnabled val="1"/>
        </dgm:presLayoutVars>
      </dgm:prSet>
      <dgm:spPr/>
    </dgm:pt>
    <dgm:pt modelId="{EFCF7B92-4861-4B9F-B9EF-7F44CB04E1E2}" type="pres">
      <dgm:prSet presAssocID="{69F818EF-C98A-4DF3-8B03-1B77DB7E4FB3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11D03B06-6EAF-44DF-A7B7-C270216E1359}" type="presOf" srcId="{5938B1AF-7AE8-42A2-85F2-C3DF010BC4C3}" destId="{70EF0CC5-6461-47FC-9D31-21767B7AC5E1}" srcOrd="1" destOrd="0" presId="urn:microsoft.com/office/officeart/2005/8/layout/vProcess5"/>
    <dgm:cxn modelId="{DC0AC221-B3B0-4B9A-9581-F0F3EA4D603C}" type="presOf" srcId="{64709DC0-AEFD-40AA-A6CA-CDA252502F75}" destId="{907944F1-9359-489E-B2D6-86FD229F2807}" srcOrd="0" destOrd="0" presId="urn:microsoft.com/office/officeart/2005/8/layout/vProcess5"/>
    <dgm:cxn modelId="{B7D06140-E0A0-4EBD-85A0-B32E17293C48}" type="presOf" srcId="{28816BA2-ECF8-4AD7-8ADF-0B5B29E28E1D}" destId="{9D4ECD5F-9772-4CFD-962E-C4765E5C85EE}" srcOrd="0" destOrd="0" presId="urn:microsoft.com/office/officeart/2005/8/layout/vProcess5"/>
    <dgm:cxn modelId="{1E5E1B48-CD7B-459F-935B-583625699FA3}" type="presOf" srcId="{69F818EF-C98A-4DF3-8B03-1B77DB7E4FB3}" destId="{98ECE697-41E6-4318-A73E-1373F88AFB09}" srcOrd="0" destOrd="0" presId="urn:microsoft.com/office/officeart/2005/8/layout/vProcess5"/>
    <dgm:cxn modelId="{BBC2D752-4CD5-4EDD-BEC8-3E985F8D1B5E}" srcId="{69F818EF-C98A-4DF3-8B03-1B77DB7E4FB3}" destId="{28816BA2-ECF8-4AD7-8ADF-0B5B29E28E1D}" srcOrd="0" destOrd="0" parTransId="{29481A8A-91AC-49E6-9802-7C6F15B886B3}" sibTransId="{A1F5FCB6-FA6E-4C3B-8023-D91D0D200228}"/>
    <dgm:cxn modelId="{10BC206E-EA67-40BA-8686-23BDEBF6A8FC}" type="presOf" srcId="{4CEB9709-8805-48F9-A578-FA1168F6E900}" destId="{CE47D62B-B011-4361-8791-473661E97CAD}" srcOrd="0" destOrd="0" presId="urn:microsoft.com/office/officeart/2005/8/layout/vProcess5"/>
    <dgm:cxn modelId="{4781AA74-4F89-400A-A1E0-00F08A836031}" type="presOf" srcId="{38903631-83D5-4B87-9FEF-E1839B27481B}" destId="{608784BE-D648-4960-8DFA-82603A64EE15}" srcOrd="0" destOrd="0" presId="urn:microsoft.com/office/officeart/2005/8/layout/vProcess5"/>
    <dgm:cxn modelId="{3E8D787E-3D10-42E8-A6DD-0F8DCDA09F1E}" type="presOf" srcId="{64709DC0-AEFD-40AA-A6CA-CDA252502F75}" destId="{EFCF7B92-4861-4B9F-B9EF-7F44CB04E1E2}" srcOrd="1" destOrd="0" presId="urn:microsoft.com/office/officeart/2005/8/layout/vProcess5"/>
    <dgm:cxn modelId="{4F261283-FE92-4964-B723-EF3BFAA87E18}" srcId="{69F818EF-C98A-4DF3-8B03-1B77DB7E4FB3}" destId="{5938B1AF-7AE8-42A2-85F2-C3DF010BC4C3}" srcOrd="1" destOrd="0" parTransId="{C3A2E5CA-8637-4E8B-A345-756EF9F991FA}" sibTransId="{16C64B74-F4F1-4BD2-8016-9B5995706D08}"/>
    <dgm:cxn modelId="{DF792898-1168-46E4-B14E-FB72447497E3}" srcId="{69F818EF-C98A-4DF3-8B03-1B77DB7E4FB3}" destId="{281C8BFC-F4FD-4B81-98B0-240BDD69C1F1}" srcOrd="2" destOrd="0" parTransId="{FFF83531-46F3-4292-A1C1-86EE68B7B3E6}" sibTransId="{4CEB9709-8805-48F9-A578-FA1168F6E900}"/>
    <dgm:cxn modelId="{2EDE059B-D99D-4146-BBA3-758A221BE349}" srcId="{69F818EF-C98A-4DF3-8B03-1B77DB7E4FB3}" destId="{64709DC0-AEFD-40AA-A6CA-CDA252502F75}" srcOrd="4" destOrd="0" parTransId="{A1D247AF-9ED9-476E-B721-6E97CE57574B}" sibTransId="{2D622683-A236-45A1-9B43-0CD9307AE484}"/>
    <dgm:cxn modelId="{8435A09E-9DB3-49A5-9B81-6082C9AD8BA7}" type="presOf" srcId="{281C8BFC-F4FD-4B81-98B0-240BDD69C1F1}" destId="{4BD4252E-EF95-43AC-A433-68CFA7C3F849}" srcOrd="0" destOrd="0" presId="urn:microsoft.com/office/officeart/2005/8/layout/vProcess5"/>
    <dgm:cxn modelId="{A628ADA1-DF4C-4BA8-A738-6CC1281DF50D}" type="presOf" srcId="{28816BA2-ECF8-4AD7-8ADF-0B5B29E28E1D}" destId="{20099578-66DA-4534-AC66-7E72B369B165}" srcOrd="1" destOrd="0" presId="urn:microsoft.com/office/officeart/2005/8/layout/vProcess5"/>
    <dgm:cxn modelId="{BA36EDA1-A1C9-40DB-8214-0A862F96589F}" type="presOf" srcId="{281C8BFC-F4FD-4B81-98B0-240BDD69C1F1}" destId="{C233154B-ECB2-44F1-8987-3859A3D12452}" srcOrd="1" destOrd="0" presId="urn:microsoft.com/office/officeart/2005/8/layout/vProcess5"/>
    <dgm:cxn modelId="{7FD2A3BE-06B0-4D6E-95F5-223DE1D679A9}" type="presOf" srcId="{A1F5FCB6-FA6E-4C3B-8023-D91D0D200228}" destId="{40D3EA30-C4FF-4A1B-A52C-09A621F1B613}" srcOrd="0" destOrd="0" presId="urn:microsoft.com/office/officeart/2005/8/layout/vProcess5"/>
    <dgm:cxn modelId="{930B0AC5-138F-492E-B640-DFEB205D113A}" type="presOf" srcId="{16C64B74-F4F1-4BD2-8016-9B5995706D08}" destId="{E12AEB6F-A5D7-4827-BD8A-21B0543BA607}" srcOrd="0" destOrd="0" presId="urn:microsoft.com/office/officeart/2005/8/layout/vProcess5"/>
    <dgm:cxn modelId="{A16ACEC7-E68D-4197-9DA6-F48F45AC0350}" srcId="{69F818EF-C98A-4DF3-8B03-1B77DB7E4FB3}" destId="{E8C85510-3D8C-4B0E-BC8D-280A3817CB8E}" srcOrd="3" destOrd="0" parTransId="{ECE5E3C0-A7BE-47E2-8867-3E3405C25BBD}" sibTransId="{38903631-83D5-4B87-9FEF-E1839B27481B}"/>
    <dgm:cxn modelId="{4A4274CC-7465-4CBA-A529-5E801E2F8444}" type="presOf" srcId="{E8C85510-3D8C-4B0E-BC8D-280A3817CB8E}" destId="{9FFB6D67-B43F-4AB5-80F5-471866385F13}" srcOrd="0" destOrd="0" presId="urn:microsoft.com/office/officeart/2005/8/layout/vProcess5"/>
    <dgm:cxn modelId="{6F5EB1D3-0FE4-44D2-8E67-B721A1508C31}" type="presOf" srcId="{5938B1AF-7AE8-42A2-85F2-C3DF010BC4C3}" destId="{C57B11F7-CCFC-44A2-B2EC-6A52AD5D81AF}" srcOrd="0" destOrd="0" presId="urn:microsoft.com/office/officeart/2005/8/layout/vProcess5"/>
    <dgm:cxn modelId="{25AD09F3-E357-46D0-97AD-ADE122FA663B}" type="presOf" srcId="{E8C85510-3D8C-4B0E-BC8D-280A3817CB8E}" destId="{F4084D2F-558F-4587-8C88-E392CAA2E42A}" srcOrd="1" destOrd="0" presId="urn:microsoft.com/office/officeart/2005/8/layout/vProcess5"/>
    <dgm:cxn modelId="{ECF0AE2F-CA73-4328-8F3E-BE5AF2064F26}" type="presParOf" srcId="{98ECE697-41E6-4318-A73E-1373F88AFB09}" destId="{459031EB-DAF4-4368-A4F8-77FE9AFBC5B4}" srcOrd="0" destOrd="0" presId="urn:microsoft.com/office/officeart/2005/8/layout/vProcess5"/>
    <dgm:cxn modelId="{6E2A2864-4B91-4FBB-B9EA-2D1D9548AE73}" type="presParOf" srcId="{98ECE697-41E6-4318-A73E-1373F88AFB09}" destId="{9D4ECD5F-9772-4CFD-962E-C4765E5C85EE}" srcOrd="1" destOrd="0" presId="urn:microsoft.com/office/officeart/2005/8/layout/vProcess5"/>
    <dgm:cxn modelId="{EAB49E9B-A853-488C-A385-58726030F45E}" type="presParOf" srcId="{98ECE697-41E6-4318-A73E-1373F88AFB09}" destId="{C57B11F7-CCFC-44A2-B2EC-6A52AD5D81AF}" srcOrd="2" destOrd="0" presId="urn:microsoft.com/office/officeart/2005/8/layout/vProcess5"/>
    <dgm:cxn modelId="{71275D3D-E77B-42A5-9036-727942F7884F}" type="presParOf" srcId="{98ECE697-41E6-4318-A73E-1373F88AFB09}" destId="{4BD4252E-EF95-43AC-A433-68CFA7C3F849}" srcOrd="3" destOrd="0" presId="urn:microsoft.com/office/officeart/2005/8/layout/vProcess5"/>
    <dgm:cxn modelId="{B2A2714C-5666-401F-BFDC-652046FC30FC}" type="presParOf" srcId="{98ECE697-41E6-4318-A73E-1373F88AFB09}" destId="{9FFB6D67-B43F-4AB5-80F5-471866385F13}" srcOrd="4" destOrd="0" presId="urn:microsoft.com/office/officeart/2005/8/layout/vProcess5"/>
    <dgm:cxn modelId="{A1A91D61-815B-4AC2-A299-33CA8E8A8F1E}" type="presParOf" srcId="{98ECE697-41E6-4318-A73E-1373F88AFB09}" destId="{907944F1-9359-489E-B2D6-86FD229F2807}" srcOrd="5" destOrd="0" presId="urn:microsoft.com/office/officeart/2005/8/layout/vProcess5"/>
    <dgm:cxn modelId="{6EBB3CFB-F27C-4AFC-954A-F3D842C03720}" type="presParOf" srcId="{98ECE697-41E6-4318-A73E-1373F88AFB09}" destId="{40D3EA30-C4FF-4A1B-A52C-09A621F1B613}" srcOrd="6" destOrd="0" presId="urn:microsoft.com/office/officeart/2005/8/layout/vProcess5"/>
    <dgm:cxn modelId="{8952AF4A-3678-48AB-A321-D71E19B2493C}" type="presParOf" srcId="{98ECE697-41E6-4318-A73E-1373F88AFB09}" destId="{E12AEB6F-A5D7-4827-BD8A-21B0543BA607}" srcOrd="7" destOrd="0" presId="urn:microsoft.com/office/officeart/2005/8/layout/vProcess5"/>
    <dgm:cxn modelId="{F8AEC0FC-94FF-43DE-91AC-B3309125CBE3}" type="presParOf" srcId="{98ECE697-41E6-4318-A73E-1373F88AFB09}" destId="{CE47D62B-B011-4361-8791-473661E97CAD}" srcOrd="8" destOrd="0" presId="urn:microsoft.com/office/officeart/2005/8/layout/vProcess5"/>
    <dgm:cxn modelId="{2CD6DCCD-C01B-4A4F-B4AE-63C3E50ED02F}" type="presParOf" srcId="{98ECE697-41E6-4318-A73E-1373F88AFB09}" destId="{608784BE-D648-4960-8DFA-82603A64EE15}" srcOrd="9" destOrd="0" presId="urn:microsoft.com/office/officeart/2005/8/layout/vProcess5"/>
    <dgm:cxn modelId="{E9EE6DB3-338C-4657-B504-D5ECC1F9796C}" type="presParOf" srcId="{98ECE697-41E6-4318-A73E-1373F88AFB09}" destId="{20099578-66DA-4534-AC66-7E72B369B165}" srcOrd="10" destOrd="0" presId="urn:microsoft.com/office/officeart/2005/8/layout/vProcess5"/>
    <dgm:cxn modelId="{8081815A-FFCB-41E5-A395-91B4835010D5}" type="presParOf" srcId="{98ECE697-41E6-4318-A73E-1373F88AFB09}" destId="{70EF0CC5-6461-47FC-9D31-21767B7AC5E1}" srcOrd="11" destOrd="0" presId="urn:microsoft.com/office/officeart/2005/8/layout/vProcess5"/>
    <dgm:cxn modelId="{EB62C7D3-D4A0-4FA4-AC88-E8FB62DEF43F}" type="presParOf" srcId="{98ECE697-41E6-4318-A73E-1373F88AFB09}" destId="{C233154B-ECB2-44F1-8987-3859A3D12452}" srcOrd="12" destOrd="0" presId="urn:microsoft.com/office/officeart/2005/8/layout/vProcess5"/>
    <dgm:cxn modelId="{408306C9-AF20-4AC9-8D98-D8271ABE188D}" type="presParOf" srcId="{98ECE697-41E6-4318-A73E-1373F88AFB09}" destId="{F4084D2F-558F-4587-8C88-E392CAA2E42A}" srcOrd="13" destOrd="0" presId="urn:microsoft.com/office/officeart/2005/8/layout/vProcess5"/>
    <dgm:cxn modelId="{04339120-8D64-4C84-89A2-13F3BD15F8B6}" type="presParOf" srcId="{98ECE697-41E6-4318-A73E-1373F88AFB09}" destId="{EFCF7B92-4861-4B9F-B9EF-7F44CB04E1E2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4B2D03A-8035-4528-8614-27D0CBAACD3F}" type="doc">
      <dgm:prSet loTypeId="urn:microsoft.com/office/officeart/2005/8/layout/cycle7" loCatId="cycle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cs-CZ"/>
        </a:p>
      </dgm:t>
    </dgm:pt>
    <dgm:pt modelId="{6E2B65C2-BB39-4932-9167-D4E0B0C41AE1}">
      <dgm:prSet phldrT="[Text]"/>
      <dgm:spPr/>
      <dgm:t>
        <a:bodyPr/>
        <a:lstStyle/>
        <a:p>
          <a:r>
            <a:rPr lang="cs-CZ" dirty="0"/>
            <a:t>Straight rebuy</a:t>
          </a:r>
        </a:p>
      </dgm:t>
    </dgm:pt>
    <dgm:pt modelId="{FE35BE7A-D00F-418E-A8E7-AFF0D034ADE0}" type="parTrans" cxnId="{7B6E0B8C-FB37-4D09-A160-1FD74E75E44D}">
      <dgm:prSet/>
      <dgm:spPr/>
      <dgm:t>
        <a:bodyPr/>
        <a:lstStyle/>
        <a:p>
          <a:endParaRPr lang="cs-CZ"/>
        </a:p>
      </dgm:t>
    </dgm:pt>
    <dgm:pt modelId="{445F846C-B087-49B4-93B6-E3AA3D2B8A3A}" type="sibTrans" cxnId="{7B6E0B8C-FB37-4D09-A160-1FD74E75E44D}">
      <dgm:prSet/>
      <dgm:spPr/>
      <dgm:t>
        <a:bodyPr/>
        <a:lstStyle/>
        <a:p>
          <a:endParaRPr lang="cs-CZ"/>
        </a:p>
      </dgm:t>
    </dgm:pt>
    <dgm:pt modelId="{0E654156-45A0-4377-9D49-BFE6216EF6FD}">
      <dgm:prSet phldrT="[Text]"/>
      <dgm:spPr/>
      <dgm:t>
        <a:bodyPr/>
        <a:lstStyle/>
        <a:p>
          <a:r>
            <a:rPr lang="cs-CZ" dirty="0"/>
            <a:t>Modified rebuy</a:t>
          </a:r>
        </a:p>
      </dgm:t>
    </dgm:pt>
    <dgm:pt modelId="{2A20A49A-3F3F-40F2-86C1-AF52023535BA}" type="parTrans" cxnId="{F2F3F541-A0E1-4284-8CFF-E1291C59BF3A}">
      <dgm:prSet/>
      <dgm:spPr/>
      <dgm:t>
        <a:bodyPr/>
        <a:lstStyle/>
        <a:p>
          <a:endParaRPr lang="cs-CZ"/>
        </a:p>
      </dgm:t>
    </dgm:pt>
    <dgm:pt modelId="{F5B48F72-AB4B-4E53-B1C2-36D1EE198703}" type="sibTrans" cxnId="{F2F3F541-A0E1-4284-8CFF-E1291C59BF3A}">
      <dgm:prSet/>
      <dgm:spPr/>
      <dgm:t>
        <a:bodyPr/>
        <a:lstStyle/>
        <a:p>
          <a:endParaRPr lang="cs-CZ"/>
        </a:p>
      </dgm:t>
    </dgm:pt>
    <dgm:pt modelId="{CC2D50A5-44DC-4E99-81DE-C4E373191360}">
      <dgm:prSet phldrT="[Text]"/>
      <dgm:spPr/>
      <dgm:t>
        <a:bodyPr/>
        <a:lstStyle/>
        <a:p>
          <a:r>
            <a:rPr lang="cs-CZ" dirty="0"/>
            <a:t>New task</a:t>
          </a:r>
        </a:p>
      </dgm:t>
    </dgm:pt>
    <dgm:pt modelId="{D82489DE-4AC0-4D93-A86D-50FCB0C1089D}" type="parTrans" cxnId="{E3D0A961-E794-4FF7-B4CB-8922988426E4}">
      <dgm:prSet/>
      <dgm:spPr/>
      <dgm:t>
        <a:bodyPr/>
        <a:lstStyle/>
        <a:p>
          <a:endParaRPr lang="cs-CZ"/>
        </a:p>
      </dgm:t>
    </dgm:pt>
    <dgm:pt modelId="{E4072230-7F59-4159-87F7-C719C8525DB1}" type="sibTrans" cxnId="{E3D0A961-E794-4FF7-B4CB-8922988426E4}">
      <dgm:prSet/>
      <dgm:spPr/>
      <dgm:t>
        <a:bodyPr/>
        <a:lstStyle/>
        <a:p>
          <a:endParaRPr lang="cs-CZ"/>
        </a:p>
      </dgm:t>
    </dgm:pt>
    <dgm:pt modelId="{4433F59B-483A-4C9B-925D-4D9C72CB1553}" type="pres">
      <dgm:prSet presAssocID="{D4B2D03A-8035-4528-8614-27D0CBAACD3F}" presName="Name0" presStyleCnt="0">
        <dgm:presLayoutVars>
          <dgm:dir/>
          <dgm:resizeHandles val="exact"/>
        </dgm:presLayoutVars>
      </dgm:prSet>
      <dgm:spPr/>
    </dgm:pt>
    <dgm:pt modelId="{E894716F-B248-472E-9C6E-72F27BA836CD}" type="pres">
      <dgm:prSet presAssocID="{6E2B65C2-BB39-4932-9167-D4E0B0C41AE1}" presName="node" presStyleLbl="node1" presStyleIdx="0" presStyleCnt="3">
        <dgm:presLayoutVars>
          <dgm:bulletEnabled val="1"/>
        </dgm:presLayoutVars>
      </dgm:prSet>
      <dgm:spPr/>
    </dgm:pt>
    <dgm:pt modelId="{9FBAF6F1-D0DB-4D6C-A31E-4213D73CE317}" type="pres">
      <dgm:prSet presAssocID="{445F846C-B087-49B4-93B6-E3AA3D2B8A3A}" presName="sibTrans" presStyleLbl="sibTrans2D1" presStyleIdx="0" presStyleCnt="3"/>
      <dgm:spPr/>
    </dgm:pt>
    <dgm:pt modelId="{132D636B-D5D0-4B0C-95B7-4067C040341E}" type="pres">
      <dgm:prSet presAssocID="{445F846C-B087-49B4-93B6-E3AA3D2B8A3A}" presName="connectorText" presStyleLbl="sibTrans2D1" presStyleIdx="0" presStyleCnt="3"/>
      <dgm:spPr/>
    </dgm:pt>
    <dgm:pt modelId="{60CDBDF0-2B01-474F-96E3-803925BB57A0}" type="pres">
      <dgm:prSet presAssocID="{0E654156-45A0-4377-9D49-BFE6216EF6FD}" presName="node" presStyleLbl="node1" presStyleIdx="1" presStyleCnt="3">
        <dgm:presLayoutVars>
          <dgm:bulletEnabled val="1"/>
        </dgm:presLayoutVars>
      </dgm:prSet>
      <dgm:spPr/>
    </dgm:pt>
    <dgm:pt modelId="{93B84FAE-187C-4BC2-ABC2-28197481B242}" type="pres">
      <dgm:prSet presAssocID="{F5B48F72-AB4B-4E53-B1C2-36D1EE198703}" presName="sibTrans" presStyleLbl="sibTrans2D1" presStyleIdx="1" presStyleCnt="3"/>
      <dgm:spPr/>
    </dgm:pt>
    <dgm:pt modelId="{3624D8CC-E553-449B-B738-01E733736099}" type="pres">
      <dgm:prSet presAssocID="{F5B48F72-AB4B-4E53-B1C2-36D1EE198703}" presName="connectorText" presStyleLbl="sibTrans2D1" presStyleIdx="1" presStyleCnt="3"/>
      <dgm:spPr/>
    </dgm:pt>
    <dgm:pt modelId="{AE605EDA-6910-4017-AE91-2EF7791150A0}" type="pres">
      <dgm:prSet presAssocID="{CC2D50A5-44DC-4E99-81DE-C4E373191360}" presName="node" presStyleLbl="node1" presStyleIdx="2" presStyleCnt="3">
        <dgm:presLayoutVars>
          <dgm:bulletEnabled val="1"/>
        </dgm:presLayoutVars>
      </dgm:prSet>
      <dgm:spPr/>
    </dgm:pt>
    <dgm:pt modelId="{FC5DB04B-D888-4344-A1E2-108AB2767F31}" type="pres">
      <dgm:prSet presAssocID="{E4072230-7F59-4159-87F7-C719C8525DB1}" presName="sibTrans" presStyleLbl="sibTrans2D1" presStyleIdx="2" presStyleCnt="3"/>
      <dgm:spPr/>
    </dgm:pt>
    <dgm:pt modelId="{5EAD6587-2414-4B63-8CEA-D0387E8F8996}" type="pres">
      <dgm:prSet presAssocID="{E4072230-7F59-4159-87F7-C719C8525DB1}" presName="connectorText" presStyleLbl="sibTrans2D1" presStyleIdx="2" presStyleCnt="3"/>
      <dgm:spPr/>
    </dgm:pt>
  </dgm:ptLst>
  <dgm:cxnLst>
    <dgm:cxn modelId="{A0C05F02-3D58-4C41-87A6-BEB6B9113626}" type="presOf" srcId="{6E2B65C2-BB39-4932-9167-D4E0B0C41AE1}" destId="{E894716F-B248-472E-9C6E-72F27BA836CD}" srcOrd="0" destOrd="0" presId="urn:microsoft.com/office/officeart/2005/8/layout/cycle7"/>
    <dgm:cxn modelId="{DCC2D23E-1673-4D32-A016-EF2AD45FCD54}" type="presOf" srcId="{445F846C-B087-49B4-93B6-E3AA3D2B8A3A}" destId="{9FBAF6F1-D0DB-4D6C-A31E-4213D73CE317}" srcOrd="0" destOrd="0" presId="urn:microsoft.com/office/officeart/2005/8/layout/cycle7"/>
    <dgm:cxn modelId="{F2F3F541-A0E1-4284-8CFF-E1291C59BF3A}" srcId="{D4B2D03A-8035-4528-8614-27D0CBAACD3F}" destId="{0E654156-45A0-4377-9D49-BFE6216EF6FD}" srcOrd="1" destOrd="0" parTransId="{2A20A49A-3F3F-40F2-86C1-AF52023535BA}" sibTransId="{F5B48F72-AB4B-4E53-B1C2-36D1EE198703}"/>
    <dgm:cxn modelId="{84A60D4D-3F50-4836-8E8B-8155E3972FA8}" type="presOf" srcId="{D4B2D03A-8035-4528-8614-27D0CBAACD3F}" destId="{4433F59B-483A-4C9B-925D-4D9C72CB1553}" srcOrd="0" destOrd="0" presId="urn:microsoft.com/office/officeart/2005/8/layout/cycle7"/>
    <dgm:cxn modelId="{74D94656-70E7-41F4-8F31-CA3C28C4E509}" type="presOf" srcId="{445F846C-B087-49B4-93B6-E3AA3D2B8A3A}" destId="{132D636B-D5D0-4B0C-95B7-4067C040341E}" srcOrd="1" destOrd="0" presId="urn:microsoft.com/office/officeart/2005/8/layout/cycle7"/>
    <dgm:cxn modelId="{E3D0A961-E794-4FF7-B4CB-8922988426E4}" srcId="{D4B2D03A-8035-4528-8614-27D0CBAACD3F}" destId="{CC2D50A5-44DC-4E99-81DE-C4E373191360}" srcOrd="2" destOrd="0" parTransId="{D82489DE-4AC0-4D93-A86D-50FCB0C1089D}" sibTransId="{E4072230-7F59-4159-87F7-C719C8525DB1}"/>
    <dgm:cxn modelId="{45C56086-BE9E-483F-ACC8-63065B70613E}" type="presOf" srcId="{F5B48F72-AB4B-4E53-B1C2-36D1EE198703}" destId="{3624D8CC-E553-449B-B738-01E733736099}" srcOrd="1" destOrd="0" presId="urn:microsoft.com/office/officeart/2005/8/layout/cycle7"/>
    <dgm:cxn modelId="{7B6E0B8C-FB37-4D09-A160-1FD74E75E44D}" srcId="{D4B2D03A-8035-4528-8614-27D0CBAACD3F}" destId="{6E2B65C2-BB39-4932-9167-D4E0B0C41AE1}" srcOrd="0" destOrd="0" parTransId="{FE35BE7A-D00F-418E-A8E7-AFF0D034ADE0}" sibTransId="{445F846C-B087-49B4-93B6-E3AA3D2B8A3A}"/>
    <dgm:cxn modelId="{64FE7693-AF6A-4155-969C-C3514BBAE06D}" type="presOf" srcId="{E4072230-7F59-4159-87F7-C719C8525DB1}" destId="{FC5DB04B-D888-4344-A1E2-108AB2767F31}" srcOrd="0" destOrd="0" presId="urn:microsoft.com/office/officeart/2005/8/layout/cycle7"/>
    <dgm:cxn modelId="{8C6D8B98-CAA4-4799-826A-C399BEC0EEBA}" type="presOf" srcId="{E4072230-7F59-4159-87F7-C719C8525DB1}" destId="{5EAD6587-2414-4B63-8CEA-D0387E8F8996}" srcOrd="1" destOrd="0" presId="urn:microsoft.com/office/officeart/2005/8/layout/cycle7"/>
    <dgm:cxn modelId="{008463DE-4465-40E4-A96E-4CA2CB1ED704}" type="presOf" srcId="{CC2D50A5-44DC-4E99-81DE-C4E373191360}" destId="{AE605EDA-6910-4017-AE91-2EF7791150A0}" srcOrd="0" destOrd="0" presId="urn:microsoft.com/office/officeart/2005/8/layout/cycle7"/>
    <dgm:cxn modelId="{49D6A1F4-38F2-43B6-AFC3-2F1294F20854}" type="presOf" srcId="{F5B48F72-AB4B-4E53-B1C2-36D1EE198703}" destId="{93B84FAE-187C-4BC2-ABC2-28197481B242}" srcOrd="0" destOrd="0" presId="urn:microsoft.com/office/officeart/2005/8/layout/cycle7"/>
    <dgm:cxn modelId="{B46F5CFE-B86F-46D9-95A8-2921238A9C1B}" type="presOf" srcId="{0E654156-45A0-4377-9D49-BFE6216EF6FD}" destId="{60CDBDF0-2B01-474F-96E3-803925BB57A0}" srcOrd="0" destOrd="0" presId="urn:microsoft.com/office/officeart/2005/8/layout/cycle7"/>
    <dgm:cxn modelId="{C4739EC5-F886-406F-ABB3-E5B377E6D30E}" type="presParOf" srcId="{4433F59B-483A-4C9B-925D-4D9C72CB1553}" destId="{E894716F-B248-472E-9C6E-72F27BA836CD}" srcOrd="0" destOrd="0" presId="urn:microsoft.com/office/officeart/2005/8/layout/cycle7"/>
    <dgm:cxn modelId="{51109961-7ED1-48A6-9D09-825B4E045FD1}" type="presParOf" srcId="{4433F59B-483A-4C9B-925D-4D9C72CB1553}" destId="{9FBAF6F1-D0DB-4D6C-A31E-4213D73CE317}" srcOrd="1" destOrd="0" presId="urn:microsoft.com/office/officeart/2005/8/layout/cycle7"/>
    <dgm:cxn modelId="{21B97453-AE98-40BC-8A4C-66288375C6D7}" type="presParOf" srcId="{9FBAF6F1-D0DB-4D6C-A31E-4213D73CE317}" destId="{132D636B-D5D0-4B0C-95B7-4067C040341E}" srcOrd="0" destOrd="0" presId="urn:microsoft.com/office/officeart/2005/8/layout/cycle7"/>
    <dgm:cxn modelId="{E3DFEF1E-43A9-473B-9968-B9F0CF97FA10}" type="presParOf" srcId="{4433F59B-483A-4C9B-925D-4D9C72CB1553}" destId="{60CDBDF0-2B01-474F-96E3-803925BB57A0}" srcOrd="2" destOrd="0" presId="urn:microsoft.com/office/officeart/2005/8/layout/cycle7"/>
    <dgm:cxn modelId="{82A32DBF-BC3F-4B07-A5E9-82A72F10AA97}" type="presParOf" srcId="{4433F59B-483A-4C9B-925D-4D9C72CB1553}" destId="{93B84FAE-187C-4BC2-ABC2-28197481B242}" srcOrd="3" destOrd="0" presId="urn:microsoft.com/office/officeart/2005/8/layout/cycle7"/>
    <dgm:cxn modelId="{BB126A66-D594-4B0E-BEAC-753D94D8617B}" type="presParOf" srcId="{93B84FAE-187C-4BC2-ABC2-28197481B242}" destId="{3624D8CC-E553-449B-B738-01E733736099}" srcOrd="0" destOrd="0" presId="urn:microsoft.com/office/officeart/2005/8/layout/cycle7"/>
    <dgm:cxn modelId="{834E549B-29C4-4364-AEE0-762C922126F7}" type="presParOf" srcId="{4433F59B-483A-4C9B-925D-4D9C72CB1553}" destId="{AE605EDA-6910-4017-AE91-2EF7791150A0}" srcOrd="4" destOrd="0" presId="urn:microsoft.com/office/officeart/2005/8/layout/cycle7"/>
    <dgm:cxn modelId="{B656A2BE-E56B-47F6-8E45-E452763A765B}" type="presParOf" srcId="{4433F59B-483A-4C9B-925D-4D9C72CB1553}" destId="{FC5DB04B-D888-4344-A1E2-108AB2767F31}" srcOrd="5" destOrd="0" presId="urn:microsoft.com/office/officeart/2005/8/layout/cycle7"/>
    <dgm:cxn modelId="{5DC48BE0-72E7-463E-903C-21E7FA47920C}" type="presParOf" srcId="{FC5DB04B-D888-4344-A1E2-108AB2767F31}" destId="{5EAD6587-2414-4B63-8CEA-D0387E8F8996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4ECD5F-9772-4CFD-962E-C4765E5C85EE}">
      <dsp:nvSpPr>
        <dsp:cNvPr id="0" name=""/>
        <dsp:cNvSpPr/>
      </dsp:nvSpPr>
      <dsp:spPr>
        <a:xfrm>
          <a:off x="0" y="0"/>
          <a:ext cx="5297990" cy="82281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300" kern="1200" dirty="0"/>
            <a:t>Poptávka po vzdělání</a:t>
          </a:r>
        </a:p>
      </dsp:txBody>
      <dsp:txXfrm>
        <a:off x="24100" y="24100"/>
        <a:ext cx="4313833" cy="774618"/>
      </dsp:txXfrm>
    </dsp:sp>
    <dsp:sp modelId="{C57B11F7-CCFC-44A2-B2EC-6A52AD5D81AF}">
      <dsp:nvSpPr>
        <dsp:cNvPr id="0" name=""/>
        <dsp:cNvSpPr/>
      </dsp:nvSpPr>
      <dsp:spPr>
        <a:xfrm>
          <a:off x="395629" y="937099"/>
          <a:ext cx="5297990" cy="822818"/>
        </a:xfrm>
        <a:prstGeom prst="roundRect">
          <a:avLst>
            <a:gd name="adj" fmla="val 10000"/>
          </a:avLst>
        </a:prstGeom>
        <a:solidFill>
          <a:schemeClr val="accent4">
            <a:hueOff val="2598923"/>
            <a:satOff val="-11992"/>
            <a:lumOff val="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300" kern="1200" dirty="0"/>
            <a:t>Poptávka po učebnicích</a:t>
          </a:r>
        </a:p>
      </dsp:txBody>
      <dsp:txXfrm>
        <a:off x="419729" y="961199"/>
        <a:ext cx="4319328" cy="774618"/>
      </dsp:txXfrm>
    </dsp:sp>
    <dsp:sp modelId="{4BD4252E-EF95-43AC-A433-68CFA7C3F849}">
      <dsp:nvSpPr>
        <dsp:cNvPr id="0" name=""/>
        <dsp:cNvSpPr/>
      </dsp:nvSpPr>
      <dsp:spPr>
        <a:xfrm>
          <a:off x="791258" y="1874198"/>
          <a:ext cx="5297990" cy="822818"/>
        </a:xfrm>
        <a:prstGeom prst="roundRect">
          <a:avLst>
            <a:gd name="adj" fmla="val 10000"/>
          </a:avLst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300" kern="1200" dirty="0"/>
            <a:t>Poptávka po papíru</a:t>
          </a:r>
        </a:p>
      </dsp:txBody>
      <dsp:txXfrm>
        <a:off x="815358" y="1898298"/>
        <a:ext cx="4319328" cy="774618"/>
      </dsp:txXfrm>
    </dsp:sp>
    <dsp:sp modelId="{9FFB6D67-B43F-4AB5-80F5-471866385F13}">
      <dsp:nvSpPr>
        <dsp:cNvPr id="0" name=""/>
        <dsp:cNvSpPr/>
      </dsp:nvSpPr>
      <dsp:spPr>
        <a:xfrm>
          <a:off x="1186887" y="2811297"/>
          <a:ext cx="5297990" cy="822818"/>
        </a:xfrm>
        <a:prstGeom prst="roundRect">
          <a:avLst>
            <a:gd name="adj" fmla="val 10000"/>
          </a:avLst>
        </a:prstGeom>
        <a:solidFill>
          <a:schemeClr val="accent4">
            <a:hueOff val="7796769"/>
            <a:satOff val="-35976"/>
            <a:lumOff val="13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300" kern="1200" dirty="0"/>
            <a:t>Poptávka po celulóze</a:t>
          </a:r>
        </a:p>
      </dsp:txBody>
      <dsp:txXfrm>
        <a:off x="1210987" y="2835397"/>
        <a:ext cx="4319328" cy="774618"/>
      </dsp:txXfrm>
    </dsp:sp>
    <dsp:sp modelId="{907944F1-9359-489E-B2D6-86FD229F2807}">
      <dsp:nvSpPr>
        <dsp:cNvPr id="0" name=""/>
        <dsp:cNvSpPr/>
      </dsp:nvSpPr>
      <dsp:spPr>
        <a:xfrm>
          <a:off x="1582516" y="3748397"/>
          <a:ext cx="5297990" cy="822818"/>
        </a:xfrm>
        <a:prstGeom prst="roundRect">
          <a:avLst>
            <a:gd name="adj" fmla="val 100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300" kern="1200" dirty="0"/>
            <a:t>Poptávka po dřevu</a:t>
          </a:r>
        </a:p>
      </dsp:txBody>
      <dsp:txXfrm>
        <a:off x="1606616" y="3772497"/>
        <a:ext cx="4319328" cy="774618"/>
      </dsp:txXfrm>
    </dsp:sp>
    <dsp:sp modelId="{40D3EA30-C4FF-4A1B-A52C-09A621F1B613}">
      <dsp:nvSpPr>
        <dsp:cNvPr id="0" name=""/>
        <dsp:cNvSpPr/>
      </dsp:nvSpPr>
      <dsp:spPr>
        <a:xfrm>
          <a:off x="4763158" y="601114"/>
          <a:ext cx="534832" cy="534832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kern="1200"/>
        </a:p>
      </dsp:txBody>
      <dsp:txXfrm>
        <a:off x="4883495" y="601114"/>
        <a:ext cx="294158" cy="402461"/>
      </dsp:txXfrm>
    </dsp:sp>
    <dsp:sp modelId="{E12AEB6F-A5D7-4827-BD8A-21B0543BA607}">
      <dsp:nvSpPr>
        <dsp:cNvPr id="0" name=""/>
        <dsp:cNvSpPr/>
      </dsp:nvSpPr>
      <dsp:spPr>
        <a:xfrm>
          <a:off x="5158787" y="1538214"/>
          <a:ext cx="534832" cy="534832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3837973"/>
            <a:satOff val="-20420"/>
            <a:lumOff val="-1163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3837973"/>
              <a:satOff val="-20420"/>
              <a:lumOff val="-116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kern="1200"/>
        </a:p>
      </dsp:txBody>
      <dsp:txXfrm>
        <a:off x="5279124" y="1538214"/>
        <a:ext cx="294158" cy="402461"/>
      </dsp:txXfrm>
    </dsp:sp>
    <dsp:sp modelId="{CE47D62B-B011-4361-8791-473661E97CAD}">
      <dsp:nvSpPr>
        <dsp:cNvPr id="0" name=""/>
        <dsp:cNvSpPr/>
      </dsp:nvSpPr>
      <dsp:spPr>
        <a:xfrm>
          <a:off x="5554416" y="2461599"/>
          <a:ext cx="534832" cy="534832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7675946"/>
            <a:satOff val="-40841"/>
            <a:lumOff val="-2327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7675946"/>
              <a:satOff val="-40841"/>
              <a:lumOff val="-232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kern="1200"/>
        </a:p>
      </dsp:txBody>
      <dsp:txXfrm>
        <a:off x="5674753" y="2461599"/>
        <a:ext cx="294158" cy="402461"/>
      </dsp:txXfrm>
    </dsp:sp>
    <dsp:sp modelId="{608784BE-D648-4960-8DFA-82603A64EE15}">
      <dsp:nvSpPr>
        <dsp:cNvPr id="0" name=""/>
        <dsp:cNvSpPr/>
      </dsp:nvSpPr>
      <dsp:spPr>
        <a:xfrm>
          <a:off x="5950045" y="3407841"/>
          <a:ext cx="534832" cy="534832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11513918"/>
            <a:satOff val="-61261"/>
            <a:lumOff val="-349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kern="1200"/>
        </a:p>
      </dsp:txBody>
      <dsp:txXfrm>
        <a:off x="6070382" y="3407841"/>
        <a:ext cx="294158" cy="4024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94716F-B248-472E-9C6E-72F27BA836CD}">
      <dsp:nvSpPr>
        <dsp:cNvPr id="0" name=""/>
        <dsp:cNvSpPr/>
      </dsp:nvSpPr>
      <dsp:spPr>
        <a:xfrm>
          <a:off x="1876421" y="1542"/>
          <a:ext cx="2150246" cy="107512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/>
            <a:t>Straight rebuy</a:t>
          </a:r>
        </a:p>
      </dsp:txBody>
      <dsp:txXfrm>
        <a:off x="1907910" y="33031"/>
        <a:ext cx="2087268" cy="1012145"/>
      </dsp:txXfrm>
    </dsp:sp>
    <dsp:sp modelId="{9FBAF6F1-D0DB-4D6C-A31E-4213D73CE317}">
      <dsp:nvSpPr>
        <dsp:cNvPr id="0" name=""/>
        <dsp:cNvSpPr/>
      </dsp:nvSpPr>
      <dsp:spPr>
        <a:xfrm rot="3600000">
          <a:off x="3278673" y="1889508"/>
          <a:ext cx="1122308" cy="37629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600" kern="1200"/>
        </a:p>
      </dsp:txBody>
      <dsp:txXfrm>
        <a:off x="3391561" y="1964767"/>
        <a:ext cx="896532" cy="225775"/>
      </dsp:txXfrm>
    </dsp:sp>
    <dsp:sp modelId="{60CDBDF0-2B01-474F-96E3-803925BB57A0}">
      <dsp:nvSpPr>
        <dsp:cNvPr id="0" name=""/>
        <dsp:cNvSpPr/>
      </dsp:nvSpPr>
      <dsp:spPr>
        <a:xfrm>
          <a:off x="3652987" y="3078645"/>
          <a:ext cx="2150246" cy="107512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/>
            <a:t>Modified rebuy</a:t>
          </a:r>
        </a:p>
      </dsp:txBody>
      <dsp:txXfrm>
        <a:off x="3684476" y="3110134"/>
        <a:ext cx="2087268" cy="1012145"/>
      </dsp:txXfrm>
    </dsp:sp>
    <dsp:sp modelId="{93B84FAE-187C-4BC2-ABC2-28197481B242}">
      <dsp:nvSpPr>
        <dsp:cNvPr id="0" name=""/>
        <dsp:cNvSpPr/>
      </dsp:nvSpPr>
      <dsp:spPr>
        <a:xfrm rot="10800000">
          <a:off x="2390390" y="3428060"/>
          <a:ext cx="1122308" cy="37629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600" kern="1200"/>
        </a:p>
      </dsp:txBody>
      <dsp:txXfrm rot="10800000">
        <a:off x="2503278" y="3503319"/>
        <a:ext cx="896532" cy="225775"/>
      </dsp:txXfrm>
    </dsp:sp>
    <dsp:sp modelId="{AE605EDA-6910-4017-AE91-2EF7791150A0}">
      <dsp:nvSpPr>
        <dsp:cNvPr id="0" name=""/>
        <dsp:cNvSpPr/>
      </dsp:nvSpPr>
      <dsp:spPr>
        <a:xfrm>
          <a:off x="99855" y="3078645"/>
          <a:ext cx="2150246" cy="107512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/>
            <a:t>New task</a:t>
          </a:r>
        </a:p>
      </dsp:txBody>
      <dsp:txXfrm>
        <a:off x="131344" y="3110134"/>
        <a:ext cx="2087268" cy="1012145"/>
      </dsp:txXfrm>
    </dsp:sp>
    <dsp:sp modelId="{FC5DB04B-D888-4344-A1E2-108AB2767F31}">
      <dsp:nvSpPr>
        <dsp:cNvPr id="0" name=""/>
        <dsp:cNvSpPr/>
      </dsp:nvSpPr>
      <dsp:spPr>
        <a:xfrm rot="18000000">
          <a:off x="1502107" y="1889508"/>
          <a:ext cx="1122308" cy="37629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600" kern="1200"/>
        </a:p>
      </dsp:txBody>
      <dsp:txXfrm>
        <a:off x="1614995" y="1964767"/>
        <a:ext cx="896532" cy="2257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05826B-7678-40DA-BCC6-744814B98776}" type="datetimeFigureOut">
              <a:rPr lang="cs-CZ" smtClean="0"/>
              <a:t>25.02.2022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D58D5C-7C5A-46D2-A438-0D01F4725E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7160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58D5C-7C5A-46D2-A438-0D01F4725E13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53675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58D5C-7C5A-46D2-A438-0D01F4725E13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44115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58D5C-7C5A-46D2-A438-0D01F4725E13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12744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58D5C-7C5A-46D2-A438-0D01F4725E13}" type="slidenum">
              <a:rPr lang="cs-CZ" smtClean="0"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44373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https://hbr.org/2015/07/how-to-negotiate-with-powerful-suppliers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58D5C-7C5A-46D2-A438-0D01F4725E13}" type="slidenum">
              <a:rPr lang="cs-CZ" smtClean="0"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73412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https://navolnenoze.cz/blog/obchodni-jednani/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58D5C-7C5A-46D2-A438-0D01F4725E13}" type="slidenum">
              <a:rPr lang="cs-CZ" smtClean="0"/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70568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http://www.forbes.cz/jak-na-obchodni-jednani-sedm-kroku-ktere-muzete-okoukat-od-introvertu/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58D5C-7C5A-46D2-A438-0D01F4725E13}" type="slidenum">
              <a:rPr lang="cs-CZ" smtClean="0"/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0882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1/150</a:t>
            </a:r>
            <a:r>
              <a:rPr lang="cs-CZ" baseline="0" dirty="0"/>
              <a:t> *100 = 0,66%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58D5C-7C5A-46D2-A438-0D01F4725E13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4174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¼</a:t>
            </a:r>
            <a:r>
              <a:rPr lang="cs-CZ" baseline="0" dirty="0"/>
              <a:t> * 100 = 25%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58D5C-7C5A-46D2-A438-0D01F4725E13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2127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58D5C-7C5A-46D2-A438-0D01F4725E13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0471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Na</a:t>
            </a:r>
            <a:r>
              <a:rPr lang="cs-CZ" baseline="0" dirty="0"/>
              <a:t> prvním místě je to kreativita ale hned v zápětí je to podpobnost lidí ve firmě klienta a v agentuře.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58D5C-7C5A-46D2-A438-0D01F4725E13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4614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Revize příkladu*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58D5C-7C5A-46D2-A438-0D01F4725E13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3429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Produkty</a:t>
            </a:r>
            <a:r>
              <a:rPr lang="cs-CZ" baseline="0" dirty="0"/>
              <a:t> pro chod firmy je speciální případ. Poptávka není odvozená, ale nákupní rozhodování ve firmě má podobný nebo stejný režim.</a:t>
            </a:r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58D5C-7C5A-46D2-A438-0D01F4725E13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60545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58D5C-7C5A-46D2-A438-0D01F4725E13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55038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58D5C-7C5A-46D2-A438-0D01F4725E13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6462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3B6F2-BD93-4F2E-BFBE-356C16A30589}" type="datetimeFigureOut">
              <a:rPr lang="cs-CZ" smtClean="0"/>
              <a:t>25.02.2022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9161-A61C-42C9-ABA0-8DCA3303DF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7854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3B6F2-BD93-4F2E-BFBE-356C16A30589}" type="datetimeFigureOut">
              <a:rPr lang="cs-CZ" smtClean="0"/>
              <a:t>25.02.2022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9161-A61C-42C9-ABA0-8DCA3303DF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1289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3B6F2-BD93-4F2E-BFBE-356C16A30589}" type="datetimeFigureOut">
              <a:rPr lang="cs-CZ" smtClean="0"/>
              <a:t>25.02.2022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9161-A61C-42C9-ABA0-8DCA3303DF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9419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3B6F2-BD93-4F2E-BFBE-356C16A30589}" type="datetimeFigureOut">
              <a:rPr lang="cs-CZ" smtClean="0"/>
              <a:t>25.02.2022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9161-A61C-42C9-ABA0-8DCA3303DF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6736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3B6F2-BD93-4F2E-BFBE-356C16A30589}" type="datetimeFigureOut">
              <a:rPr lang="cs-CZ" smtClean="0"/>
              <a:t>25.02.2022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9161-A61C-42C9-ABA0-8DCA3303DF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2984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3B6F2-BD93-4F2E-BFBE-356C16A30589}" type="datetimeFigureOut">
              <a:rPr lang="cs-CZ" smtClean="0"/>
              <a:t>25.02.2022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9161-A61C-42C9-ABA0-8DCA3303DF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1263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3B6F2-BD93-4F2E-BFBE-356C16A30589}" type="datetimeFigureOut">
              <a:rPr lang="cs-CZ" smtClean="0"/>
              <a:t>25.02.2022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9161-A61C-42C9-ABA0-8DCA3303DF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4213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3B6F2-BD93-4F2E-BFBE-356C16A30589}" type="datetimeFigureOut">
              <a:rPr lang="cs-CZ" smtClean="0"/>
              <a:t>25.02.2022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9161-A61C-42C9-ABA0-8DCA3303DF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0063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3B6F2-BD93-4F2E-BFBE-356C16A30589}" type="datetimeFigureOut">
              <a:rPr lang="cs-CZ" smtClean="0"/>
              <a:t>25.02.2022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9161-A61C-42C9-ABA0-8DCA3303DF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2976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3B6F2-BD93-4F2E-BFBE-356C16A30589}" type="datetimeFigureOut">
              <a:rPr lang="cs-CZ" smtClean="0"/>
              <a:t>25.02.2022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9161-A61C-42C9-ABA0-8DCA3303DF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8959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3B6F2-BD93-4F2E-BFBE-356C16A30589}" type="datetimeFigureOut">
              <a:rPr lang="cs-CZ" smtClean="0"/>
              <a:t>25.02.2022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9161-A61C-42C9-ABA0-8DCA3303DF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6307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3B6F2-BD93-4F2E-BFBE-356C16A30589}" type="datetimeFigureOut">
              <a:rPr lang="cs-CZ" smtClean="0"/>
              <a:t>25.02.2022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89161-A61C-42C9-ABA0-8DCA3303DF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0924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focus-age.cz/m-journal/marketing/infografika--10-marketingovych-zasad-pro-uspech-na-b2b-trzich__s277x11922.html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focus-age.cz/m-journal/marketing/infografika--10-marketingovych-zasad-pro-uspech-na-b2b-trzich__s277x11922.html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fistro.cz/soucasny-stav-marketingove-komunikace-na-b2b-trzich/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raynet.cz/salesmajstr/" TargetMode="Externa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4460905"/>
            <a:ext cx="9144000" cy="1273452"/>
          </a:xfrm>
        </p:spPr>
        <p:txBody>
          <a:bodyPr>
            <a:noAutofit/>
          </a:bodyPr>
          <a:lstStyle/>
          <a:p>
            <a:r>
              <a:rPr lang="cs-CZ" sz="4000" dirty="0"/>
              <a:t>Nákupní marketing</a:t>
            </a:r>
            <a:br>
              <a:rPr lang="cs-CZ" sz="4000" dirty="0"/>
            </a:br>
            <a:r>
              <a:rPr lang="cs-CZ" sz="4000" dirty="0"/>
              <a:t>1. tutoriál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080" y="805109"/>
            <a:ext cx="3267839" cy="254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684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Jaké další varianty mohou nastat ?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B2G znamená business-to-government, tedy nákup ministerstev, orgánů státní správy a samosprávy.</a:t>
            </a:r>
          </a:p>
          <a:p>
            <a:r>
              <a:rPr lang="cs-CZ" sz="3600" dirty="0"/>
              <a:t>Dalším nakupujícím jsou také neziskové organizace, vzdělávací instituce nebo svazy.</a:t>
            </a:r>
          </a:p>
          <a:p>
            <a:r>
              <a:rPr lang="cs-CZ" sz="3600" dirty="0"/>
              <a:t>Firmy, vláda a neziskový sektor tvoří organizace, kterým firmy mohou prodávat své produkty.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5454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Jaké jsou rozdíly mezi B2B a B2C?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3600" dirty="0"/>
              <a:t>Menší množství velkých zákazníků.</a:t>
            </a:r>
          </a:p>
          <a:p>
            <a:r>
              <a:rPr lang="cs-CZ" sz="3600" dirty="0"/>
              <a:t>Nákupní rozhodování je z velké části racionální a objektivní, přesto jej dělají lidé s emocemi.</a:t>
            </a:r>
          </a:p>
          <a:p>
            <a:r>
              <a:rPr lang="cs-CZ" sz="3600" dirty="0"/>
              <a:t>Rozhodování o nákupu je často kolektivní a někdy dokonce existují protichůdné zájmy v týmu nakupujícího.</a:t>
            </a:r>
          </a:p>
          <a:p>
            <a:r>
              <a:rPr lang="cs-CZ" sz="3600" dirty="0"/>
              <a:t>Je možné celkem přesně (exaktně) stanovit náklady a marže – tedy kvantifikovat hodnotu.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88853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Menší množství velkých zákazníků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018" y="1825625"/>
            <a:ext cx="6629964" cy="4351338"/>
          </a:xfrm>
        </p:spPr>
      </p:pic>
    </p:spTree>
    <p:extLst>
      <p:ext uri="{BB962C8B-B14F-4D97-AF65-F5344CB8AC3E}">
        <p14:creationId xmlns:p14="http://schemas.microsoft.com/office/powerpoint/2010/main" val="7504432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Menší množství velkých zákazníků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642" y="3818413"/>
            <a:ext cx="1886716" cy="365761"/>
          </a:xfrm>
        </p:spPr>
      </p:pic>
    </p:spTree>
    <p:extLst>
      <p:ext uri="{BB962C8B-B14F-4D97-AF65-F5344CB8AC3E}">
        <p14:creationId xmlns:p14="http://schemas.microsoft.com/office/powerpoint/2010/main" val="14030594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Menší množství velkých zákazníků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018" y="1825625"/>
            <a:ext cx="6629964" cy="4351338"/>
          </a:xfrm>
        </p:spPr>
      </p:pic>
    </p:spTree>
    <p:extLst>
      <p:ext uri="{BB962C8B-B14F-4D97-AF65-F5344CB8AC3E}">
        <p14:creationId xmlns:p14="http://schemas.microsoft.com/office/powerpoint/2010/main" val="36124490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Racionalita a iracionalita v nákupním rozhodování na B2B trhu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sz="3600" dirty="0"/>
              <a:t>Dlouhou dobu platilo přesvědčení, že nákup na B2B trhu je čistá logika, matematika a ekonomická racionalita.</a:t>
            </a:r>
          </a:p>
          <a:p>
            <a:r>
              <a:rPr lang="cs-CZ" sz="3600" dirty="0"/>
              <a:t>Výzkumy ovšem ukazují, že i firma je zákazník se svými potřebami a touhami a ty nemusí být vždy přesné a jasně definované.</a:t>
            </a:r>
          </a:p>
          <a:p>
            <a:r>
              <a:rPr lang="cs-CZ" sz="3600" dirty="0"/>
              <a:t>Firemní nákup je ovlivňen </a:t>
            </a:r>
            <a:r>
              <a:rPr lang="cs-CZ" sz="3600" b="1" dirty="0"/>
              <a:t>firemní kulturou </a:t>
            </a:r>
            <a:r>
              <a:rPr lang="cs-CZ" sz="3600" dirty="0"/>
              <a:t>a </a:t>
            </a:r>
            <a:r>
              <a:rPr lang="cs-CZ" sz="3600" b="1" dirty="0"/>
              <a:t>hodnotami</a:t>
            </a:r>
            <a:r>
              <a:rPr lang="cs-CZ" sz="3600" dirty="0"/>
              <a:t> stejně tak </a:t>
            </a:r>
            <a:r>
              <a:rPr lang="cs-CZ" sz="3600" b="1" dirty="0"/>
              <a:t>referenčními skupinami</a:t>
            </a:r>
            <a:r>
              <a:rPr lang="cs-CZ" sz="3600" dirty="0"/>
              <a:t>.</a:t>
            </a:r>
          </a:p>
          <a:p>
            <a:r>
              <a:rPr lang="cs-CZ" sz="3600" dirty="0"/>
              <a:t>Co rozhoduje o volbě reklamní agentury?</a:t>
            </a:r>
          </a:p>
        </p:txBody>
      </p:sp>
    </p:spTree>
    <p:extLst>
      <p:ext uri="{BB962C8B-B14F-4D97-AF65-F5344CB8AC3E}">
        <p14:creationId xmlns:p14="http://schemas.microsoft.com/office/powerpoint/2010/main" val="258610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Jaké jsou rozdíly mezi B2B a B2C?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3600" dirty="0"/>
              <a:t>Vznikají dlouhodobé dodavatelsko odběratelské vztahy formálně zachyceny smlouvami.</a:t>
            </a:r>
          </a:p>
          <a:p>
            <a:r>
              <a:rPr lang="cs-CZ" sz="3600" dirty="0"/>
              <a:t>Jednání jsou delší a cena je většinou individuální.</a:t>
            </a:r>
          </a:p>
          <a:p>
            <a:r>
              <a:rPr lang="cs-CZ" sz="3600" dirty="0"/>
              <a:t>Poptávka je neelastická.</a:t>
            </a:r>
          </a:p>
          <a:p>
            <a:r>
              <a:rPr lang="cs-CZ" sz="3600" dirty="0"/>
              <a:t>Platba neprobíhá ihned.</a:t>
            </a:r>
          </a:p>
          <a:p>
            <a:r>
              <a:rPr lang="cs-CZ" sz="3600" dirty="0"/>
              <a:t>Většinou na straně zákazníka existuje formalizovaný postup procesu nákupu.</a:t>
            </a:r>
          </a:p>
          <a:p>
            <a:r>
              <a:rPr lang="cs-CZ" sz="3600" dirty="0"/>
              <a:t>Hodnota průměrné transakce je mnohem vyšší.</a:t>
            </a:r>
          </a:p>
        </p:txBody>
      </p:sp>
    </p:spTree>
    <p:extLst>
      <p:ext uri="{BB962C8B-B14F-4D97-AF65-F5344CB8AC3E}">
        <p14:creationId xmlns:p14="http://schemas.microsoft.com/office/powerpoint/2010/main" val="1601779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Odvozená poptávka</a:t>
            </a:r>
            <a:endParaRPr lang="en-US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666186" y="1690688"/>
          <a:ext cx="6880507" cy="4571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098" name="Picture 2" descr="Výsledek obrázku pro paper productio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901" y="533580"/>
            <a:ext cx="4286250" cy="321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6029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 čím se na B2B obchoduje?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Produkty, které jsou využity pro výrobu dalších produktů.</a:t>
            </a:r>
          </a:p>
          <a:p>
            <a:pPr lvl="1"/>
            <a:r>
              <a:rPr lang="cs-CZ" sz="3200" dirty="0"/>
              <a:t>Výrobce módy nakupuje látky, ze kterých vytváří své produkty.</a:t>
            </a:r>
          </a:p>
          <a:p>
            <a:r>
              <a:rPr lang="cs-CZ" sz="3600" dirty="0"/>
              <a:t>Produkty, které jsou dále prodávány.</a:t>
            </a:r>
          </a:p>
          <a:p>
            <a:pPr lvl="1"/>
            <a:r>
              <a:rPr lang="cs-CZ" sz="3200" dirty="0"/>
              <a:t>Klasický řetězec: Producent – Velkoobchod - Maloobchod</a:t>
            </a:r>
          </a:p>
          <a:p>
            <a:r>
              <a:rPr lang="cs-CZ" sz="3600" dirty="0"/>
              <a:t>Produkty, které slouží k chodu firmy.</a:t>
            </a:r>
          </a:p>
          <a:p>
            <a:pPr lvl="1"/>
            <a:r>
              <a:rPr lang="cs-CZ" sz="3200" dirty="0"/>
              <a:t>Automobily, budovy, software, služby.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6022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Kolik se toho obchoduje?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Výsledek obrázku pro b2b vs b2c market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458"/>
            <a:ext cx="10215342" cy="510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24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Podmínky předmětu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Seminární práce 40b.</a:t>
            </a:r>
          </a:p>
          <a:p>
            <a:r>
              <a:rPr lang="cs-CZ" sz="4000" dirty="0"/>
              <a:t>Zápočtový test 20b.</a:t>
            </a:r>
          </a:p>
          <a:p>
            <a:r>
              <a:rPr lang="cs-CZ" sz="4000" dirty="0"/>
              <a:t>Celkem 60b.</a:t>
            </a:r>
          </a:p>
          <a:p>
            <a:r>
              <a:rPr lang="cs-CZ" sz="4000" dirty="0"/>
              <a:t>Minimum je 40b.</a:t>
            </a:r>
          </a:p>
        </p:txBody>
      </p:sp>
    </p:spTree>
    <p:extLst>
      <p:ext uri="{BB962C8B-B14F-4D97-AF65-F5344CB8AC3E}">
        <p14:creationId xmlns:p14="http://schemas.microsoft.com/office/powerpoint/2010/main" val="23361843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Kdo jsou velcí hráči celosvětového B2B trhu?</a:t>
            </a:r>
          </a:p>
        </p:txBody>
      </p:sp>
      <p:pic>
        <p:nvPicPr>
          <p:cNvPr id="4098" name="Picture 2" descr="Výsledek obrázku pro ABB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745" y="2401306"/>
            <a:ext cx="2304993" cy="915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Výsledek obrázku pro IBM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140100"/>
            <a:ext cx="2869045" cy="157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Výsledek obrázku pro caterpillar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87" y="4413412"/>
            <a:ext cx="4732758" cy="103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Výsledek obrázku pro siemens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263" y="2127994"/>
            <a:ext cx="4034040" cy="960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Výsledek obrázku pro GE 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813" y="1591419"/>
            <a:ext cx="2111375" cy="211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Výsledek obrázku pro HP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3700" y="3850510"/>
            <a:ext cx="1789603" cy="1789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98165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4941"/>
          </a:xfrm>
        </p:spPr>
        <p:txBody>
          <a:bodyPr/>
          <a:lstStyle/>
          <a:p>
            <a:r>
              <a:rPr lang="cs-CZ" dirty="0"/>
              <a:t>Nákupní trychtýř na B2B trhu</a:t>
            </a:r>
          </a:p>
        </p:txBody>
      </p:sp>
      <p:pic>
        <p:nvPicPr>
          <p:cNvPr id="5122" name="Picture 2" descr="Výsledek obrázku pro b2b lead pipe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71" y="1362616"/>
            <a:ext cx="11887199" cy="537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293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8D6A36-42B0-486E-A7D9-79FB591F9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Role marketingu ve firmách na B2B trhu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32050D80-47AA-4BF2-8090-983D7EA0F7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350" y="2459897"/>
            <a:ext cx="8115300" cy="3082794"/>
          </a:xfrm>
        </p:spPr>
      </p:pic>
    </p:spTree>
    <p:extLst>
      <p:ext uri="{BB962C8B-B14F-4D97-AF65-F5344CB8AC3E}">
        <p14:creationId xmlns:p14="http://schemas.microsoft.com/office/powerpoint/2010/main" val="28800114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8D6A36-42B0-486E-A7D9-79FB591F9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Role marketingu ve firmách na B2B trhu</a:t>
            </a:r>
            <a:endParaRPr lang="cs-CZ" dirty="0"/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F1D30C7D-42D9-430B-BA05-4DBF3D4949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0" y="2043452"/>
            <a:ext cx="9652000" cy="3503099"/>
          </a:xfrm>
        </p:spPr>
      </p:pic>
    </p:spTree>
    <p:extLst>
      <p:ext uri="{BB962C8B-B14F-4D97-AF65-F5344CB8AC3E}">
        <p14:creationId xmlns:p14="http://schemas.microsoft.com/office/powerpoint/2010/main" val="20831227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Marketingová komunikace na B2B trhu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3600" dirty="0"/>
              <a:t>Důraz na budování vztahů.</a:t>
            </a:r>
          </a:p>
          <a:p>
            <a:r>
              <a:rPr lang="cs-CZ" sz="3600" dirty="0"/>
              <a:t>Důraz na identifikaci leadů.</a:t>
            </a:r>
          </a:p>
          <a:p>
            <a:r>
              <a:rPr lang="cs-CZ" sz="3600" dirty="0"/>
              <a:t>Prioritizace kontaktů.</a:t>
            </a:r>
          </a:p>
          <a:p>
            <a:r>
              <a:rPr lang="cs-CZ" sz="3600" dirty="0"/>
              <a:t>Racionalizace rozdělení rolí mezi marketingovým a obchodním oddělením.</a:t>
            </a:r>
          </a:p>
          <a:p>
            <a:r>
              <a:rPr lang="cs-CZ" sz="3600" dirty="0"/>
              <a:t>Rostoucí role interentu a online komunikace.</a:t>
            </a:r>
          </a:p>
          <a:p>
            <a:r>
              <a:rPr lang="cs-CZ" sz="3600" dirty="0"/>
              <a:t>Webová stránka je čím dál tím více nástrojem pro generování kvalifikovaných leadů.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35018459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Marketingová komunikace na B2B trhu</a:t>
            </a:r>
            <a:endParaRPr lang="cs-CZ" dirty="0"/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FC69CEBC-9267-4AD6-94B9-57085D8B11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50" y="2529820"/>
            <a:ext cx="8420100" cy="2942948"/>
          </a:xfrm>
        </p:spPr>
      </p:pic>
    </p:spTree>
    <p:extLst>
      <p:ext uri="{BB962C8B-B14F-4D97-AF65-F5344CB8AC3E}">
        <p14:creationId xmlns:p14="http://schemas.microsoft.com/office/powerpoint/2010/main" val="34359282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b2bmonitor.cz/wp-content/uploads/2017/10/B2B-mkt-aktivity-20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102" y="-15969"/>
            <a:ext cx="9636607" cy="687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10737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A66B72-3822-EE49-91B4-E18253E46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AE84945-F7E5-BD4E-BD3B-0D30F8EDFD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" name="Obrázek 7" descr="Obsah obrázku stůl&#10;&#10;Popis byl vytvořen automaticky">
            <a:extLst>
              <a:ext uri="{FF2B5EF4-FFF2-40B4-BE49-F238E27FC236}">
                <a16:creationId xmlns:a16="http://schemas.microsoft.com/office/drawing/2014/main" id="{ED3B6B1A-DE79-C448-85B2-099B62F5A6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07" y="0"/>
            <a:ext cx="118263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6380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814058-0E65-4440-896E-820702CD8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01DF8BF7-E8EC-3147-B998-541C92B647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026400" y="2132390"/>
            <a:ext cx="2552700" cy="259321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E5C1612-B0E9-AF49-B6B2-05AC7817DD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38900" cy="687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1903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D2973F-7B37-F149-84F6-2CC8D092D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9B506FE-1ED8-A64D-89A9-F748ED8E55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26916" y="365125"/>
            <a:ext cx="3006196" cy="2254647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91A03D0-B846-2E4A-8CD9-9648BAA0F5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87444" cy="6858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B694BD4-5DC5-704C-A093-682389F38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1487" y="1954213"/>
            <a:ext cx="3728156" cy="372815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E9041C4-0496-0C43-8902-2C64F58A1F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9831" y="4168367"/>
            <a:ext cx="4511469" cy="338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1729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Seminární práce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Seminární práci zpracuje každý student samostatně</a:t>
            </a:r>
          </a:p>
          <a:p>
            <a:r>
              <a:rPr lang="cs-CZ" dirty="0"/>
              <a:t>Studenti si vyberou konkrétní téma podle vlastního uvážení</a:t>
            </a:r>
          </a:p>
          <a:p>
            <a:r>
              <a:rPr lang="cs-CZ" dirty="0"/>
              <a:t>Odevzdání ve formátu word nebo pdf</a:t>
            </a:r>
          </a:p>
          <a:p>
            <a:r>
              <a:rPr lang="cs-CZ" dirty="0"/>
              <a:t>Název souboru </a:t>
            </a:r>
            <a:r>
              <a:rPr lang="cs-CZ" i="1" dirty="0"/>
              <a:t>Příjmení_Jméno_LS2022</a:t>
            </a:r>
          </a:p>
          <a:p>
            <a:r>
              <a:rPr lang="cs-CZ" dirty="0"/>
              <a:t>SP bude zpracována v písemné podobě</a:t>
            </a:r>
          </a:p>
          <a:p>
            <a:r>
              <a:rPr lang="cs-CZ" dirty="0"/>
              <a:t>SP bude odevzdána prostřednictvím IS SU nejpozději do </a:t>
            </a:r>
            <a:r>
              <a:rPr lang="cs-CZ" i="1" dirty="0"/>
              <a:t>13.5.2022</a:t>
            </a:r>
          </a:p>
          <a:p>
            <a:r>
              <a:rPr lang="cs-CZ" dirty="0"/>
              <a:t>Rozsah – max. 6 stran, </a:t>
            </a:r>
            <a:r>
              <a:rPr lang="cs-CZ" dirty="0" err="1"/>
              <a:t>Times</a:t>
            </a:r>
            <a:r>
              <a:rPr lang="cs-CZ" dirty="0"/>
              <a:t> New Roman 12, řádkování 1,5. </a:t>
            </a:r>
          </a:p>
          <a:p>
            <a:r>
              <a:rPr lang="cs-CZ" dirty="0"/>
              <a:t>První strana opatřena logem fakulty, jménem studenta a názvem SP se nepočítá do rozsahu.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7776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92"/>
          <a:stretch/>
        </p:blipFill>
        <p:spPr>
          <a:xfrm>
            <a:off x="807140" y="381964"/>
            <a:ext cx="10901812" cy="526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3739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ýsledek obrázku pro business contra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88852" cy="818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6010" y="470139"/>
            <a:ext cx="10515600" cy="1325563"/>
          </a:xfrm>
          <a:solidFill>
            <a:schemeClr val="bg1"/>
          </a:solidFill>
        </p:spPr>
        <p:txBody>
          <a:bodyPr/>
          <a:lstStyle/>
          <a:p>
            <a:r>
              <a:rPr lang="cs-CZ" b="1" dirty="0">
                <a:latin typeface="+mn-lt"/>
              </a:rPr>
              <a:t>  Proces nákupu</a:t>
            </a:r>
          </a:p>
        </p:txBody>
      </p:sp>
    </p:spTree>
    <p:extLst>
      <p:ext uri="{BB962C8B-B14F-4D97-AF65-F5344CB8AC3E}">
        <p14:creationId xmlns:p14="http://schemas.microsoft.com/office/powerpoint/2010/main" val="14317745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Proces nákupu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Rozpoznání problému</a:t>
            </a:r>
          </a:p>
          <a:p>
            <a:r>
              <a:rPr lang="cs-CZ" dirty="0"/>
              <a:t>Obecný popis potřeby</a:t>
            </a:r>
          </a:p>
          <a:p>
            <a:r>
              <a:rPr lang="cs-CZ" dirty="0"/>
              <a:t>Specifikace produktu</a:t>
            </a:r>
          </a:p>
          <a:p>
            <a:r>
              <a:rPr lang="cs-CZ" dirty="0"/>
              <a:t>Hledání dodavatelů</a:t>
            </a:r>
          </a:p>
          <a:p>
            <a:r>
              <a:rPr lang="cs-CZ" dirty="0"/>
              <a:t>Vyžádání nabídek</a:t>
            </a:r>
          </a:p>
          <a:p>
            <a:r>
              <a:rPr lang="cs-CZ" dirty="0"/>
              <a:t>Výběr dodavatele</a:t>
            </a:r>
          </a:p>
          <a:p>
            <a:r>
              <a:rPr lang="cs-CZ" dirty="0"/>
              <a:t>Specifikace objedávkové rutiny</a:t>
            </a:r>
          </a:p>
          <a:p>
            <a:r>
              <a:rPr lang="cs-CZ" dirty="0"/>
              <a:t>Hodnocení výsledků</a:t>
            </a:r>
          </a:p>
        </p:txBody>
      </p:sp>
      <p:sp>
        <p:nvSpPr>
          <p:cNvPr id="3" name="Down Arrow 2"/>
          <p:cNvSpPr/>
          <p:nvPr/>
        </p:nvSpPr>
        <p:spPr>
          <a:xfrm>
            <a:off x="8067230" y="1681876"/>
            <a:ext cx="1478422" cy="44950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02364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Typy nákupu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Straight rebuy</a:t>
            </a:r>
          </a:p>
          <a:p>
            <a:pPr lvl="1"/>
            <a:r>
              <a:rPr lang="cs-CZ" sz="3600" dirty="0"/>
              <a:t>Opakovaný nákup</a:t>
            </a:r>
          </a:p>
          <a:p>
            <a:r>
              <a:rPr lang="cs-CZ" sz="4000" dirty="0"/>
              <a:t>Modified rebuy</a:t>
            </a:r>
          </a:p>
          <a:p>
            <a:pPr lvl="1"/>
            <a:r>
              <a:rPr lang="cs-CZ" sz="3600" dirty="0"/>
              <a:t>Modifikovaný nákup</a:t>
            </a:r>
          </a:p>
          <a:p>
            <a:r>
              <a:rPr lang="cs-CZ" sz="4000" dirty="0"/>
              <a:t>New task</a:t>
            </a:r>
          </a:p>
          <a:p>
            <a:pPr lvl="1"/>
            <a:r>
              <a:rPr lang="cs-CZ" sz="3600" dirty="0"/>
              <a:t>První (nový) nákup</a:t>
            </a:r>
          </a:p>
        </p:txBody>
      </p:sp>
      <p:graphicFrame>
        <p:nvGraphicFramePr>
          <p:cNvPr id="3" name="Diagram 2"/>
          <p:cNvGraphicFramePr/>
          <p:nvPr/>
        </p:nvGraphicFramePr>
        <p:xfrm>
          <a:off x="5995685" y="995422"/>
          <a:ext cx="5903089" cy="41553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084090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První nákup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Zákazník kupuje nějaký produkt nebo službu poprvé (novou kancelářskou budovu, nový bezpečnostní systém, strojní vybavení apod.) </a:t>
            </a:r>
          </a:p>
          <a:p>
            <a:r>
              <a:rPr lang="cs-CZ" sz="3600" dirty="0"/>
              <a:t>Čím vyšší jsou v takovém případě náklady nebo riziko, tím více lidí se podílí na rozhodování a tím více  informací se snaží získat. </a:t>
            </a:r>
          </a:p>
          <a:p>
            <a:r>
              <a:rPr lang="cs-CZ" sz="3600" dirty="0"/>
              <a:t>První nákup je pro marketingové pracovníky největší příležitost a výzvu.</a:t>
            </a:r>
          </a:p>
        </p:txBody>
      </p:sp>
    </p:spTree>
    <p:extLst>
      <p:ext uri="{BB962C8B-B14F-4D97-AF65-F5344CB8AC3E}">
        <p14:creationId xmlns:p14="http://schemas.microsoft.com/office/powerpoint/2010/main" val="3959276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Modifikovaný nákup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Situace, kdy chce nakupující změnit specifikaci produktu.</a:t>
            </a:r>
          </a:p>
          <a:p>
            <a:r>
              <a:rPr lang="cs-CZ" sz="3200" dirty="0"/>
              <a:t>Mohl nakoupit nový stroj, nebo změnit výrobní proces.</a:t>
            </a:r>
          </a:p>
          <a:p>
            <a:r>
              <a:rPr lang="cs-CZ" sz="3200" dirty="0"/>
              <a:t>K modifikovanému nákupu mohou vést také pravidelné kontroly a hodnocení dodavatelů.</a:t>
            </a:r>
          </a:p>
          <a:p>
            <a:r>
              <a:rPr lang="cs-CZ" sz="3200" dirty="0"/>
              <a:t>V tento moment dochází opět k zvažování alternativ a současný dodavatel může být v nejistotě. </a:t>
            </a:r>
          </a:p>
          <a:p>
            <a:r>
              <a:rPr lang="cs-CZ" sz="3200" dirty="0"/>
              <a:t>Ostatní dodavatelé na tuto chvíli čekají a budou se snažit nabídnout své produkty.</a:t>
            </a:r>
          </a:p>
        </p:txBody>
      </p:sp>
    </p:spTree>
    <p:extLst>
      <p:ext uri="{BB962C8B-B14F-4D97-AF65-F5344CB8AC3E}">
        <p14:creationId xmlns:p14="http://schemas.microsoft.com/office/powerpoint/2010/main" val="252930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Opakovaný nákup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Většinou se jedná o zásoby a komponenty do výroby, kancelářské potřeby a podobné opakovaně nakupované produkty.</a:t>
            </a:r>
          </a:p>
          <a:p>
            <a:r>
              <a:rPr lang="cs-CZ" dirty="0"/>
              <a:t>Ze seznamu dodavatelů je pak vybrán jeden konkrétní, se kterým se transakce realizuje.</a:t>
            </a:r>
          </a:p>
          <a:p>
            <a:r>
              <a:rPr lang="cs-CZ" dirty="0"/>
              <a:t>Existují tzv. blacklisty s nespolehlivými dodavateli.</a:t>
            </a:r>
          </a:p>
          <a:p>
            <a:r>
              <a:rPr lang="cs-CZ" dirty="0"/>
              <a:t>V některých případech (JIT) je proces nákupu plně automatizován a není nutná přítomnost zaměstnance.</a:t>
            </a:r>
            <a:r>
              <a:rPr lang="en-US" dirty="0"/>
              <a:t> </a:t>
            </a:r>
            <a:endParaRPr lang="cs-CZ" dirty="0"/>
          </a:p>
          <a:p>
            <a:r>
              <a:rPr lang="cs-CZ" dirty="0"/>
              <a:t>Cílem prodejce je získat malou zakázku a tu postupně rozšiřovat kvantitativně i produktově.</a:t>
            </a:r>
          </a:p>
        </p:txBody>
      </p:sp>
    </p:spTree>
    <p:extLst>
      <p:ext uri="{BB962C8B-B14F-4D97-AF65-F5344CB8AC3E}">
        <p14:creationId xmlns:p14="http://schemas.microsoft.com/office/powerpoint/2010/main" val="101048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Nákupní centrum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sz="4000" dirty="0"/>
              <a:t>Tvoří všechny osoby a jednotky, které se účastní procesu nákupního rozhodování organizace.</a:t>
            </a:r>
          </a:p>
          <a:p>
            <a:r>
              <a:rPr lang="cs-CZ" sz="4000" dirty="0"/>
              <a:t>Každý člen nákupního centra v něm má nějakou roli.</a:t>
            </a:r>
          </a:p>
          <a:p>
            <a:r>
              <a:rPr lang="cs-CZ" sz="4000" dirty="0"/>
              <a:t>Ne vždy to je jen jedna role. Jeden člověk může být ve vyjednávacím týmu ve dvou rolích.</a:t>
            </a:r>
          </a:p>
        </p:txBody>
      </p:sp>
    </p:spTree>
    <p:extLst>
      <p:ext uri="{BB962C8B-B14F-4D97-AF65-F5344CB8AC3E}">
        <p14:creationId xmlns:p14="http://schemas.microsoft.com/office/powerpoint/2010/main" val="21258164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Nákupní role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33795"/>
          </a:xfrm>
        </p:spPr>
        <p:txBody>
          <a:bodyPr>
            <a:noAutofit/>
          </a:bodyPr>
          <a:lstStyle/>
          <a:p>
            <a:r>
              <a:rPr lang="cs-CZ" sz="4000" dirty="0"/>
              <a:t>Iniciátoři  </a:t>
            </a:r>
          </a:p>
          <a:p>
            <a:pPr lvl="1"/>
            <a:r>
              <a:rPr lang="cs-CZ" sz="3600" dirty="0"/>
              <a:t>Mohou  to  být  přímo  uživatelé  nebo  jiní  lidé,  kteří  nákup nějakého výrobku nebo služby vyžadují. </a:t>
            </a:r>
          </a:p>
          <a:p>
            <a:r>
              <a:rPr lang="cs-CZ" sz="4000" dirty="0"/>
              <a:t>Uživatelé </a:t>
            </a:r>
          </a:p>
          <a:p>
            <a:pPr lvl="1"/>
            <a:r>
              <a:rPr lang="cs-CZ" sz="3600" dirty="0"/>
              <a:t>Ve finále produkt používají nebo s ním pracují.</a:t>
            </a:r>
          </a:p>
          <a:p>
            <a:pPr lvl="1"/>
            <a:r>
              <a:rPr lang="cs-CZ" sz="3600" dirty="0"/>
              <a:t>Často jsou také iniciátory.</a:t>
            </a:r>
          </a:p>
          <a:p>
            <a:pPr lvl="1"/>
            <a:r>
              <a:rPr lang="cs-CZ" sz="3600" dirty="0"/>
              <a:t>Poskytují zpětnou vazbu na produkty.</a:t>
            </a:r>
          </a:p>
          <a:p>
            <a:pPr lvl="1"/>
            <a:r>
              <a:rPr lang="cs-CZ" sz="3600" dirty="0"/>
              <a:t>Pomáhají  definovat požadavky na produkt. </a:t>
            </a:r>
          </a:p>
        </p:txBody>
      </p:sp>
    </p:spTree>
    <p:extLst>
      <p:ext uri="{BB962C8B-B14F-4D97-AF65-F5344CB8AC3E}">
        <p14:creationId xmlns:p14="http://schemas.microsoft.com/office/powerpoint/2010/main" val="10113513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Nákupní role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Ovlivňovatelé.  </a:t>
            </a:r>
          </a:p>
          <a:p>
            <a:pPr lvl="1"/>
            <a:r>
              <a:rPr lang="cs-CZ" sz="3600" dirty="0"/>
              <a:t>Ovlivňují kupní rozhodnutí.</a:t>
            </a:r>
          </a:p>
          <a:p>
            <a:pPr lvl="1"/>
            <a:r>
              <a:rPr lang="cs-CZ" sz="3600" dirty="0"/>
              <a:t>Pomáhají definovat specifikace a rovněž poskytují  informace pro hodnocení alternativ.</a:t>
            </a:r>
          </a:p>
          <a:p>
            <a:r>
              <a:rPr lang="cs-CZ" sz="4000" dirty="0"/>
              <a:t>Rozhodovatelé.  </a:t>
            </a:r>
          </a:p>
          <a:p>
            <a:pPr lvl="1"/>
            <a:r>
              <a:rPr lang="cs-CZ" sz="3600" dirty="0"/>
              <a:t>Ti, kteří o požadavcích na výrobek nebo o jeho dodavatelích rozhodují. </a:t>
            </a:r>
          </a:p>
        </p:txBody>
      </p:sp>
    </p:spTree>
    <p:extLst>
      <p:ext uri="{BB962C8B-B14F-4D97-AF65-F5344CB8AC3E}">
        <p14:creationId xmlns:p14="http://schemas.microsoft.com/office/powerpoint/2010/main" val="4227695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Seminární práce a její části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cs-CZ" dirty="0"/>
              <a:t>První bude obsahovat úvod s popisem tématu a motivace studenta k jeho volbě (proč zvolil toto téma). Bude následovat stanovené cíle práce (co chce student dosáhnou). Dále popis přístupu k naplnění cíle ve formě stručné metodiky zpracování práce (jak toho dosáhne).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Ve druhé části student zpracuje na dané téma stručnou a výstižnou literární rešerši.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Poslední část bude autorská a bude obsahovat názory a poznatky studenta ve formě shrnutí práce.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08640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Nákupní role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Schvalovatelé  </a:t>
            </a:r>
          </a:p>
          <a:p>
            <a:pPr lvl="1"/>
            <a:r>
              <a:rPr lang="cs-CZ" sz="3200" dirty="0"/>
              <a:t>Autorizují navrhované jednání rozhodovatelů nebo nákupčích. </a:t>
            </a:r>
          </a:p>
          <a:p>
            <a:r>
              <a:rPr lang="cs-CZ" sz="3600" dirty="0"/>
              <a:t>Nákupčí </a:t>
            </a:r>
          </a:p>
          <a:p>
            <a:pPr lvl="1"/>
            <a:r>
              <a:rPr lang="cs-CZ" sz="3200" dirty="0"/>
              <a:t>Mají formální autoritu vybírat dodavatele a dojednávat  podmínky nákupu.  </a:t>
            </a:r>
          </a:p>
          <a:p>
            <a:pPr lvl="1"/>
            <a:r>
              <a:rPr lang="cs-CZ" sz="3200" dirty="0"/>
              <a:t>Pomáhají vytvářet specifikace výrobku, ale svou hlavní roli  hrají při výběru dodavatelů a vyjednávání s nimi.  </a:t>
            </a:r>
          </a:p>
        </p:txBody>
      </p:sp>
    </p:spTree>
    <p:extLst>
      <p:ext uri="{BB962C8B-B14F-4D97-AF65-F5344CB8AC3E}">
        <p14:creationId xmlns:p14="http://schemas.microsoft.com/office/powerpoint/2010/main" val="35559503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49289" y="98774"/>
          <a:ext cx="11880785" cy="6699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014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3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93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93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09515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800" dirty="0"/>
                        <a:t>Opakovaný nákup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Modifikovaný</a:t>
                      </a:r>
                      <a:r>
                        <a:rPr lang="cs-CZ" sz="2400" baseline="0" dirty="0"/>
                        <a:t> nákup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800" dirty="0"/>
                        <a:t>První</a:t>
                      </a:r>
                      <a:r>
                        <a:rPr lang="cs-CZ" sz="2800" baseline="0" dirty="0"/>
                        <a:t> nákup</a:t>
                      </a:r>
                      <a:endParaRPr lang="cs-CZ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0516">
                <a:tc>
                  <a:txBody>
                    <a:bodyPr/>
                    <a:lstStyle/>
                    <a:p>
                      <a:r>
                        <a:rPr lang="cs-CZ" sz="2800" dirty="0"/>
                        <a:t>Přisouzená</a:t>
                      </a:r>
                      <a:r>
                        <a:rPr lang="cs-CZ" sz="2800" baseline="0" dirty="0"/>
                        <a:t> d</a:t>
                      </a:r>
                      <a:r>
                        <a:rPr lang="cs-CZ" sz="2800" dirty="0"/>
                        <a:t>ůležitost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Nízká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Střední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Vysoká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0516">
                <a:tc>
                  <a:txBody>
                    <a:bodyPr/>
                    <a:lstStyle/>
                    <a:p>
                      <a:r>
                        <a:rPr lang="cs-CZ" sz="2800" dirty="0"/>
                        <a:t>Komplexnost volby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Nízká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Střední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Vysoká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0516">
                <a:tc>
                  <a:txBody>
                    <a:bodyPr/>
                    <a:lstStyle/>
                    <a:p>
                      <a:r>
                        <a:rPr lang="cs-CZ" sz="2800" dirty="0"/>
                        <a:t>Velikost nákupního centra (skupiny,</a:t>
                      </a:r>
                      <a:r>
                        <a:rPr lang="cs-CZ" sz="2800" baseline="0" dirty="0"/>
                        <a:t> týmu)</a:t>
                      </a:r>
                      <a:endParaRPr lang="cs-CZ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Velmi</a:t>
                      </a:r>
                      <a:r>
                        <a:rPr lang="cs-CZ" sz="2400" baseline="0" dirty="0"/>
                        <a:t> malé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Střední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Velká skupina, často proměnlivá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0516">
                <a:tc>
                  <a:txBody>
                    <a:bodyPr/>
                    <a:lstStyle/>
                    <a:p>
                      <a:r>
                        <a:rPr lang="cs-CZ" sz="2800" dirty="0"/>
                        <a:t>Manažersé obsazení nákupního</a:t>
                      </a:r>
                      <a:r>
                        <a:rPr lang="cs-CZ" sz="2800" baseline="0" dirty="0"/>
                        <a:t> centra</a:t>
                      </a:r>
                      <a:endParaRPr lang="cs-CZ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Nižší management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Střední management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TOP management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0516">
                <a:tc>
                  <a:txBody>
                    <a:bodyPr/>
                    <a:lstStyle/>
                    <a:p>
                      <a:r>
                        <a:rPr lang="cs-CZ" sz="2800" dirty="0"/>
                        <a:t>Délka</a:t>
                      </a:r>
                      <a:r>
                        <a:rPr lang="cs-CZ" sz="2800" baseline="0" dirty="0"/>
                        <a:t> rozhodování</a:t>
                      </a:r>
                      <a:endParaRPr lang="cs-CZ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Dny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Týdny až</a:t>
                      </a:r>
                      <a:r>
                        <a:rPr lang="cs-CZ" sz="2400" baseline="0" dirty="0"/>
                        <a:t> </a:t>
                      </a:r>
                      <a:r>
                        <a:rPr lang="cs-CZ" sz="2400" dirty="0"/>
                        <a:t>měsíce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Měsíce</a:t>
                      </a:r>
                      <a:r>
                        <a:rPr lang="cs-CZ" sz="2400" baseline="0" dirty="0"/>
                        <a:t> až roky</a:t>
                      </a:r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0516">
                <a:tc>
                  <a:txBody>
                    <a:bodyPr/>
                    <a:lstStyle/>
                    <a:p>
                      <a:r>
                        <a:rPr lang="cs-CZ" sz="2800" dirty="0"/>
                        <a:t>Hledání informací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Žádné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Střední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Intenzivní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60516">
                <a:tc>
                  <a:txBody>
                    <a:bodyPr/>
                    <a:lstStyle/>
                    <a:p>
                      <a:r>
                        <a:rPr lang="cs-CZ" sz="2800" dirty="0"/>
                        <a:t>Analytické techniky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Srovnání ceny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Srovnání</a:t>
                      </a:r>
                      <a:r>
                        <a:rPr lang="cs-CZ" sz="2400" baseline="0" dirty="0"/>
                        <a:t> ceny a vlastností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Ceny,</a:t>
                      </a:r>
                      <a:r>
                        <a:rPr lang="cs-CZ" sz="2400" baseline="0" dirty="0"/>
                        <a:t> vlastnosti, reputace</a:t>
                      </a:r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50252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273" y="794630"/>
            <a:ext cx="9243586" cy="482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8547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Výsledek obrázku pro negoti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344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8631" y="3124131"/>
            <a:ext cx="6137213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</a:rPr>
              <a:t>Strategie jednání s dodavateli</a:t>
            </a:r>
          </a:p>
        </p:txBody>
      </p:sp>
    </p:spTree>
    <p:extLst>
      <p:ext uri="{BB962C8B-B14F-4D97-AF65-F5344CB8AC3E}">
        <p14:creationId xmlns:p14="http://schemas.microsoft.com/office/powerpoint/2010/main" val="11848433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Jednoduché důsledky obchodního jednání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7359" y="1825624"/>
            <a:ext cx="11393904" cy="4527049"/>
          </a:xfrm>
        </p:spPr>
        <p:txBody>
          <a:bodyPr>
            <a:normAutofit/>
          </a:bodyPr>
          <a:lstStyle/>
          <a:p>
            <a:r>
              <a:rPr lang="cs-CZ" sz="4000" dirty="0"/>
              <a:t>Firma je jen tak dobrá jako jsou dobré její vstupy</a:t>
            </a:r>
          </a:p>
          <a:p>
            <a:r>
              <a:rPr lang="cs-CZ" sz="4000" dirty="0"/>
              <a:t>Nákup přímo ovlivňuje kvalitu vstupů</a:t>
            </a:r>
          </a:p>
          <a:p>
            <a:r>
              <a:rPr lang="cs-CZ" sz="4000" dirty="0"/>
              <a:t>Jednání s dodavateli přímo ovlivňuje kvalitu nákupu</a:t>
            </a:r>
          </a:p>
          <a:p>
            <a:endParaRPr lang="en-US" sz="3600" dirty="0"/>
          </a:p>
        </p:txBody>
      </p:sp>
      <p:pic>
        <p:nvPicPr>
          <p:cNvPr id="1026" name="Picture 2" descr="Výsledek obrázku pro garbage in garbage out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818" y="4537448"/>
            <a:ext cx="1414363" cy="181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80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(Ne)rovnováha vztahu mezi prodejcem a nákupčím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Autofit/>
          </a:bodyPr>
          <a:lstStyle/>
          <a:p>
            <a:r>
              <a:rPr lang="cs-CZ" sz="3600" dirty="0"/>
              <a:t>V roce 1900 bylo v Severní Americe 35 dodavatelů odlitků kolejnic.</a:t>
            </a:r>
          </a:p>
          <a:p>
            <a:r>
              <a:rPr lang="cs-CZ" sz="3600" dirty="0"/>
              <a:t>V roce 2000 zbyli už pouze dva.</a:t>
            </a:r>
          </a:p>
          <a:p>
            <a:r>
              <a:rPr lang="cs-CZ" sz="3600" dirty="0"/>
              <a:t>V roce 2015 je již jeden dodavatel.</a:t>
            </a:r>
          </a:p>
          <a:p>
            <a:r>
              <a:rPr lang="cs-CZ" sz="3600" dirty="0"/>
              <a:t>V podstatě to znamená, že kdo v Severní Americe staví železnici, musí nakoupit u této společnosti a akceptovat její cenu.</a:t>
            </a:r>
          </a:p>
          <a:p>
            <a:r>
              <a:rPr lang="cs-CZ" sz="3600" dirty="0"/>
              <a:t>Role dodavatelů se v řadě odvětví výrazně změnila.</a:t>
            </a:r>
          </a:p>
        </p:txBody>
      </p:sp>
    </p:spTree>
    <p:extLst>
      <p:ext uri="{BB962C8B-B14F-4D97-AF65-F5344CB8AC3E}">
        <p14:creationId xmlns:p14="http://schemas.microsoft.com/office/powerpoint/2010/main" val="327981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549" y="4290464"/>
            <a:ext cx="6284902" cy="2281737"/>
          </a:xfrm>
        </p:spPr>
      </p:pic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1471922"/>
              </p:ext>
            </p:extLst>
          </p:nvPr>
        </p:nvGraphicFramePr>
        <p:xfrm>
          <a:off x="435006" y="1181305"/>
          <a:ext cx="11321988" cy="2884669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8304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04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04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304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47877"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bg1"/>
                          </a:solidFill>
                        </a:rPr>
                        <a:t>Tvorba</a:t>
                      </a:r>
                      <a:r>
                        <a:rPr lang="cs-CZ" baseline="0" dirty="0">
                          <a:solidFill>
                            <a:schemeClr val="bg1"/>
                          </a:solidFill>
                        </a:rPr>
                        <a:t> nové hodnoty pro dodavatele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bg1"/>
                          </a:solidFill>
                        </a:rPr>
                        <a:t>Změna způsobu nakupování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bg1"/>
                          </a:solidFill>
                        </a:rPr>
                        <a:t>Vytvoření nového dodavatele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bg1"/>
                          </a:solidFill>
                        </a:rPr>
                        <a:t>Tvrdé jednání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8396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Můžeme pomoci dodavateli vstoupit</a:t>
                      </a:r>
                      <a:r>
                        <a:rPr lang="cs-CZ" baseline="0" dirty="0"/>
                        <a:t> na nové trhy?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Můžeme vytvořit páku konsolidací našeho nákupu?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Jsou zde potencionální noví dodavatelé na</a:t>
                      </a:r>
                      <a:r>
                        <a:rPr lang="cs-CZ" baseline="0" dirty="0"/>
                        <a:t> příbuzných trzích?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Můžeme si dovolit pozastavit nebo zrušit</a:t>
                      </a:r>
                      <a:r>
                        <a:rPr lang="cs-CZ" baseline="0" dirty="0"/>
                        <a:t> naše objednávky?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8396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Můžeme dodavateli pomoci snížit rizika?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Opravdu nutně potřebujeme vše co nakupujeme?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Můžeme provést vertikální integraci a stát se vlastními</a:t>
                      </a:r>
                      <a:r>
                        <a:rPr lang="cs-CZ" baseline="0" dirty="0"/>
                        <a:t> dodavateli?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Máme prostor pro soudní či mimosoudní spory?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435006" y="642098"/>
            <a:ext cx="1941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Nízká úroveň rizika</a:t>
            </a:r>
            <a:endParaRPr lang="en-US" dirty="0"/>
          </a:p>
        </p:txBody>
      </p:sp>
      <p:sp>
        <p:nvSpPr>
          <p:cNvPr id="6" name="TextovéPole 5"/>
          <p:cNvSpPr txBox="1"/>
          <p:nvPr/>
        </p:nvSpPr>
        <p:spPr>
          <a:xfrm>
            <a:off x="9668152" y="642098"/>
            <a:ext cx="2088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Vysoká úroveň rizika</a:t>
            </a:r>
            <a:endParaRPr lang="en-US" dirty="0"/>
          </a:p>
        </p:txBody>
      </p:sp>
      <p:cxnSp>
        <p:nvCxnSpPr>
          <p:cNvPr id="8" name="Přímá spojnice se šipkou 7"/>
          <p:cNvCxnSpPr>
            <a:stCxn id="5" idx="3"/>
            <a:endCxn id="6" idx="1"/>
          </p:cNvCxnSpPr>
          <p:nvPr/>
        </p:nvCxnSpPr>
        <p:spPr>
          <a:xfrm>
            <a:off x="2376050" y="826764"/>
            <a:ext cx="7292102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55751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Tvorba nové hodnoty pro dodavatele: Příklad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Výrobce piva byl pod cenovým tlakem dodavatele plechovek.</a:t>
            </a:r>
          </a:p>
          <a:p>
            <a:r>
              <a:rPr lang="cs-CZ" dirty="0"/>
              <a:t>Se záměrem vstoupit na dva nové zahraniční trhy přišla příležitost.</a:t>
            </a:r>
          </a:p>
          <a:p>
            <a:r>
              <a:rPr lang="cs-CZ" dirty="0"/>
              <a:t>Pivovar poskytl dodavateli novou hodnotu výměnou za množstevní slevu 10%.</a:t>
            </a:r>
          </a:p>
          <a:p>
            <a:r>
              <a:rPr lang="cs-CZ" dirty="0"/>
              <a:t>Výměnou se zavázal používat na nových trzích jeho plechovky.</a:t>
            </a:r>
          </a:p>
          <a:p>
            <a:r>
              <a:rPr lang="cs-CZ" dirty="0"/>
              <a:t>Návrhu předcházela detailní příprava marketingového týmu a týmu nákupu.</a:t>
            </a:r>
          </a:p>
          <a:p>
            <a:r>
              <a:rPr lang="cs-CZ" dirty="0"/>
              <a:t>Oba konce hodnotového řetězce ve firmě spolupracovaly.</a:t>
            </a:r>
          </a:p>
        </p:txBody>
      </p:sp>
    </p:spTree>
    <p:extLst>
      <p:ext uri="{BB962C8B-B14F-4D97-AF65-F5344CB8AC3E}">
        <p14:creationId xmlns:p14="http://schemas.microsoft.com/office/powerpoint/2010/main" val="64148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Snížení rizika pro dodavatele: Příklad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Firma působící v chemickém průmyslu měla za cíl vyjednat lepší podmínky dodávek chemických látek do výroby.</a:t>
            </a:r>
          </a:p>
          <a:p>
            <a:r>
              <a:rPr lang="cs-CZ" dirty="0"/>
              <a:t>Vzhledem k výkyvům v poptávce v tomto odvětví bylo podepsání dlouhodobé smlouvy o pravidelném odběru vnímáno jako snížení rizika dodavatele.</a:t>
            </a:r>
          </a:p>
          <a:p>
            <a:r>
              <a:rPr lang="cs-CZ" dirty="0"/>
              <a:t>Dodavatel získal pravidelný odběr a garanci odebraného množství.</a:t>
            </a:r>
          </a:p>
          <a:p>
            <a:r>
              <a:rPr lang="cs-CZ" dirty="0"/>
              <a:t>Pro dodavatele to znamenalo mnohem jednodušší plánování svého procesu výroby a proto přistoupil na požadovanou slevu.</a:t>
            </a:r>
          </a:p>
        </p:txBody>
      </p:sp>
    </p:spTree>
    <p:extLst>
      <p:ext uri="{BB962C8B-B14F-4D97-AF65-F5344CB8AC3E}">
        <p14:creationId xmlns:p14="http://schemas.microsoft.com/office/powerpoint/2010/main" val="2858405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Společný (centrální) nákup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Řada velkých firem nemá přehled o tom, od koho její jednotlivé divize nakupují.</a:t>
            </a:r>
          </a:p>
          <a:p>
            <a:r>
              <a:rPr lang="cs-CZ" sz="3200" dirty="0"/>
              <a:t>Často stačí analýza nákupů k tomu, aby byl identifikován jeden velký dodavatel.</a:t>
            </a:r>
          </a:p>
          <a:p>
            <a:r>
              <a:rPr lang="cs-CZ" sz="3200" dirty="0"/>
              <a:t>Součástí vyjednávání je pak uvědomění, že jsme pro dodavatele velkým zákazníkem.</a:t>
            </a:r>
          </a:p>
          <a:p>
            <a:r>
              <a:rPr lang="cs-CZ" sz="3200" dirty="0"/>
              <a:t>Na první pohled tyto souvislosti nemusí být jasné.</a:t>
            </a:r>
          </a:p>
        </p:txBody>
      </p:sp>
    </p:spTree>
    <p:extLst>
      <p:ext uri="{BB962C8B-B14F-4D97-AF65-F5344CB8AC3E}">
        <p14:creationId xmlns:p14="http://schemas.microsoft.com/office/powerpoint/2010/main" val="222471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072F78-87C7-B24C-9F83-90A997CEE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Kritéria hodnocení: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A947276-8563-7542-A062-04656E75FE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Volba cíle práce 15%</a:t>
            </a:r>
          </a:p>
          <a:p>
            <a:r>
              <a:rPr lang="cs-CZ" dirty="0"/>
              <a:t>Naplnění cíle seminární práce 30%</a:t>
            </a:r>
          </a:p>
          <a:p>
            <a:r>
              <a:rPr lang="cs-CZ" dirty="0"/>
              <a:t>Volba metod k naplnění cíle práce 15%</a:t>
            </a:r>
          </a:p>
          <a:p>
            <a:r>
              <a:rPr lang="cs-CZ" dirty="0"/>
              <a:t>Kvalita literární rešerše 15%</a:t>
            </a:r>
          </a:p>
          <a:p>
            <a:r>
              <a:rPr lang="cs-CZ" dirty="0"/>
              <a:t>Schopnost propojovat teorii s praxí či vlastním úsudkem 15%</a:t>
            </a:r>
          </a:p>
          <a:p>
            <a:r>
              <a:rPr lang="cs-CZ" dirty="0"/>
              <a:t>Formátování 5%</a:t>
            </a:r>
          </a:p>
          <a:p>
            <a:r>
              <a:rPr lang="cs-CZ" dirty="0"/>
              <a:t>Aktuálnost zdrojů 5%</a:t>
            </a:r>
          </a:p>
        </p:txBody>
      </p:sp>
    </p:spTree>
    <p:extLst>
      <p:ext uri="{BB962C8B-B14F-4D97-AF65-F5344CB8AC3E}">
        <p14:creationId xmlns:p14="http://schemas.microsoft.com/office/powerpoint/2010/main" val="31697027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Společný nákup: Příklad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V roce 2008 čtyři dodavatelé komponentů do bankomatů v jedné Evropské zemi kontrolovali trh.</a:t>
            </a:r>
          </a:p>
          <a:p>
            <a:r>
              <a:rPr lang="cs-CZ" sz="3200" dirty="0"/>
              <a:t>Aby vyvážily síly na trhu, spojily se čtyři banky v nákupním konsorciu.</a:t>
            </a:r>
          </a:p>
          <a:p>
            <a:r>
              <a:rPr lang="cs-CZ" sz="3200" dirty="0"/>
              <a:t>Došlo k celkové úspoře 25% na nákladech.</a:t>
            </a:r>
          </a:p>
          <a:p>
            <a:r>
              <a:rPr lang="cs-CZ" sz="3200" dirty="0"/>
              <a:t>Tento přístup je ideální na relativně fragmentovaném a vysoce konkurenčním trhu.</a:t>
            </a:r>
          </a:p>
        </p:txBody>
      </p:sp>
    </p:spTree>
    <p:extLst>
      <p:ext uri="{BB962C8B-B14F-4D97-AF65-F5344CB8AC3E}">
        <p14:creationId xmlns:p14="http://schemas.microsoft.com/office/powerpoint/2010/main" val="227881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Nákup dalších produktů od jednoho dodavatele (Cross-buying)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8653" y="1853617"/>
            <a:ext cx="10515600" cy="4351338"/>
          </a:xfrm>
        </p:spPr>
        <p:txBody>
          <a:bodyPr>
            <a:normAutofit/>
          </a:bodyPr>
          <a:lstStyle/>
          <a:p>
            <a:r>
              <a:rPr lang="cs-CZ" sz="3200" dirty="0"/>
              <a:t>Nakupujeme i jiné výrobky nebo služby u jednoho dodavatele i když bychom je jednoduše získali u jiného.</a:t>
            </a:r>
          </a:p>
          <a:p>
            <a:r>
              <a:rPr lang="cs-CZ" sz="3200" dirty="0"/>
              <a:t>Tuto situaci je třeba dodavateli zmínit a využít při vyjednávání.</a:t>
            </a:r>
          </a:p>
          <a:p>
            <a:r>
              <a:rPr lang="cs-CZ" sz="3200" dirty="0"/>
              <a:t>Často vede k nabídce slevy.</a:t>
            </a:r>
          </a:p>
          <a:p>
            <a:r>
              <a:rPr lang="cs-CZ" sz="3200" dirty="0"/>
              <a:t>Podobně také oznámení o konsolidaci dodavatelů.</a:t>
            </a:r>
          </a:p>
          <a:p>
            <a:r>
              <a:rPr lang="cs-CZ" sz="3200" dirty="0"/>
              <a:t>Často jen toto prohlášení způsobem jak získat větší sílu ve vyjednávání.</a:t>
            </a:r>
          </a:p>
        </p:txBody>
      </p:sp>
    </p:spTree>
    <p:extLst>
      <p:ext uri="{BB962C8B-B14F-4D97-AF65-F5344CB8AC3E}">
        <p14:creationId xmlns:p14="http://schemas.microsoft.com/office/powerpoint/2010/main" val="80412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Technika stanovení hodnoty dodavatele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3600" dirty="0"/>
              <a:t>Nejjednodušší způsob, který lze využít je říct si, co by firma dělala, pokud by její dodavatel náhle skončil.</a:t>
            </a:r>
          </a:p>
          <a:p>
            <a:r>
              <a:rPr lang="cs-CZ" sz="3600" dirty="0"/>
              <a:t>Většinou management firmy napadne několik způsobů jak z této situace ven.</a:t>
            </a:r>
          </a:p>
          <a:p>
            <a:r>
              <a:rPr lang="cs-CZ" sz="3600" dirty="0"/>
              <a:t>Často toto cvičení stačí, aby si firma uvědomila sílu ve své vyjednávací pozici.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029001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ýsledek obrázku pro NEGOTI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51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39135" y="5112561"/>
            <a:ext cx="5705903" cy="1325563"/>
          </a:xfrm>
          <a:solidFill>
            <a:schemeClr val="bg1"/>
          </a:solidFill>
        </p:spPr>
        <p:txBody>
          <a:bodyPr/>
          <a:lstStyle/>
          <a:p>
            <a:r>
              <a:rPr lang="cs-CZ" dirty="0">
                <a:latin typeface="+mn-lt"/>
              </a:rPr>
              <a:t>  Obchodní jednání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995714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Základy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z="3600" dirty="0"/>
              <a:t>Ze všech dovedností nezávislého profesionála či podnikatele patří vyjednávání k těm základním a nejdůležitějším.</a:t>
            </a:r>
          </a:p>
          <a:p>
            <a:r>
              <a:rPr lang="cs-CZ" sz="3600" dirty="0"/>
              <a:t>Úspěšné obchodní jednání spočívá v důkladné přípravě, dobrém zahájení a schopnostech vyjednavače.</a:t>
            </a:r>
          </a:p>
          <a:p>
            <a:r>
              <a:rPr lang="cs-CZ" sz="3600" dirty="0"/>
              <a:t>V České Republice je velmi malá vymahatelnost práva a proto je bezchybné jednání výchozí podmínkou pro spolehlivé jištění zakázek a pohledávek.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8453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Příprava na jednání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err="1"/>
              <a:t>Časovým</a:t>
            </a:r>
            <a:r>
              <a:rPr lang="en-US" sz="3200" dirty="0"/>
              <a:t> </a:t>
            </a:r>
            <a:r>
              <a:rPr lang="en-US" sz="3200" dirty="0" err="1"/>
              <a:t>ztrátám</a:t>
            </a:r>
            <a:r>
              <a:rPr lang="en-US" sz="3200" dirty="0"/>
              <a:t> </a:t>
            </a:r>
            <a:r>
              <a:rPr lang="en-US" sz="3200" dirty="0" err="1"/>
              <a:t>můžete</a:t>
            </a:r>
            <a:r>
              <a:rPr lang="en-US" sz="3200" dirty="0"/>
              <a:t> </a:t>
            </a:r>
            <a:r>
              <a:rPr lang="en-US" sz="3200" dirty="0" err="1"/>
              <a:t>předejít</a:t>
            </a:r>
            <a:r>
              <a:rPr lang="en-US" sz="3200" dirty="0"/>
              <a:t> </a:t>
            </a:r>
            <a:r>
              <a:rPr lang="en-US" sz="3200" dirty="0" err="1"/>
              <a:t>omezením</a:t>
            </a:r>
            <a:r>
              <a:rPr lang="en-US" sz="3200" dirty="0"/>
              <a:t> </a:t>
            </a:r>
            <a:r>
              <a:rPr lang="en-US" sz="3200" dirty="0" err="1"/>
              <a:t>počtu</a:t>
            </a:r>
            <a:r>
              <a:rPr lang="en-US" sz="3200" dirty="0"/>
              <a:t> </a:t>
            </a:r>
            <a:r>
              <a:rPr lang="en-US" sz="3200" dirty="0" err="1"/>
              <a:t>informativních</a:t>
            </a:r>
            <a:r>
              <a:rPr lang="en-US" sz="3200" dirty="0"/>
              <a:t> </a:t>
            </a:r>
            <a:r>
              <a:rPr lang="en-US" sz="3200" dirty="0" err="1"/>
              <a:t>schůzek</a:t>
            </a:r>
            <a:r>
              <a:rPr lang="en-US" sz="3200" dirty="0"/>
              <a:t>.</a:t>
            </a:r>
            <a:endParaRPr lang="cs-CZ" sz="3200" dirty="0"/>
          </a:p>
          <a:p>
            <a:r>
              <a:rPr lang="en-US" sz="3200" dirty="0"/>
              <a:t>Ty </a:t>
            </a:r>
            <a:r>
              <a:rPr lang="en-US" sz="3200" dirty="0" err="1"/>
              <a:t>totiž</a:t>
            </a:r>
            <a:r>
              <a:rPr lang="en-US" sz="3200" dirty="0"/>
              <a:t> </a:t>
            </a:r>
            <a:r>
              <a:rPr lang="en-US" sz="3200" dirty="0" err="1"/>
              <a:t>nevedou</a:t>
            </a:r>
            <a:r>
              <a:rPr lang="en-US" sz="3200" dirty="0"/>
              <a:t> </a:t>
            </a:r>
            <a:r>
              <a:rPr lang="en-US" sz="3200" dirty="0" err="1"/>
              <a:t>tak</a:t>
            </a:r>
            <a:r>
              <a:rPr lang="en-US" sz="3200" dirty="0"/>
              <a:t> </a:t>
            </a:r>
            <a:r>
              <a:rPr lang="en-US" sz="3200" dirty="0" err="1"/>
              <a:t>často</a:t>
            </a:r>
            <a:r>
              <a:rPr lang="en-US" sz="3200" dirty="0"/>
              <a:t> k </a:t>
            </a:r>
            <a:r>
              <a:rPr lang="en-US" sz="3200" dirty="0" err="1"/>
              <a:t>dohodě</a:t>
            </a:r>
            <a:r>
              <a:rPr lang="en-US" sz="3200" dirty="0"/>
              <a:t>, </a:t>
            </a:r>
            <a:r>
              <a:rPr lang="en-US" sz="3200" dirty="0" err="1"/>
              <a:t>takže</a:t>
            </a:r>
            <a:r>
              <a:rPr lang="en-US" sz="3200" dirty="0"/>
              <a:t> je </a:t>
            </a:r>
            <a:r>
              <a:rPr lang="en-US" sz="3200" dirty="0" err="1"/>
              <a:t>lepší</a:t>
            </a:r>
            <a:r>
              <a:rPr lang="en-US" sz="3200" dirty="0"/>
              <a:t> </a:t>
            </a:r>
            <a:r>
              <a:rPr lang="en-US" sz="3200" dirty="0" err="1"/>
              <a:t>domluvit</a:t>
            </a:r>
            <a:r>
              <a:rPr lang="en-US" sz="3200" dirty="0"/>
              <a:t> s </a:t>
            </a:r>
            <a:r>
              <a:rPr lang="en-US" sz="3200" dirty="0" err="1"/>
              <a:t>partnerem</a:t>
            </a:r>
            <a:r>
              <a:rPr lang="en-US" sz="3200" dirty="0"/>
              <a:t> </a:t>
            </a:r>
            <a:r>
              <a:rPr lang="en-US" sz="3200" dirty="0" err="1"/>
              <a:t>téma</a:t>
            </a:r>
            <a:r>
              <a:rPr lang="en-US" sz="3200" dirty="0"/>
              <a:t> </a:t>
            </a:r>
            <a:r>
              <a:rPr lang="en-US" sz="3200" dirty="0" err="1"/>
              <a:t>jednání</a:t>
            </a:r>
            <a:r>
              <a:rPr lang="en-US" sz="3200" dirty="0"/>
              <a:t> </a:t>
            </a:r>
            <a:r>
              <a:rPr lang="en-US" sz="3200" dirty="0" err="1"/>
              <a:t>přesněji</a:t>
            </a:r>
            <a:r>
              <a:rPr lang="en-US" sz="3200" dirty="0"/>
              <a:t> </a:t>
            </a:r>
            <a:r>
              <a:rPr lang="en-US" sz="3200" dirty="0" err="1"/>
              <a:t>předem</a:t>
            </a:r>
            <a:r>
              <a:rPr lang="en-US" sz="3200" dirty="0"/>
              <a:t>.</a:t>
            </a:r>
            <a:endParaRPr lang="cs-CZ" sz="3200" dirty="0"/>
          </a:p>
          <a:p>
            <a:r>
              <a:rPr lang="en-US" sz="3200" dirty="0" err="1"/>
              <a:t>Prvním</a:t>
            </a:r>
            <a:r>
              <a:rPr lang="en-US" sz="3200" dirty="0"/>
              <a:t> </a:t>
            </a:r>
            <a:r>
              <a:rPr lang="en-US" sz="3200" dirty="0" err="1"/>
              <a:t>krokem</a:t>
            </a:r>
            <a:r>
              <a:rPr lang="en-US" sz="3200" dirty="0"/>
              <a:t> </a:t>
            </a:r>
            <a:r>
              <a:rPr lang="en-US" sz="3200" dirty="0" err="1"/>
              <a:t>vaší</a:t>
            </a:r>
            <a:r>
              <a:rPr lang="en-US" sz="3200" dirty="0"/>
              <a:t> </a:t>
            </a:r>
            <a:r>
              <a:rPr lang="en-US" sz="3200" dirty="0" err="1"/>
              <a:t>přípravy</a:t>
            </a:r>
            <a:r>
              <a:rPr lang="en-US" sz="3200" dirty="0"/>
              <a:t> by </a:t>
            </a:r>
            <a:r>
              <a:rPr lang="en-US" sz="3200" dirty="0" err="1"/>
              <a:t>mělo</a:t>
            </a:r>
            <a:r>
              <a:rPr lang="en-US" sz="3200" dirty="0"/>
              <a:t> </a:t>
            </a:r>
            <a:r>
              <a:rPr lang="en-US" sz="3200" dirty="0" err="1"/>
              <a:t>být</a:t>
            </a:r>
            <a:r>
              <a:rPr lang="en-US" sz="3200" dirty="0"/>
              <a:t> </a:t>
            </a:r>
            <a:r>
              <a:rPr lang="en-US" sz="3200" dirty="0" err="1"/>
              <a:t>prostudování</a:t>
            </a:r>
            <a:r>
              <a:rPr lang="en-US" sz="3200" dirty="0"/>
              <a:t> </a:t>
            </a:r>
            <a:r>
              <a:rPr lang="en-US" sz="3200" dirty="0" err="1"/>
              <a:t>všech</a:t>
            </a:r>
            <a:r>
              <a:rPr lang="en-US" sz="3200" dirty="0"/>
              <a:t> </a:t>
            </a:r>
            <a:r>
              <a:rPr lang="en-US" sz="3200" dirty="0" err="1"/>
              <a:t>dostupných</a:t>
            </a:r>
            <a:r>
              <a:rPr lang="en-US" sz="3200" dirty="0"/>
              <a:t> </a:t>
            </a:r>
            <a:r>
              <a:rPr lang="en-US" sz="3200" dirty="0" err="1"/>
              <a:t>podkladů</a:t>
            </a:r>
            <a:r>
              <a:rPr lang="en-US" sz="3200" dirty="0"/>
              <a:t> a </a:t>
            </a:r>
            <a:r>
              <a:rPr lang="en-US" sz="3200" dirty="0" err="1"/>
              <a:t>informací</a:t>
            </a:r>
            <a:r>
              <a:rPr lang="en-US" sz="3200" dirty="0"/>
              <a:t> o </a:t>
            </a:r>
            <a:r>
              <a:rPr lang="en-US" sz="3200" dirty="0" err="1"/>
              <a:t>partnerovi</a:t>
            </a:r>
            <a:r>
              <a:rPr lang="en-US" sz="3200" dirty="0"/>
              <a:t> </a:t>
            </a:r>
            <a:r>
              <a:rPr lang="en-US" sz="3200" dirty="0" err="1"/>
              <a:t>i</a:t>
            </a:r>
            <a:r>
              <a:rPr lang="en-US" sz="3200" dirty="0"/>
              <a:t> </a:t>
            </a:r>
            <a:r>
              <a:rPr lang="en-US" sz="3200" dirty="0" err="1"/>
              <a:t>jeho</a:t>
            </a:r>
            <a:r>
              <a:rPr lang="en-US" sz="3200" dirty="0"/>
              <a:t> </a:t>
            </a:r>
            <a:r>
              <a:rPr lang="en-US" sz="3200" dirty="0" err="1"/>
              <a:t>zázemí</a:t>
            </a:r>
            <a:r>
              <a:rPr lang="en-US" sz="3200" dirty="0"/>
              <a:t>.</a:t>
            </a:r>
            <a:endParaRPr lang="cs-CZ" sz="3200" dirty="0"/>
          </a:p>
          <a:p>
            <a:r>
              <a:rPr lang="cs-CZ" sz="3200" dirty="0"/>
              <a:t>Oč lépe partnera předem poznáte, tím snáze se vám jednání povede.</a:t>
            </a:r>
          </a:p>
        </p:txBody>
      </p:sp>
    </p:spTree>
    <p:extLst>
      <p:ext uri="{BB962C8B-B14F-4D97-AF65-F5344CB8AC3E}">
        <p14:creationId xmlns:p14="http://schemas.microsoft.com/office/powerpoint/2010/main" val="220486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Příprava jednání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Svůj</a:t>
            </a:r>
            <a:r>
              <a:rPr lang="en-GB" dirty="0"/>
              <a:t> </a:t>
            </a:r>
            <a:r>
              <a:rPr lang="en-GB" b="1" dirty="0" err="1"/>
              <a:t>návrh</a:t>
            </a:r>
            <a:r>
              <a:rPr lang="en-GB" dirty="0"/>
              <a:t> k </a:t>
            </a:r>
            <a:r>
              <a:rPr lang="en-GB" dirty="0" err="1"/>
              <a:t>jednání</a:t>
            </a:r>
            <a:r>
              <a:rPr lang="en-GB" dirty="0"/>
              <a:t> </a:t>
            </a:r>
            <a:r>
              <a:rPr lang="en-GB" dirty="0" err="1"/>
              <a:t>stručně</a:t>
            </a:r>
            <a:r>
              <a:rPr lang="en-GB" dirty="0"/>
              <a:t> </a:t>
            </a:r>
            <a:r>
              <a:rPr lang="en-GB" dirty="0" err="1"/>
              <a:t>sepište</a:t>
            </a:r>
            <a:r>
              <a:rPr lang="en-GB" dirty="0"/>
              <a:t> a </a:t>
            </a:r>
            <a:r>
              <a:rPr lang="en-GB" dirty="0" err="1"/>
              <a:t>poskytněte</a:t>
            </a:r>
            <a:r>
              <a:rPr lang="en-GB" dirty="0"/>
              <a:t> </a:t>
            </a:r>
            <a:r>
              <a:rPr lang="en-GB" dirty="0" err="1"/>
              <a:t>jej</a:t>
            </a:r>
            <a:r>
              <a:rPr lang="en-GB" dirty="0"/>
              <a:t> </a:t>
            </a:r>
            <a:r>
              <a:rPr lang="en-GB" dirty="0" err="1"/>
              <a:t>partnerovi</a:t>
            </a:r>
            <a:r>
              <a:rPr lang="en-GB" dirty="0"/>
              <a:t> </a:t>
            </a:r>
            <a:r>
              <a:rPr lang="en-GB" b="1" dirty="0" err="1"/>
              <a:t>předem</a:t>
            </a:r>
            <a:r>
              <a:rPr lang="en-GB" b="1" dirty="0"/>
              <a:t>.</a:t>
            </a:r>
            <a:endParaRPr lang="cs-CZ" b="1" dirty="0"/>
          </a:p>
          <a:p>
            <a:r>
              <a:rPr lang="en-GB" dirty="0" err="1"/>
              <a:t>Například</a:t>
            </a:r>
            <a:r>
              <a:rPr lang="en-GB" dirty="0"/>
              <a:t> </a:t>
            </a:r>
            <a:r>
              <a:rPr lang="en-GB" dirty="0" err="1"/>
              <a:t>jako</a:t>
            </a:r>
            <a:r>
              <a:rPr lang="en-GB" dirty="0"/>
              <a:t> </a:t>
            </a:r>
            <a:r>
              <a:rPr lang="en-GB" dirty="0" err="1"/>
              <a:t>poptávající</a:t>
            </a:r>
            <a:r>
              <a:rPr lang="en-GB" dirty="0"/>
              <a:t> mu </a:t>
            </a:r>
            <a:r>
              <a:rPr lang="en-GB" dirty="0" err="1"/>
              <a:t>pošlete</a:t>
            </a:r>
            <a:r>
              <a:rPr lang="en-GB" dirty="0"/>
              <a:t> </a:t>
            </a:r>
            <a:r>
              <a:rPr lang="en-GB" dirty="0" err="1"/>
              <a:t>písemnou</a:t>
            </a:r>
            <a:r>
              <a:rPr lang="en-GB" dirty="0"/>
              <a:t> </a:t>
            </a:r>
            <a:r>
              <a:rPr lang="en-GB" b="1" dirty="0" err="1"/>
              <a:t>poptávku</a:t>
            </a:r>
            <a:r>
              <a:rPr lang="cs-CZ" b="1" dirty="0"/>
              <a:t>.</a:t>
            </a:r>
          </a:p>
          <a:p>
            <a:r>
              <a:rPr lang="en-GB" dirty="0" err="1"/>
              <a:t>Jestliže</a:t>
            </a:r>
            <a:r>
              <a:rPr lang="en-GB" dirty="0"/>
              <a:t> partner </a:t>
            </a:r>
            <a:r>
              <a:rPr lang="en-GB" dirty="0" err="1"/>
              <a:t>nebude</a:t>
            </a:r>
            <a:r>
              <a:rPr lang="en-GB" dirty="0"/>
              <a:t> s </a:t>
            </a:r>
            <a:r>
              <a:rPr lang="en-GB" dirty="0" err="1"/>
              <a:t>návrhem</a:t>
            </a:r>
            <a:r>
              <a:rPr lang="en-GB" dirty="0"/>
              <a:t> </a:t>
            </a:r>
            <a:r>
              <a:rPr lang="en-GB" dirty="0" err="1"/>
              <a:t>souhlasit</a:t>
            </a:r>
            <a:r>
              <a:rPr lang="en-GB" dirty="0"/>
              <a:t>, </a:t>
            </a:r>
            <a:r>
              <a:rPr lang="en-GB" dirty="0" err="1"/>
              <a:t>můžete</a:t>
            </a:r>
            <a:r>
              <a:rPr lang="en-GB" dirty="0"/>
              <a:t> mu </a:t>
            </a:r>
            <a:r>
              <a:rPr lang="en-GB" dirty="0" err="1"/>
              <a:t>poslat</a:t>
            </a:r>
            <a:r>
              <a:rPr lang="en-GB" dirty="0"/>
              <a:t> </a:t>
            </a:r>
            <a:r>
              <a:rPr lang="en-GB" dirty="0" err="1"/>
              <a:t>další</a:t>
            </a:r>
            <a:r>
              <a:rPr lang="en-GB" dirty="0"/>
              <a:t> a </a:t>
            </a:r>
            <a:r>
              <a:rPr lang="en-GB" dirty="0" err="1"/>
              <a:t>nebo</a:t>
            </a:r>
            <a:r>
              <a:rPr lang="en-GB" dirty="0"/>
              <a:t> </a:t>
            </a:r>
            <a:r>
              <a:rPr lang="en-GB" dirty="0" err="1"/>
              <a:t>přinejmenším</a:t>
            </a:r>
            <a:r>
              <a:rPr lang="en-GB" dirty="0"/>
              <a:t> </a:t>
            </a:r>
            <a:r>
              <a:rPr lang="en-GB" dirty="0" err="1"/>
              <a:t>ušetříte</a:t>
            </a:r>
            <a:r>
              <a:rPr lang="en-GB" dirty="0"/>
              <a:t> </a:t>
            </a:r>
            <a:r>
              <a:rPr lang="en-GB" dirty="0" err="1"/>
              <a:t>čas</a:t>
            </a:r>
            <a:r>
              <a:rPr lang="en-GB" dirty="0"/>
              <a:t>, </a:t>
            </a:r>
            <a:r>
              <a:rPr lang="en-GB" dirty="0" err="1"/>
              <a:t>který</a:t>
            </a:r>
            <a:r>
              <a:rPr lang="en-GB" dirty="0"/>
              <a:t> </a:t>
            </a:r>
            <a:r>
              <a:rPr lang="en-GB" dirty="0" err="1"/>
              <a:t>byste</a:t>
            </a:r>
            <a:r>
              <a:rPr lang="en-GB" dirty="0"/>
              <a:t> </a:t>
            </a:r>
            <a:r>
              <a:rPr lang="en-GB" dirty="0" err="1"/>
              <a:t>ztratili</a:t>
            </a:r>
            <a:r>
              <a:rPr lang="en-GB" dirty="0"/>
              <a:t> </a:t>
            </a:r>
            <a:r>
              <a:rPr lang="en-GB" dirty="0" err="1"/>
              <a:t>zbytečnou</a:t>
            </a:r>
            <a:r>
              <a:rPr lang="en-GB" dirty="0"/>
              <a:t> </a:t>
            </a:r>
            <a:r>
              <a:rPr lang="en-GB" dirty="0" err="1"/>
              <a:t>schůzkou</a:t>
            </a:r>
            <a:r>
              <a:rPr lang="en-GB" dirty="0"/>
              <a:t>.</a:t>
            </a:r>
            <a:endParaRPr lang="cs-CZ" dirty="0"/>
          </a:p>
          <a:p>
            <a:r>
              <a:rPr lang="en-GB" dirty="0" err="1"/>
              <a:t>Pokud</a:t>
            </a:r>
            <a:r>
              <a:rPr lang="en-GB" dirty="0"/>
              <a:t> </a:t>
            </a:r>
            <a:r>
              <a:rPr lang="en-GB" dirty="0" err="1"/>
              <a:t>partnera</a:t>
            </a:r>
            <a:r>
              <a:rPr lang="en-GB" dirty="0"/>
              <a:t> </a:t>
            </a:r>
            <a:r>
              <a:rPr lang="en-GB" dirty="0" err="1"/>
              <a:t>váš</a:t>
            </a:r>
            <a:r>
              <a:rPr lang="en-GB" dirty="0"/>
              <a:t> </a:t>
            </a:r>
            <a:r>
              <a:rPr lang="en-GB" dirty="0" err="1"/>
              <a:t>návrh</a:t>
            </a:r>
            <a:r>
              <a:rPr lang="en-GB" dirty="0"/>
              <a:t> </a:t>
            </a:r>
            <a:r>
              <a:rPr lang="en-GB" dirty="0" err="1"/>
              <a:t>zaujme</a:t>
            </a:r>
            <a:r>
              <a:rPr lang="en-GB" dirty="0"/>
              <a:t>, </a:t>
            </a:r>
            <a:r>
              <a:rPr lang="en-GB" dirty="0" err="1"/>
              <a:t>dojednejte</a:t>
            </a:r>
            <a:r>
              <a:rPr lang="en-GB" dirty="0"/>
              <a:t> </a:t>
            </a:r>
            <a:r>
              <a:rPr lang="en-GB" dirty="0" err="1"/>
              <a:t>si</a:t>
            </a:r>
            <a:r>
              <a:rPr lang="en-GB" dirty="0"/>
              <a:t> </a:t>
            </a:r>
            <a:r>
              <a:rPr lang="en-GB" dirty="0" err="1"/>
              <a:t>osobní</a:t>
            </a:r>
            <a:r>
              <a:rPr lang="en-GB" dirty="0"/>
              <a:t> </a:t>
            </a:r>
            <a:r>
              <a:rPr lang="en-GB" dirty="0" err="1"/>
              <a:t>setkání</a:t>
            </a:r>
            <a:r>
              <a:rPr lang="en-GB" dirty="0"/>
              <a:t>.</a:t>
            </a:r>
            <a:endParaRPr lang="cs-CZ" dirty="0"/>
          </a:p>
          <a:p>
            <a:r>
              <a:rPr lang="en-GB" dirty="0" err="1"/>
              <a:t>Klíčový</a:t>
            </a:r>
            <a:r>
              <a:rPr lang="en-GB" dirty="0"/>
              <a:t> je </a:t>
            </a:r>
            <a:r>
              <a:rPr lang="en-GB" dirty="0" err="1"/>
              <a:t>zejména</a:t>
            </a:r>
            <a:r>
              <a:rPr lang="en-GB" dirty="0"/>
              <a:t> </a:t>
            </a:r>
            <a:r>
              <a:rPr lang="en-GB" b="1" dirty="0" err="1"/>
              <a:t>výběr</a:t>
            </a:r>
            <a:r>
              <a:rPr lang="en-GB" b="1" dirty="0"/>
              <a:t> </a:t>
            </a:r>
            <a:r>
              <a:rPr lang="en-GB" b="1" dirty="0" err="1"/>
              <a:t>času</a:t>
            </a:r>
            <a:r>
              <a:rPr lang="en-GB" b="1" dirty="0"/>
              <a:t> a </a:t>
            </a:r>
            <a:r>
              <a:rPr lang="en-GB" b="1" dirty="0" err="1"/>
              <a:t>místa</a:t>
            </a:r>
            <a:r>
              <a:rPr lang="en-GB" b="1" dirty="0"/>
              <a:t>.</a:t>
            </a:r>
            <a:r>
              <a:rPr lang="en-GB" dirty="0"/>
              <a:t> </a:t>
            </a:r>
            <a:r>
              <a:rPr lang="en-GB" dirty="0" err="1"/>
              <a:t>Zvolte</a:t>
            </a:r>
            <a:r>
              <a:rPr lang="en-GB" dirty="0"/>
              <a:t> </a:t>
            </a:r>
            <a:r>
              <a:rPr lang="en-GB" dirty="0" err="1"/>
              <a:t>si</a:t>
            </a:r>
            <a:r>
              <a:rPr lang="en-GB" dirty="0"/>
              <a:t> </a:t>
            </a:r>
            <a:r>
              <a:rPr lang="en-GB" dirty="0" err="1"/>
              <a:t>čas</a:t>
            </a:r>
            <a:r>
              <a:rPr lang="en-GB" dirty="0"/>
              <a:t>, </a:t>
            </a:r>
            <a:r>
              <a:rPr lang="en-GB" dirty="0" err="1"/>
              <a:t>kdy</a:t>
            </a:r>
            <a:r>
              <a:rPr lang="en-GB" dirty="0"/>
              <a:t> </a:t>
            </a:r>
            <a:r>
              <a:rPr lang="en-GB" dirty="0" err="1"/>
              <a:t>jste</a:t>
            </a:r>
            <a:r>
              <a:rPr lang="en-GB" dirty="0"/>
              <a:t> </a:t>
            </a:r>
            <a:r>
              <a:rPr lang="en-GB" dirty="0" err="1"/>
              <a:t>obvykle</a:t>
            </a:r>
            <a:r>
              <a:rPr lang="en-GB" dirty="0"/>
              <a:t> </a:t>
            </a:r>
            <a:r>
              <a:rPr lang="en-GB" dirty="0" err="1"/>
              <a:t>nejvíce</a:t>
            </a:r>
            <a:r>
              <a:rPr lang="en-GB" dirty="0"/>
              <a:t> fit, a </a:t>
            </a:r>
            <a:r>
              <a:rPr lang="en-GB" dirty="0" err="1"/>
              <a:t>prostředí</a:t>
            </a:r>
            <a:r>
              <a:rPr lang="en-GB" dirty="0"/>
              <a:t>,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kterém</a:t>
            </a:r>
            <a:r>
              <a:rPr lang="en-GB" dirty="0"/>
              <a:t> se </a:t>
            </a:r>
            <a:r>
              <a:rPr lang="en-GB" dirty="0" err="1"/>
              <a:t>budete</a:t>
            </a:r>
            <a:r>
              <a:rPr lang="en-GB" dirty="0"/>
              <a:t> </a:t>
            </a:r>
            <a:r>
              <a:rPr lang="en-GB" dirty="0" err="1"/>
              <a:t>cítit</a:t>
            </a:r>
            <a:r>
              <a:rPr lang="en-GB" dirty="0"/>
              <a:t> </a:t>
            </a:r>
            <a:r>
              <a:rPr lang="en-GB" dirty="0" err="1"/>
              <a:t>dobře</a:t>
            </a:r>
            <a:r>
              <a:rPr lang="en-GB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24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Příprava jednání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3200" dirty="0" err="1"/>
              <a:t>Místem</a:t>
            </a:r>
            <a:r>
              <a:rPr lang="en-GB" sz="3200" dirty="0"/>
              <a:t> </a:t>
            </a:r>
            <a:r>
              <a:rPr lang="en-GB" sz="3200" dirty="0" err="1"/>
              <a:t>setkání</a:t>
            </a:r>
            <a:r>
              <a:rPr lang="en-GB" sz="3200" dirty="0"/>
              <a:t> by </a:t>
            </a:r>
            <a:r>
              <a:rPr lang="en-GB" sz="3200" dirty="0" err="1"/>
              <a:t>neměla</a:t>
            </a:r>
            <a:r>
              <a:rPr lang="en-GB" sz="3200" dirty="0"/>
              <a:t> </a:t>
            </a:r>
            <a:r>
              <a:rPr lang="en-GB" sz="3200" dirty="0" err="1"/>
              <a:t>být</a:t>
            </a:r>
            <a:r>
              <a:rPr lang="en-GB" sz="3200" dirty="0"/>
              <a:t> </a:t>
            </a:r>
            <a:r>
              <a:rPr lang="en-GB" sz="3200" dirty="0" err="1"/>
              <a:t>rušná</a:t>
            </a:r>
            <a:r>
              <a:rPr lang="en-GB" sz="3200" dirty="0"/>
              <a:t> </a:t>
            </a:r>
            <a:r>
              <a:rPr lang="en-GB" sz="3200" dirty="0" err="1"/>
              <a:t>kancelář</a:t>
            </a:r>
            <a:r>
              <a:rPr lang="en-GB" sz="3200" dirty="0"/>
              <a:t>, </a:t>
            </a:r>
            <a:r>
              <a:rPr lang="en-GB" sz="3200" dirty="0" err="1"/>
              <a:t>protože</a:t>
            </a:r>
            <a:r>
              <a:rPr lang="en-GB" sz="3200" dirty="0"/>
              <a:t> </a:t>
            </a:r>
            <a:r>
              <a:rPr lang="en-GB" sz="3200" dirty="0" err="1"/>
              <a:t>pracovní</a:t>
            </a:r>
            <a:r>
              <a:rPr lang="en-GB" sz="3200" dirty="0"/>
              <a:t> </a:t>
            </a:r>
            <a:r>
              <a:rPr lang="en-GB" sz="3200" dirty="0" err="1"/>
              <a:t>shon</a:t>
            </a:r>
            <a:r>
              <a:rPr lang="en-GB" sz="3200" dirty="0"/>
              <a:t> </a:t>
            </a:r>
            <a:r>
              <a:rPr lang="en-GB" sz="3200" dirty="0" err="1"/>
              <a:t>může</a:t>
            </a:r>
            <a:r>
              <a:rPr lang="en-GB" sz="3200" dirty="0"/>
              <a:t> </a:t>
            </a:r>
            <a:r>
              <a:rPr lang="en-GB" sz="3200" dirty="0" err="1"/>
              <a:t>jednání</a:t>
            </a:r>
            <a:r>
              <a:rPr lang="en-GB" sz="3200" dirty="0"/>
              <a:t> dost </a:t>
            </a:r>
            <a:r>
              <a:rPr lang="en-GB" sz="3200" dirty="0" err="1"/>
              <a:t>negativně</a:t>
            </a:r>
            <a:r>
              <a:rPr lang="en-GB" sz="3200" dirty="0"/>
              <a:t> </a:t>
            </a:r>
            <a:r>
              <a:rPr lang="en-GB" sz="3200" dirty="0" err="1"/>
              <a:t>ovlivnit</a:t>
            </a:r>
            <a:r>
              <a:rPr lang="en-GB" sz="3200" dirty="0"/>
              <a:t>.</a:t>
            </a:r>
            <a:endParaRPr lang="cs-CZ" sz="3200" dirty="0"/>
          </a:p>
          <a:p>
            <a:r>
              <a:rPr lang="en-GB" sz="3200" dirty="0" err="1"/>
              <a:t>Jestliže</a:t>
            </a:r>
            <a:r>
              <a:rPr lang="en-GB" sz="3200" dirty="0"/>
              <a:t> </a:t>
            </a:r>
            <a:r>
              <a:rPr lang="en-GB" sz="3200" dirty="0" err="1"/>
              <a:t>si</a:t>
            </a:r>
            <a:r>
              <a:rPr lang="en-GB" sz="3200" dirty="0"/>
              <a:t> partner </a:t>
            </a:r>
            <a:r>
              <a:rPr lang="en-GB" sz="3200" dirty="0" err="1"/>
              <a:t>chce</a:t>
            </a:r>
            <a:r>
              <a:rPr lang="en-GB" sz="3200" dirty="0"/>
              <a:t> </a:t>
            </a:r>
            <a:r>
              <a:rPr lang="en-GB" sz="3200" dirty="0" err="1"/>
              <a:t>vzít</a:t>
            </a:r>
            <a:r>
              <a:rPr lang="en-GB" sz="3200" dirty="0"/>
              <a:t> s </a:t>
            </a:r>
            <a:r>
              <a:rPr lang="en-GB" sz="3200" dirty="0" err="1"/>
              <a:t>sebou</a:t>
            </a:r>
            <a:r>
              <a:rPr lang="en-GB" sz="3200" dirty="0"/>
              <a:t> </a:t>
            </a:r>
            <a:r>
              <a:rPr lang="en-GB" sz="3200" dirty="0" err="1"/>
              <a:t>doprovod</a:t>
            </a:r>
            <a:r>
              <a:rPr lang="en-GB" sz="3200" dirty="0"/>
              <a:t>, </a:t>
            </a:r>
            <a:r>
              <a:rPr lang="en-GB" sz="3200" dirty="0" err="1"/>
              <a:t>berte</a:t>
            </a:r>
            <a:r>
              <a:rPr lang="en-GB" sz="3200" dirty="0"/>
              <a:t> to </a:t>
            </a:r>
            <a:r>
              <a:rPr lang="en-GB" sz="3200" dirty="0" err="1"/>
              <a:t>jako</a:t>
            </a:r>
            <a:r>
              <a:rPr lang="en-GB" sz="3200" dirty="0"/>
              <a:t> </a:t>
            </a:r>
            <a:r>
              <a:rPr lang="en-GB" sz="3200" b="1" dirty="0" err="1"/>
              <a:t>varovný</a:t>
            </a:r>
            <a:r>
              <a:rPr lang="en-GB" sz="3200" b="1" dirty="0"/>
              <a:t> </a:t>
            </a:r>
            <a:r>
              <a:rPr lang="en-GB" sz="3200" b="1" dirty="0" err="1"/>
              <a:t>signál</a:t>
            </a:r>
            <a:r>
              <a:rPr lang="en-GB" sz="3200" dirty="0"/>
              <a:t> a </a:t>
            </a:r>
            <a:r>
              <a:rPr lang="en-GB" sz="3200" dirty="0" err="1"/>
              <a:t>zvažte</a:t>
            </a:r>
            <a:r>
              <a:rPr lang="en-GB" sz="3200" dirty="0"/>
              <a:t> </a:t>
            </a:r>
            <a:r>
              <a:rPr lang="en-GB" sz="3200" dirty="0" err="1"/>
              <a:t>obdobný</a:t>
            </a:r>
            <a:r>
              <a:rPr lang="en-GB" sz="3200" dirty="0"/>
              <a:t> </a:t>
            </a:r>
            <a:r>
              <a:rPr lang="en-GB" sz="3200" dirty="0" err="1"/>
              <a:t>protitah</a:t>
            </a:r>
            <a:r>
              <a:rPr lang="en-GB" sz="3200" dirty="0"/>
              <a:t>, </a:t>
            </a:r>
            <a:r>
              <a:rPr lang="en-GB" sz="3200" dirty="0" err="1"/>
              <a:t>abyste</a:t>
            </a:r>
            <a:r>
              <a:rPr lang="en-GB" sz="3200" dirty="0"/>
              <a:t> </a:t>
            </a:r>
            <a:r>
              <a:rPr lang="en-GB" sz="3200" dirty="0" err="1"/>
              <a:t>nebyli</a:t>
            </a:r>
            <a:r>
              <a:rPr lang="en-GB" sz="3200" dirty="0"/>
              <a:t> v </a:t>
            </a:r>
            <a:r>
              <a:rPr lang="en-GB" sz="3200" dirty="0" err="1"/>
              <a:t>nevýhodě</a:t>
            </a:r>
            <a:r>
              <a:rPr lang="en-GB" sz="3200" dirty="0"/>
              <a:t>.</a:t>
            </a:r>
            <a:endParaRPr lang="cs-CZ" sz="3200" dirty="0"/>
          </a:p>
          <a:p>
            <a:r>
              <a:rPr lang="cs-CZ" sz="3200" dirty="0"/>
              <a:t>Promyslete si všechny možné argumenty.</a:t>
            </a:r>
          </a:p>
          <a:p>
            <a:r>
              <a:rPr lang="en-GB" sz="3200" dirty="0"/>
              <a:t>Den </a:t>
            </a:r>
            <a:r>
              <a:rPr lang="en-GB" sz="3200" dirty="0" err="1"/>
              <a:t>před</a:t>
            </a:r>
            <a:r>
              <a:rPr lang="en-GB" sz="3200" dirty="0"/>
              <a:t> </a:t>
            </a:r>
            <a:r>
              <a:rPr lang="cs-CZ" sz="3200" dirty="0"/>
              <a:t>důležitým </a:t>
            </a:r>
            <a:r>
              <a:rPr lang="en-GB" sz="3200" dirty="0" err="1"/>
              <a:t>jednáním</a:t>
            </a:r>
            <a:r>
              <a:rPr lang="en-GB" sz="3200" dirty="0"/>
              <a:t> </a:t>
            </a:r>
            <a:r>
              <a:rPr lang="en-GB" sz="3200" dirty="0" err="1"/>
              <a:t>si</a:t>
            </a:r>
            <a:r>
              <a:rPr lang="en-GB" sz="3200" dirty="0"/>
              <a:t> </a:t>
            </a:r>
            <a:r>
              <a:rPr lang="en-GB" sz="3200" dirty="0" err="1"/>
              <a:t>odpočiňte</a:t>
            </a:r>
            <a:r>
              <a:rPr lang="en-GB" sz="3200" dirty="0"/>
              <a:t> a </a:t>
            </a:r>
            <a:r>
              <a:rPr lang="en-GB" sz="3200" dirty="0" err="1"/>
              <a:t>dobře</a:t>
            </a:r>
            <a:r>
              <a:rPr lang="en-GB" sz="3200" dirty="0"/>
              <a:t> se </a:t>
            </a:r>
            <a:r>
              <a:rPr lang="en-GB" sz="3200" dirty="0" err="1"/>
              <a:t>vyspěte</a:t>
            </a:r>
            <a:r>
              <a:rPr lang="en-GB" sz="3200" dirty="0"/>
              <a:t>.</a:t>
            </a:r>
            <a:endParaRPr lang="cs-CZ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5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Úvod jednání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Na </a:t>
            </a:r>
            <a:r>
              <a:rPr lang="en-GB" dirty="0" err="1"/>
              <a:t>jednání</a:t>
            </a:r>
            <a:r>
              <a:rPr lang="en-GB" dirty="0"/>
              <a:t> </a:t>
            </a:r>
            <a:r>
              <a:rPr lang="en-GB" dirty="0" err="1"/>
              <a:t>dojděte</a:t>
            </a:r>
            <a:r>
              <a:rPr lang="en-GB" dirty="0"/>
              <a:t> </a:t>
            </a:r>
            <a:r>
              <a:rPr lang="en-GB" b="1" dirty="0" err="1"/>
              <a:t>včas</a:t>
            </a:r>
            <a:r>
              <a:rPr lang="en-GB" dirty="0"/>
              <a:t> a v </a:t>
            </a:r>
            <a:r>
              <a:rPr lang="en-GB" dirty="0" err="1"/>
              <a:t>čistém</a:t>
            </a:r>
            <a:r>
              <a:rPr lang="en-GB" dirty="0"/>
              <a:t> </a:t>
            </a:r>
            <a:r>
              <a:rPr lang="en-GB" dirty="0" err="1"/>
              <a:t>oblečení</a:t>
            </a:r>
            <a:r>
              <a:rPr lang="en-GB" dirty="0"/>
              <a:t>, </a:t>
            </a:r>
            <a:r>
              <a:rPr lang="en-GB" dirty="0" err="1"/>
              <a:t>které</a:t>
            </a:r>
            <a:r>
              <a:rPr lang="en-GB" dirty="0"/>
              <a:t> je </a:t>
            </a:r>
            <a:r>
              <a:rPr lang="en-GB" b="1" dirty="0" err="1"/>
              <a:t>přiměřené</a:t>
            </a:r>
            <a:r>
              <a:rPr lang="en-GB" dirty="0"/>
              <a:t> </a:t>
            </a:r>
            <a:r>
              <a:rPr lang="en-GB" dirty="0" err="1"/>
              <a:t>vašemu</a:t>
            </a:r>
            <a:r>
              <a:rPr lang="en-GB" dirty="0"/>
              <a:t> </a:t>
            </a:r>
            <a:r>
              <a:rPr lang="en-GB" dirty="0" err="1"/>
              <a:t>postavení</a:t>
            </a:r>
            <a:r>
              <a:rPr lang="en-GB" dirty="0"/>
              <a:t> a </a:t>
            </a:r>
            <a:r>
              <a:rPr lang="en-GB" dirty="0" err="1"/>
              <a:t>profesi</a:t>
            </a:r>
            <a:r>
              <a:rPr lang="en-GB" dirty="0"/>
              <a:t>.</a:t>
            </a:r>
            <a:endParaRPr lang="cs-CZ" dirty="0"/>
          </a:p>
          <a:p>
            <a:r>
              <a:rPr lang="en-GB" dirty="0" err="1"/>
              <a:t>Maximálně</a:t>
            </a:r>
            <a:r>
              <a:rPr lang="en-GB" dirty="0"/>
              <a:t> se </a:t>
            </a:r>
            <a:r>
              <a:rPr lang="en-GB" dirty="0" err="1"/>
              <a:t>koncentrujte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úvodní</a:t>
            </a:r>
            <a:r>
              <a:rPr lang="en-GB" dirty="0"/>
              <a:t> </a:t>
            </a:r>
            <a:r>
              <a:rPr lang="en-GB" dirty="0" err="1"/>
              <a:t>okamžiky</a:t>
            </a:r>
            <a:r>
              <a:rPr lang="en-GB" dirty="0"/>
              <a:t> </a:t>
            </a:r>
            <a:r>
              <a:rPr lang="en-GB" dirty="0" err="1"/>
              <a:t>představení</a:t>
            </a:r>
            <a:r>
              <a:rPr lang="en-GB" dirty="0"/>
              <a:t> a </a:t>
            </a:r>
            <a:r>
              <a:rPr lang="en-GB" dirty="0" err="1"/>
              <a:t>potřesení</a:t>
            </a:r>
            <a:r>
              <a:rPr lang="en-GB" dirty="0"/>
              <a:t> </a:t>
            </a:r>
            <a:r>
              <a:rPr lang="en-GB" dirty="0" err="1"/>
              <a:t>rukou</a:t>
            </a:r>
            <a:r>
              <a:rPr lang="en-GB" dirty="0"/>
              <a:t>. </a:t>
            </a:r>
            <a:endParaRPr lang="cs-CZ" dirty="0"/>
          </a:p>
          <a:p>
            <a:r>
              <a:rPr lang="cs-CZ" dirty="0"/>
              <a:t>Soustřeďte se na zapamatování jmen nikoliv na to, co máte říct vy o sobě!</a:t>
            </a:r>
          </a:p>
          <a:p>
            <a:r>
              <a:rPr lang="en-GB" dirty="0" err="1"/>
              <a:t>Dobrý</a:t>
            </a:r>
            <a:r>
              <a:rPr lang="en-GB" dirty="0"/>
              <a:t> </a:t>
            </a:r>
            <a:r>
              <a:rPr lang="en-GB" b="1" dirty="0" err="1"/>
              <a:t>první</a:t>
            </a:r>
            <a:r>
              <a:rPr lang="en-GB" b="1" dirty="0"/>
              <a:t> </a:t>
            </a:r>
            <a:r>
              <a:rPr lang="en-GB" b="1" dirty="0" err="1"/>
              <a:t>dojem</a:t>
            </a:r>
            <a:r>
              <a:rPr lang="en-GB" dirty="0"/>
              <a:t> je </a:t>
            </a:r>
            <a:r>
              <a:rPr lang="en-GB" dirty="0" err="1"/>
              <a:t>základním</a:t>
            </a:r>
            <a:r>
              <a:rPr lang="en-GB" dirty="0"/>
              <a:t> </a:t>
            </a:r>
            <a:r>
              <a:rPr lang="en-GB" dirty="0" err="1"/>
              <a:t>předpokladem</a:t>
            </a:r>
            <a:r>
              <a:rPr lang="en-GB" dirty="0"/>
              <a:t> pro </a:t>
            </a:r>
            <a:r>
              <a:rPr lang="en-GB" dirty="0" err="1"/>
              <a:t>navození</a:t>
            </a:r>
            <a:r>
              <a:rPr lang="en-GB" dirty="0"/>
              <a:t> </a:t>
            </a:r>
            <a:r>
              <a:rPr lang="en-GB" dirty="0" err="1"/>
              <a:t>příjemné</a:t>
            </a:r>
            <a:r>
              <a:rPr lang="en-GB" dirty="0"/>
              <a:t> </a:t>
            </a:r>
            <a:r>
              <a:rPr lang="en-GB" dirty="0" err="1"/>
              <a:t>atmosféry</a:t>
            </a:r>
            <a:r>
              <a:rPr lang="en-GB" dirty="0"/>
              <a:t>.</a:t>
            </a:r>
            <a:endParaRPr lang="cs-CZ" dirty="0"/>
          </a:p>
          <a:p>
            <a:r>
              <a:rPr lang="en-GB" dirty="0" err="1"/>
              <a:t>Snažte</a:t>
            </a:r>
            <a:r>
              <a:rPr lang="en-GB" dirty="0"/>
              <a:t> se </a:t>
            </a:r>
            <a:r>
              <a:rPr lang="en-GB" dirty="0" err="1"/>
              <a:t>vystupovat</a:t>
            </a:r>
            <a:r>
              <a:rPr lang="en-GB" dirty="0"/>
              <a:t> </a:t>
            </a:r>
            <a:r>
              <a:rPr lang="en-GB" dirty="0" err="1"/>
              <a:t>sebejistě</a:t>
            </a:r>
            <a:r>
              <a:rPr lang="en-GB" dirty="0"/>
              <a:t>, </a:t>
            </a:r>
            <a:r>
              <a:rPr lang="en-GB" dirty="0" err="1"/>
              <a:t>srdečně</a:t>
            </a:r>
            <a:r>
              <a:rPr lang="en-GB" dirty="0"/>
              <a:t> a </a:t>
            </a:r>
            <a:r>
              <a:rPr lang="en-GB" dirty="0" err="1"/>
              <a:t>ohleduplně</a:t>
            </a:r>
            <a:r>
              <a:rPr lang="en-GB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66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Úvod jednání 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sz="3600" dirty="0" err="1"/>
              <a:t>Pokud</a:t>
            </a:r>
            <a:r>
              <a:rPr lang="en-GB" sz="3600" dirty="0"/>
              <a:t> se </a:t>
            </a:r>
            <a:r>
              <a:rPr lang="en-GB" sz="3600" dirty="0" err="1"/>
              <a:t>na</a:t>
            </a:r>
            <a:r>
              <a:rPr lang="en-GB" sz="3600" dirty="0"/>
              <a:t> to </a:t>
            </a:r>
            <a:r>
              <a:rPr lang="en-GB" sz="3600" dirty="0" err="1"/>
              <a:t>cítíte</a:t>
            </a:r>
            <a:r>
              <a:rPr lang="en-GB" sz="3600" dirty="0"/>
              <a:t>, </a:t>
            </a:r>
            <a:r>
              <a:rPr lang="en-GB" sz="3600" dirty="0" err="1"/>
              <a:t>můžete</a:t>
            </a:r>
            <a:r>
              <a:rPr lang="en-GB" sz="3600" dirty="0"/>
              <a:t> </a:t>
            </a:r>
            <a:r>
              <a:rPr lang="en-GB" sz="3600" dirty="0" err="1"/>
              <a:t>setkání</a:t>
            </a:r>
            <a:r>
              <a:rPr lang="en-GB" sz="3600" dirty="0"/>
              <a:t> </a:t>
            </a:r>
            <a:r>
              <a:rPr lang="en-GB" sz="3600" dirty="0" err="1"/>
              <a:t>zahájit</a:t>
            </a:r>
            <a:r>
              <a:rPr lang="en-GB" sz="3600" dirty="0"/>
              <a:t> </a:t>
            </a:r>
            <a:r>
              <a:rPr lang="en-GB" sz="3600" dirty="0" err="1"/>
              <a:t>volnou</a:t>
            </a:r>
            <a:r>
              <a:rPr lang="en-GB" sz="3600" dirty="0"/>
              <a:t> </a:t>
            </a:r>
            <a:r>
              <a:rPr lang="en-GB" sz="3600" dirty="0" err="1"/>
              <a:t>debatou</a:t>
            </a:r>
            <a:r>
              <a:rPr lang="en-GB" sz="3600" dirty="0"/>
              <a:t> </a:t>
            </a:r>
            <a:r>
              <a:rPr lang="en-GB" sz="3600" dirty="0" err="1"/>
              <a:t>na</a:t>
            </a:r>
            <a:r>
              <a:rPr lang="en-GB" sz="3600" dirty="0"/>
              <a:t> </a:t>
            </a:r>
            <a:r>
              <a:rPr lang="en-GB" sz="3600" dirty="0" err="1"/>
              <a:t>odborné</a:t>
            </a:r>
            <a:r>
              <a:rPr lang="en-GB" sz="3600" dirty="0"/>
              <a:t> </a:t>
            </a:r>
            <a:r>
              <a:rPr lang="en-GB" sz="3600" dirty="0" err="1"/>
              <a:t>téma</a:t>
            </a:r>
            <a:r>
              <a:rPr lang="en-GB" sz="3600" dirty="0"/>
              <a:t>.</a:t>
            </a:r>
            <a:endParaRPr lang="cs-CZ" sz="3600" dirty="0"/>
          </a:p>
          <a:p>
            <a:r>
              <a:rPr lang="cs-CZ" sz="3600" dirty="0"/>
              <a:t>Debatu ale zřetelně zakončete aby bylo jasné, že se začíná jednat.</a:t>
            </a:r>
          </a:p>
          <a:p>
            <a:r>
              <a:rPr lang="en-GB" sz="3600" dirty="0" err="1"/>
              <a:t>Přirozeně</a:t>
            </a:r>
            <a:r>
              <a:rPr lang="en-GB" sz="3600" dirty="0"/>
              <a:t> </a:t>
            </a:r>
            <a:r>
              <a:rPr lang="en-GB" sz="3600" dirty="0" err="1"/>
              <a:t>tak</a:t>
            </a:r>
            <a:r>
              <a:rPr lang="en-GB" sz="3600" dirty="0"/>
              <a:t> </a:t>
            </a:r>
            <a:r>
              <a:rPr lang="en-GB" sz="3600" dirty="0" err="1"/>
              <a:t>vyniknou</a:t>
            </a:r>
            <a:r>
              <a:rPr lang="en-GB" sz="3600" dirty="0"/>
              <a:t> </a:t>
            </a:r>
            <a:r>
              <a:rPr lang="en-GB" sz="3600" dirty="0" err="1"/>
              <a:t>vaše</a:t>
            </a:r>
            <a:r>
              <a:rPr lang="en-GB" sz="3600" dirty="0"/>
              <a:t> </a:t>
            </a:r>
            <a:r>
              <a:rPr lang="en-GB" sz="3600" dirty="0" err="1"/>
              <a:t>profesní</a:t>
            </a:r>
            <a:r>
              <a:rPr lang="en-GB" sz="3600" dirty="0"/>
              <a:t> </a:t>
            </a:r>
            <a:r>
              <a:rPr lang="en-GB" sz="3600" dirty="0" err="1"/>
              <a:t>kvality</a:t>
            </a:r>
            <a:r>
              <a:rPr lang="en-GB" sz="3600" dirty="0"/>
              <a:t> a </a:t>
            </a:r>
            <a:r>
              <a:rPr lang="en-GB" sz="3600" dirty="0" err="1"/>
              <a:t>získáte</a:t>
            </a:r>
            <a:r>
              <a:rPr lang="en-GB" sz="3600" dirty="0"/>
              <a:t> </a:t>
            </a:r>
            <a:r>
              <a:rPr lang="en-GB" sz="3600" dirty="0" err="1"/>
              <a:t>výhodu</a:t>
            </a:r>
            <a:r>
              <a:rPr lang="en-GB" sz="3600" dirty="0"/>
              <a:t> pro </a:t>
            </a:r>
            <a:r>
              <a:rPr lang="en-GB" sz="3600" dirty="0" err="1"/>
              <a:t>následující</a:t>
            </a:r>
            <a:r>
              <a:rPr lang="en-GB" sz="3600" dirty="0"/>
              <a:t> </a:t>
            </a:r>
            <a:r>
              <a:rPr lang="en-GB" sz="3600" dirty="0" err="1"/>
              <a:t>jednání</a:t>
            </a:r>
            <a:r>
              <a:rPr lang="en-GB" sz="3600" dirty="0"/>
              <a:t>.</a:t>
            </a:r>
            <a:endParaRPr lang="cs-CZ" sz="3600" dirty="0"/>
          </a:p>
          <a:p>
            <a:r>
              <a:rPr lang="en-GB" sz="3600" dirty="0" err="1"/>
              <a:t>Svůj</a:t>
            </a:r>
            <a:r>
              <a:rPr lang="en-GB" sz="3600" dirty="0"/>
              <a:t> </a:t>
            </a:r>
            <a:r>
              <a:rPr lang="en-GB" sz="3600" dirty="0" err="1"/>
              <a:t>účel</a:t>
            </a:r>
            <a:r>
              <a:rPr lang="en-GB" sz="3600" dirty="0"/>
              <a:t> ale </a:t>
            </a:r>
            <a:r>
              <a:rPr lang="en-GB" sz="3600" dirty="0" err="1"/>
              <a:t>splní</a:t>
            </a:r>
            <a:r>
              <a:rPr lang="en-GB" sz="3600" dirty="0"/>
              <a:t> </a:t>
            </a:r>
            <a:r>
              <a:rPr lang="en-GB" sz="3600" dirty="0" err="1"/>
              <a:t>i</a:t>
            </a:r>
            <a:r>
              <a:rPr lang="en-GB" sz="3600" dirty="0"/>
              <a:t> </a:t>
            </a:r>
            <a:r>
              <a:rPr lang="en-GB" sz="3600" dirty="0" err="1"/>
              <a:t>jakákoli</a:t>
            </a:r>
            <a:r>
              <a:rPr lang="en-GB" sz="3600" dirty="0"/>
              <a:t> </a:t>
            </a:r>
            <a:r>
              <a:rPr lang="en-GB" sz="3600" dirty="0" err="1"/>
              <a:t>jiná</a:t>
            </a:r>
            <a:r>
              <a:rPr lang="en-GB" sz="3600" dirty="0"/>
              <a:t> </a:t>
            </a:r>
            <a:r>
              <a:rPr lang="en-GB" sz="3600" dirty="0" err="1"/>
              <a:t>společenská</a:t>
            </a:r>
            <a:r>
              <a:rPr lang="en-GB" sz="3600" dirty="0"/>
              <a:t> </a:t>
            </a:r>
            <a:r>
              <a:rPr lang="en-GB" sz="3600" dirty="0" err="1"/>
              <a:t>konverzace</a:t>
            </a:r>
            <a:r>
              <a:rPr lang="en-GB" sz="3600" dirty="0"/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8591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Témata seminárních prací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Srovnání chování zákazníků v procesu nákupu na B2B a B2C trzích</a:t>
            </a:r>
          </a:p>
          <a:p>
            <a:r>
              <a:rPr lang="cs-CZ" dirty="0"/>
              <a:t>Emoce a rozum v marketingové komunikaci B2B značky</a:t>
            </a:r>
          </a:p>
          <a:p>
            <a:r>
              <a:rPr lang="cs-CZ" dirty="0"/>
              <a:t>Metoda vícekriteriálního rozhodování jako matematický instrument hodnocení dodavatele</a:t>
            </a:r>
          </a:p>
          <a:p>
            <a:r>
              <a:rPr lang="cs-CZ" dirty="0"/>
              <a:t>Obchodní taktiky ve vyjednávání</a:t>
            </a:r>
          </a:p>
          <a:p>
            <a:r>
              <a:rPr lang="cs-CZ" dirty="0"/>
              <a:t>Kritické aspekty budování dodavatelsko-odběratelských vztahů</a:t>
            </a:r>
          </a:p>
          <a:p>
            <a:r>
              <a:rPr lang="cs-CZ" dirty="0"/>
              <a:t>Supply </a:t>
            </a:r>
            <a:r>
              <a:rPr lang="cs-CZ" dirty="0" err="1"/>
              <a:t>Chain</a:t>
            </a:r>
            <a:r>
              <a:rPr lang="cs-CZ" dirty="0"/>
              <a:t> Management</a:t>
            </a:r>
          </a:p>
          <a:p>
            <a:r>
              <a:rPr lang="cs-CZ" dirty="0"/>
              <a:t>Elektronické nakupování v organizacích a možnosti jeho automatizace</a:t>
            </a:r>
          </a:p>
        </p:txBody>
      </p:sp>
    </p:spTree>
    <p:extLst>
      <p:ext uri="{BB962C8B-B14F-4D97-AF65-F5344CB8AC3E}">
        <p14:creationId xmlns:p14="http://schemas.microsoft.com/office/powerpoint/2010/main" val="326417411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Úvod jednání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 err="1"/>
              <a:t>Psychologové</a:t>
            </a:r>
            <a:r>
              <a:rPr lang="en-GB" sz="3200" dirty="0"/>
              <a:t> </a:t>
            </a:r>
            <a:r>
              <a:rPr lang="en-GB" sz="3200" dirty="0" err="1"/>
              <a:t>zjistili</a:t>
            </a:r>
            <a:r>
              <a:rPr lang="en-GB" sz="3200" dirty="0"/>
              <a:t>, </a:t>
            </a:r>
            <a:r>
              <a:rPr lang="en-GB" sz="3200" dirty="0" err="1"/>
              <a:t>že</a:t>
            </a:r>
            <a:r>
              <a:rPr lang="en-GB" sz="3200" dirty="0"/>
              <a:t> </a:t>
            </a:r>
            <a:r>
              <a:rPr lang="en-GB" sz="3200" dirty="0" err="1"/>
              <a:t>pokud</a:t>
            </a:r>
            <a:r>
              <a:rPr lang="en-GB" sz="3200" dirty="0"/>
              <a:t> se </a:t>
            </a:r>
            <a:r>
              <a:rPr lang="en-GB" sz="3200" dirty="0" err="1"/>
              <a:t>dva</a:t>
            </a:r>
            <a:r>
              <a:rPr lang="en-GB" sz="3200" dirty="0"/>
              <a:t> </a:t>
            </a:r>
            <a:r>
              <a:rPr lang="en-GB" sz="3200" dirty="0" err="1"/>
              <a:t>lidé</a:t>
            </a:r>
            <a:r>
              <a:rPr lang="en-GB" sz="3200" dirty="0"/>
              <a:t> v </a:t>
            </a:r>
            <a:r>
              <a:rPr lang="en-GB" sz="3200" dirty="0" err="1"/>
              <a:t>jednání</a:t>
            </a:r>
            <a:r>
              <a:rPr lang="en-GB" sz="3200" dirty="0"/>
              <a:t> </a:t>
            </a:r>
            <a:r>
              <a:rPr lang="en-GB" sz="3200" dirty="0" err="1"/>
              <a:t>shodnou</a:t>
            </a:r>
            <a:r>
              <a:rPr lang="en-GB" sz="3200" dirty="0"/>
              <a:t>, je to </a:t>
            </a:r>
            <a:r>
              <a:rPr lang="en-GB" sz="3200" dirty="0" err="1"/>
              <a:t>doprovázeno</a:t>
            </a:r>
            <a:r>
              <a:rPr lang="en-GB" sz="3200" dirty="0"/>
              <a:t> </a:t>
            </a:r>
            <a:r>
              <a:rPr lang="en-GB" sz="3200" dirty="0" err="1"/>
              <a:t>celkovým</a:t>
            </a:r>
            <a:r>
              <a:rPr lang="en-GB" sz="3200" dirty="0"/>
              <a:t> </a:t>
            </a:r>
            <a:r>
              <a:rPr lang="en-GB" sz="3200" dirty="0" err="1"/>
              <a:t>sladěním</a:t>
            </a:r>
            <a:r>
              <a:rPr lang="en-GB" sz="3200" dirty="0"/>
              <a:t> </a:t>
            </a:r>
            <a:r>
              <a:rPr lang="en-GB" sz="3200" b="1" dirty="0" err="1"/>
              <a:t>komunikace</a:t>
            </a:r>
            <a:r>
              <a:rPr lang="en-GB" sz="3200" dirty="0"/>
              <a:t> </a:t>
            </a:r>
            <a:r>
              <a:rPr lang="en-GB" sz="3200" dirty="0" err="1"/>
              <a:t>na</a:t>
            </a:r>
            <a:r>
              <a:rPr lang="en-GB" sz="3200" dirty="0"/>
              <a:t> </a:t>
            </a:r>
            <a:r>
              <a:rPr lang="en-GB" sz="3200" dirty="0" err="1"/>
              <a:t>úrovni</a:t>
            </a:r>
            <a:r>
              <a:rPr lang="en-GB" sz="3200" dirty="0"/>
              <a:t> </a:t>
            </a:r>
            <a:r>
              <a:rPr lang="en-GB" sz="3200" dirty="0" err="1"/>
              <a:t>řeči</a:t>
            </a:r>
            <a:r>
              <a:rPr lang="en-GB" sz="3200" dirty="0"/>
              <a:t>, </a:t>
            </a:r>
            <a:r>
              <a:rPr lang="en-GB" sz="3200" dirty="0" err="1"/>
              <a:t>pohybů</a:t>
            </a:r>
            <a:r>
              <a:rPr lang="en-GB" sz="3200" dirty="0"/>
              <a:t> </a:t>
            </a:r>
            <a:r>
              <a:rPr lang="en-GB" sz="3200" dirty="0" err="1"/>
              <a:t>těla</a:t>
            </a:r>
            <a:r>
              <a:rPr lang="en-GB" sz="3200" dirty="0"/>
              <a:t> a </a:t>
            </a:r>
            <a:r>
              <a:rPr lang="en-GB" sz="3200" dirty="0" err="1"/>
              <a:t>mimiky</a:t>
            </a:r>
            <a:r>
              <a:rPr lang="en-GB" sz="3200" dirty="0"/>
              <a:t> </a:t>
            </a:r>
            <a:r>
              <a:rPr lang="en-GB" sz="3200" dirty="0" err="1"/>
              <a:t>obličeje</a:t>
            </a:r>
            <a:r>
              <a:rPr lang="en-GB" sz="3200" dirty="0"/>
              <a:t>.</a:t>
            </a:r>
            <a:endParaRPr lang="cs-CZ" sz="3200" dirty="0"/>
          </a:p>
          <a:p>
            <a:r>
              <a:rPr lang="en-GB" sz="3200" dirty="0" err="1"/>
              <a:t>Překvapivé</a:t>
            </a:r>
            <a:r>
              <a:rPr lang="en-GB" sz="3200" dirty="0"/>
              <a:t> </a:t>
            </a:r>
            <a:r>
              <a:rPr lang="en-GB" sz="3200" dirty="0" err="1"/>
              <a:t>bylo</a:t>
            </a:r>
            <a:r>
              <a:rPr lang="en-GB" sz="3200" dirty="0"/>
              <a:t> </a:t>
            </a:r>
            <a:r>
              <a:rPr lang="en-GB" sz="3200" dirty="0" err="1"/>
              <a:t>rovněž</a:t>
            </a:r>
            <a:r>
              <a:rPr lang="en-GB" sz="3200" dirty="0"/>
              <a:t> </a:t>
            </a:r>
            <a:r>
              <a:rPr lang="en-GB" sz="3200" dirty="0" err="1"/>
              <a:t>zjištění</a:t>
            </a:r>
            <a:r>
              <a:rPr lang="en-GB" sz="3200" dirty="0"/>
              <a:t>, </a:t>
            </a:r>
            <a:r>
              <a:rPr lang="en-GB" sz="3200" dirty="0" err="1"/>
              <a:t>že</a:t>
            </a:r>
            <a:r>
              <a:rPr lang="en-GB" sz="3200" dirty="0"/>
              <a:t> </a:t>
            </a:r>
            <a:r>
              <a:rPr lang="en-GB" sz="3200" dirty="0" err="1"/>
              <a:t>tento</a:t>
            </a:r>
            <a:r>
              <a:rPr lang="en-GB" sz="3200" dirty="0"/>
              <a:t> </a:t>
            </a:r>
            <a:r>
              <a:rPr lang="en-GB" sz="3200" dirty="0" err="1"/>
              <a:t>jev</a:t>
            </a:r>
            <a:r>
              <a:rPr lang="en-GB" sz="3200" dirty="0"/>
              <a:t> </a:t>
            </a:r>
            <a:r>
              <a:rPr lang="en-GB" sz="3200" dirty="0" err="1"/>
              <a:t>nemůže</a:t>
            </a:r>
            <a:r>
              <a:rPr lang="en-GB" sz="3200" dirty="0"/>
              <a:t> </a:t>
            </a:r>
            <a:r>
              <a:rPr lang="en-GB" sz="3200" dirty="0" err="1"/>
              <a:t>napodobit</a:t>
            </a:r>
            <a:r>
              <a:rPr lang="en-GB" sz="3200" dirty="0"/>
              <a:t> </a:t>
            </a:r>
            <a:r>
              <a:rPr lang="en-GB" sz="3200" dirty="0" err="1"/>
              <a:t>žádná</a:t>
            </a:r>
            <a:r>
              <a:rPr lang="en-GB" sz="3200" dirty="0"/>
              <a:t> </a:t>
            </a:r>
            <a:r>
              <a:rPr lang="en-GB" sz="3200" dirty="0" err="1"/>
              <a:t>záměrná</a:t>
            </a:r>
            <a:r>
              <a:rPr lang="en-GB" sz="3200" dirty="0"/>
              <a:t> </a:t>
            </a:r>
            <a:r>
              <a:rPr lang="en-GB" sz="3200" i="1" dirty="0" err="1"/>
              <a:t>řeč</a:t>
            </a:r>
            <a:r>
              <a:rPr lang="en-GB" sz="3200" i="1" dirty="0"/>
              <a:t> </a:t>
            </a:r>
            <a:r>
              <a:rPr lang="en-GB" sz="3200" i="1" dirty="0" err="1"/>
              <a:t>těla</a:t>
            </a:r>
            <a:r>
              <a:rPr lang="en-GB" sz="3200" i="1" dirty="0"/>
              <a:t>,</a:t>
            </a:r>
            <a:r>
              <a:rPr lang="en-GB" sz="3200" dirty="0"/>
              <a:t> </a:t>
            </a:r>
            <a:r>
              <a:rPr lang="en-GB" sz="3200" dirty="0" err="1"/>
              <a:t>jak</a:t>
            </a:r>
            <a:r>
              <a:rPr lang="en-GB" sz="3200" dirty="0"/>
              <a:t> se to </a:t>
            </a:r>
            <a:r>
              <a:rPr lang="en-GB" sz="3200" dirty="0" err="1"/>
              <a:t>někdy</a:t>
            </a:r>
            <a:r>
              <a:rPr lang="en-GB" sz="3200" dirty="0"/>
              <a:t> </a:t>
            </a:r>
            <a:r>
              <a:rPr lang="en-GB" sz="3200" dirty="0" err="1"/>
              <a:t>doporučuje</a:t>
            </a:r>
            <a:r>
              <a:rPr lang="en-GB" sz="3200" dirty="0"/>
              <a:t>.</a:t>
            </a:r>
            <a:endParaRPr lang="cs-CZ" sz="3200" dirty="0"/>
          </a:p>
          <a:p>
            <a:r>
              <a:rPr lang="en-GB" sz="3200" dirty="0" err="1"/>
              <a:t>Prvořadá</a:t>
            </a:r>
            <a:r>
              <a:rPr lang="en-GB" sz="3200" dirty="0"/>
              <a:t> je </a:t>
            </a:r>
            <a:r>
              <a:rPr lang="en-GB" sz="3200" b="1" dirty="0" err="1"/>
              <a:t>zkušenost</a:t>
            </a:r>
            <a:r>
              <a:rPr lang="en-GB" sz="3200" dirty="0"/>
              <a:t> a </a:t>
            </a:r>
            <a:r>
              <a:rPr lang="en-GB" sz="3200" dirty="0" err="1"/>
              <a:t>schopnost</a:t>
            </a:r>
            <a:r>
              <a:rPr lang="en-GB" sz="3200" dirty="0"/>
              <a:t> </a:t>
            </a:r>
            <a:r>
              <a:rPr lang="en-GB" sz="3200" i="1" dirty="0" err="1"/>
              <a:t>empatie</a:t>
            </a:r>
            <a:r>
              <a:rPr lang="en-GB" sz="3200" dirty="0"/>
              <a:t> </a:t>
            </a:r>
            <a:r>
              <a:rPr lang="en-GB" sz="3200" dirty="0" err="1"/>
              <a:t>neboli</a:t>
            </a:r>
            <a:r>
              <a:rPr lang="en-GB" sz="3200" dirty="0"/>
              <a:t> </a:t>
            </a:r>
            <a:r>
              <a:rPr lang="en-GB" sz="3200" b="1" dirty="0" err="1"/>
              <a:t>vcítění</a:t>
            </a:r>
            <a:r>
              <a:rPr lang="en-GB" sz="3200" b="1" dirty="0"/>
              <a:t> se.</a:t>
            </a:r>
            <a:r>
              <a:rPr lang="en-GB" sz="3200" dirty="0"/>
              <a:t> </a:t>
            </a:r>
            <a:r>
              <a:rPr lang="en-GB" sz="3200" dirty="0" err="1"/>
              <a:t>Špičkoví</a:t>
            </a:r>
            <a:r>
              <a:rPr lang="en-GB" sz="3200" dirty="0"/>
              <a:t> </a:t>
            </a:r>
            <a:r>
              <a:rPr lang="en-GB" sz="3200" dirty="0" err="1"/>
              <a:t>vyjednavači</a:t>
            </a:r>
            <a:r>
              <a:rPr lang="en-GB" sz="3200" dirty="0"/>
              <a:t> se </a:t>
            </a:r>
            <a:r>
              <a:rPr lang="en-GB" sz="3200" dirty="0" err="1"/>
              <a:t>takto</a:t>
            </a:r>
            <a:r>
              <a:rPr lang="en-GB" sz="3200" dirty="0"/>
              <a:t> </a:t>
            </a:r>
            <a:r>
              <a:rPr lang="en-GB" sz="3200" dirty="0" err="1"/>
              <a:t>dokážou</a:t>
            </a:r>
            <a:r>
              <a:rPr lang="en-GB" sz="3200" dirty="0"/>
              <a:t> </a:t>
            </a:r>
            <a:r>
              <a:rPr lang="en-GB" sz="3200" i="1" dirty="0" err="1"/>
              <a:t>vyladit</a:t>
            </a:r>
            <a:r>
              <a:rPr lang="en-GB" sz="3200" dirty="0"/>
              <a:t> </a:t>
            </a:r>
            <a:r>
              <a:rPr lang="en-GB" sz="3200" dirty="0" err="1"/>
              <a:t>během</a:t>
            </a:r>
            <a:r>
              <a:rPr lang="en-GB" sz="3200" dirty="0"/>
              <a:t> </a:t>
            </a:r>
            <a:r>
              <a:rPr lang="en-GB" sz="3200" dirty="0" err="1"/>
              <a:t>několika</a:t>
            </a:r>
            <a:r>
              <a:rPr lang="en-GB" sz="3200" dirty="0"/>
              <a:t> </a:t>
            </a:r>
            <a:r>
              <a:rPr lang="en-GB" sz="3200" dirty="0" err="1"/>
              <a:t>minut</a:t>
            </a:r>
            <a:r>
              <a:rPr lang="en-GB" sz="3200" dirty="0"/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10074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Stanovení pravidel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600" dirty="0" err="1"/>
              <a:t>Před</a:t>
            </a:r>
            <a:r>
              <a:rPr lang="en-GB" sz="3600" dirty="0"/>
              <a:t> </a:t>
            </a:r>
            <a:r>
              <a:rPr lang="en-GB" sz="3600" dirty="0" err="1"/>
              <a:t>důležitým</a:t>
            </a:r>
            <a:r>
              <a:rPr lang="en-GB" sz="3600" dirty="0"/>
              <a:t> </a:t>
            </a:r>
            <a:r>
              <a:rPr lang="en-GB" sz="3600" dirty="0" err="1"/>
              <a:t>jednáním</a:t>
            </a:r>
            <a:r>
              <a:rPr lang="en-GB" sz="3600" dirty="0"/>
              <a:t> </a:t>
            </a:r>
            <a:r>
              <a:rPr lang="en-GB" sz="3600" dirty="0" err="1"/>
              <a:t>můžete</a:t>
            </a:r>
            <a:r>
              <a:rPr lang="en-GB" sz="3600" dirty="0"/>
              <a:t> </a:t>
            </a:r>
            <a:r>
              <a:rPr lang="en-GB" sz="3600" dirty="0" err="1"/>
              <a:t>klientovi</a:t>
            </a:r>
            <a:r>
              <a:rPr lang="en-GB" sz="3600" dirty="0"/>
              <a:t> </a:t>
            </a:r>
            <a:r>
              <a:rPr lang="en-GB" sz="3600" dirty="0" err="1"/>
              <a:t>navrhnout</a:t>
            </a:r>
            <a:r>
              <a:rPr lang="en-GB" sz="3600" dirty="0"/>
              <a:t>, </a:t>
            </a:r>
            <a:r>
              <a:rPr lang="en-GB" sz="3600" dirty="0" err="1"/>
              <a:t>abyste</a:t>
            </a:r>
            <a:r>
              <a:rPr lang="en-GB" sz="3600" dirty="0"/>
              <a:t> </a:t>
            </a:r>
            <a:r>
              <a:rPr lang="en-GB" sz="3600" dirty="0" err="1"/>
              <a:t>oba</a:t>
            </a:r>
            <a:r>
              <a:rPr lang="en-GB" sz="3600" dirty="0"/>
              <a:t> </a:t>
            </a:r>
            <a:r>
              <a:rPr lang="en-GB" sz="3600" dirty="0" err="1"/>
              <a:t>vypnuli</a:t>
            </a:r>
            <a:r>
              <a:rPr lang="en-GB" sz="3600" dirty="0"/>
              <a:t> </a:t>
            </a:r>
            <a:r>
              <a:rPr lang="en-GB" sz="3600" dirty="0" err="1"/>
              <a:t>svůj</a:t>
            </a:r>
            <a:r>
              <a:rPr lang="en-GB" sz="3600" dirty="0"/>
              <a:t> </a:t>
            </a:r>
            <a:r>
              <a:rPr lang="en-GB" sz="3600" dirty="0" err="1"/>
              <a:t>mobil</a:t>
            </a:r>
            <a:r>
              <a:rPr lang="en-GB" sz="3600" dirty="0"/>
              <a:t> a </a:t>
            </a:r>
            <a:r>
              <a:rPr lang="en-GB" sz="3600" dirty="0" err="1"/>
              <a:t>omezili</a:t>
            </a:r>
            <a:r>
              <a:rPr lang="en-GB" sz="3600" dirty="0"/>
              <a:t> </a:t>
            </a:r>
            <a:r>
              <a:rPr lang="en-GB" sz="3600" dirty="0" err="1"/>
              <a:t>tak</a:t>
            </a:r>
            <a:r>
              <a:rPr lang="en-GB" sz="3600" dirty="0"/>
              <a:t> </a:t>
            </a:r>
            <a:r>
              <a:rPr lang="en-GB" sz="3600" dirty="0" err="1"/>
              <a:t>vyrušování</a:t>
            </a:r>
            <a:r>
              <a:rPr lang="en-GB" sz="3600" dirty="0"/>
              <a:t> </a:t>
            </a:r>
            <a:r>
              <a:rPr lang="en-GB" sz="3600" dirty="0" err="1"/>
              <a:t>na</a:t>
            </a:r>
            <a:r>
              <a:rPr lang="en-GB" sz="3600" dirty="0"/>
              <a:t> minimum.</a:t>
            </a:r>
            <a:endParaRPr lang="cs-CZ" sz="3600" dirty="0"/>
          </a:p>
          <a:p>
            <a:r>
              <a:rPr lang="en-GB" sz="3600" dirty="0" err="1"/>
              <a:t>Domluvte</a:t>
            </a:r>
            <a:r>
              <a:rPr lang="en-GB" sz="3600" dirty="0"/>
              <a:t> se </a:t>
            </a:r>
            <a:r>
              <a:rPr lang="en-GB" sz="3600" dirty="0" err="1"/>
              <a:t>rovněž</a:t>
            </a:r>
            <a:r>
              <a:rPr lang="en-GB" sz="3600" dirty="0"/>
              <a:t> </a:t>
            </a:r>
            <a:r>
              <a:rPr lang="en-GB" sz="3600" dirty="0" err="1"/>
              <a:t>na</a:t>
            </a:r>
            <a:r>
              <a:rPr lang="en-GB" sz="3600" dirty="0"/>
              <a:t> </a:t>
            </a:r>
            <a:r>
              <a:rPr lang="en-GB" sz="3600" dirty="0" err="1"/>
              <a:t>přibližné</a:t>
            </a:r>
            <a:r>
              <a:rPr lang="en-GB" sz="3600" dirty="0"/>
              <a:t> </a:t>
            </a:r>
            <a:r>
              <a:rPr lang="en-GB" sz="3600" dirty="0" err="1"/>
              <a:t>délce</a:t>
            </a:r>
            <a:r>
              <a:rPr lang="en-GB" sz="3600" dirty="0"/>
              <a:t> </a:t>
            </a:r>
            <a:r>
              <a:rPr lang="en-GB" sz="3600" dirty="0" err="1"/>
              <a:t>setkání</a:t>
            </a:r>
            <a:r>
              <a:rPr lang="en-GB" sz="3600" dirty="0"/>
              <a:t>. </a:t>
            </a:r>
            <a:endParaRPr lang="cs-CZ" sz="3600" dirty="0"/>
          </a:p>
          <a:p>
            <a:r>
              <a:rPr lang="en-GB" sz="3600" dirty="0" err="1"/>
              <a:t>Rozumné</a:t>
            </a:r>
            <a:r>
              <a:rPr lang="en-GB" sz="3600" dirty="0"/>
              <a:t> maximum </a:t>
            </a:r>
            <a:r>
              <a:rPr lang="en-GB" sz="3600" dirty="0" err="1"/>
              <a:t>jsou</a:t>
            </a:r>
            <a:r>
              <a:rPr lang="en-GB" sz="3600" dirty="0"/>
              <a:t> </a:t>
            </a:r>
            <a:r>
              <a:rPr lang="en-GB" sz="3600" b="1" dirty="0"/>
              <a:t>2 </a:t>
            </a:r>
            <a:r>
              <a:rPr lang="en-GB" sz="3600" b="1" dirty="0" err="1"/>
              <a:t>až</a:t>
            </a:r>
            <a:r>
              <a:rPr lang="en-GB" sz="3600" b="1" dirty="0"/>
              <a:t> 4 </a:t>
            </a:r>
            <a:r>
              <a:rPr lang="en-GB" sz="3600" b="1" dirty="0" err="1"/>
              <a:t>hodiny</a:t>
            </a:r>
            <a:r>
              <a:rPr lang="cs-CZ" sz="3600" b="1" dirty="0"/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3138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Průběh jednání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err="1"/>
              <a:t>Nejlepší</a:t>
            </a:r>
            <a:r>
              <a:rPr lang="en-GB" dirty="0"/>
              <a:t> je </a:t>
            </a:r>
            <a:r>
              <a:rPr lang="en-GB" dirty="0" err="1"/>
              <a:t>začít</a:t>
            </a:r>
            <a:r>
              <a:rPr lang="en-GB" dirty="0"/>
              <a:t> </a:t>
            </a:r>
            <a:r>
              <a:rPr lang="en-GB" b="1" dirty="0" err="1"/>
              <a:t>projednáváním</a:t>
            </a:r>
            <a:r>
              <a:rPr lang="en-GB" b="1" dirty="0"/>
              <a:t> </a:t>
            </a:r>
            <a:r>
              <a:rPr lang="en-GB" b="1" dirty="0" err="1"/>
              <a:t>návrhu</a:t>
            </a:r>
            <a:r>
              <a:rPr lang="en-GB" b="1" dirty="0"/>
              <a:t>,</a:t>
            </a:r>
            <a:r>
              <a:rPr lang="en-GB" dirty="0"/>
              <a:t> </a:t>
            </a:r>
            <a:r>
              <a:rPr lang="en-GB" dirty="0" err="1"/>
              <a:t>který</a:t>
            </a:r>
            <a:r>
              <a:rPr lang="en-GB" dirty="0"/>
              <a:t> </a:t>
            </a:r>
            <a:r>
              <a:rPr lang="en-GB" dirty="0" err="1"/>
              <a:t>jste</a:t>
            </a:r>
            <a:r>
              <a:rPr lang="en-GB" dirty="0"/>
              <a:t> </a:t>
            </a:r>
            <a:r>
              <a:rPr lang="en-GB" dirty="0" err="1"/>
              <a:t>partnerovi</a:t>
            </a:r>
            <a:r>
              <a:rPr lang="en-GB" dirty="0"/>
              <a:t> </a:t>
            </a:r>
            <a:r>
              <a:rPr lang="en-GB" dirty="0" err="1"/>
              <a:t>předem</a:t>
            </a:r>
            <a:r>
              <a:rPr lang="en-GB" dirty="0"/>
              <a:t> </a:t>
            </a:r>
            <a:r>
              <a:rPr lang="en-GB" dirty="0" err="1"/>
              <a:t>zaslali</a:t>
            </a:r>
            <a:r>
              <a:rPr lang="en-GB" dirty="0"/>
              <a:t>.</a:t>
            </a:r>
            <a:endParaRPr lang="cs-CZ" dirty="0"/>
          </a:p>
          <a:p>
            <a:r>
              <a:rPr lang="en-GB" dirty="0" err="1"/>
              <a:t>Přistupujte</a:t>
            </a:r>
            <a:r>
              <a:rPr lang="en-GB" dirty="0"/>
              <a:t> k </a:t>
            </a:r>
            <a:r>
              <a:rPr lang="en-GB" dirty="0" err="1"/>
              <a:t>partnerovi</a:t>
            </a:r>
            <a:r>
              <a:rPr lang="en-GB" dirty="0"/>
              <a:t> s </a:t>
            </a:r>
            <a:r>
              <a:rPr lang="en-GB" dirty="0" err="1"/>
              <a:t>respektem</a:t>
            </a:r>
            <a:r>
              <a:rPr lang="en-GB" dirty="0"/>
              <a:t> </a:t>
            </a:r>
            <a:r>
              <a:rPr lang="en-GB" dirty="0" err="1"/>
              <a:t>jako</a:t>
            </a:r>
            <a:r>
              <a:rPr lang="en-GB" dirty="0"/>
              <a:t> </a:t>
            </a:r>
            <a:r>
              <a:rPr lang="en-GB" dirty="0" err="1"/>
              <a:t>sobě</a:t>
            </a:r>
            <a:r>
              <a:rPr lang="en-GB" dirty="0"/>
              <a:t> </a:t>
            </a:r>
            <a:r>
              <a:rPr lang="en-GB" dirty="0" err="1"/>
              <a:t>rovnému</a:t>
            </a:r>
            <a:r>
              <a:rPr lang="en-GB" dirty="0"/>
              <a:t> a </a:t>
            </a:r>
            <a:r>
              <a:rPr lang="en-GB" dirty="0" err="1"/>
              <a:t>nechte</a:t>
            </a:r>
            <a:r>
              <a:rPr lang="en-GB" dirty="0"/>
              <a:t> </a:t>
            </a:r>
            <a:r>
              <a:rPr lang="en-GB" dirty="0" err="1"/>
              <a:t>jej</a:t>
            </a:r>
            <a:r>
              <a:rPr lang="en-GB" dirty="0"/>
              <a:t> </a:t>
            </a:r>
            <a:r>
              <a:rPr lang="en-GB" dirty="0" err="1"/>
              <a:t>souvisle</a:t>
            </a:r>
            <a:r>
              <a:rPr lang="en-GB" dirty="0"/>
              <a:t> </a:t>
            </a:r>
            <a:r>
              <a:rPr lang="en-GB" dirty="0" err="1"/>
              <a:t>mluvit</a:t>
            </a:r>
            <a:r>
              <a:rPr lang="en-GB" dirty="0"/>
              <a:t>. </a:t>
            </a:r>
            <a:endParaRPr lang="cs-CZ" dirty="0"/>
          </a:p>
          <a:p>
            <a:r>
              <a:rPr lang="en-US" dirty="0" err="1"/>
              <a:t>Umění</a:t>
            </a:r>
            <a:r>
              <a:rPr lang="en-US" dirty="0"/>
              <a:t> </a:t>
            </a:r>
            <a:r>
              <a:rPr lang="en-US" dirty="0" err="1"/>
              <a:t>naslouchat</a:t>
            </a:r>
            <a:r>
              <a:rPr lang="en-US" dirty="0"/>
              <a:t> </a:t>
            </a:r>
            <a:r>
              <a:rPr lang="en-US" dirty="0" err="1"/>
              <a:t>vám</a:t>
            </a:r>
            <a:r>
              <a:rPr lang="en-US" dirty="0"/>
              <a:t> </a:t>
            </a:r>
            <a:r>
              <a:rPr lang="en-US" dirty="0" err="1"/>
              <a:t>umožní</a:t>
            </a:r>
            <a:r>
              <a:rPr lang="en-US" dirty="0"/>
              <a:t> </a:t>
            </a:r>
            <a:r>
              <a:rPr lang="en-US" dirty="0" err="1"/>
              <a:t>pochopit</a:t>
            </a:r>
            <a:r>
              <a:rPr lang="en-US" dirty="0"/>
              <a:t> </a:t>
            </a:r>
            <a:r>
              <a:rPr lang="en-US" dirty="0" err="1"/>
              <a:t>jeho</a:t>
            </a:r>
            <a:r>
              <a:rPr lang="en-US" dirty="0"/>
              <a:t> </a:t>
            </a:r>
            <a:r>
              <a:rPr lang="en-US" dirty="0" err="1"/>
              <a:t>motivaci</a:t>
            </a:r>
            <a:r>
              <a:rPr lang="en-US" dirty="0"/>
              <a:t>.</a:t>
            </a:r>
            <a:endParaRPr lang="cs-CZ" dirty="0"/>
          </a:p>
          <a:p>
            <a:r>
              <a:rPr lang="en-US" dirty="0" err="1"/>
              <a:t>Až</a:t>
            </a:r>
            <a:r>
              <a:rPr lang="en-US" dirty="0"/>
              <a:t> se </a:t>
            </a:r>
            <a:r>
              <a:rPr lang="en-US" dirty="0" err="1"/>
              <a:t>vyjádří</a:t>
            </a:r>
            <a:r>
              <a:rPr lang="en-US" dirty="0"/>
              <a:t> k </a:t>
            </a:r>
            <a:r>
              <a:rPr lang="en-US" dirty="0" err="1"/>
              <a:t>celému</a:t>
            </a:r>
            <a:r>
              <a:rPr lang="en-US" dirty="0"/>
              <a:t> </a:t>
            </a:r>
            <a:r>
              <a:rPr lang="en-US" dirty="0" err="1"/>
              <a:t>návrhu</a:t>
            </a:r>
            <a:r>
              <a:rPr lang="en-US" dirty="0"/>
              <a:t>, </a:t>
            </a:r>
            <a:r>
              <a:rPr lang="en-US" dirty="0" err="1"/>
              <a:t>ujasněte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krátce</a:t>
            </a:r>
            <a:r>
              <a:rPr lang="en-US" dirty="0"/>
              <a:t> </a:t>
            </a:r>
            <a:r>
              <a:rPr lang="en-US" dirty="0" err="1"/>
              <a:t>sporné</a:t>
            </a:r>
            <a:r>
              <a:rPr lang="en-US" dirty="0"/>
              <a:t> body a to,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čem</a:t>
            </a:r>
            <a:r>
              <a:rPr lang="en-US" dirty="0"/>
              <a:t> se </a:t>
            </a:r>
            <a:r>
              <a:rPr lang="en-US" dirty="0" err="1"/>
              <a:t>oba</a:t>
            </a:r>
            <a:r>
              <a:rPr lang="en-US" dirty="0"/>
              <a:t> </a:t>
            </a:r>
            <a:r>
              <a:rPr lang="en-US" dirty="0" err="1"/>
              <a:t>shodnete</a:t>
            </a:r>
            <a:r>
              <a:rPr lang="cs-CZ" dirty="0"/>
              <a:t>.</a:t>
            </a:r>
          </a:p>
          <a:p>
            <a:r>
              <a:rPr lang="en-US" dirty="0" err="1"/>
              <a:t>Nejsou</a:t>
            </a:r>
            <a:r>
              <a:rPr lang="en-US" dirty="0"/>
              <a:t>-li </a:t>
            </a:r>
            <a:r>
              <a:rPr lang="en-US" dirty="0" err="1"/>
              <a:t>rozpory</a:t>
            </a:r>
            <a:r>
              <a:rPr lang="en-US" dirty="0"/>
              <a:t> </a:t>
            </a:r>
            <a:r>
              <a:rPr lang="en-US" dirty="0" err="1"/>
              <a:t>mezi</a:t>
            </a:r>
            <a:r>
              <a:rPr lang="en-US" dirty="0"/>
              <a:t> </a:t>
            </a:r>
            <a:r>
              <a:rPr lang="en-US" dirty="0" err="1"/>
              <a:t>vámi</a:t>
            </a:r>
            <a:r>
              <a:rPr lang="en-US" dirty="0"/>
              <a:t> </a:t>
            </a:r>
            <a:r>
              <a:rPr lang="en-US" dirty="0" err="1"/>
              <a:t>zásadní</a:t>
            </a:r>
            <a:r>
              <a:rPr lang="en-US" dirty="0"/>
              <a:t>, </a:t>
            </a:r>
            <a:r>
              <a:rPr lang="en-US" dirty="0" err="1"/>
              <a:t>projednávejte</a:t>
            </a:r>
            <a:r>
              <a:rPr lang="en-US" dirty="0"/>
              <a:t> </a:t>
            </a:r>
            <a:r>
              <a:rPr lang="en-US" dirty="0" err="1"/>
              <a:t>jeden</a:t>
            </a:r>
            <a:r>
              <a:rPr lang="en-US" dirty="0"/>
              <a:t> </a:t>
            </a:r>
            <a:r>
              <a:rPr lang="en-US" dirty="0" err="1"/>
              <a:t>sporný</a:t>
            </a:r>
            <a:r>
              <a:rPr lang="en-US" dirty="0"/>
              <a:t> bod </a:t>
            </a:r>
            <a:r>
              <a:rPr lang="en-US" dirty="0" err="1"/>
              <a:t>po</a:t>
            </a:r>
            <a:r>
              <a:rPr lang="en-US" dirty="0"/>
              <a:t> </a:t>
            </a:r>
            <a:r>
              <a:rPr lang="en-US" dirty="0" err="1"/>
              <a:t>druhém</a:t>
            </a:r>
            <a:r>
              <a:rPr lang="en-US" dirty="0"/>
              <a:t> od </a:t>
            </a:r>
            <a:r>
              <a:rPr lang="en-US" dirty="0" err="1"/>
              <a:t>jednodušších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složitějším</a:t>
            </a:r>
            <a:r>
              <a:rPr lang="en-US" dirty="0"/>
              <a:t>.</a:t>
            </a:r>
            <a:endParaRPr lang="cs-CZ" dirty="0"/>
          </a:p>
          <a:p>
            <a:r>
              <a:rPr lang="cs-CZ" dirty="0"/>
              <a:t>Proč od jednodušších ke složitějším?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870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Průběh jednání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sz="3600" dirty="0" err="1"/>
              <a:t>Postupujte</a:t>
            </a:r>
            <a:r>
              <a:rPr lang="en-GB" sz="3600" dirty="0"/>
              <a:t> </a:t>
            </a:r>
            <a:r>
              <a:rPr lang="en-GB" sz="3600" dirty="0" err="1"/>
              <a:t>takticky</a:t>
            </a:r>
            <a:r>
              <a:rPr lang="en-GB" sz="3600" dirty="0"/>
              <a:t> a </a:t>
            </a:r>
            <a:r>
              <a:rPr lang="en-GB" sz="3600" dirty="0" err="1"/>
              <a:t>využijte</a:t>
            </a:r>
            <a:r>
              <a:rPr lang="en-GB" sz="3600" dirty="0"/>
              <a:t> </a:t>
            </a:r>
            <a:r>
              <a:rPr lang="en-GB" sz="3600" dirty="0" err="1"/>
              <a:t>vše</a:t>
            </a:r>
            <a:r>
              <a:rPr lang="en-GB" sz="3600" dirty="0"/>
              <a:t>, co </a:t>
            </a:r>
            <a:r>
              <a:rPr lang="en-GB" sz="3600" dirty="0" err="1"/>
              <a:t>jste</a:t>
            </a:r>
            <a:r>
              <a:rPr lang="en-GB" sz="3600" dirty="0"/>
              <a:t> </a:t>
            </a:r>
            <a:r>
              <a:rPr lang="en-GB" sz="3600" dirty="0" err="1"/>
              <a:t>si</a:t>
            </a:r>
            <a:r>
              <a:rPr lang="en-GB" sz="3600" dirty="0"/>
              <a:t> </a:t>
            </a:r>
            <a:r>
              <a:rPr lang="en-GB" sz="3600" dirty="0" err="1"/>
              <a:t>připravili</a:t>
            </a:r>
            <a:r>
              <a:rPr lang="en-GB" sz="3600" dirty="0"/>
              <a:t>.</a:t>
            </a:r>
            <a:endParaRPr lang="cs-CZ" sz="3600" dirty="0"/>
          </a:p>
          <a:p>
            <a:r>
              <a:rPr lang="pt-BR" sz="3600" dirty="0"/>
              <a:t>Většina argumentů protistrany se dá předvídat.</a:t>
            </a:r>
            <a:endParaRPr lang="cs-CZ" sz="3600" dirty="0"/>
          </a:p>
          <a:p>
            <a:r>
              <a:rPr lang="en-GB" sz="3600" dirty="0" err="1"/>
              <a:t>Čím</a:t>
            </a:r>
            <a:r>
              <a:rPr lang="en-GB" sz="3600" dirty="0"/>
              <a:t> </a:t>
            </a:r>
            <a:r>
              <a:rPr lang="en-GB" sz="3600" dirty="0" err="1"/>
              <a:t>lepší</a:t>
            </a:r>
            <a:r>
              <a:rPr lang="en-GB" sz="3600" dirty="0"/>
              <a:t> </a:t>
            </a:r>
            <a:r>
              <a:rPr lang="en-GB" sz="3600" dirty="0" err="1"/>
              <a:t>bude</a:t>
            </a:r>
            <a:r>
              <a:rPr lang="en-GB" sz="3600" dirty="0"/>
              <a:t> </a:t>
            </a:r>
            <a:r>
              <a:rPr lang="en-GB" sz="3600" dirty="0" err="1"/>
              <a:t>vaše</a:t>
            </a:r>
            <a:r>
              <a:rPr lang="en-GB" sz="3600" dirty="0"/>
              <a:t> </a:t>
            </a:r>
            <a:r>
              <a:rPr lang="en-GB" sz="3600" i="1" dirty="0" err="1"/>
              <a:t>rétorika</a:t>
            </a:r>
            <a:r>
              <a:rPr lang="en-GB" sz="3600" dirty="0"/>
              <a:t> </a:t>
            </a:r>
            <a:r>
              <a:rPr lang="en-GB" sz="3600" dirty="0" err="1"/>
              <a:t>neboli</a:t>
            </a:r>
            <a:r>
              <a:rPr lang="en-GB" sz="3600" dirty="0"/>
              <a:t> </a:t>
            </a:r>
            <a:r>
              <a:rPr lang="en-GB" sz="3600" dirty="0" err="1"/>
              <a:t>řečnické</a:t>
            </a:r>
            <a:r>
              <a:rPr lang="en-GB" sz="3600" dirty="0"/>
              <a:t> a </a:t>
            </a:r>
            <a:r>
              <a:rPr lang="en-GB" sz="3600" dirty="0" err="1"/>
              <a:t>prezentační</a:t>
            </a:r>
            <a:r>
              <a:rPr lang="en-GB" sz="3600" dirty="0"/>
              <a:t> </a:t>
            </a:r>
            <a:r>
              <a:rPr lang="en-GB" sz="3600" dirty="0" err="1"/>
              <a:t>schopnosti</a:t>
            </a:r>
            <a:r>
              <a:rPr lang="en-GB" sz="3600" dirty="0"/>
              <a:t>, </a:t>
            </a:r>
            <a:r>
              <a:rPr lang="en-GB" sz="3600" dirty="0" err="1"/>
              <a:t>tím</a:t>
            </a:r>
            <a:r>
              <a:rPr lang="en-GB" sz="3600" dirty="0"/>
              <a:t> </a:t>
            </a:r>
            <a:r>
              <a:rPr lang="en-GB" sz="3600" dirty="0" err="1"/>
              <a:t>přirozeněji</a:t>
            </a:r>
            <a:r>
              <a:rPr lang="en-GB" sz="3600" dirty="0"/>
              <a:t> a </a:t>
            </a:r>
            <a:r>
              <a:rPr lang="en-GB" sz="3600" dirty="0" err="1"/>
              <a:t>přesvědčivěji</a:t>
            </a:r>
            <a:r>
              <a:rPr lang="en-GB" sz="3600" dirty="0"/>
              <a:t> </a:t>
            </a:r>
            <a:r>
              <a:rPr lang="en-GB" sz="3600" dirty="0" err="1"/>
              <a:t>zapůsobíte</a:t>
            </a:r>
            <a:r>
              <a:rPr lang="en-GB" sz="3600" dirty="0"/>
              <a:t>.</a:t>
            </a:r>
            <a:endParaRPr lang="cs-CZ" sz="3600" dirty="0"/>
          </a:p>
          <a:p>
            <a:r>
              <a:rPr lang="en-GB" sz="3600" dirty="0"/>
              <a:t>Co </a:t>
            </a:r>
            <a:r>
              <a:rPr lang="en-GB" sz="3600" dirty="0" err="1"/>
              <a:t>jednou</a:t>
            </a:r>
            <a:r>
              <a:rPr lang="en-GB" sz="3600" dirty="0"/>
              <a:t> </a:t>
            </a:r>
            <a:r>
              <a:rPr lang="en-GB" sz="3600" dirty="0" err="1"/>
              <a:t>řeknete</a:t>
            </a:r>
            <a:r>
              <a:rPr lang="en-GB" sz="3600" dirty="0"/>
              <a:t> </a:t>
            </a:r>
            <a:r>
              <a:rPr lang="en-GB" sz="3600" dirty="0" err="1"/>
              <a:t>nebo</a:t>
            </a:r>
            <a:r>
              <a:rPr lang="en-GB" sz="3600" dirty="0"/>
              <a:t> </a:t>
            </a:r>
            <a:r>
              <a:rPr lang="en-GB" sz="3600" dirty="0" err="1"/>
              <a:t>odsouhlasíte</a:t>
            </a:r>
            <a:r>
              <a:rPr lang="en-GB" sz="3600" dirty="0"/>
              <a:t>, </a:t>
            </a:r>
            <a:r>
              <a:rPr lang="en-GB" sz="3600" dirty="0" err="1"/>
              <a:t>těžko</a:t>
            </a:r>
            <a:r>
              <a:rPr lang="en-GB" sz="3600" dirty="0"/>
              <a:t> </a:t>
            </a:r>
            <a:r>
              <a:rPr lang="en-GB" sz="3600" dirty="0" err="1"/>
              <a:t>později</a:t>
            </a:r>
            <a:r>
              <a:rPr lang="en-GB" sz="3600" dirty="0"/>
              <a:t> </a:t>
            </a:r>
            <a:r>
              <a:rPr lang="en-GB" sz="3600" dirty="0" err="1"/>
              <a:t>vezmete</a:t>
            </a:r>
            <a:r>
              <a:rPr lang="en-GB" sz="3600" dirty="0"/>
              <a:t> </a:t>
            </a:r>
            <a:r>
              <a:rPr lang="en-GB" sz="3600" dirty="0" err="1"/>
              <a:t>zpět</a:t>
            </a:r>
            <a:r>
              <a:rPr lang="en-GB" sz="3600" dirty="0"/>
              <a:t>, </a:t>
            </a:r>
            <a:r>
              <a:rPr lang="en-GB" sz="3600" dirty="0" err="1"/>
              <a:t>aniž</a:t>
            </a:r>
            <a:r>
              <a:rPr lang="en-GB" sz="3600" dirty="0"/>
              <a:t> by to </a:t>
            </a:r>
            <a:r>
              <a:rPr lang="en-GB" sz="3600" dirty="0" err="1"/>
              <a:t>vzbudilo</a:t>
            </a:r>
            <a:r>
              <a:rPr lang="en-GB" sz="3600" dirty="0"/>
              <a:t> </a:t>
            </a:r>
            <a:r>
              <a:rPr lang="en-GB" sz="3600" dirty="0" err="1"/>
              <a:t>oprávněné</a:t>
            </a:r>
            <a:r>
              <a:rPr lang="en-GB" sz="3600" dirty="0"/>
              <a:t> </a:t>
            </a:r>
            <a:r>
              <a:rPr lang="en-GB" sz="3600" dirty="0" err="1"/>
              <a:t>pochybnosti</a:t>
            </a:r>
            <a:r>
              <a:rPr lang="en-GB" sz="3600" dirty="0"/>
              <a:t> o </a:t>
            </a:r>
            <a:r>
              <a:rPr lang="en-GB" sz="3600" dirty="0" err="1"/>
              <a:t>vaší</a:t>
            </a:r>
            <a:r>
              <a:rPr lang="en-GB" sz="3600" dirty="0"/>
              <a:t> </a:t>
            </a:r>
            <a:r>
              <a:rPr lang="en-GB" sz="3600" dirty="0" err="1"/>
              <a:t>důvěryhodnosti</a:t>
            </a:r>
            <a:r>
              <a:rPr lang="en-GB" sz="3600" dirty="0"/>
              <a:t>.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2666737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Vývoj jednání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Jednání může být mnohdy velmi emotivní.</a:t>
            </a:r>
          </a:p>
          <a:p>
            <a:r>
              <a:rPr lang="en-GB" dirty="0"/>
              <a:t>V </a:t>
            </a:r>
            <a:r>
              <a:rPr lang="en-GB" dirty="0" err="1"/>
              <a:t>takovém</a:t>
            </a:r>
            <a:r>
              <a:rPr lang="en-GB" dirty="0"/>
              <a:t> </a:t>
            </a:r>
            <a:r>
              <a:rPr lang="en-GB" dirty="0" err="1"/>
              <a:t>případě</a:t>
            </a:r>
            <a:r>
              <a:rPr lang="en-GB" dirty="0"/>
              <a:t> se </a:t>
            </a:r>
            <a:r>
              <a:rPr lang="en-GB" dirty="0" err="1"/>
              <a:t>snažte</a:t>
            </a:r>
            <a:r>
              <a:rPr lang="en-GB" dirty="0"/>
              <a:t> </a:t>
            </a:r>
            <a:r>
              <a:rPr lang="en-GB" dirty="0" err="1"/>
              <a:t>zachovat</a:t>
            </a:r>
            <a:r>
              <a:rPr lang="en-GB" dirty="0"/>
              <a:t> </a:t>
            </a:r>
            <a:r>
              <a:rPr lang="en-GB" dirty="0" err="1"/>
              <a:t>chladnou</a:t>
            </a:r>
            <a:r>
              <a:rPr lang="en-GB" dirty="0"/>
              <a:t> </a:t>
            </a:r>
            <a:r>
              <a:rPr lang="en-GB" dirty="0" err="1"/>
              <a:t>hlavu</a:t>
            </a:r>
            <a:r>
              <a:rPr lang="en-GB" dirty="0"/>
              <a:t> a </a:t>
            </a:r>
            <a:r>
              <a:rPr lang="en-GB" dirty="0" err="1"/>
              <a:t>nadhled</a:t>
            </a:r>
            <a:r>
              <a:rPr lang="en-GB" dirty="0"/>
              <a:t>.</a:t>
            </a:r>
            <a:endParaRPr lang="cs-CZ" dirty="0"/>
          </a:p>
          <a:p>
            <a:r>
              <a:rPr lang="en-GB" dirty="0" err="1"/>
              <a:t>Nezapomínejte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lidskou</a:t>
            </a:r>
            <a:r>
              <a:rPr lang="en-GB" dirty="0"/>
              <a:t> </a:t>
            </a:r>
            <a:r>
              <a:rPr lang="en-GB" dirty="0" err="1"/>
              <a:t>slušnost</a:t>
            </a:r>
            <a:r>
              <a:rPr lang="en-GB" dirty="0"/>
              <a:t> a </a:t>
            </a:r>
            <a:r>
              <a:rPr lang="en-GB" dirty="0" err="1"/>
              <a:t>kulturu</a:t>
            </a:r>
            <a:r>
              <a:rPr lang="en-GB" dirty="0"/>
              <a:t> </a:t>
            </a:r>
            <a:r>
              <a:rPr lang="en-GB" dirty="0" err="1"/>
              <a:t>vystupování</a:t>
            </a:r>
            <a:r>
              <a:rPr lang="en-GB" dirty="0"/>
              <a:t>.</a:t>
            </a:r>
            <a:endParaRPr lang="cs-CZ" dirty="0"/>
          </a:p>
          <a:p>
            <a:r>
              <a:rPr lang="en-GB" dirty="0"/>
              <a:t>Ani </a:t>
            </a:r>
            <a:r>
              <a:rPr lang="en-GB" dirty="0" err="1"/>
              <a:t>vyhrocené</a:t>
            </a:r>
            <a:r>
              <a:rPr lang="en-GB" dirty="0"/>
              <a:t> </a:t>
            </a:r>
            <a:r>
              <a:rPr lang="en-GB" dirty="0" err="1"/>
              <a:t>jednání</a:t>
            </a:r>
            <a:r>
              <a:rPr lang="en-GB" dirty="0"/>
              <a:t> by </a:t>
            </a:r>
            <a:r>
              <a:rPr lang="en-GB" b="1" dirty="0" err="1"/>
              <a:t>nikdy</a:t>
            </a:r>
            <a:r>
              <a:rPr lang="en-GB" dirty="0"/>
              <a:t> </a:t>
            </a:r>
            <a:r>
              <a:rPr lang="en-GB" dirty="0" err="1"/>
              <a:t>nemělo</a:t>
            </a:r>
            <a:r>
              <a:rPr lang="en-GB" dirty="0"/>
              <a:t> </a:t>
            </a:r>
            <a:r>
              <a:rPr lang="en-GB" dirty="0" err="1"/>
              <a:t>sklouznout</a:t>
            </a:r>
            <a:r>
              <a:rPr lang="en-GB" dirty="0"/>
              <a:t> do </a:t>
            </a:r>
            <a:r>
              <a:rPr lang="en-GB" dirty="0" err="1"/>
              <a:t>osobní</a:t>
            </a:r>
            <a:r>
              <a:rPr lang="en-GB" dirty="0"/>
              <a:t> </a:t>
            </a:r>
            <a:r>
              <a:rPr lang="en-GB" dirty="0" err="1"/>
              <a:t>roviny</a:t>
            </a:r>
            <a:r>
              <a:rPr lang="en-GB" dirty="0"/>
              <a:t> </a:t>
            </a:r>
            <a:r>
              <a:rPr lang="en-GB" dirty="0" err="1"/>
              <a:t>urážek</a:t>
            </a:r>
            <a:r>
              <a:rPr lang="en-GB" dirty="0"/>
              <a:t> a </a:t>
            </a:r>
            <a:r>
              <a:rPr lang="en-GB" dirty="0" err="1"/>
              <a:t>obviňování</a:t>
            </a:r>
            <a:r>
              <a:rPr lang="en-GB" dirty="0"/>
              <a:t>.</a:t>
            </a:r>
            <a:endParaRPr lang="cs-CZ" dirty="0"/>
          </a:p>
          <a:p>
            <a:r>
              <a:rPr lang="en-GB" dirty="0" err="1"/>
              <a:t>Předejít</a:t>
            </a:r>
            <a:r>
              <a:rPr lang="en-GB" dirty="0"/>
              <a:t> </a:t>
            </a:r>
            <a:r>
              <a:rPr lang="en-GB" dirty="0" err="1"/>
              <a:t>tomu</a:t>
            </a:r>
            <a:r>
              <a:rPr lang="en-GB" dirty="0"/>
              <a:t> </a:t>
            </a:r>
            <a:r>
              <a:rPr lang="en-GB" dirty="0" err="1"/>
              <a:t>můžete</a:t>
            </a:r>
            <a:r>
              <a:rPr lang="en-GB" dirty="0"/>
              <a:t> </a:t>
            </a:r>
            <a:r>
              <a:rPr lang="en-GB" dirty="0" err="1"/>
              <a:t>mimo</a:t>
            </a:r>
            <a:r>
              <a:rPr lang="en-GB" dirty="0"/>
              <a:t> </a:t>
            </a:r>
            <a:r>
              <a:rPr lang="en-GB" dirty="0" err="1"/>
              <a:t>jiné</a:t>
            </a:r>
            <a:r>
              <a:rPr lang="en-GB" dirty="0"/>
              <a:t> </a:t>
            </a:r>
            <a:r>
              <a:rPr lang="en-GB" dirty="0" err="1"/>
              <a:t>tím</a:t>
            </a:r>
            <a:r>
              <a:rPr lang="en-GB" dirty="0"/>
              <a:t>, </a:t>
            </a:r>
            <a:r>
              <a:rPr lang="en-GB" dirty="0" err="1"/>
              <a:t>že</a:t>
            </a:r>
            <a:r>
              <a:rPr lang="en-GB" dirty="0"/>
              <a:t> </a:t>
            </a:r>
            <a:r>
              <a:rPr lang="en-GB" dirty="0" err="1"/>
              <a:t>budete</a:t>
            </a:r>
            <a:r>
              <a:rPr lang="en-GB" dirty="0"/>
              <a:t> </a:t>
            </a:r>
            <a:r>
              <a:rPr lang="en-GB" dirty="0" err="1"/>
              <a:t>mluvit</a:t>
            </a:r>
            <a:r>
              <a:rPr lang="en-GB" dirty="0"/>
              <a:t> </a:t>
            </a:r>
            <a:r>
              <a:rPr lang="en-GB" dirty="0" err="1"/>
              <a:t>pravdu</a:t>
            </a:r>
            <a:r>
              <a:rPr lang="en-GB" dirty="0"/>
              <a:t>.</a:t>
            </a:r>
            <a:endParaRPr lang="cs-CZ" dirty="0"/>
          </a:p>
          <a:p>
            <a:r>
              <a:rPr lang="en-GB" dirty="0" err="1"/>
              <a:t>Partnera</a:t>
            </a:r>
            <a:r>
              <a:rPr lang="en-GB" dirty="0"/>
              <a:t> </a:t>
            </a:r>
            <a:r>
              <a:rPr lang="en-GB" dirty="0" err="1"/>
              <a:t>byste</a:t>
            </a:r>
            <a:r>
              <a:rPr lang="en-GB" dirty="0"/>
              <a:t> </a:t>
            </a:r>
            <a:r>
              <a:rPr lang="en-GB" dirty="0" err="1"/>
              <a:t>měli</a:t>
            </a:r>
            <a:r>
              <a:rPr lang="en-GB" dirty="0"/>
              <a:t> </a:t>
            </a:r>
            <a:r>
              <a:rPr lang="en-GB" dirty="0" err="1"/>
              <a:t>přesvědčit</a:t>
            </a:r>
            <a:r>
              <a:rPr lang="en-GB" dirty="0"/>
              <a:t> </a:t>
            </a:r>
            <a:r>
              <a:rPr lang="en-GB" b="1" dirty="0" err="1"/>
              <a:t>kvalitou</a:t>
            </a:r>
            <a:r>
              <a:rPr lang="en-GB" dirty="0"/>
              <a:t> </a:t>
            </a:r>
            <a:r>
              <a:rPr lang="en-GB" dirty="0" err="1"/>
              <a:t>svých</a:t>
            </a:r>
            <a:r>
              <a:rPr lang="en-GB" dirty="0"/>
              <a:t> </a:t>
            </a:r>
            <a:r>
              <a:rPr lang="en-GB" dirty="0" err="1"/>
              <a:t>argumentů</a:t>
            </a:r>
            <a:r>
              <a:rPr lang="en-GB" dirty="0"/>
              <a:t>, </a:t>
            </a:r>
            <a:r>
              <a:rPr lang="en-GB" dirty="0" err="1"/>
              <a:t>nikoli</a:t>
            </a:r>
            <a:r>
              <a:rPr lang="en-GB" dirty="0"/>
              <a:t> </a:t>
            </a:r>
            <a:r>
              <a:rPr lang="en-GB" dirty="0" err="1"/>
              <a:t>lhaním</a:t>
            </a:r>
            <a:r>
              <a:rPr lang="en-GB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610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Kompromis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sz="3600" dirty="0" err="1"/>
              <a:t>Sporné</a:t>
            </a:r>
            <a:r>
              <a:rPr lang="en-GB" sz="3600" dirty="0"/>
              <a:t> body </a:t>
            </a:r>
            <a:r>
              <a:rPr lang="en-GB" sz="3600" dirty="0" err="1"/>
              <a:t>zkuste</a:t>
            </a:r>
            <a:r>
              <a:rPr lang="en-GB" sz="3600" dirty="0"/>
              <a:t> </a:t>
            </a:r>
            <a:r>
              <a:rPr lang="en-GB" sz="3600" dirty="0" err="1"/>
              <a:t>nejdříve</a:t>
            </a:r>
            <a:r>
              <a:rPr lang="en-GB" sz="3600" dirty="0"/>
              <a:t> </a:t>
            </a:r>
            <a:r>
              <a:rPr lang="en-GB" sz="3600" b="1" dirty="0" err="1"/>
              <a:t>obejít</a:t>
            </a:r>
            <a:r>
              <a:rPr lang="en-GB" sz="3600" dirty="0"/>
              <a:t> </a:t>
            </a:r>
            <a:r>
              <a:rPr lang="en-GB" sz="3600" dirty="0" err="1"/>
              <a:t>nalezením</a:t>
            </a:r>
            <a:r>
              <a:rPr lang="en-GB" sz="3600" dirty="0"/>
              <a:t> </a:t>
            </a:r>
            <a:r>
              <a:rPr lang="en-GB" sz="3600" dirty="0" err="1"/>
              <a:t>jiného</a:t>
            </a:r>
            <a:r>
              <a:rPr lang="en-GB" sz="3600" dirty="0"/>
              <a:t>, </a:t>
            </a:r>
            <a:r>
              <a:rPr lang="en-GB" sz="3600" dirty="0" err="1"/>
              <a:t>oboustranně</a:t>
            </a:r>
            <a:r>
              <a:rPr lang="en-GB" sz="3600" dirty="0"/>
              <a:t> </a:t>
            </a:r>
            <a:r>
              <a:rPr lang="en-GB" sz="3600" dirty="0" err="1"/>
              <a:t>výhodného</a:t>
            </a:r>
            <a:r>
              <a:rPr lang="en-GB" sz="3600" dirty="0"/>
              <a:t> </a:t>
            </a:r>
            <a:r>
              <a:rPr lang="en-GB" sz="3600" dirty="0" err="1"/>
              <a:t>řešení</a:t>
            </a:r>
            <a:r>
              <a:rPr lang="en-GB" sz="3600" dirty="0"/>
              <a:t>.</a:t>
            </a:r>
            <a:endParaRPr lang="cs-CZ" sz="3600" dirty="0"/>
          </a:p>
          <a:p>
            <a:r>
              <a:rPr lang="en-GB" sz="3600" dirty="0" err="1"/>
              <a:t>Pokud</a:t>
            </a:r>
            <a:r>
              <a:rPr lang="en-GB" sz="3600" dirty="0"/>
              <a:t> se to </a:t>
            </a:r>
            <a:r>
              <a:rPr lang="en-GB" sz="3600" dirty="0" err="1"/>
              <a:t>nedaří</a:t>
            </a:r>
            <a:r>
              <a:rPr lang="en-GB" sz="3600" dirty="0"/>
              <a:t>, je </a:t>
            </a:r>
            <a:r>
              <a:rPr lang="en-GB" sz="3600" dirty="0" err="1"/>
              <a:t>druhou</a:t>
            </a:r>
            <a:r>
              <a:rPr lang="en-GB" sz="3600" dirty="0"/>
              <a:t> </a:t>
            </a:r>
            <a:r>
              <a:rPr lang="en-GB" sz="3600" dirty="0" err="1"/>
              <a:t>možností</a:t>
            </a:r>
            <a:r>
              <a:rPr lang="en-GB" sz="3600" dirty="0"/>
              <a:t> </a:t>
            </a:r>
            <a:r>
              <a:rPr lang="en-GB" sz="3600" b="1" dirty="0" err="1"/>
              <a:t>kompromis</a:t>
            </a:r>
            <a:r>
              <a:rPr lang="en-GB" sz="3600" b="1" dirty="0"/>
              <a:t>.</a:t>
            </a:r>
            <a:endParaRPr lang="cs-CZ" sz="3600" b="1" dirty="0"/>
          </a:p>
          <a:p>
            <a:r>
              <a:rPr lang="en-GB" sz="3600" dirty="0"/>
              <a:t>Ten by </a:t>
            </a:r>
            <a:r>
              <a:rPr lang="en-GB" sz="3600" dirty="0" err="1"/>
              <a:t>měl</a:t>
            </a:r>
            <a:r>
              <a:rPr lang="en-GB" sz="3600" dirty="0"/>
              <a:t> </a:t>
            </a:r>
            <a:r>
              <a:rPr lang="en-GB" sz="3600" dirty="0" err="1"/>
              <a:t>ovšem</a:t>
            </a:r>
            <a:r>
              <a:rPr lang="en-GB" sz="3600" dirty="0"/>
              <a:t> </a:t>
            </a:r>
            <a:r>
              <a:rPr lang="en-GB" sz="3600" dirty="0" err="1"/>
              <a:t>spočívat</a:t>
            </a:r>
            <a:r>
              <a:rPr lang="en-GB" sz="3600" dirty="0"/>
              <a:t> v </a:t>
            </a:r>
            <a:r>
              <a:rPr lang="en-GB" sz="3600" dirty="0" err="1"/>
              <a:t>ústupcích</a:t>
            </a:r>
            <a:r>
              <a:rPr lang="en-GB" sz="3600" dirty="0"/>
              <a:t> </a:t>
            </a:r>
            <a:r>
              <a:rPr lang="en-GB" sz="3600" b="1" dirty="0" err="1"/>
              <a:t>obou</a:t>
            </a:r>
            <a:r>
              <a:rPr lang="en-GB" sz="3600" dirty="0"/>
              <a:t> </a:t>
            </a:r>
            <a:r>
              <a:rPr lang="en-GB" sz="3600" dirty="0" err="1"/>
              <a:t>stran</a:t>
            </a:r>
            <a:r>
              <a:rPr lang="en-GB" sz="3600" dirty="0"/>
              <a:t>.</a:t>
            </a:r>
            <a:endParaRPr lang="cs-CZ" sz="3600" dirty="0"/>
          </a:p>
          <a:p>
            <a:r>
              <a:rPr lang="en-GB" sz="3600" dirty="0" err="1"/>
              <a:t>Přemíra</a:t>
            </a:r>
            <a:r>
              <a:rPr lang="en-GB" sz="3600" dirty="0"/>
              <a:t> </a:t>
            </a:r>
            <a:r>
              <a:rPr lang="en-GB" sz="3600" dirty="0" err="1"/>
              <a:t>kompromisů</a:t>
            </a:r>
            <a:r>
              <a:rPr lang="en-GB" sz="3600" dirty="0"/>
              <a:t> ale </a:t>
            </a:r>
            <a:r>
              <a:rPr lang="en-GB" sz="3600" dirty="0" err="1"/>
              <a:t>může</a:t>
            </a:r>
            <a:r>
              <a:rPr lang="en-GB" sz="3600" dirty="0"/>
              <a:t> </a:t>
            </a:r>
            <a:r>
              <a:rPr lang="en-GB" sz="3600" dirty="0" err="1"/>
              <a:t>vést</a:t>
            </a:r>
            <a:r>
              <a:rPr lang="en-GB" sz="3600" dirty="0"/>
              <a:t> k </a:t>
            </a:r>
            <a:r>
              <a:rPr lang="en-GB" sz="3600" dirty="0" err="1"/>
              <a:t>dohodě</a:t>
            </a:r>
            <a:r>
              <a:rPr lang="en-GB" sz="3600" dirty="0"/>
              <a:t>, se </a:t>
            </a:r>
            <a:r>
              <a:rPr lang="en-GB" sz="3600" dirty="0" err="1"/>
              <a:t>kterou</a:t>
            </a:r>
            <a:r>
              <a:rPr lang="en-GB" sz="3600" dirty="0"/>
              <a:t> </a:t>
            </a:r>
            <a:r>
              <a:rPr lang="en-GB" sz="3600" dirty="0" err="1"/>
              <a:t>nebude</a:t>
            </a:r>
            <a:r>
              <a:rPr lang="en-GB" sz="3600" dirty="0"/>
              <a:t> </a:t>
            </a:r>
            <a:r>
              <a:rPr lang="en-GB" sz="3600" dirty="0" err="1"/>
              <a:t>nakonec</a:t>
            </a:r>
            <a:r>
              <a:rPr lang="en-GB" sz="3600" dirty="0"/>
              <a:t> </a:t>
            </a:r>
            <a:r>
              <a:rPr lang="en-GB" sz="3600" dirty="0" err="1"/>
              <a:t>spokojen</a:t>
            </a:r>
            <a:r>
              <a:rPr lang="en-GB" sz="3600" dirty="0"/>
              <a:t> </a:t>
            </a:r>
            <a:r>
              <a:rPr lang="en-GB" sz="3600" dirty="0" err="1"/>
              <a:t>nikdo</a:t>
            </a:r>
            <a:r>
              <a:rPr lang="en-GB" sz="3600" dirty="0"/>
              <a:t>.</a:t>
            </a:r>
            <a:endParaRPr lang="cs-CZ" sz="3600" dirty="0"/>
          </a:p>
          <a:p>
            <a:r>
              <a:rPr lang="en-GB" sz="3600" dirty="0"/>
              <a:t>Proto je </a:t>
            </a:r>
            <a:r>
              <a:rPr lang="en-GB" sz="3600" dirty="0" err="1"/>
              <a:t>někdy</a:t>
            </a:r>
            <a:r>
              <a:rPr lang="en-GB" sz="3600" dirty="0"/>
              <a:t> </a:t>
            </a:r>
            <a:r>
              <a:rPr lang="en-GB" sz="3600" dirty="0" err="1"/>
              <a:t>lepší</a:t>
            </a:r>
            <a:r>
              <a:rPr lang="en-GB" sz="3600" dirty="0"/>
              <a:t> </a:t>
            </a:r>
            <a:r>
              <a:rPr lang="en-GB" sz="3600" dirty="0" err="1"/>
              <a:t>patové</a:t>
            </a:r>
            <a:r>
              <a:rPr lang="en-GB" sz="3600" dirty="0"/>
              <a:t> </a:t>
            </a:r>
            <a:r>
              <a:rPr lang="en-GB" sz="3600" dirty="0" err="1"/>
              <a:t>jednání</a:t>
            </a:r>
            <a:r>
              <a:rPr lang="en-GB" sz="3600" dirty="0"/>
              <a:t> </a:t>
            </a:r>
            <a:r>
              <a:rPr lang="en-GB" sz="3600" b="1" dirty="0" err="1"/>
              <a:t>odložit</a:t>
            </a:r>
            <a:r>
              <a:rPr lang="en-GB" sz="3600" dirty="0"/>
              <a:t> </a:t>
            </a:r>
            <a:r>
              <a:rPr lang="en-GB" sz="3600" dirty="0" err="1"/>
              <a:t>na</a:t>
            </a:r>
            <a:r>
              <a:rPr lang="en-GB" sz="3600" dirty="0"/>
              <a:t> </a:t>
            </a:r>
            <a:r>
              <a:rPr lang="en-GB" sz="3600" dirty="0" err="1"/>
              <a:t>jiný</a:t>
            </a:r>
            <a:r>
              <a:rPr lang="en-GB" sz="3600" dirty="0"/>
              <a:t> den.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118969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Odročení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200" dirty="0" err="1"/>
              <a:t>Odročení</a:t>
            </a:r>
            <a:r>
              <a:rPr lang="en-GB" sz="3200" dirty="0"/>
              <a:t> je </a:t>
            </a:r>
            <a:r>
              <a:rPr lang="en-GB" sz="3200" dirty="0" err="1"/>
              <a:t>korektní</a:t>
            </a:r>
            <a:r>
              <a:rPr lang="en-GB" sz="3200" dirty="0"/>
              <a:t> </a:t>
            </a:r>
            <a:r>
              <a:rPr lang="en-GB" sz="3200" dirty="0" err="1"/>
              <a:t>také</a:t>
            </a:r>
            <a:r>
              <a:rPr lang="en-GB" sz="3200" dirty="0"/>
              <a:t> v </a:t>
            </a:r>
            <a:r>
              <a:rPr lang="en-GB" sz="3200" dirty="0" err="1"/>
              <a:t>situaci</a:t>
            </a:r>
            <a:r>
              <a:rPr lang="en-GB" sz="3200" dirty="0"/>
              <a:t>, </a:t>
            </a:r>
            <a:r>
              <a:rPr lang="en-GB" sz="3200" dirty="0" err="1"/>
              <a:t>kdy</a:t>
            </a:r>
            <a:r>
              <a:rPr lang="en-GB" sz="3200" dirty="0"/>
              <a:t> </a:t>
            </a:r>
            <a:r>
              <a:rPr lang="en-GB" sz="3200" dirty="0" err="1"/>
              <a:t>jste</a:t>
            </a:r>
            <a:r>
              <a:rPr lang="en-GB" sz="3200" dirty="0"/>
              <a:t> </a:t>
            </a:r>
            <a:r>
              <a:rPr lang="en-GB" sz="3200" dirty="0" err="1"/>
              <a:t>po</a:t>
            </a:r>
            <a:r>
              <a:rPr lang="en-GB" sz="3200" dirty="0"/>
              <a:t> </a:t>
            </a:r>
            <a:r>
              <a:rPr lang="en-GB" sz="3200" dirty="0" err="1"/>
              <a:t>několika</a:t>
            </a:r>
            <a:r>
              <a:rPr lang="en-GB" sz="3200" dirty="0"/>
              <a:t> </a:t>
            </a:r>
            <a:r>
              <a:rPr lang="en-GB" sz="3200" dirty="0" err="1"/>
              <a:t>hodinách</a:t>
            </a:r>
            <a:r>
              <a:rPr lang="en-GB" sz="3200" dirty="0"/>
              <a:t> </a:t>
            </a:r>
            <a:r>
              <a:rPr lang="en-GB" sz="3200" dirty="0" err="1"/>
              <a:t>jednání</a:t>
            </a:r>
            <a:r>
              <a:rPr lang="en-GB" sz="3200" dirty="0"/>
              <a:t> </a:t>
            </a:r>
            <a:r>
              <a:rPr lang="en-GB" sz="3200" dirty="0" err="1"/>
              <a:t>psychicky</a:t>
            </a:r>
            <a:r>
              <a:rPr lang="en-GB" sz="3200" dirty="0"/>
              <a:t> </a:t>
            </a:r>
            <a:r>
              <a:rPr lang="en-GB" sz="3200" b="1" dirty="0" err="1"/>
              <a:t>vyčerpáni</a:t>
            </a:r>
            <a:r>
              <a:rPr lang="en-GB" sz="3200" b="1" dirty="0"/>
              <a:t>,</a:t>
            </a:r>
            <a:r>
              <a:rPr lang="en-GB" sz="3200" dirty="0"/>
              <a:t> </a:t>
            </a:r>
            <a:r>
              <a:rPr lang="en-GB" sz="3200" dirty="0" err="1"/>
              <a:t>respektive</a:t>
            </a:r>
            <a:r>
              <a:rPr lang="en-GB" sz="3200" dirty="0"/>
              <a:t> </a:t>
            </a:r>
            <a:r>
              <a:rPr lang="en-GB" sz="3200" dirty="0" err="1"/>
              <a:t>když</a:t>
            </a:r>
            <a:r>
              <a:rPr lang="en-GB" sz="3200" dirty="0"/>
              <a:t> partner </a:t>
            </a:r>
            <a:r>
              <a:rPr lang="en-GB" sz="3200" dirty="0" err="1"/>
              <a:t>nečekaně</a:t>
            </a:r>
            <a:r>
              <a:rPr lang="en-GB" sz="3200" dirty="0"/>
              <a:t> </a:t>
            </a:r>
            <a:r>
              <a:rPr lang="en-GB" sz="3200" dirty="0" err="1"/>
              <a:t>změní</a:t>
            </a:r>
            <a:r>
              <a:rPr lang="en-GB" sz="3200" dirty="0"/>
              <a:t> </a:t>
            </a:r>
            <a:r>
              <a:rPr lang="en-GB" sz="3200" dirty="0" err="1"/>
              <a:t>svůj</a:t>
            </a:r>
            <a:r>
              <a:rPr lang="en-GB" sz="3200" dirty="0"/>
              <a:t> </a:t>
            </a:r>
            <a:r>
              <a:rPr lang="en-GB" sz="3200" dirty="0" err="1"/>
              <a:t>postoj</a:t>
            </a:r>
            <a:r>
              <a:rPr lang="en-GB" sz="3200" dirty="0"/>
              <a:t> </a:t>
            </a:r>
            <a:r>
              <a:rPr lang="en-GB" sz="3200" dirty="0" err="1"/>
              <a:t>nebo</a:t>
            </a:r>
            <a:r>
              <a:rPr lang="en-GB" sz="3200" dirty="0"/>
              <a:t> </a:t>
            </a:r>
            <a:r>
              <a:rPr lang="en-GB" sz="3200" dirty="0" err="1"/>
              <a:t>předkládá</a:t>
            </a:r>
            <a:r>
              <a:rPr lang="en-GB" sz="3200" dirty="0"/>
              <a:t> k </a:t>
            </a:r>
            <a:r>
              <a:rPr lang="en-GB" sz="3200" dirty="0" err="1"/>
              <a:t>diskusi</a:t>
            </a:r>
            <a:r>
              <a:rPr lang="en-GB" sz="3200" dirty="0"/>
              <a:t> body, </a:t>
            </a:r>
            <a:r>
              <a:rPr lang="en-GB" sz="3200" dirty="0" err="1"/>
              <a:t>na</a:t>
            </a:r>
            <a:r>
              <a:rPr lang="en-GB" sz="3200" dirty="0"/>
              <a:t> </a:t>
            </a:r>
            <a:r>
              <a:rPr lang="en-GB" sz="3200" dirty="0" err="1"/>
              <a:t>jejichž</a:t>
            </a:r>
            <a:r>
              <a:rPr lang="en-GB" sz="3200" dirty="0"/>
              <a:t> </a:t>
            </a:r>
            <a:r>
              <a:rPr lang="en-GB" sz="3200" dirty="0" err="1"/>
              <a:t>projednávání</a:t>
            </a:r>
            <a:r>
              <a:rPr lang="en-GB" sz="3200" dirty="0"/>
              <a:t> </a:t>
            </a:r>
            <a:r>
              <a:rPr lang="en-GB" sz="3200" dirty="0" err="1"/>
              <a:t>nejste</a:t>
            </a:r>
            <a:r>
              <a:rPr lang="en-GB" sz="3200" dirty="0"/>
              <a:t> </a:t>
            </a:r>
            <a:r>
              <a:rPr lang="en-GB" sz="3200" dirty="0" err="1"/>
              <a:t>připraveni</a:t>
            </a:r>
            <a:r>
              <a:rPr lang="en-GB" sz="3200" dirty="0"/>
              <a:t>.</a:t>
            </a:r>
            <a:endParaRPr lang="cs-CZ" sz="3200" dirty="0"/>
          </a:p>
          <a:p>
            <a:r>
              <a:rPr lang="en-GB" sz="3200" dirty="0" err="1"/>
              <a:t>Nepouštějte</a:t>
            </a:r>
            <a:r>
              <a:rPr lang="en-GB" sz="3200" dirty="0"/>
              <a:t> se </a:t>
            </a:r>
            <a:r>
              <a:rPr lang="en-GB" sz="3200" dirty="0" err="1"/>
              <a:t>na</a:t>
            </a:r>
            <a:r>
              <a:rPr lang="en-GB" sz="3200" dirty="0"/>
              <a:t> </a:t>
            </a:r>
            <a:r>
              <a:rPr lang="en-GB" sz="3200" dirty="0" err="1"/>
              <a:t>tenký</a:t>
            </a:r>
            <a:r>
              <a:rPr lang="en-GB" sz="3200" dirty="0"/>
              <a:t> led a </a:t>
            </a:r>
            <a:r>
              <a:rPr lang="en-GB" sz="3200" dirty="0" err="1"/>
              <a:t>raději</a:t>
            </a:r>
            <a:r>
              <a:rPr lang="en-GB" sz="3200" dirty="0"/>
              <a:t> </a:t>
            </a:r>
            <a:r>
              <a:rPr lang="en-GB" sz="3200" dirty="0" err="1"/>
              <a:t>si</a:t>
            </a:r>
            <a:r>
              <a:rPr lang="en-GB" sz="3200" dirty="0"/>
              <a:t> </a:t>
            </a:r>
            <a:r>
              <a:rPr lang="en-GB" sz="3200" dirty="0" err="1"/>
              <a:t>domluvte</a:t>
            </a:r>
            <a:r>
              <a:rPr lang="en-GB" sz="3200" dirty="0"/>
              <a:t> </a:t>
            </a:r>
            <a:r>
              <a:rPr lang="en-GB" sz="3200" b="1" dirty="0" err="1"/>
              <a:t>další</a:t>
            </a:r>
            <a:r>
              <a:rPr lang="en-GB" sz="3200" b="1" dirty="0"/>
              <a:t> </a:t>
            </a:r>
            <a:r>
              <a:rPr lang="en-GB" sz="3200" b="1" dirty="0" err="1"/>
              <a:t>termín</a:t>
            </a:r>
            <a:r>
              <a:rPr lang="en-GB" sz="3200" dirty="0"/>
              <a:t> </a:t>
            </a:r>
            <a:r>
              <a:rPr lang="en-GB" sz="3200" dirty="0" err="1"/>
              <a:t>schůzky</a:t>
            </a:r>
            <a:r>
              <a:rPr lang="en-GB" sz="3200" dirty="0"/>
              <a:t>.</a:t>
            </a:r>
            <a:endParaRPr lang="cs-CZ" sz="3200" dirty="0"/>
          </a:p>
          <a:p>
            <a:r>
              <a:rPr lang="en-GB" sz="3200" dirty="0" err="1"/>
              <a:t>Tím</a:t>
            </a:r>
            <a:r>
              <a:rPr lang="en-GB" sz="3200" dirty="0"/>
              <a:t> </a:t>
            </a:r>
            <a:r>
              <a:rPr lang="en-GB" sz="3200" dirty="0" err="1"/>
              <a:t>získáte</a:t>
            </a:r>
            <a:r>
              <a:rPr lang="en-GB" sz="3200" dirty="0"/>
              <a:t> </a:t>
            </a:r>
            <a:r>
              <a:rPr lang="en-GB" sz="3200" dirty="0" err="1"/>
              <a:t>čas</a:t>
            </a:r>
            <a:r>
              <a:rPr lang="en-GB" sz="3200" dirty="0"/>
              <a:t> </a:t>
            </a:r>
            <a:r>
              <a:rPr lang="en-GB" sz="3200" dirty="0" err="1"/>
              <a:t>vše</a:t>
            </a:r>
            <a:r>
              <a:rPr lang="en-GB" sz="3200" dirty="0"/>
              <a:t> </a:t>
            </a:r>
            <a:r>
              <a:rPr lang="en-GB" sz="3200" dirty="0" err="1"/>
              <a:t>promyslet</a:t>
            </a:r>
            <a:r>
              <a:rPr lang="en-GB" sz="3200" dirty="0"/>
              <a:t> a </a:t>
            </a:r>
            <a:r>
              <a:rPr lang="en-GB" sz="3200" dirty="0" err="1"/>
              <a:t>poradit</a:t>
            </a:r>
            <a:r>
              <a:rPr lang="en-GB" sz="3200" dirty="0"/>
              <a:t> se.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9905270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Uzavření jednání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err="1"/>
              <a:t>Tento</a:t>
            </a:r>
            <a:r>
              <a:rPr lang="en-GB" dirty="0"/>
              <a:t> </a:t>
            </a:r>
            <a:r>
              <a:rPr lang="en-GB" dirty="0" err="1"/>
              <a:t>klíčový</a:t>
            </a:r>
            <a:r>
              <a:rPr lang="en-GB" dirty="0"/>
              <a:t> </a:t>
            </a:r>
            <a:r>
              <a:rPr lang="en-GB" dirty="0" err="1"/>
              <a:t>okamžik</a:t>
            </a:r>
            <a:r>
              <a:rPr lang="en-GB" dirty="0"/>
              <a:t> </a:t>
            </a:r>
            <a:r>
              <a:rPr lang="en-GB" dirty="0" err="1"/>
              <a:t>oboustranné</a:t>
            </a:r>
            <a:r>
              <a:rPr lang="en-GB" dirty="0"/>
              <a:t> </a:t>
            </a:r>
            <a:r>
              <a:rPr lang="en-GB" dirty="0" err="1"/>
              <a:t>shody</a:t>
            </a:r>
            <a:r>
              <a:rPr lang="en-GB" dirty="0"/>
              <a:t> </a:t>
            </a:r>
            <a:r>
              <a:rPr lang="en-GB" dirty="0" err="1"/>
              <a:t>správně</a:t>
            </a:r>
            <a:r>
              <a:rPr lang="en-GB" dirty="0"/>
              <a:t> </a:t>
            </a:r>
            <a:r>
              <a:rPr lang="en-GB" b="1" dirty="0" err="1"/>
              <a:t>rozpoznejte</a:t>
            </a:r>
            <a:r>
              <a:rPr lang="en-GB" dirty="0"/>
              <a:t> a </a:t>
            </a:r>
            <a:r>
              <a:rPr lang="en-GB" dirty="0" err="1"/>
              <a:t>závěr</a:t>
            </a:r>
            <a:r>
              <a:rPr lang="en-GB" dirty="0"/>
              <a:t> </a:t>
            </a:r>
            <a:r>
              <a:rPr lang="en-GB" dirty="0" err="1"/>
              <a:t>jednání</a:t>
            </a:r>
            <a:r>
              <a:rPr lang="en-GB" dirty="0"/>
              <a:t> </a:t>
            </a:r>
            <a:r>
              <a:rPr lang="en-GB" dirty="0" err="1"/>
              <a:t>neodkládejte</a:t>
            </a:r>
            <a:r>
              <a:rPr lang="en-GB" dirty="0"/>
              <a:t>.</a:t>
            </a:r>
            <a:endParaRPr lang="cs-CZ" dirty="0"/>
          </a:p>
          <a:p>
            <a:r>
              <a:rPr lang="en-GB" dirty="0" err="1"/>
              <a:t>Nálada</a:t>
            </a:r>
            <a:r>
              <a:rPr lang="en-GB" dirty="0"/>
              <a:t> se </a:t>
            </a:r>
            <a:r>
              <a:rPr lang="en-GB" dirty="0" err="1"/>
              <a:t>totiž</a:t>
            </a:r>
            <a:r>
              <a:rPr lang="en-GB" dirty="0"/>
              <a:t> </a:t>
            </a:r>
            <a:r>
              <a:rPr lang="en-GB" dirty="0" err="1"/>
              <a:t>může</a:t>
            </a:r>
            <a:r>
              <a:rPr lang="en-GB" dirty="0"/>
              <a:t> </a:t>
            </a:r>
            <a:r>
              <a:rPr lang="en-GB" dirty="0" err="1"/>
              <a:t>měnit</a:t>
            </a:r>
            <a:r>
              <a:rPr lang="en-GB" dirty="0"/>
              <a:t> a </a:t>
            </a:r>
            <a:r>
              <a:rPr lang="en-GB" dirty="0" err="1"/>
              <a:t>každý</a:t>
            </a:r>
            <a:r>
              <a:rPr lang="en-GB" dirty="0"/>
              <a:t> </a:t>
            </a:r>
            <a:r>
              <a:rPr lang="en-GB" dirty="0" err="1"/>
              <a:t>dobrý</a:t>
            </a:r>
            <a:r>
              <a:rPr lang="en-GB" dirty="0"/>
              <a:t> </a:t>
            </a:r>
            <a:r>
              <a:rPr lang="en-GB" dirty="0" err="1"/>
              <a:t>vyjednavač</a:t>
            </a:r>
            <a:r>
              <a:rPr lang="en-GB" dirty="0"/>
              <a:t> </a:t>
            </a:r>
            <a:r>
              <a:rPr lang="en-GB" dirty="0" err="1"/>
              <a:t>ví</a:t>
            </a:r>
            <a:r>
              <a:rPr lang="en-GB" dirty="0"/>
              <a:t>, </a:t>
            </a:r>
            <a:r>
              <a:rPr lang="en-GB" dirty="0" err="1"/>
              <a:t>že</a:t>
            </a:r>
            <a:r>
              <a:rPr lang="en-GB" dirty="0"/>
              <a:t> </a:t>
            </a:r>
            <a:r>
              <a:rPr lang="en-GB" dirty="0" err="1"/>
              <a:t>přesné</a:t>
            </a:r>
            <a:r>
              <a:rPr lang="en-GB" dirty="0"/>
              <a:t> </a:t>
            </a:r>
            <a:r>
              <a:rPr lang="en-GB" b="1" dirty="0" err="1"/>
              <a:t>načasování</a:t>
            </a:r>
            <a:r>
              <a:rPr lang="en-GB" dirty="0"/>
              <a:t> je </a:t>
            </a:r>
            <a:r>
              <a:rPr lang="en-GB" dirty="0" err="1"/>
              <a:t>klíčem</a:t>
            </a:r>
            <a:r>
              <a:rPr lang="en-GB" dirty="0"/>
              <a:t> k </a:t>
            </a:r>
            <a:r>
              <a:rPr lang="en-GB" dirty="0" err="1"/>
              <a:t>úspěchu</a:t>
            </a:r>
            <a:r>
              <a:rPr lang="en-GB" dirty="0"/>
              <a:t>.</a:t>
            </a:r>
            <a:endParaRPr lang="cs-CZ" dirty="0"/>
          </a:p>
          <a:p>
            <a:r>
              <a:rPr lang="cs-CZ" dirty="0"/>
              <a:t>Na konci jednání projděte na čem jste se dohodli v krátkém shrnutí.</a:t>
            </a:r>
          </a:p>
          <a:p>
            <a:r>
              <a:rPr lang="cs-CZ" dirty="0"/>
              <a:t>Mohou zaznít konkrétní úkoly, úkony, zaslání návrhu smlouvy, </a:t>
            </a:r>
            <a:r>
              <a:rPr lang="cs-CZ" dirty="0" err="1"/>
              <a:t>deadliny</a:t>
            </a:r>
            <a:r>
              <a:rPr lang="cs-CZ" dirty="0"/>
              <a:t> nebo další termín setkání.</a:t>
            </a:r>
          </a:p>
          <a:p>
            <a:r>
              <a:rPr lang="cs-CZ" dirty="0"/>
              <a:t>Dohoda se uzavírá symbolicky podáním ruky.</a:t>
            </a:r>
          </a:p>
          <a:p>
            <a:r>
              <a:rPr lang="cs-CZ" dirty="0"/>
              <a:t>V složitějších případech se vyhotoví zápis z jednání, který obě strany odsouhlasí.</a:t>
            </a:r>
          </a:p>
        </p:txBody>
      </p:sp>
    </p:spTree>
    <p:extLst>
      <p:ext uri="{BB962C8B-B14F-4D97-AF65-F5344CB8AC3E}">
        <p14:creationId xmlns:p14="http://schemas.microsoft.com/office/powerpoint/2010/main" val="114167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Tip na </a:t>
            </a:r>
            <a:r>
              <a:rPr lang="cs-CZ" dirty="0">
                <a:hlinkClick r:id="rId2"/>
              </a:rPr>
              <a:t>samostudium</a:t>
            </a:r>
            <a:endParaRPr lang="en-US" dirty="0"/>
          </a:p>
        </p:txBody>
      </p:sp>
      <p:pic>
        <p:nvPicPr>
          <p:cNvPr id="7" name="Zástupný obsah 6" descr="Obsah obrázku text, osoba, muž&#10;&#10;Popis byl vytvořen automaticky">
            <a:hlinkClick r:id="rId2"/>
            <a:extLst>
              <a:ext uri="{FF2B5EF4-FFF2-40B4-BE49-F238E27FC236}">
                <a16:creationId xmlns:a16="http://schemas.microsoft.com/office/drawing/2014/main" id="{30B4A1FB-B627-3A46-831F-7561DC926B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332" y="1825625"/>
            <a:ext cx="9607335" cy="4351338"/>
          </a:xfrm>
        </p:spPr>
      </p:pic>
    </p:spTree>
    <p:extLst>
      <p:ext uri="{BB962C8B-B14F-4D97-AF65-F5344CB8AC3E}">
        <p14:creationId xmlns:p14="http://schemas.microsoft.com/office/powerpoint/2010/main" val="98847816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Děkuji za pozornost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27149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 prvního tutorialu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cs-CZ" sz="4400" dirty="0"/>
              <a:t>B2B organizace a trhy</a:t>
            </a:r>
          </a:p>
          <a:p>
            <a:pPr marL="742950" indent="-742950">
              <a:buFont typeface="+mj-lt"/>
              <a:buAutoNum type="arabicPeriod"/>
            </a:pPr>
            <a:r>
              <a:rPr lang="cs-CZ" sz="4400" dirty="0"/>
              <a:t>Proces nákupu</a:t>
            </a:r>
          </a:p>
          <a:p>
            <a:pPr marL="742950" indent="-742950">
              <a:buFont typeface="+mj-lt"/>
              <a:buAutoNum type="arabicPeriod"/>
            </a:pPr>
            <a:r>
              <a:rPr lang="cs-CZ" sz="4400" dirty="0"/>
              <a:t>Strategie jednání s dodavateli</a:t>
            </a:r>
          </a:p>
          <a:p>
            <a:pPr marL="742950" indent="-742950">
              <a:buFont typeface="+mj-lt"/>
              <a:buAutoNum type="arabicPeriod"/>
            </a:pPr>
            <a:r>
              <a:rPr lang="cs-CZ" sz="4400" dirty="0"/>
              <a:t>Obchodní jednání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59316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6" name="Picture 4" descr="http://content.gallup.com/origin/gallupinc/GallupSpaces/Production/Cms/GMJ/cbglssth6ksjbb-6nszxf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475010" y="0"/>
            <a:ext cx="15642861" cy="7037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78204" y="5684712"/>
            <a:ext cx="1021701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4800" dirty="0"/>
              <a:t>  Business to Business</a:t>
            </a:r>
          </a:p>
        </p:txBody>
      </p:sp>
    </p:spTree>
    <p:extLst>
      <p:ext uri="{BB962C8B-B14F-4D97-AF65-F5344CB8AC3E}">
        <p14:creationId xmlns:p14="http://schemas.microsoft.com/office/powerpoint/2010/main" val="1651437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znamená B2B?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7359" y="1825624"/>
            <a:ext cx="11393904" cy="4527049"/>
          </a:xfrm>
        </p:spPr>
        <p:txBody>
          <a:bodyPr>
            <a:normAutofit/>
          </a:bodyPr>
          <a:lstStyle/>
          <a:p>
            <a:r>
              <a:rPr lang="cs-CZ" sz="4000" dirty="0"/>
              <a:t>Termínem B2B (Business-to-business) označujeme trh, na kterém probíhají transakce mezi firmami.</a:t>
            </a:r>
          </a:p>
          <a:p>
            <a:r>
              <a:rPr lang="cs-CZ" sz="4000" dirty="0"/>
              <a:t>Někdy také hovoříme o </a:t>
            </a:r>
            <a:r>
              <a:rPr lang="cs-CZ" sz="4000" b="1" dirty="0"/>
              <a:t>trhu organizací.</a:t>
            </a:r>
          </a:p>
          <a:p>
            <a:r>
              <a:rPr lang="cs-CZ" sz="4000" dirty="0"/>
              <a:t>Chování nakupujících je zde jiné, než chování na B2C trhu.</a:t>
            </a:r>
          </a:p>
          <a:p>
            <a:r>
              <a:rPr lang="cs-CZ" sz="4000" dirty="0"/>
              <a:t>Díky výrazným odlišnostem je nutné přistupovat k tomuto trhu jinak než ke spotřebitelskému trhu.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7739846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814</TotalTime>
  <Words>2772</Words>
  <Application>Microsoft Macintosh PowerPoint</Application>
  <PresentationFormat>Širokoúhlá obrazovka</PresentationFormat>
  <Paragraphs>345</Paragraphs>
  <Slides>69</Slides>
  <Notes>15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69</vt:i4>
      </vt:variant>
    </vt:vector>
  </HeadingPairs>
  <TitlesOfParts>
    <vt:vector size="73" baseType="lpstr">
      <vt:lpstr>Arial</vt:lpstr>
      <vt:lpstr>Calibri</vt:lpstr>
      <vt:lpstr>Calibri Light</vt:lpstr>
      <vt:lpstr>Motiv Office</vt:lpstr>
      <vt:lpstr>Nákupní marketing 1. tutoriál</vt:lpstr>
      <vt:lpstr>Podmínky předmětu</vt:lpstr>
      <vt:lpstr>Seminární práce</vt:lpstr>
      <vt:lpstr>Seminární práce a její části</vt:lpstr>
      <vt:lpstr>Kritéria hodnocení:</vt:lpstr>
      <vt:lpstr>Témata seminárních prací</vt:lpstr>
      <vt:lpstr>Obsah prvního tutorialu</vt:lpstr>
      <vt:lpstr>Prezentace aplikace PowerPoint</vt:lpstr>
      <vt:lpstr>Co znamená B2B?</vt:lpstr>
      <vt:lpstr>Jaké další varianty mohou nastat ?</vt:lpstr>
      <vt:lpstr>Jaké jsou rozdíly mezi B2B a B2C?</vt:lpstr>
      <vt:lpstr>Menší množství velkých zákazníků</vt:lpstr>
      <vt:lpstr>Menší množství velkých zákazníků</vt:lpstr>
      <vt:lpstr>Menší množství velkých zákazníků</vt:lpstr>
      <vt:lpstr>Racionalita a iracionalita v nákupním rozhodování na B2B trhu</vt:lpstr>
      <vt:lpstr>Jaké jsou rozdíly mezi B2B a B2C?</vt:lpstr>
      <vt:lpstr>Odvozená poptávka</vt:lpstr>
      <vt:lpstr>S čím se na B2B obchoduje?</vt:lpstr>
      <vt:lpstr>Kolik se toho obchoduje?</vt:lpstr>
      <vt:lpstr>Kdo jsou velcí hráči celosvětového B2B trhu?</vt:lpstr>
      <vt:lpstr>Nákupní trychtýř na B2B trhu</vt:lpstr>
      <vt:lpstr>Role marketingu ve firmách na B2B trhu</vt:lpstr>
      <vt:lpstr>Role marketingu ve firmách na B2B trhu</vt:lpstr>
      <vt:lpstr>Marketingová komunikace na B2B trhu</vt:lpstr>
      <vt:lpstr>Marketingová komunikace na B2B trhu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Proces nákupu</vt:lpstr>
      <vt:lpstr>Proces nákupu</vt:lpstr>
      <vt:lpstr>Typy nákupu</vt:lpstr>
      <vt:lpstr>První nákup</vt:lpstr>
      <vt:lpstr>Modifikovaný nákup</vt:lpstr>
      <vt:lpstr>Opakovaný nákup</vt:lpstr>
      <vt:lpstr>Nákupní centrum</vt:lpstr>
      <vt:lpstr>Nákupní role</vt:lpstr>
      <vt:lpstr>Nákupní role</vt:lpstr>
      <vt:lpstr>Nákupní role</vt:lpstr>
      <vt:lpstr>Prezentace aplikace PowerPoint</vt:lpstr>
      <vt:lpstr>Prezentace aplikace PowerPoint</vt:lpstr>
      <vt:lpstr>Prezentace aplikace PowerPoint</vt:lpstr>
      <vt:lpstr>Jednoduché důsledky obchodního jednání</vt:lpstr>
      <vt:lpstr>(Ne)rovnováha vztahu mezi prodejcem a nákupčím</vt:lpstr>
      <vt:lpstr>Prezentace aplikace PowerPoint</vt:lpstr>
      <vt:lpstr>Tvorba nové hodnoty pro dodavatele: Příklad</vt:lpstr>
      <vt:lpstr>Snížení rizika pro dodavatele: Příklad</vt:lpstr>
      <vt:lpstr>Společný (centrální) nákup</vt:lpstr>
      <vt:lpstr>Společný nákup: Příklad</vt:lpstr>
      <vt:lpstr>Nákup dalších produktů od jednoho dodavatele (Cross-buying)</vt:lpstr>
      <vt:lpstr>Technika stanovení hodnoty dodavatele</vt:lpstr>
      <vt:lpstr>  Obchodní jednání</vt:lpstr>
      <vt:lpstr>Základy</vt:lpstr>
      <vt:lpstr>Příprava na jednání</vt:lpstr>
      <vt:lpstr>Příprava jednání</vt:lpstr>
      <vt:lpstr>Příprava jednání</vt:lpstr>
      <vt:lpstr>Úvod jednání</vt:lpstr>
      <vt:lpstr>Úvod jednání </vt:lpstr>
      <vt:lpstr>Úvod jednání</vt:lpstr>
      <vt:lpstr>Stanovení pravidel</vt:lpstr>
      <vt:lpstr>Průběh jednání</vt:lpstr>
      <vt:lpstr>Průběh jednání</vt:lpstr>
      <vt:lpstr>Vývoj jednání</vt:lpstr>
      <vt:lpstr>Kompromis</vt:lpstr>
      <vt:lpstr>Odročení</vt:lpstr>
      <vt:lpstr>Uzavření jednání</vt:lpstr>
      <vt:lpstr>Tip na samostudium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Marketingu</dc:title>
  <dc:creator>Klepek</dc:creator>
  <cp:lastModifiedBy>Martin Klepek</cp:lastModifiedBy>
  <cp:revision>93</cp:revision>
  <cp:lastPrinted>2021-02-26T06:56:55Z</cp:lastPrinted>
  <dcterms:created xsi:type="dcterms:W3CDTF">2015-11-22T20:58:09Z</dcterms:created>
  <dcterms:modified xsi:type="dcterms:W3CDTF">2022-02-25T06:25:16Z</dcterms:modified>
</cp:coreProperties>
</file>