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393" r:id="rId4"/>
    <p:sldId id="386" r:id="rId5"/>
    <p:sldId id="387" r:id="rId6"/>
    <p:sldId id="359" r:id="rId7"/>
    <p:sldId id="384" r:id="rId8"/>
    <p:sldId id="385" r:id="rId9"/>
    <p:sldId id="394" r:id="rId10"/>
    <p:sldId id="361" r:id="rId11"/>
    <p:sldId id="388" r:id="rId12"/>
    <p:sldId id="373" r:id="rId13"/>
    <p:sldId id="362" r:id="rId14"/>
    <p:sldId id="363" r:id="rId15"/>
    <p:sldId id="364" r:id="rId16"/>
    <p:sldId id="372" r:id="rId17"/>
    <p:sldId id="367" r:id="rId18"/>
    <p:sldId id="379" r:id="rId19"/>
    <p:sldId id="374" r:id="rId20"/>
    <p:sldId id="378" r:id="rId21"/>
    <p:sldId id="380" r:id="rId22"/>
    <p:sldId id="381" r:id="rId23"/>
    <p:sldId id="369" r:id="rId24"/>
    <p:sldId id="382" r:id="rId25"/>
    <p:sldId id="383" r:id="rId26"/>
    <p:sldId id="370" r:id="rId27"/>
    <p:sldId id="375" r:id="rId28"/>
    <p:sldId id="392" r:id="rId29"/>
    <p:sldId id="391" r:id="rId30"/>
    <p:sldId id="390" r:id="rId31"/>
    <p:sldId id="377" r:id="rId32"/>
    <p:sldId id="389" r:id="rId33"/>
    <p:sldId id="376" r:id="rId34"/>
    <p:sldId id="327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80"/>
    <a:srgbClr val="CCFFFF"/>
    <a:srgbClr val="FFFF66"/>
    <a:srgbClr val="0099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235200" y="1981200"/>
            <a:ext cx="4572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235200" y="4114800"/>
            <a:ext cx="4572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7010400" y="1981200"/>
            <a:ext cx="4572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7B0A5-CDDD-4C0F-9519-72A067A340C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235200" y="1981200"/>
            <a:ext cx="4572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010400" y="1981200"/>
            <a:ext cx="4572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7084-3D5E-479F-897D-BEFDD74B00B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360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046A1-5A37-4335-B948-20D100E7D81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67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6" r:id="rId13"/>
    <p:sldLayoutId id="21474836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2931" y="21083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buNone/>
            </a:pPr>
            <a:endParaRPr lang="cs-CZ" altLang="cs-CZ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545690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000" b="1" dirty="0"/>
              <a:t>Psychologie </a:t>
            </a:r>
          </a:p>
          <a:p>
            <a:pPr>
              <a:defRPr/>
            </a:pPr>
            <a:r>
              <a:rPr lang="cs-CZ" sz="4000" b="1" dirty="0"/>
              <a:t>a technika prodeje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00548" y="1660132"/>
            <a:ext cx="4203511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200" b="1" i="1" dirty="0">
                <a:solidFill>
                  <a:srgbClr val="008080"/>
                </a:solidFill>
              </a:rPr>
              <a:t>Cílem přednášky je pochopit psychologické aspekty prodeje v maloobchodě a jejich vliv na ekonomické výsledky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985625" y="1034605"/>
            <a:ext cx="5497062" cy="1251395"/>
          </a:xfrm>
          <a:prstGeom prst="rect">
            <a:avLst/>
          </a:prstGeom>
          <a:solidFill>
            <a:srgbClr val="008080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Komunikace se zákazníkem</a:t>
            </a:r>
            <a:endParaRPr lang="cs-CZ" altLang="cs-CZ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7593615" y="816023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524001" y="2520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1050280" y="2581835"/>
            <a:ext cx="9057010" cy="32162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 dirty="0">
                <a:solidFill>
                  <a:schemeClr val="tx1"/>
                </a:solidFill>
              </a:rPr>
            </a:br>
            <a:r>
              <a:rPr lang="cs-CZ" altLang="cs-CZ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cs-CZ" altLang="cs-CZ" dirty="0">
                <a:solidFill>
                  <a:srgbClr val="00808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je významná na B2C i B2B trhu</a:t>
            </a:r>
            <a:endParaRPr lang="cs-CZ" altLang="cs-CZ" dirty="0">
              <a:solidFill>
                <a:srgbClr val="008080"/>
              </a:solidFill>
              <a:latin typeface="+mn-lt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cs-CZ" altLang="cs-CZ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rozlišujeme verbální a neverbální komunikaci</a:t>
            </a:r>
            <a:endParaRPr lang="cs-CZ" altLang="cs-CZ" dirty="0">
              <a:solidFill>
                <a:srgbClr val="008080"/>
              </a:solidFill>
              <a:latin typeface="+mn-lt"/>
              <a:sym typeface="Symbol" panose="05050102010706020507" pitchFamily="18" charset="2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Symbol" panose="05050102010706020507" pitchFamily="18" charset="2"/>
              <a:buChar char="§"/>
            </a:pPr>
            <a:r>
              <a:rPr lang="cs-CZ" altLang="cs-CZ" sz="4000" dirty="0">
                <a:solidFill>
                  <a:srgbClr val="00808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 </a:t>
            </a:r>
            <a:r>
              <a:rPr lang="cs-CZ" altLang="cs-CZ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verbální </a:t>
            </a:r>
            <a:r>
              <a:rPr lang="cs-CZ" altLang="cs-CZ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– vhodné kladení otázek – otevřené, uzavřené, rétorické (odpovíme si sami), kontrolní, protiotázky, motivační… otázky se zpětnou vazbou…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Symbol" panose="05050102010706020507" pitchFamily="18" charset="2"/>
              <a:buChar char="§"/>
            </a:pPr>
            <a:r>
              <a:rPr lang="cs-CZ" altLang="cs-CZ" sz="4000" dirty="0">
                <a:solidFill>
                  <a:srgbClr val="00808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 </a:t>
            </a:r>
            <a:r>
              <a:rPr lang="cs-CZ" altLang="cs-CZ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neverbální -  řeč těla.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E8D871A-C09B-4786-B5AA-7369FC179A51}"/>
              </a:ext>
            </a:extLst>
          </p:cNvPr>
          <p:cNvSpPr txBox="1"/>
          <p:nvPr/>
        </p:nvSpPr>
        <p:spPr>
          <a:xfrm>
            <a:off x="1080655" y="6041977"/>
            <a:ext cx="6012872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>
                <a:solidFill>
                  <a:srgbClr val="FF0000"/>
                </a:solidFill>
              </a:rPr>
              <a:t>Využití displejů při komunikaci</a:t>
            </a:r>
          </a:p>
        </p:txBody>
      </p:sp>
    </p:spTree>
    <p:extLst>
      <p:ext uri="{BB962C8B-B14F-4D97-AF65-F5344CB8AC3E}">
        <p14:creationId xmlns:p14="http://schemas.microsoft.com/office/powerpoint/2010/main" val="208589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003042" cy="83587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Příklady otázek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4" name="Obrázek 3" descr="Vector gratis: &lt;strong&gt;Silueta&lt;/strong&gt; De Un Hombre - Imagen gratis e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43" y="2101757"/>
            <a:ext cx="2696783" cy="2361062"/>
          </a:xfrm>
          <a:prstGeom prst="rect">
            <a:avLst/>
          </a:prstGeom>
        </p:spPr>
      </p:pic>
      <p:sp>
        <p:nvSpPr>
          <p:cNvPr id="5" name="Čárový bublinový popisek 1 4"/>
          <p:cNvSpPr/>
          <p:nvPr/>
        </p:nvSpPr>
        <p:spPr>
          <a:xfrm>
            <a:off x="8543498" y="1883390"/>
            <a:ext cx="3428828" cy="3835021"/>
          </a:xfrm>
          <a:prstGeom prst="borderCallout1">
            <a:avLst>
              <a:gd name="adj1" fmla="val 18750"/>
              <a:gd name="adj2" fmla="val -8333"/>
              <a:gd name="adj3" fmla="val 35723"/>
              <a:gd name="adj4" fmla="val -56190"/>
            </a:avLst>
          </a:prstGeom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Čárový bublinový popisek 1 5"/>
          <p:cNvSpPr/>
          <p:nvPr/>
        </p:nvSpPr>
        <p:spPr>
          <a:xfrm rot="10800000">
            <a:off x="664759" y="1201004"/>
            <a:ext cx="2674962" cy="2505761"/>
          </a:xfrm>
          <a:prstGeom prst="borderCallout1">
            <a:avLst>
              <a:gd name="adj1" fmla="val 18750"/>
              <a:gd name="adj2" fmla="val -8333"/>
              <a:gd name="adj3" fmla="val 35723"/>
              <a:gd name="adj4" fmla="val -56190"/>
            </a:avLst>
          </a:prstGeom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60294" y="1299723"/>
            <a:ext cx="302661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Prodejce: uzavřená </a:t>
            </a:r>
            <a:r>
              <a:rPr lang="cs-CZ" sz="2400" b="1" dirty="0" err="1">
                <a:solidFill>
                  <a:srgbClr val="008080"/>
                </a:solidFill>
              </a:rPr>
              <a:t>ot</a:t>
            </a:r>
            <a:r>
              <a:rPr lang="cs-CZ" sz="2400" b="1" dirty="0">
                <a:solidFill>
                  <a:srgbClr val="008080"/>
                </a:solidFill>
              </a:rPr>
              <a:t>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Líbí se Vám tato barva látky?</a:t>
            </a:r>
          </a:p>
          <a:p>
            <a:r>
              <a:rPr lang="cs-CZ" sz="2400" dirty="0">
                <a:solidFill>
                  <a:srgbClr val="008080"/>
                </a:solidFill>
              </a:rPr>
              <a:t>Potřebujete tuto funkci výrobku?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797601" y="2101757"/>
            <a:ext cx="2920621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Otázky se zpětnou vazbou:</a:t>
            </a:r>
            <a:endParaRPr lang="cs-CZ" sz="2400" dirty="0">
              <a:solidFill>
                <a:srgbClr val="008080"/>
              </a:solidFill>
            </a:endParaRPr>
          </a:p>
          <a:p>
            <a:r>
              <a:rPr lang="cs-CZ" sz="2400" b="1" dirty="0">
                <a:solidFill>
                  <a:srgbClr val="008080"/>
                </a:solidFill>
              </a:rPr>
              <a:t>Zákazník: </a:t>
            </a:r>
            <a:r>
              <a:rPr lang="cs-CZ" sz="2400" dirty="0">
                <a:solidFill>
                  <a:srgbClr val="008080"/>
                </a:solidFill>
              </a:rPr>
              <a:t>Tento výrobek je neprodejný.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Prodejce: </a:t>
            </a:r>
            <a:r>
              <a:rPr lang="cs-CZ" sz="2400" dirty="0">
                <a:solidFill>
                  <a:srgbClr val="008080"/>
                </a:solidFill>
              </a:rPr>
              <a:t>Chcete říci, že tento výrobek vůbec neprodáme…</a:t>
            </a:r>
          </a:p>
          <a:p>
            <a:endParaRPr lang="cs-CZ" dirty="0"/>
          </a:p>
        </p:txBody>
      </p:sp>
      <p:sp>
        <p:nvSpPr>
          <p:cNvPr id="9" name="Čárový bublinový popisek 2 (se zvýrazněním) 8"/>
          <p:cNvSpPr/>
          <p:nvPr/>
        </p:nvSpPr>
        <p:spPr>
          <a:xfrm rot="10800000">
            <a:off x="960545" y="4278119"/>
            <a:ext cx="3398293" cy="2395635"/>
          </a:xfrm>
          <a:prstGeom prst="accentCallout2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113271" y="4285868"/>
            <a:ext cx="309284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Otázky orientované přímo na cíl:</a:t>
            </a:r>
            <a:endParaRPr lang="cs-CZ" sz="2400" dirty="0">
              <a:solidFill>
                <a:srgbClr val="008080"/>
              </a:solidFill>
            </a:endParaRPr>
          </a:p>
          <a:p>
            <a:r>
              <a:rPr lang="cs-CZ" sz="2400" b="1" dirty="0">
                <a:solidFill>
                  <a:srgbClr val="008080"/>
                </a:solidFill>
              </a:rPr>
              <a:t>Prodejce: </a:t>
            </a:r>
            <a:r>
              <a:rPr lang="cs-CZ" sz="2400" dirty="0">
                <a:solidFill>
                  <a:srgbClr val="008080"/>
                </a:solidFill>
              </a:rPr>
              <a:t>Myslíte si, že bílá barva nábytku Vám bude ladit s hnědým řešením stěn?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413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627797" y="292101"/>
            <a:ext cx="9583003" cy="47307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Neverbální komunikace při prodejním rozhovoru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6003635" y="-323165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800">
                <a:solidFill>
                  <a:schemeClr val="tx1"/>
                </a:solidFill>
                <a:latin typeface="Tahoma" panose="020B0604030504040204" pitchFamily="34" charset="0"/>
              </a:rPr>
            </a:br>
            <a:endParaRPr lang="cs-CZ" altLang="cs-CZ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6002842" y="-180697"/>
            <a:ext cx="184731" cy="36933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1" name="Zástupný symbol pro obsah 9"/>
          <p:cNvSpPr>
            <a:spLocks noGrp="1"/>
          </p:cNvSpPr>
          <p:nvPr>
            <p:ph sz="half" idx="1"/>
          </p:nvPr>
        </p:nvSpPr>
        <p:spPr>
          <a:xfrm>
            <a:off x="620134" y="1167655"/>
            <a:ext cx="6716379" cy="3910764"/>
          </a:xfrm>
          <a:solidFill>
            <a:srgbClr val="008080"/>
          </a:solidFill>
        </p:spPr>
        <p:txBody>
          <a:bodyPr/>
          <a:lstStyle/>
          <a:p>
            <a:endParaRPr lang="cs-CZ" altLang="cs-CZ" b="1" u="sng" dirty="0">
              <a:solidFill>
                <a:schemeClr val="bg1"/>
              </a:solidFill>
            </a:endParaRPr>
          </a:p>
          <a:p>
            <a:r>
              <a:rPr lang="cs-CZ" altLang="cs-CZ" b="1" dirty="0">
                <a:solidFill>
                  <a:schemeClr val="bg1"/>
                </a:solidFill>
              </a:rPr>
              <a:t>řeč obličeje (</a:t>
            </a:r>
            <a:r>
              <a:rPr lang="cs-CZ" altLang="cs-CZ" b="1" dirty="0">
                <a:solidFill>
                  <a:srgbClr val="FFFF00"/>
                </a:solidFill>
              </a:rPr>
              <a:t>mimika</a:t>
            </a:r>
            <a:r>
              <a:rPr lang="cs-CZ" altLang="cs-CZ" b="1" dirty="0">
                <a:solidFill>
                  <a:schemeClr val="bg1"/>
                </a:solidFill>
              </a:rPr>
              <a:t>) 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řeč rukou (</a:t>
            </a:r>
            <a:r>
              <a:rPr lang="cs-CZ" altLang="cs-CZ" b="1" dirty="0">
                <a:solidFill>
                  <a:srgbClr val="FFFF00"/>
                </a:solidFill>
              </a:rPr>
              <a:t>gesta</a:t>
            </a:r>
            <a:r>
              <a:rPr lang="cs-CZ" altLang="cs-CZ" b="1" dirty="0">
                <a:solidFill>
                  <a:schemeClr val="bg1"/>
                </a:solidFill>
              </a:rPr>
              <a:t>)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řeč doteků (</a:t>
            </a:r>
            <a:r>
              <a:rPr lang="cs-CZ" altLang="cs-CZ" b="1" dirty="0" err="1">
                <a:solidFill>
                  <a:srgbClr val="FFFF00"/>
                </a:solidFill>
              </a:rPr>
              <a:t>haptika</a:t>
            </a:r>
            <a:r>
              <a:rPr lang="cs-CZ" altLang="cs-CZ" b="1" dirty="0">
                <a:solidFill>
                  <a:schemeClr val="bg1"/>
                </a:solidFill>
              </a:rPr>
              <a:t>)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řeč pohybu (</a:t>
            </a:r>
            <a:r>
              <a:rPr lang="cs-CZ" altLang="cs-CZ" b="1" dirty="0">
                <a:solidFill>
                  <a:srgbClr val="FFFF00"/>
                </a:solidFill>
              </a:rPr>
              <a:t>kinetika</a:t>
            </a:r>
            <a:r>
              <a:rPr lang="cs-CZ" altLang="cs-CZ" b="1" dirty="0">
                <a:solidFill>
                  <a:schemeClr val="bg1"/>
                </a:solidFill>
              </a:rPr>
              <a:t>)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vzdálenost osob (</a:t>
            </a:r>
            <a:r>
              <a:rPr lang="cs-CZ" altLang="cs-CZ" b="1" dirty="0" err="1">
                <a:solidFill>
                  <a:srgbClr val="FFFF00"/>
                </a:solidFill>
              </a:rPr>
              <a:t>proxemika</a:t>
            </a:r>
            <a:r>
              <a:rPr lang="cs-CZ" altLang="cs-CZ" b="1" dirty="0">
                <a:solidFill>
                  <a:schemeClr val="bg1"/>
                </a:solidFill>
              </a:rPr>
              <a:t>) 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použití intenzity hlasu …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" name="Obrázek 1" descr="Piensa en positivo: Don´t worry be happ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399" y="4300036"/>
            <a:ext cx="1787858" cy="1561104"/>
          </a:xfrm>
          <a:prstGeom prst="rect">
            <a:avLst/>
          </a:prstGeom>
        </p:spPr>
      </p:pic>
      <p:pic>
        <p:nvPicPr>
          <p:cNvPr id="3" name="Obrázek 2" descr="Tango Face Sad Clip Art at Clker.com - vector clip art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106" y="4203511"/>
            <a:ext cx="2006220" cy="183406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630786" y="6442788"/>
            <a:ext cx="30657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http://www.clker.com/clipart-tango-face-sad.html</a:t>
            </a:r>
          </a:p>
        </p:txBody>
      </p:sp>
      <p:sp>
        <p:nvSpPr>
          <p:cNvPr id="6" name="Obdélník 5"/>
          <p:cNvSpPr/>
          <p:nvPr/>
        </p:nvSpPr>
        <p:spPr>
          <a:xfrm>
            <a:off x="7593771" y="6142179"/>
            <a:ext cx="4349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http://fjredondo.com/blog/index.php/piensa-en-positivo-dont-worry-be-happy/</a:t>
            </a:r>
          </a:p>
        </p:txBody>
      </p:sp>
      <p:pic>
        <p:nvPicPr>
          <p:cNvPr id="7" name="Obrázek 6" descr="Time out (sport)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1459500"/>
            <a:ext cx="1817427" cy="218616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8213677" y="3772777"/>
            <a:ext cx="26132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https://it.wikipedia.org/wiki/</a:t>
            </a:r>
            <a:r>
              <a:rPr lang="cs-CZ" sz="1000" dirty="0" err="1"/>
              <a:t>Time_out</a:t>
            </a:r>
            <a:r>
              <a:rPr lang="cs-CZ" sz="1000" dirty="0"/>
              <a:t>_(sport)</a:t>
            </a:r>
          </a:p>
        </p:txBody>
      </p:sp>
    </p:spTree>
    <p:extLst>
      <p:ext uri="{BB962C8B-B14F-4D97-AF65-F5344CB8AC3E}">
        <p14:creationId xmlns:p14="http://schemas.microsoft.com/office/powerpoint/2010/main" val="1570406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8739" y="404813"/>
            <a:ext cx="7055893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Vedení prodejního rozhovoru</a:t>
            </a:r>
            <a:br>
              <a:rPr lang="cs-CZ" altLang="cs-CZ" sz="3600" b="1" dirty="0">
                <a:solidFill>
                  <a:srgbClr val="008080"/>
                </a:solidFill>
                <a:latin typeface="+mn-lt"/>
              </a:rPr>
            </a:b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Příprava na jednání se zákazníkem</a:t>
            </a:r>
          </a:p>
        </p:txBody>
      </p:sp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1866900" y="2060575"/>
            <a:ext cx="2592388" cy="2376488"/>
          </a:xfrm>
          <a:prstGeom prst="smileyFace">
            <a:avLst>
              <a:gd name="adj" fmla="val 4653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0244" name="AutoShape 8"/>
          <p:cNvSpPr>
            <a:spLocks noChangeArrowheads="1"/>
          </p:cNvSpPr>
          <p:nvPr/>
        </p:nvSpPr>
        <p:spPr bwMode="auto">
          <a:xfrm>
            <a:off x="8059739" y="2709864"/>
            <a:ext cx="2232025" cy="1944687"/>
          </a:xfrm>
          <a:prstGeom prst="wedgeRoundRectCallout">
            <a:avLst>
              <a:gd name="adj1" fmla="val -189759"/>
              <a:gd name="adj2" fmla="val -182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CO 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Kdy 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Jak 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bg1"/>
              </a:solidFill>
            </a:endParaRPr>
          </a:p>
        </p:txBody>
      </p:sp>
      <p:pic>
        <p:nvPicPr>
          <p:cNvPr id="10245" name="Picture 10" descr="j0299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549276"/>
            <a:ext cx="1316038" cy="20161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ovéPole 1"/>
          <p:cNvSpPr txBox="1">
            <a:spLocks noChangeArrowheads="1"/>
          </p:cNvSpPr>
          <p:nvPr/>
        </p:nvSpPr>
        <p:spPr bwMode="auto">
          <a:xfrm>
            <a:off x="1866900" y="5057326"/>
            <a:ext cx="8803065" cy="13849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Při prodejním rozhovoru hraje roli verbální komunikace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a neverbální komunikace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37" y="26053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5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"/>
          <p:cNvSpPr>
            <a:spLocks noGrp="1" noChangeArrowheads="1"/>
          </p:cNvSpPr>
          <p:nvPr>
            <p:ph type="title"/>
          </p:nvPr>
        </p:nvSpPr>
        <p:spPr>
          <a:xfrm>
            <a:off x="341193" y="538943"/>
            <a:ext cx="10166299" cy="528199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  <a:latin typeface="+mn-lt"/>
              </a:rPr>
              <a:t>Argumentační agenda při prodeji </a:t>
            </a:r>
            <a:r>
              <a:rPr lang="cs-CZ" altLang="cs-CZ" sz="3200" b="1" dirty="0"/>
              <a:t>- </a:t>
            </a:r>
            <a:r>
              <a:rPr lang="cs-CZ" altLang="cs-CZ" sz="3200" b="1" dirty="0">
                <a:solidFill>
                  <a:srgbClr val="FF0000"/>
                </a:solidFill>
                <a:latin typeface="+mn-lt"/>
              </a:rPr>
              <a:t>verbální komunikace</a:t>
            </a:r>
          </a:p>
        </p:txBody>
      </p:sp>
      <p:sp>
        <p:nvSpPr>
          <p:cNvPr id="11267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4279043" y="1402080"/>
            <a:ext cx="6331150" cy="463611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Co ? </a:t>
            </a:r>
            <a:r>
              <a:rPr lang="cs-CZ" altLang="cs-CZ" b="1" dirty="0"/>
              <a:t>znalost odpovědi dle druhu námitky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Kdy ? </a:t>
            </a:r>
            <a:r>
              <a:rPr lang="cs-CZ" altLang="cs-CZ" b="1" dirty="0"/>
              <a:t>dříve, ihned, později, nikdy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Jak ?</a:t>
            </a:r>
          </a:p>
          <a:p>
            <a:pPr eaLnBrk="1" hangingPunct="1"/>
            <a:r>
              <a:rPr lang="cs-CZ" altLang="cs-CZ" b="1" dirty="0"/>
              <a:t>metoda preventivní</a:t>
            </a:r>
          </a:p>
          <a:p>
            <a:pPr eaLnBrk="1" hangingPunct="1"/>
            <a:r>
              <a:rPr lang="cs-CZ" altLang="cs-CZ" b="1" dirty="0"/>
              <a:t>metoda ano…ne, ale…</a:t>
            </a:r>
          </a:p>
          <a:p>
            <a:pPr eaLnBrk="1" hangingPunct="1"/>
            <a:r>
              <a:rPr lang="cs-CZ" altLang="cs-CZ" b="1" dirty="0"/>
              <a:t>metoda </a:t>
            </a:r>
            <a:r>
              <a:rPr lang="cs-CZ" altLang="cs-CZ" b="1" dirty="0" err="1"/>
              <a:t>odsouvací</a:t>
            </a:r>
            <a:endParaRPr lang="cs-CZ" altLang="cs-CZ" b="1" dirty="0"/>
          </a:p>
          <a:p>
            <a:pPr eaLnBrk="1" hangingPunct="1"/>
            <a:r>
              <a:rPr lang="cs-CZ" altLang="cs-CZ" b="1" dirty="0"/>
              <a:t>metoda ztotožnění</a:t>
            </a:r>
          </a:p>
          <a:p>
            <a:pPr eaLnBrk="1" hangingPunct="1"/>
            <a:r>
              <a:rPr lang="cs-CZ" altLang="cs-CZ" b="1" dirty="0"/>
              <a:t>metoda odpovědi otázkami</a:t>
            </a:r>
          </a:p>
          <a:p>
            <a:pPr eaLnBrk="1" hangingPunct="1"/>
            <a:r>
              <a:rPr lang="cs-CZ" altLang="cs-CZ" b="1" dirty="0"/>
              <a:t>metoda tmavých brýlí – přeslechnutí.</a:t>
            </a:r>
          </a:p>
        </p:txBody>
      </p:sp>
      <p:pic>
        <p:nvPicPr>
          <p:cNvPr id="11268" name="Picture 16" descr="j0429827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193" y="2063579"/>
            <a:ext cx="3313112" cy="3313113"/>
          </a:xfrm>
          <a:solidFill>
            <a:srgbClr val="FFCC99"/>
          </a:solidFill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0FC77E5-63B2-4C87-9E84-3373589F7F0A}"/>
              </a:ext>
            </a:extLst>
          </p:cNvPr>
          <p:cNvSpPr txBox="1"/>
          <p:nvPr/>
        </p:nvSpPr>
        <p:spPr>
          <a:xfrm>
            <a:off x="1040524" y="6148552"/>
            <a:ext cx="984556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Případová studie </a:t>
            </a:r>
            <a:r>
              <a:rPr lang="cs-CZ" sz="1600" dirty="0">
                <a:solidFill>
                  <a:srgbClr val="FF0000"/>
                </a:solidFill>
              </a:rPr>
              <a:t>– Využití displejů při komunikaci.</a:t>
            </a:r>
          </a:p>
        </p:txBody>
      </p:sp>
    </p:spTree>
    <p:extLst>
      <p:ext uri="{BB962C8B-B14F-4D97-AF65-F5344CB8AC3E}">
        <p14:creationId xmlns:p14="http://schemas.microsoft.com/office/powerpoint/2010/main" val="3113675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331" y="457201"/>
            <a:ext cx="9487469" cy="9556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Kdy mluvit o ceně?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47" y="2014705"/>
            <a:ext cx="6741994" cy="3103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rgbClr val="008080"/>
                </a:solidFill>
              </a:rPr>
              <a:t>Je třeba poznat, zda zákazníkovi na ceně záleží.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rgbClr val="008080"/>
                </a:solidFill>
              </a:rPr>
              <a:t>Cenu vysvětlujeme srovnávacími argumenty - protihodnota toho, co zákazník koupí.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rgbClr val="008080"/>
                </a:solidFill>
              </a:rPr>
              <a:t>Cena versus funkce zboží.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rgbClr val="008080"/>
                </a:solidFill>
              </a:rPr>
              <a:t>Je nutno znát konkurenční ceny.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7" y="2014705"/>
            <a:ext cx="3732906" cy="332323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265994" y="5750505"/>
            <a:ext cx="3498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https://www.publicdomainpictures.net/en/view-image.php?image=48479</a:t>
            </a:r>
          </a:p>
        </p:txBody>
      </p:sp>
    </p:spTree>
    <p:extLst>
      <p:ext uri="{BB962C8B-B14F-4D97-AF65-F5344CB8AC3E}">
        <p14:creationId xmlns:p14="http://schemas.microsoft.com/office/powerpoint/2010/main" val="1780725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8364" y="226219"/>
            <a:ext cx="6373505" cy="78371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dirty="0">
                <a:solidFill>
                  <a:srgbClr val="008080"/>
                </a:solidFill>
                <a:latin typeface="+mn-lt"/>
              </a:rPr>
              <a:t>Prodávající – jeho úkol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75275" y="1412876"/>
            <a:ext cx="6133234" cy="4608513"/>
          </a:xfrm>
          <a:solidFill>
            <a:srgbClr val="008080"/>
          </a:solidFill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Přesvědčit zákazníka, že se </a:t>
            </a:r>
            <a:r>
              <a:rPr lang="cs-CZ" altLang="cs-CZ" b="1" dirty="0">
                <a:solidFill>
                  <a:srgbClr val="FFFF00"/>
                </a:solidFill>
              </a:rPr>
              <a:t>neobejde</a:t>
            </a:r>
            <a:r>
              <a:rPr lang="cs-CZ" altLang="cs-CZ" b="1" dirty="0">
                <a:solidFill>
                  <a:schemeClr val="bg1"/>
                </a:solidFill>
              </a:rPr>
              <a:t> bez našeho </a:t>
            </a:r>
            <a:r>
              <a:rPr lang="cs-CZ" altLang="cs-CZ" b="1" dirty="0">
                <a:solidFill>
                  <a:srgbClr val="FFFF00"/>
                </a:solidFill>
              </a:rPr>
              <a:t>zboží</a:t>
            </a: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Vyvolat </a:t>
            </a:r>
            <a:r>
              <a:rPr lang="cs-CZ" altLang="cs-CZ" b="1" dirty="0">
                <a:solidFill>
                  <a:srgbClr val="FFFF00"/>
                </a:solidFill>
              </a:rPr>
              <a:t>zájem </a:t>
            </a:r>
            <a:r>
              <a:rPr lang="cs-CZ" altLang="cs-CZ" b="1" dirty="0">
                <a:solidFill>
                  <a:schemeClr val="bg1"/>
                </a:solidFill>
              </a:rPr>
              <a:t>zákazníka</a:t>
            </a: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Zdůraznit </a:t>
            </a:r>
            <a:r>
              <a:rPr lang="cs-CZ" altLang="cs-CZ" b="1" dirty="0">
                <a:solidFill>
                  <a:srgbClr val="FFFF00"/>
                </a:solidFill>
              </a:rPr>
              <a:t>výhody. </a:t>
            </a:r>
            <a:r>
              <a:rPr lang="cs-CZ" altLang="cs-CZ" b="1" dirty="0">
                <a:solidFill>
                  <a:schemeClr val="bg1"/>
                </a:solidFill>
              </a:rPr>
              <a:t>(délka užívání, úspory, uspokojení potřeb…)</a:t>
            </a: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Vysvětlit </a:t>
            </a:r>
            <a:r>
              <a:rPr lang="cs-CZ" altLang="cs-CZ" b="1" dirty="0">
                <a:solidFill>
                  <a:srgbClr val="FFFF00"/>
                </a:solidFill>
              </a:rPr>
              <a:t>ztrátu výhod</a:t>
            </a:r>
          </a:p>
          <a:p>
            <a:pPr eaLnBrk="1" hangingPunct="1"/>
            <a:r>
              <a:rPr lang="cs-CZ" altLang="cs-CZ" b="1" dirty="0">
                <a:solidFill>
                  <a:srgbClr val="FFFF00"/>
                </a:solidFill>
              </a:rPr>
              <a:t>Přirozená asertivita </a:t>
            </a:r>
            <a:r>
              <a:rPr lang="cs-CZ" altLang="cs-CZ" b="1" dirty="0">
                <a:solidFill>
                  <a:schemeClr val="bg1"/>
                </a:solidFill>
              </a:rPr>
              <a:t>- </a:t>
            </a:r>
            <a:r>
              <a:rPr lang="cs-CZ" altLang="cs-CZ" b="1" i="1" dirty="0">
                <a:solidFill>
                  <a:schemeClr val="bg1"/>
                </a:solidFill>
              </a:rPr>
              <a:t>nenásilné, vlídné, ale pevné, sebejisté, otevřené vyjadřování a prosazování svého názoru.</a:t>
            </a:r>
            <a:endParaRPr lang="cs-CZ" altLang="cs-CZ" b="1" dirty="0">
              <a:solidFill>
                <a:schemeClr val="bg1"/>
              </a:solidFill>
            </a:endParaRPr>
          </a:p>
          <a:p>
            <a:pPr eaLnBrk="1" hangingPunct="1"/>
            <a:endParaRPr lang="cs-CZ" altLang="cs-CZ" sz="2400" b="1" dirty="0">
              <a:solidFill>
                <a:schemeClr val="bg1"/>
              </a:solidFill>
            </a:endParaRPr>
          </a:p>
        </p:txBody>
      </p:sp>
      <p:pic>
        <p:nvPicPr>
          <p:cNvPr id="13316" name="Picture 4" descr="j0404289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014" y="1682028"/>
            <a:ext cx="3097212" cy="3313112"/>
          </a:xfr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3317" name="TextovéPole 1"/>
          <p:cNvSpPr txBox="1">
            <a:spLocks noChangeArrowheads="1"/>
          </p:cNvSpPr>
          <p:nvPr/>
        </p:nvSpPr>
        <p:spPr bwMode="auto">
          <a:xfrm>
            <a:off x="2135189" y="6237288"/>
            <a:ext cx="792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Krátkodobým cílem prodeje je uzavření zakázky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028" y="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83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3740836" y="404019"/>
            <a:ext cx="6099200" cy="576262"/>
          </a:xfrm>
          <a:prstGeom prst="rect">
            <a:avLst/>
          </a:prstGeom>
          <a:solidFill>
            <a:srgbClr val="008080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Obchodní jednání s podniky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1919288" y="2349501"/>
            <a:ext cx="3168650" cy="614363"/>
          </a:xfrm>
          <a:prstGeom prst="rect">
            <a:avLst/>
          </a:prstGeom>
          <a:solidFill>
            <a:srgbClr val="008080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bg1"/>
                </a:solidFill>
                <a:cs typeface="Times New Roman" panose="02020603050405020304" pitchFamily="18" charset="0"/>
              </a:rPr>
              <a:t>Příprava návštěvy</a:t>
            </a: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1847851" y="4149725"/>
            <a:ext cx="3311525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bg1"/>
                </a:solidFill>
                <a:cs typeface="Times New Roman" panose="02020603050405020304" pitchFamily="18" charset="0"/>
              </a:rPr>
              <a:t>Vlastní schůzka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bg1"/>
                </a:solidFill>
                <a:cs typeface="Times New Roman" panose="02020603050405020304" pitchFamily="18" charset="0"/>
              </a:rPr>
              <a:t>Kompetentní osoba</a:t>
            </a: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847850" y="5013325"/>
            <a:ext cx="3240088" cy="8509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  <a:t>Zhodnocení návštěvy</a:t>
            </a: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919288" y="3284538"/>
            <a:ext cx="3168650" cy="576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Dojednání schůzky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5951538" y="2205037"/>
            <a:ext cx="5919895" cy="2592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tabLst>
                <a:tab pos="457200" algn="l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tabLst>
                <a:tab pos="457200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o zákazníkovi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Kdo je naším zákazníkem /osoba/?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Jaký je podnik našeho zákazníka ?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Co si náš zákazník přeje ?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Jaký máme blok argumentů ?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6699102" y="5364116"/>
            <a:ext cx="3744913" cy="863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Proč jsme byli úspěšní a proč jsme byli neúspěšní </a:t>
            </a:r>
            <a:r>
              <a:rPr lang="cs-CZ" alt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?</a:t>
            </a:r>
            <a:endParaRPr lang="cs-CZ" altLang="cs-CZ" sz="2400" dirty="0">
              <a:solidFill>
                <a:schemeClr val="bg1"/>
              </a:solidFill>
            </a:endParaRP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1565276" y="10604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709684" y="959411"/>
            <a:ext cx="7329416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tabLst>
                <a:tab pos="457200" algn="l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tabLst>
                <a:tab pos="457200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 dirty="0">
                <a:solidFill>
                  <a:schemeClr val="tx1"/>
                </a:solidFill>
              </a:rPr>
            </a:br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Vzhled prodejce </a:t>
            </a: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– zboží – firma</a:t>
            </a:r>
            <a:endParaRPr lang="cs-CZ" altLang="cs-CZ" dirty="0">
              <a:solidFill>
                <a:schemeClr val="tx1"/>
              </a:solidFill>
            </a:endParaRPr>
          </a:p>
          <a:p>
            <a:pPr indent="0">
              <a:spcBef>
                <a:spcPct val="0"/>
              </a:spcBef>
              <a:buClrTx/>
              <a:buSzTx/>
              <a:buNone/>
            </a:pP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Fáze obchodního jednání: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1565275" y="2310884"/>
            <a:ext cx="638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5372" name="Rectangle 17"/>
          <p:cNvSpPr>
            <a:spLocks noChangeArrowheads="1"/>
          </p:cNvSpPr>
          <p:nvPr/>
        </p:nvSpPr>
        <p:spPr bwMode="auto">
          <a:xfrm>
            <a:off x="1565275" y="2310884"/>
            <a:ext cx="638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5373" name="AutoShape 18"/>
          <p:cNvSpPr>
            <a:spLocks noChangeArrowheads="1"/>
          </p:cNvSpPr>
          <p:nvPr/>
        </p:nvSpPr>
        <p:spPr bwMode="auto">
          <a:xfrm>
            <a:off x="5232400" y="256540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5374" name="AutoShape 19"/>
          <p:cNvSpPr>
            <a:spLocks noChangeArrowheads="1"/>
          </p:cNvSpPr>
          <p:nvPr/>
        </p:nvSpPr>
        <p:spPr bwMode="auto">
          <a:xfrm>
            <a:off x="5448301" y="5229226"/>
            <a:ext cx="576263" cy="5762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8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908554" y="2195228"/>
            <a:ext cx="10331355" cy="4233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*Člověk je schopen všeho </a:t>
            </a:r>
            <a:r>
              <a:rPr lang="cs-CZ" alt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 dnes ne, zítra ano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Platí: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dirty="0">
                <a:solidFill>
                  <a:srgbClr val="008080"/>
                </a:solidFill>
              </a:rPr>
              <a:t>zákazník, který dnes říká ne, může za chvíli nebo zítra říci ano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dirty="0">
                <a:solidFill>
                  <a:srgbClr val="008080"/>
                </a:solidFill>
              </a:rPr>
              <a:t>tzn., že neztrácíme naději na změnu stanoviska zákazníka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= v pondělí nemá ochotu na schůzku, ve středu již ano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= dnes je proti kontraktu, zítra změní názor.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524001" y="1481139"/>
            <a:ext cx="6334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solidFill>
                  <a:schemeClr val="tx1"/>
                </a:solidFill>
              </a:rPr>
            </a:br>
            <a:endParaRPr lang="cs-CZ" altLang="cs-CZ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178231" y="1567093"/>
            <a:ext cx="1133547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  <a:cs typeface="Times New Roman" panose="02020603050405020304" pitchFamily="18" charset="0"/>
              </a:rPr>
              <a:t>Při obchodním jednání se využívají některá psychologická pravidla:</a:t>
            </a:r>
            <a:endParaRPr lang="cs-CZ" altLang="cs-CZ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1" y="270548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5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1" y="177421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570183" y="2019452"/>
            <a:ext cx="8551572" cy="4233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*</a:t>
            </a:r>
            <a:r>
              <a:rPr lang="cs-CZ" alt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V určitém okamžiku má člověk v hlavě jen jednu myšlenku a jen jeden záměr </a:t>
            </a:r>
            <a:r>
              <a:rPr lang="cs-CZ" alt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 </a:t>
            </a:r>
            <a:endParaRPr lang="cs-CZ" altLang="cs-CZ" sz="4800" dirty="0">
              <a:solidFill>
                <a:srgbClr val="00808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  <a:cs typeface="Arial" panose="020B0604020202020204" pitchFamily="34" charset="0"/>
              </a:rPr>
              <a:t>Platí: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dirty="0">
                <a:solidFill>
                  <a:srgbClr val="008080"/>
                </a:solidFill>
                <a:cs typeface="Arial" panose="020B0604020202020204" pitchFamily="34" charset="0"/>
              </a:rPr>
              <a:t>je na nás přivést zákazníka na směr, který sledujeme při jednání, </a:t>
            </a:r>
            <a:r>
              <a:rPr lang="cs-CZ" altLang="cs-CZ" dirty="0">
                <a:solidFill>
                  <a:srgbClr val="008080"/>
                </a:solidFill>
                <a:cs typeface="Arial" panose="020B0604020202020204" pitchFamily="34" charset="0"/>
              </a:rPr>
              <a:t>iniciujeme směr přemýšlení zákazníka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b="1" dirty="0">
                <a:solidFill>
                  <a:srgbClr val="FF0000"/>
                </a:solidFill>
                <a:cs typeface="Arial" panose="020B0604020202020204" pitchFamily="34" charset="0"/>
              </a:rPr>
              <a:t>= sdělíme nějakou myšlenku týkající se produktu, jeho funkce např., která zákazníka zaujme.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44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r>
              <a:rPr lang="cs-CZ" sz="4000" b="1" dirty="0"/>
              <a:t>Psychologie </a:t>
            </a:r>
          </a:p>
          <a:p>
            <a:r>
              <a:rPr lang="cs-CZ" sz="4000" b="1" dirty="0"/>
              <a:t>a technika prodeje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3" y="2307127"/>
            <a:ext cx="4998442" cy="38616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Motivace zákazníků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Komunikace se zákazníkem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Námitky zákazníka – argumentační agenda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Obchodní jednání, jeho průběh a pravidla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Psychologické aspekty rozmístění zboží v prodejně</a:t>
            </a:r>
            <a:r>
              <a:rPr lang="cs-CZ" altLang="cs-CZ" sz="2800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891832" y="2290764"/>
            <a:ext cx="9935570" cy="3741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  <a:cs typeface="Times New Roman" panose="02020603050405020304" pitchFamily="18" charset="0"/>
              </a:rPr>
              <a:t>*Každý vnější popud vyvolává určitou představu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Platí: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dirty="0">
                <a:solidFill>
                  <a:srgbClr val="008080"/>
                </a:solidFill>
                <a:cs typeface="Times New Roman" panose="02020603050405020304" pitchFamily="18" charset="0"/>
              </a:rPr>
              <a:t>– </a:t>
            </a:r>
            <a:r>
              <a:rPr lang="cs-CZ" dirty="0">
                <a:solidFill>
                  <a:srgbClr val="008080"/>
                </a:solidFill>
              </a:rPr>
              <a:t>zde působí index zapamatování, tzn., že argumentace pronesená v několika formách může pozitivně ovlivnit rozhodnutí našeho partnera.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= kromě slovní argumentace jsou vhodné i další formy, jako například významná reference, prospekty, schémata, makety, možnost vzít výrobek do ruky, ochutnat atd.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524001" y="1481139"/>
            <a:ext cx="6334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solidFill>
                  <a:schemeClr val="tx1"/>
                </a:solidFill>
              </a:rPr>
            </a:br>
            <a:endParaRPr lang="cs-CZ" altLang="cs-CZ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1" y="270548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02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524001" y="1885951"/>
            <a:ext cx="8256589" cy="4233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  <a:cs typeface="Times New Roman" panose="02020603050405020304" pitchFamily="18" charset="0"/>
              </a:rPr>
              <a:t>*Zákazník má mít stále právo výběru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b="1" dirty="0">
              <a:solidFill>
                <a:srgbClr val="00808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Platí: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dirty="0">
                <a:solidFill>
                  <a:srgbClr val="008080"/>
                </a:solidFill>
                <a:cs typeface="Times New Roman" panose="02020603050405020304" pitchFamily="18" charset="0"/>
              </a:rPr>
              <a:t>zákazníka musíme přesvědčit, ne ho nutit ke koupi.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= přesvědčujeme argumentací, předváděním funkcí a vlastností produktu, srovnáváním s konkurenčními produkty a vysvětlujeme přínos pro zákazníka</a:t>
            </a:r>
            <a:endParaRPr lang="cs-CZ" altLang="cs-CZ" b="1" dirty="0">
              <a:solidFill>
                <a:srgbClr val="FF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524001" y="1481139"/>
            <a:ext cx="6334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solidFill>
                  <a:schemeClr val="tx1"/>
                </a:solidFill>
              </a:rPr>
            </a:br>
            <a:endParaRPr lang="cs-CZ" altLang="cs-CZ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1" y="270548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02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616366" y="1817143"/>
            <a:ext cx="8551572" cy="4233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  <a:cs typeface="Times New Roman" panose="02020603050405020304" pitchFamily="18" charset="0"/>
              </a:rPr>
              <a:t>*Zákazník zapomíná třetí řešení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dirty="0">
              <a:solidFill>
                <a:srgbClr val="00808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Platí: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dirty="0"/>
              <a:t>j</a:t>
            </a:r>
            <a:r>
              <a:rPr lang="cs-CZ" dirty="0"/>
              <a:t>e-li zákazník postaven před dvě možnosti, pak zapomíná třetí, obvykle negativní.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= např. vyhovuje Vám pondělí nebo středa ke schůzce, tato otázka jakoby vylučovala možnost neuskutečnění schůzky vůbec.</a:t>
            </a:r>
            <a:endParaRPr lang="cs-CZ" altLang="cs-CZ" sz="2400" b="1" dirty="0">
              <a:solidFill>
                <a:srgbClr val="FF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524001" y="1481139"/>
            <a:ext cx="6334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solidFill>
                  <a:schemeClr val="tx1"/>
                </a:solidFill>
              </a:rPr>
            </a:br>
            <a:endParaRPr lang="cs-CZ" altLang="cs-CZ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1" y="270548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72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524000" y="2445822"/>
            <a:ext cx="638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960201" y="437638"/>
            <a:ext cx="8374868" cy="1152525"/>
          </a:xfrm>
          <a:prstGeom prst="rect">
            <a:avLst/>
          </a:prstGeom>
          <a:solidFill>
            <a:srgbClr val="00808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Psychologické aspekty rozmístění zboží na prodejní ploše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493986" y="1907215"/>
            <a:ext cx="7212882" cy="32162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tabLst>
                <a:tab pos="906463" algn="l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906463" algn="l"/>
              </a:tabLst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tabLst>
                <a:tab pos="906463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Orientace zákazníka na prodejní ploše, 86% se točí </a:t>
            </a:r>
            <a:r>
              <a:rPr lang="cs-CZ" altLang="cs-CZ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doprava.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 vytváření hlavních a vedlejších proudů zákazníků 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   na prodejní ploše.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 umístění zboží pravidelně kupovaného – dvojí přístup, co nejblíže, co nejdále (viz 9 zákonů retailu)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074" name="Picture 2" descr="Globus ČR: prodejní plochy | APTO a.s.">
            <a:extLst>
              <a:ext uri="{FF2B5EF4-FFF2-40B4-BE49-F238E27FC236}">
                <a16:creationId xmlns:a16="http://schemas.microsoft.com/office/drawing/2014/main" id="{9A5C40E5-B385-4798-AFF7-E85FFF4B8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743" y="294340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22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524000" y="2445822"/>
            <a:ext cx="638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981568" y="395455"/>
            <a:ext cx="8374868" cy="1152525"/>
          </a:xfrm>
          <a:prstGeom prst="rect">
            <a:avLst/>
          </a:prstGeom>
          <a:solidFill>
            <a:srgbClr val="00808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Psychologické aspekty rozmístění zboží na prodejní ploše</a:t>
            </a:r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985598" y="2651097"/>
            <a:ext cx="754880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tabLst>
                <a:tab pos="906463" algn="l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906463" algn="l"/>
              </a:tabLst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tabLst>
                <a:tab pos="906463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Zásady vizuální nabídky (správné zboží, správné místo, správná cena, správná doba…</a:t>
            </a:r>
            <a:r>
              <a:rPr lang="cs-CZ" altLang="cs-CZ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merchandising</a:t>
            </a: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00808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 Umístění zboží v regále (ve výšce očí, v dohledu, ve výšce k uchopení, ve výši kolen).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1026" name="Picture 2" descr="Prodejní regály | UNIregály.cz">
            <a:extLst>
              <a:ext uri="{FF2B5EF4-FFF2-40B4-BE49-F238E27FC236}">
                <a16:creationId xmlns:a16="http://schemas.microsoft.com/office/drawing/2014/main" id="{A39BDC6D-4060-43FB-A6DA-A50927943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83" y="2175779"/>
            <a:ext cx="3066514" cy="269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88E80AA-595A-4E38-9F6E-0E28CAC5A3F9}"/>
              </a:ext>
            </a:extLst>
          </p:cNvPr>
          <p:cNvSpPr txBox="1"/>
          <p:nvPr/>
        </p:nvSpPr>
        <p:spPr>
          <a:xfrm>
            <a:off x="452582" y="4919008"/>
            <a:ext cx="8903854" cy="156966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Vizuální nabídka: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6m</a:t>
            </a:r>
            <a:r>
              <a:rPr lang="cs-CZ" sz="2400" dirty="0">
                <a:solidFill>
                  <a:srgbClr val="FF0000"/>
                </a:solidFill>
              </a:rPr>
              <a:t> – globální vnímání, periferní vidění, rozpoznání skupin zboží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3m </a:t>
            </a:r>
            <a:r>
              <a:rPr lang="cs-CZ" sz="2400" dirty="0">
                <a:solidFill>
                  <a:srgbClr val="FF0000"/>
                </a:solidFill>
              </a:rPr>
              <a:t>– globální vidění, rozpoznání jednotlivých výrobků- počátek výběru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1m </a:t>
            </a:r>
            <a:r>
              <a:rPr lang="cs-CZ" sz="2400" dirty="0">
                <a:solidFill>
                  <a:srgbClr val="FF0000"/>
                </a:solidFill>
              </a:rPr>
              <a:t>-  přesné vidění značek, přesnější seznamování, možnost doteku…</a:t>
            </a:r>
          </a:p>
        </p:txBody>
      </p:sp>
    </p:spTree>
    <p:extLst>
      <p:ext uri="{BB962C8B-B14F-4D97-AF65-F5344CB8AC3E}">
        <p14:creationId xmlns:p14="http://schemas.microsoft.com/office/powerpoint/2010/main" val="4123071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4275" y="457200"/>
            <a:ext cx="9446525" cy="88423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Zásady předvádění zboží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275" y="2425068"/>
            <a:ext cx="4826846" cy="24780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Správné zboží </a:t>
            </a:r>
            <a:r>
              <a:rPr lang="cs-CZ" altLang="cs-C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(průzkum trhu, informace od spotřebitelů, výběr zboží…)</a:t>
            </a:r>
          </a:p>
          <a:p>
            <a:pPr marL="0" indent="0" eaLnBrk="1" hangingPunct="1">
              <a:buNone/>
            </a:pPr>
            <a:endParaRPr lang="cs-CZ" altLang="cs-CZ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Správné množství </a:t>
            </a:r>
            <a:r>
              <a:rPr lang="cs-CZ" altLang="cs-C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(sledování evidence prodejnosti, plánování zásob, analýza ABC).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555" y="132297"/>
            <a:ext cx="1464833" cy="1127893"/>
          </a:xfrm>
          <a:prstGeom prst="rect">
            <a:avLst/>
          </a:prstGeom>
        </p:spPr>
      </p:pic>
      <p:pic>
        <p:nvPicPr>
          <p:cNvPr id="2050" name="Picture 2" descr="Jak udělat marketingový průzkum trhu: Od rešerše po výzkum spokojenosti  zákazníků | myTimi.cz">
            <a:extLst>
              <a:ext uri="{FF2B5EF4-FFF2-40B4-BE49-F238E27FC236}">
                <a16:creationId xmlns:a16="http://schemas.microsoft.com/office/drawing/2014/main" id="{A5754DA4-4ADE-4B39-B07C-B6C236C2F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16" y="2204351"/>
            <a:ext cx="4577255" cy="271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929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4275" y="457200"/>
            <a:ext cx="9446525" cy="88423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Zásady předvádění zboží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65" y="1402080"/>
            <a:ext cx="6603056" cy="415221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Správná cena </a:t>
            </a:r>
            <a:r>
              <a:rPr lang="cs-CZ" altLang="cs-CZ" sz="3200" b="1" dirty="0">
                <a:solidFill>
                  <a:srgbClr val="FF0000"/>
                </a:solidFill>
              </a:rPr>
              <a:t>(dle tržního segmentu, dle konkurence…)</a:t>
            </a:r>
          </a:p>
          <a:p>
            <a:pPr eaLnBrk="1" hangingPunct="1"/>
            <a:endParaRPr lang="cs-CZ" altLang="cs-CZ" sz="3200" b="1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Správné místo </a:t>
            </a:r>
            <a:r>
              <a:rPr lang="cs-CZ" altLang="cs-CZ" sz="3200" b="1" dirty="0">
                <a:solidFill>
                  <a:srgbClr val="FF0000"/>
                </a:solidFill>
              </a:rPr>
              <a:t>(sledování pohybu zákazníků, regál…</a:t>
            </a:r>
            <a:r>
              <a:rPr lang="cs-CZ" altLang="cs-CZ" sz="3200" b="1" dirty="0" err="1">
                <a:solidFill>
                  <a:srgbClr val="FF0000"/>
                </a:solidFill>
              </a:rPr>
              <a:t>merchandising</a:t>
            </a:r>
            <a:r>
              <a:rPr lang="cs-CZ" altLang="cs-CZ" sz="3200" b="1" dirty="0">
                <a:solidFill>
                  <a:srgbClr val="FF0000"/>
                </a:solidFill>
              </a:rPr>
              <a:t>, tepelné mapy)</a:t>
            </a:r>
          </a:p>
          <a:p>
            <a:pPr eaLnBrk="1" hangingPunct="1"/>
            <a:endParaRPr lang="cs-CZ" altLang="cs-CZ" sz="3200" b="1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Správná doba </a:t>
            </a:r>
            <a:r>
              <a:rPr lang="cs-CZ" altLang="cs-CZ" sz="3200" b="1" dirty="0">
                <a:solidFill>
                  <a:srgbClr val="FF0000"/>
                </a:solidFill>
              </a:rPr>
              <a:t>(dle zájmu zákazníka, dle sezóny, dle ŽC).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5238B38-403F-483A-87C0-0518904261F5}"/>
              </a:ext>
            </a:extLst>
          </p:cNvPr>
          <p:cNvSpPr txBox="1"/>
          <p:nvPr/>
        </p:nvSpPr>
        <p:spPr>
          <a:xfrm>
            <a:off x="840827" y="6086999"/>
            <a:ext cx="70693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>
                <a:solidFill>
                  <a:srgbClr val="FF0000"/>
                </a:solidFill>
              </a:rPr>
              <a:t>případová studie Principy vidění na prodejní ploše (studijní opora),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A90B33D-50FF-4863-A4DC-004121A73D68}"/>
              </a:ext>
            </a:extLst>
          </p:cNvPr>
          <p:cNvSpPr txBox="1"/>
          <p:nvPr/>
        </p:nvSpPr>
        <p:spPr>
          <a:xfrm>
            <a:off x="7630511" y="2690336"/>
            <a:ext cx="434181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Vidění:</a:t>
            </a:r>
          </a:p>
          <a:p>
            <a:r>
              <a:rPr lang="cs-CZ" sz="2400" dirty="0"/>
              <a:t>Globální vnímání výrobků – periferické vidění</a:t>
            </a:r>
          </a:p>
          <a:p>
            <a:r>
              <a:rPr lang="cs-CZ" sz="2400" dirty="0"/>
              <a:t>Globální vidění nabídky</a:t>
            </a:r>
          </a:p>
          <a:p>
            <a:r>
              <a:rPr lang="cs-CZ" sz="2400" dirty="0"/>
              <a:t>Přesné vidění značek</a:t>
            </a:r>
          </a:p>
        </p:txBody>
      </p:sp>
    </p:spTree>
    <p:extLst>
      <p:ext uri="{BB962C8B-B14F-4D97-AF65-F5344CB8AC3E}">
        <p14:creationId xmlns:p14="http://schemas.microsoft.com/office/powerpoint/2010/main" val="1941408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Zvláštní nabídky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43857"/>
            <a:ext cx="8194983" cy="370645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Zavedení nových výrobků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Výprodej posledních kusů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Sezónní zboží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Prodej zboží časově omezeného (dle cen, dle místa původu…)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Výprodeje, akční slevy…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Produktové letáky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06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98075" cy="1325563"/>
          </a:xfrm>
        </p:spPr>
        <p:txBody>
          <a:bodyPr/>
          <a:lstStyle/>
          <a:p>
            <a:r>
              <a:rPr lang="cs-CZ" dirty="0"/>
              <a:t>Produktové letáky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4" name="Picture 5" descr="Leták BILLA akční leták - stran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90" y="1811266"/>
            <a:ext cx="3482144" cy="401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eták Lidl magazín - Zahrada a balkon JARO 2018 - strana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55" y="1811266"/>
            <a:ext cx="3263780" cy="418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194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6763603" cy="74034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Výprodeje – jako podpora prodeje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26287" y="2284949"/>
            <a:ext cx="5876989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Firmy organizují výprodeje: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FF0000"/>
                </a:solidFill>
              </a:rPr>
              <a:t>Předvánoční 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008080"/>
                </a:solidFill>
              </a:rPr>
              <a:t>- některé firmy realizují i výprodeje už před vánocemi. 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FF0000"/>
                </a:solidFill>
              </a:rPr>
              <a:t>Povánoční </a:t>
            </a:r>
            <a:r>
              <a:rPr lang="cs-CZ" sz="2800" dirty="0">
                <a:solidFill>
                  <a:srgbClr val="008080"/>
                </a:solidFill>
              </a:rPr>
              <a:t>– kamenné prodejny i e-</a:t>
            </a:r>
            <a:r>
              <a:rPr lang="cs-CZ" sz="2800" dirty="0" err="1">
                <a:solidFill>
                  <a:srgbClr val="008080"/>
                </a:solidFill>
              </a:rPr>
              <a:t>shopy</a:t>
            </a:r>
            <a:r>
              <a:rPr lang="cs-CZ" sz="2800" dirty="0">
                <a:solidFill>
                  <a:srgbClr val="00808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FF0000"/>
                </a:solidFill>
              </a:rPr>
              <a:t>Sezónní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008080"/>
                </a:solidFill>
              </a:rPr>
              <a:t>-  po uplynutí ročních období, po zahájení školního roku, …</a:t>
            </a:r>
          </a:p>
        </p:txBody>
      </p:sp>
      <p:sp>
        <p:nvSpPr>
          <p:cNvPr id="5" name="Obdélník 4"/>
          <p:cNvSpPr/>
          <p:nvPr/>
        </p:nvSpPr>
        <p:spPr>
          <a:xfrm>
            <a:off x="9962866" y="5351046"/>
            <a:ext cx="1610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https://retailnews.cz/aktualne/povanocni-vyprodeje-stouply-o-petinu-a-vice-utraceli-muzi/</a:t>
            </a:r>
          </a:p>
        </p:txBody>
      </p:sp>
      <p:pic>
        <p:nvPicPr>
          <p:cNvPr id="6146" name="Picture 2" descr="Velké slevy a výprodeje z Číny | Nákupy a zboží z Číny.cz">
            <a:extLst>
              <a:ext uri="{FF2B5EF4-FFF2-40B4-BE49-F238E27FC236}">
                <a16:creationId xmlns:a16="http://schemas.microsoft.com/office/drawing/2014/main" id="{DA131442-4209-405F-BBEF-2D643EDB6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67" y="2195462"/>
            <a:ext cx="4855778" cy="239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8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387687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Obchodník potřebuje znát svého zákazníka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52891" y="1912200"/>
            <a:ext cx="6929039" cy="378565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Úspěšný obchodník potřebuje znát:</a:t>
            </a:r>
          </a:p>
          <a:p>
            <a:r>
              <a:rPr lang="cs-CZ" sz="2400" dirty="0">
                <a:solidFill>
                  <a:srgbClr val="008080"/>
                </a:solidFill>
              </a:rPr>
              <a:t>-  </a:t>
            </a:r>
            <a:r>
              <a:rPr lang="cs-CZ" sz="2400" b="1" dirty="0">
                <a:solidFill>
                  <a:srgbClr val="008080"/>
                </a:solidFill>
              </a:rPr>
              <a:t>psychologii lidského chování</a:t>
            </a:r>
            <a:r>
              <a:rPr lang="cs-CZ" sz="2400" dirty="0">
                <a:solidFill>
                  <a:srgbClr val="008080"/>
                </a:solidFill>
              </a:rPr>
              <a:t>, které může uplatnit při vytváření odpovídající nákupní atmosféry prodejny, při vedení prodejního rozhovoru a nabídce a prezentaci zboží.</a:t>
            </a:r>
          </a:p>
          <a:p>
            <a:pPr marL="457200" indent="-4572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co přivádí zákazníky </a:t>
            </a:r>
            <a:r>
              <a:rPr lang="cs-CZ" sz="2400" dirty="0">
                <a:solidFill>
                  <a:srgbClr val="008080"/>
                </a:solidFill>
              </a:rPr>
              <a:t>do prodejen, </a:t>
            </a:r>
          </a:p>
          <a:p>
            <a:pPr marL="457200" indent="-4572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jak s nimi jednat a komunikovat</a:t>
            </a:r>
            <a:r>
              <a:rPr lang="cs-CZ" sz="2400" dirty="0">
                <a:solidFill>
                  <a:srgbClr val="008080"/>
                </a:solidFill>
              </a:rPr>
              <a:t>, jak reagovat na námitky zákazníků a </a:t>
            </a:r>
          </a:p>
          <a:p>
            <a:pPr marL="457200" indent="-4572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jak uložit v prodejně zboží</a:t>
            </a:r>
            <a:r>
              <a:rPr lang="cs-CZ" sz="2400" dirty="0">
                <a:solidFill>
                  <a:srgbClr val="008080"/>
                </a:solidFill>
              </a:rPr>
              <a:t>, aby zákazníka motivovalo ke koupi.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B497B70-4979-4DB7-9E13-3E68EF2CCD3C}"/>
              </a:ext>
            </a:extLst>
          </p:cNvPr>
          <p:cNvSpPr txBox="1"/>
          <p:nvPr/>
        </p:nvSpPr>
        <p:spPr>
          <a:xfrm>
            <a:off x="8002627" y="2413984"/>
            <a:ext cx="3840480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rgbClr val="FF0000"/>
                </a:solidFill>
              </a:rPr>
              <a:t>Pochopení motivace </a:t>
            </a:r>
            <a:r>
              <a:rPr lang="cs-CZ" sz="2400" i="1" dirty="0">
                <a:solidFill>
                  <a:srgbClr val="FF0000"/>
                </a:solidFill>
              </a:rPr>
              <a:t>zákazníka, způsobů jeho vnímání, postojů, osobnosti a sebevědomí pomáhá obchodníkům najít </a:t>
            </a:r>
            <a:r>
              <a:rPr lang="cs-CZ" sz="2400" b="1" i="1" dirty="0">
                <a:solidFill>
                  <a:srgbClr val="FF0000"/>
                </a:solidFill>
              </a:rPr>
              <a:t>trvalejší vztahy se zákazníkem</a:t>
            </a:r>
            <a:r>
              <a:rPr lang="cs-CZ" i="1" dirty="0">
                <a:solidFill>
                  <a:srgbClr val="FF0000"/>
                </a:solidFill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181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57384" y="1518312"/>
            <a:ext cx="6353863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28600" algn="just">
              <a:spcBef>
                <a:spcPts val="600"/>
              </a:spcBef>
              <a:spcAft>
                <a:spcPts val="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Výška vystavení zboží v různých pásmech, může ovlivňovat výši prodeje zboží. Umístění zboží v regále podmiňuje dosahované tržby. Statistika zachytila vliv změn pásem na růst nebo pokles tržeb v následující podobě:</a:t>
            </a:r>
          </a:p>
          <a:p>
            <a:pPr algn="just"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přesun zboží do sousedního pásma: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nahoru (cca + 15- 20 %), dolů (cca - 15 %),</a:t>
            </a:r>
          </a:p>
          <a:p>
            <a:pPr algn="just"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přesun zboží o dvě pásma: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nahoru (cca 30-50 %), dolů (cca 30-60 %).</a:t>
            </a: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557384" y="549276"/>
            <a:ext cx="8381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latin typeface="+mn-lt"/>
              </a:rPr>
              <a:t>Umístění zboží v regále – zvýraznění nabídky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ECC748C-27A9-4C9E-9363-2148B2B6BEF8}"/>
              </a:ext>
            </a:extLst>
          </p:cNvPr>
          <p:cNvSpPr txBox="1"/>
          <p:nvPr/>
        </p:nvSpPr>
        <p:spPr>
          <a:xfrm>
            <a:off x="557384" y="5525814"/>
            <a:ext cx="85404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>
                <a:solidFill>
                  <a:srgbClr val="FF0000"/>
                </a:solidFill>
              </a:rPr>
              <a:t>Případová studie Rozdílnosti v prodeji dle umístění zboží (studijní opora, s. 194)</a:t>
            </a:r>
          </a:p>
        </p:txBody>
      </p:sp>
      <p:pic>
        <p:nvPicPr>
          <p:cNvPr id="4098" name="Picture 2" descr="Gondella – praktický regálový systém do supermarketů">
            <a:extLst>
              <a:ext uri="{FF2B5EF4-FFF2-40B4-BE49-F238E27FC236}">
                <a16:creationId xmlns:a16="http://schemas.microsoft.com/office/drawing/2014/main" id="{C8339A48-16C6-46CB-A35A-15030A684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087" y="1744944"/>
            <a:ext cx="4118741" cy="29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12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"/>
          <p:cNvGrpSpPr>
            <a:grpSpLocks noChangeAspect="1"/>
          </p:cNvGrpSpPr>
          <p:nvPr/>
        </p:nvGrpSpPr>
        <p:grpSpPr bwMode="auto">
          <a:xfrm>
            <a:off x="859753" y="861591"/>
            <a:ext cx="9950109" cy="5473700"/>
            <a:chOff x="2198" y="1680"/>
            <a:chExt cx="7200" cy="4752"/>
          </a:xfrm>
        </p:grpSpPr>
        <p:sp>
          <p:nvSpPr>
            <p:cNvPr id="21508" name="AutoShape 5"/>
            <p:cNvSpPr>
              <a:spLocks noChangeAspect="1" noChangeArrowheads="1"/>
            </p:cNvSpPr>
            <p:nvPr/>
          </p:nvSpPr>
          <p:spPr bwMode="auto">
            <a:xfrm>
              <a:off x="2198" y="1680"/>
              <a:ext cx="7200" cy="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1509" name="Text Box 6"/>
            <p:cNvSpPr txBox="1">
              <a:spLocks noChangeArrowheads="1"/>
            </p:cNvSpPr>
            <p:nvPr/>
          </p:nvSpPr>
          <p:spPr bwMode="auto">
            <a:xfrm>
              <a:off x="6950" y="1680"/>
              <a:ext cx="1872" cy="46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1510" name="AutoShape 7"/>
            <p:cNvSpPr>
              <a:spLocks noChangeArrowheads="1"/>
            </p:cNvSpPr>
            <p:nvPr/>
          </p:nvSpPr>
          <p:spPr bwMode="auto">
            <a:xfrm>
              <a:off x="2918" y="2688"/>
              <a:ext cx="1008" cy="720"/>
            </a:xfrm>
            <a:prstGeom prst="smileyFace">
              <a:avLst>
                <a:gd name="adj" fmla="val 4653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1511" name="Line 8"/>
            <p:cNvSpPr>
              <a:spLocks noChangeShapeType="1"/>
            </p:cNvSpPr>
            <p:nvPr/>
          </p:nvSpPr>
          <p:spPr bwMode="auto">
            <a:xfrm>
              <a:off x="4214" y="2976"/>
              <a:ext cx="46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2" name="Line 9"/>
            <p:cNvSpPr>
              <a:spLocks noChangeShapeType="1"/>
            </p:cNvSpPr>
            <p:nvPr/>
          </p:nvSpPr>
          <p:spPr bwMode="auto">
            <a:xfrm>
              <a:off x="3494" y="3552"/>
              <a:ext cx="1" cy="1440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3" name="Line 10"/>
            <p:cNvSpPr>
              <a:spLocks noChangeShapeType="1"/>
            </p:cNvSpPr>
            <p:nvPr/>
          </p:nvSpPr>
          <p:spPr bwMode="auto">
            <a:xfrm>
              <a:off x="3494" y="3552"/>
              <a:ext cx="1152" cy="1152"/>
            </a:xfrm>
            <a:prstGeom prst="line">
              <a:avLst/>
            </a:prstGeom>
            <a:noFill/>
            <a:ln w="5715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4" name="Line 11"/>
            <p:cNvSpPr>
              <a:spLocks noChangeShapeType="1"/>
            </p:cNvSpPr>
            <p:nvPr/>
          </p:nvSpPr>
          <p:spPr bwMode="auto">
            <a:xfrm flipH="1">
              <a:off x="2486" y="3552"/>
              <a:ext cx="1008" cy="1152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5" name="Line 12"/>
            <p:cNvSpPr>
              <a:spLocks noChangeShapeType="1"/>
            </p:cNvSpPr>
            <p:nvPr/>
          </p:nvSpPr>
          <p:spPr bwMode="auto">
            <a:xfrm flipH="1">
              <a:off x="2918" y="4941"/>
              <a:ext cx="576" cy="1008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6" name="Line 13"/>
            <p:cNvSpPr>
              <a:spLocks noChangeShapeType="1"/>
            </p:cNvSpPr>
            <p:nvPr/>
          </p:nvSpPr>
          <p:spPr bwMode="auto">
            <a:xfrm>
              <a:off x="3494" y="4992"/>
              <a:ext cx="576" cy="1008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7" name="Text Box 14"/>
            <p:cNvSpPr txBox="1">
              <a:spLocks noChangeArrowheads="1"/>
            </p:cNvSpPr>
            <p:nvPr/>
          </p:nvSpPr>
          <p:spPr bwMode="auto">
            <a:xfrm>
              <a:off x="4214" y="2544"/>
              <a:ext cx="2592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b="1" dirty="0">
                  <a:solidFill>
                    <a:schemeClr val="bg1"/>
                  </a:solidFill>
                </a:rPr>
                <a:t>Pásmo ve výši očí</a:t>
              </a:r>
            </a:p>
          </p:txBody>
        </p:sp>
        <p:sp>
          <p:nvSpPr>
            <p:cNvPr id="21518" name="Line 15"/>
            <p:cNvSpPr>
              <a:spLocks noChangeShapeType="1"/>
            </p:cNvSpPr>
            <p:nvPr/>
          </p:nvSpPr>
          <p:spPr bwMode="auto">
            <a:xfrm>
              <a:off x="4214" y="3840"/>
              <a:ext cx="46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9" name="Text Box 16"/>
            <p:cNvSpPr txBox="1">
              <a:spLocks noChangeArrowheads="1"/>
            </p:cNvSpPr>
            <p:nvPr/>
          </p:nvSpPr>
          <p:spPr bwMode="auto">
            <a:xfrm>
              <a:off x="4214" y="3408"/>
              <a:ext cx="2592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b="1" dirty="0">
                  <a:solidFill>
                    <a:schemeClr val="bg1"/>
                  </a:solidFill>
                </a:rPr>
                <a:t>Pásmo v dohledu</a:t>
              </a:r>
            </a:p>
          </p:txBody>
        </p:sp>
        <p:sp>
          <p:nvSpPr>
            <p:cNvPr id="21520" name="Line 17"/>
            <p:cNvSpPr>
              <a:spLocks noChangeShapeType="1"/>
            </p:cNvSpPr>
            <p:nvPr/>
          </p:nvSpPr>
          <p:spPr bwMode="auto">
            <a:xfrm>
              <a:off x="4214" y="4704"/>
              <a:ext cx="46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21" name="Text Box 18"/>
            <p:cNvSpPr txBox="1">
              <a:spLocks noChangeArrowheads="1"/>
            </p:cNvSpPr>
            <p:nvPr/>
          </p:nvSpPr>
          <p:spPr bwMode="auto">
            <a:xfrm>
              <a:off x="4214" y="4272"/>
              <a:ext cx="2592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b="1" dirty="0">
                  <a:solidFill>
                    <a:schemeClr val="bg1"/>
                  </a:solidFill>
                </a:rPr>
                <a:t>Pásmo k uchopení</a:t>
              </a:r>
            </a:p>
          </p:txBody>
        </p:sp>
        <p:sp>
          <p:nvSpPr>
            <p:cNvPr id="21522" name="Line 19"/>
            <p:cNvSpPr>
              <a:spLocks noChangeShapeType="1"/>
            </p:cNvSpPr>
            <p:nvPr/>
          </p:nvSpPr>
          <p:spPr bwMode="auto">
            <a:xfrm>
              <a:off x="3926" y="5568"/>
              <a:ext cx="4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23" name="Text Box 20"/>
            <p:cNvSpPr txBox="1">
              <a:spLocks noChangeArrowheads="1"/>
            </p:cNvSpPr>
            <p:nvPr/>
          </p:nvSpPr>
          <p:spPr bwMode="auto">
            <a:xfrm>
              <a:off x="4214" y="5136"/>
              <a:ext cx="2592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b="1" dirty="0">
                  <a:solidFill>
                    <a:schemeClr val="bg1"/>
                  </a:solidFill>
                </a:rPr>
                <a:t>Pásmo ve výši kolen</a:t>
              </a:r>
            </a:p>
          </p:txBody>
        </p:sp>
        <p:sp>
          <p:nvSpPr>
            <p:cNvPr id="21524" name="Text Box 21"/>
            <p:cNvSpPr txBox="1">
              <a:spLocks noChangeArrowheads="1"/>
            </p:cNvSpPr>
            <p:nvPr/>
          </p:nvSpPr>
          <p:spPr bwMode="auto">
            <a:xfrm>
              <a:off x="7238" y="1824"/>
              <a:ext cx="1296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dirty="0">
                  <a:solidFill>
                    <a:schemeClr val="bg1"/>
                  </a:solidFill>
                </a:rPr>
                <a:t>regál</a:t>
              </a:r>
            </a:p>
          </p:txBody>
        </p:sp>
      </p:grpSp>
      <p:sp>
        <p:nvSpPr>
          <p:cNvPr id="21507" name="Text Box 22"/>
          <p:cNvSpPr txBox="1">
            <a:spLocks noChangeArrowheads="1"/>
          </p:cNvSpPr>
          <p:nvPr/>
        </p:nvSpPr>
        <p:spPr bwMode="auto">
          <a:xfrm>
            <a:off x="541618" y="92272"/>
            <a:ext cx="7094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Umístění zboží v regále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4BD5F470-FDF2-4C2A-B383-07001D89F32C}"/>
              </a:ext>
            </a:extLst>
          </p:cNvPr>
          <p:cNvSpPr/>
          <p:nvPr/>
        </p:nvSpPr>
        <p:spPr>
          <a:xfrm>
            <a:off x="269347" y="853371"/>
            <a:ext cx="9075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METODA MAPOVÁNÍ OPTIMALIZACE ROZMÍSŤOVÁNÍ ZBOŽÍ V REGÁLE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ADAABBB-024C-4D08-B5EC-9740B58A7FE1}"/>
              </a:ext>
            </a:extLst>
          </p:cNvPr>
          <p:cNvSpPr txBox="1"/>
          <p:nvPr/>
        </p:nvSpPr>
        <p:spPr>
          <a:xfrm>
            <a:off x="788276" y="6193611"/>
            <a:ext cx="59450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>
                <a:solidFill>
                  <a:srgbClr val="FF0000"/>
                </a:solidFill>
              </a:rPr>
              <a:t>studie Chicagské univerzity – změna pozice zboží </a:t>
            </a:r>
          </a:p>
        </p:txBody>
      </p:sp>
    </p:spTree>
    <p:extLst>
      <p:ext uri="{BB962C8B-B14F-4D97-AF65-F5344CB8AC3E}">
        <p14:creationId xmlns:p14="http://schemas.microsoft.com/office/powerpoint/2010/main" val="3723580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9684" y="365125"/>
            <a:ext cx="9138313" cy="82736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Mapování nákupní cesty zákazníků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60792" y="2676446"/>
            <a:ext cx="8525099" cy="3816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2800" b="1" dirty="0">
                <a:solidFill>
                  <a:srgbClr val="008080"/>
                </a:solidFill>
              </a:rPr>
              <a:t>Dochází k anonymnímu mapování pohybu velkého počtu (desítky tisíc) zákazníků po prodejně (kam chodí, zastavují se, nakupují) a jeho vývoji v času (během dne, dni v týdnu, týdnů v měsících): sleduje se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</a:rPr>
              <a:t>•přítomnost na místě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</a:rPr>
              <a:t>•zastavení 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</a:rPr>
              <a:t>•délka času 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</a:rPr>
              <a:t>•směr a rychlost pohybu. 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0792" y="1055239"/>
            <a:ext cx="9416953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Na nákupní košíky či vozíky se umístí speciální RFID kódy, které mají propojení s PC, v němž se vytvářejí tzv. tepelné mapy (horké a chladné oblasti prodejny).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B0E66D6-B960-4D25-A9F9-5C2FC1CAC287}"/>
              </a:ext>
            </a:extLst>
          </p:cNvPr>
          <p:cNvSpPr txBox="1"/>
          <p:nvPr/>
        </p:nvSpPr>
        <p:spPr>
          <a:xfrm>
            <a:off x="9549737" y="2613392"/>
            <a:ext cx="2509299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Metody mapování:</a:t>
            </a:r>
          </a:p>
          <a:p>
            <a:r>
              <a:rPr lang="cs-CZ" sz="2000" dirty="0"/>
              <a:t>• sledování pohybu nákupního košíku </a:t>
            </a:r>
          </a:p>
          <a:p>
            <a:r>
              <a:rPr lang="cs-CZ" sz="2000" dirty="0"/>
              <a:t>• RFID senzory</a:t>
            </a:r>
          </a:p>
          <a:p>
            <a:r>
              <a:rPr lang="cs-CZ" sz="2000" dirty="0"/>
              <a:t>• videokamery.</a:t>
            </a:r>
          </a:p>
        </p:txBody>
      </p:sp>
    </p:spTree>
    <p:extLst>
      <p:ext uri="{BB962C8B-B14F-4D97-AF65-F5344CB8AC3E}">
        <p14:creationId xmlns:p14="http://schemas.microsoft.com/office/powerpoint/2010/main" val="1938276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"/>
          <p:cNvGrpSpPr>
            <a:grpSpLocks noChangeAspect="1"/>
          </p:cNvGrpSpPr>
          <p:nvPr/>
        </p:nvGrpSpPr>
        <p:grpSpPr bwMode="auto">
          <a:xfrm>
            <a:off x="655994" y="838133"/>
            <a:ext cx="8426450" cy="4751387"/>
            <a:chOff x="2205" y="1893"/>
            <a:chExt cx="8064" cy="4464"/>
          </a:xfrm>
        </p:grpSpPr>
        <p:sp>
          <p:nvSpPr>
            <p:cNvPr id="20485" name="AutoShape 5"/>
            <p:cNvSpPr>
              <a:spLocks noChangeAspect="1" noChangeArrowheads="1"/>
            </p:cNvSpPr>
            <p:nvPr/>
          </p:nvSpPr>
          <p:spPr bwMode="auto">
            <a:xfrm>
              <a:off x="2205" y="1893"/>
              <a:ext cx="8064" cy="4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2205" y="1893"/>
              <a:ext cx="8064" cy="44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3501" y="2037"/>
              <a:ext cx="43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>
                  <a:solidFill>
                    <a:schemeClr val="tx1"/>
                  </a:solidFill>
                </a:rPr>
                <a:t>BB</a:t>
              </a: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6381" y="2037"/>
              <a:ext cx="1440" cy="72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3501" y="2037"/>
              <a:ext cx="1296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4797" y="2037"/>
              <a:ext cx="1584" cy="7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8685" y="1893"/>
              <a:ext cx="1584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87% orientace doprava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2493" y="2181"/>
              <a:ext cx="72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 flipH="1">
              <a:off x="3213" y="3189"/>
              <a:ext cx="4896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2493" y="3189"/>
              <a:ext cx="432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2493" y="4053"/>
              <a:ext cx="432" cy="86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2493" y="4917"/>
              <a:ext cx="432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501" y="5637"/>
              <a:ext cx="100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4509" y="5637"/>
              <a:ext cx="216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6669" y="5637"/>
              <a:ext cx="11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00" name="Text Box 20"/>
            <p:cNvSpPr txBox="1">
              <a:spLocks noChangeArrowheads="1"/>
            </p:cNvSpPr>
            <p:nvPr/>
          </p:nvSpPr>
          <p:spPr bwMode="auto">
            <a:xfrm>
              <a:off x="5373" y="4917"/>
              <a:ext cx="72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>
              <a:off x="3213" y="3189"/>
              <a:ext cx="0" cy="201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>
              <a:off x="3213" y="5205"/>
              <a:ext cx="1728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 flipV="1">
              <a:off x="4941" y="4341"/>
              <a:ext cx="0" cy="86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4" name="Line 24"/>
            <p:cNvSpPr>
              <a:spLocks noChangeShapeType="1"/>
            </p:cNvSpPr>
            <p:nvPr/>
          </p:nvSpPr>
          <p:spPr bwMode="auto">
            <a:xfrm>
              <a:off x="4941" y="4341"/>
              <a:ext cx="144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5" name="Line 25"/>
            <p:cNvSpPr>
              <a:spLocks noChangeShapeType="1"/>
            </p:cNvSpPr>
            <p:nvPr/>
          </p:nvSpPr>
          <p:spPr bwMode="auto">
            <a:xfrm>
              <a:off x="6381" y="4341"/>
              <a:ext cx="0" cy="86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6" name="Line 26"/>
            <p:cNvSpPr>
              <a:spLocks noChangeShapeType="1"/>
            </p:cNvSpPr>
            <p:nvPr/>
          </p:nvSpPr>
          <p:spPr bwMode="auto">
            <a:xfrm>
              <a:off x="6381" y="5205"/>
              <a:ext cx="158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7" name="Text Box 27"/>
            <p:cNvSpPr txBox="1">
              <a:spLocks noChangeArrowheads="1"/>
            </p:cNvSpPr>
            <p:nvPr/>
          </p:nvSpPr>
          <p:spPr bwMode="auto">
            <a:xfrm>
              <a:off x="8685" y="5061"/>
              <a:ext cx="1440" cy="57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Pokladna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08" name="Text Box 28"/>
            <p:cNvSpPr txBox="1">
              <a:spLocks noChangeArrowheads="1"/>
            </p:cNvSpPr>
            <p:nvPr/>
          </p:nvSpPr>
          <p:spPr bwMode="auto">
            <a:xfrm>
              <a:off x="8685" y="3909"/>
              <a:ext cx="1440" cy="57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Pokladna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09" name="Text Box 29"/>
            <p:cNvSpPr txBox="1">
              <a:spLocks noChangeArrowheads="1"/>
            </p:cNvSpPr>
            <p:nvPr/>
          </p:nvSpPr>
          <p:spPr bwMode="auto">
            <a:xfrm>
              <a:off x="2493" y="5637"/>
              <a:ext cx="864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A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10" name="Text Box 30"/>
            <p:cNvSpPr txBox="1">
              <a:spLocks noChangeArrowheads="1"/>
            </p:cNvSpPr>
            <p:nvPr/>
          </p:nvSpPr>
          <p:spPr bwMode="auto">
            <a:xfrm>
              <a:off x="3501" y="4485"/>
              <a:ext cx="115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1" name="Text Box 31"/>
            <p:cNvSpPr txBox="1">
              <a:spLocks noChangeArrowheads="1"/>
            </p:cNvSpPr>
            <p:nvPr/>
          </p:nvSpPr>
          <p:spPr bwMode="auto">
            <a:xfrm>
              <a:off x="3501" y="3477"/>
              <a:ext cx="115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2" name="Text Box 32"/>
            <p:cNvSpPr txBox="1">
              <a:spLocks noChangeArrowheads="1"/>
            </p:cNvSpPr>
            <p:nvPr/>
          </p:nvSpPr>
          <p:spPr bwMode="auto">
            <a:xfrm>
              <a:off x="6525" y="3477"/>
              <a:ext cx="129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3" name="Text Box 33"/>
            <p:cNvSpPr txBox="1">
              <a:spLocks noChangeArrowheads="1"/>
            </p:cNvSpPr>
            <p:nvPr/>
          </p:nvSpPr>
          <p:spPr bwMode="auto">
            <a:xfrm>
              <a:off x="6525" y="4485"/>
              <a:ext cx="129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4" name="Text Box 34"/>
            <p:cNvSpPr txBox="1">
              <a:spLocks noChangeArrowheads="1"/>
            </p:cNvSpPr>
            <p:nvPr/>
          </p:nvSpPr>
          <p:spPr bwMode="auto">
            <a:xfrm>
              <a:off x="6525" y="4053"/>
              <a:ext cx="1008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rgbClr val="FF0000"/>
                  </a:solidFill>
                </a:rPr>
                <a:t>- 50%</a:t>
              </a:r>
              <a:endParaRPr lang="cs-CZ" altLang="cs-CZ" sz="2000">
                <a:solidFill>
                  <a:srgbClr val="FF0000"/>
                </a:solidFill>
              </a:endParaRPr>
            </a:p>
          </p:txBody>
        </p:sp>
        <p:sp>
          <p:nvSpPr>
            <p:cNvPr id="20515" name="Text Box 35"/>
            <p:cNvSpPr txBox="1">
              <a:spLocks noChangeArrowheads="1"/>
            </p:cNvSpPr>
            <p:nvPr/>
          </p:nvSpPr>
          <p:spPr bwMode="auto">
            <a:xfrm>
              <a:off x="8109" y="3909"/>
              <a:ext cx="432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E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16" name="Text Box 36"/>
            <p:cNvSpPr txBox="1">
              <a:spLocks noChangeArrowheads="1"/>
            </p:cNvSpPr>
            <p:nvPr/>
          </p:nvSpPr>
          <p:spPr bwMode="auto">
            <a:xfrm>
              <a:off x="8109" y="5061"/>
              <a:ext cx="432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E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17" name="AutoShape 37"/>
            <p:cNvSpPr>
              <a:spLocks noChangeArrowheads="1"/>
            </p:cNvSpPr>
            <p:nvPr/>
          </p:nvSpPr>
          <p:spPr bwMode="auto">
            <a:xfrm>
              <a:off x="5949" y="3189"/>
              <a:ext cx="288" cy="57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8" name="AutoShape 38"/>
            <p:cNvSpPr>
              <a:spLocks noChangeArrowheads="1"/>
            </p:cNvSpPr>
            <p:nvPr/>
          </p:nvSpPr>
          <p:spPr bwMode="auto">
            <a:xfrm>
              <a:off x="3357" y="4053"/>
              <a:ext cx="720" cy="288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 flipH="1" flipV="1">
              <a:off x="7965" y="2613"/>
              <a:ext cx="576" cy="14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 flipH="1">
              <a:off x="8253" y="3045"/>
              <a:ext cx="288" cy="2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>
              <a:off x="7533" y="4053"/>
              <a:ext cx="43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 flipV="1">
              <a:off x="7389" y="5493"/>
              <a:ext cx="432" cy="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483" name="Text Box 43"/>
          <p:cNvSpPr txBox="1">
            <a:spLocks noChangeArrowheads="1"/>
          </p:cNvSpPr>
          <p:nvPr/>
        </p:nvSpPr>
        <p:spPr bwMode="auto">
          <a:xfrm>
            <a:off x="543265" y="-20247"/>
            <a:ext cx="8125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Pohyb zákazníků na prodejní ploše</a:t>
            </a:r>
          </a:p>
        </p:txBody>
      </p:sp>
      <p:sp>
        <p:nvSpPr>
          <p:cNvPr id="20484" name="Text Box 44"/>
          <p:cNvSpPr txBox="1">
            <a:spLocks noChangeArrowheads="1"/>
          </p:cNvSpPr>
          <p:nvPr/>
        </p:nvSpPr>
        <p:spPr bwMode="auto">
          <a:xfrm>
            <a:off x="655994" y="5675366"/>
            <a:ext cx="850193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A – slabší prodej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B,C,E – silný prodej, F – přirozená překážka</a:t>
            </a:r>
          </a:p>
        </p:txBody>
      </p:sp>
      <p:pic>
        <p:nvPicPr>
          <p:cNvPr id="43" name="Obrázek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EF2F943-B392-4134-8896-0132AF887A4B}"/>
              </a:ext>
            </a:extLst>
          </p:cNvPr>
          <p:cNvSpPr txBox="1"/>
          <p:nvPr/>
        </p:nvSpPr>
        <p:spPr>
          <a:xfrm>
            <a:off x="9476509" y="1789152"/>
            <a:ext cx="1464833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Vpravo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28DA673-4F8E-47FD-814B-1E4AC9CFDBB1}"/>
              </a:ext>
            </a:extLst>
          </p:cNvPr>
          <p:cNvSpPr txBox="1"/>
          <p:nvPr/>
        </p:nvSpPr>
        <p:spPr>
          <a:xfrm>
            <a:off x="4115008" y="4083882"/>
            <a:ext cx="433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highlight>
                  <a:srgbClr val="FFFF00"/>
                </a:highlight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418441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2454" y="673599"/>
            <a:ext cx="4392304" cy="587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6344" y="1811514"/>
            <a:ext cx="7772400" cy="38659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Co motivuje zákazníky ke koupi, </a:t>
            </a:r>
            <a:r>
              <a:rPr lang="cs-CZ" dirty="0" err="1">
                <a:solidFill>
                  <a:srgbClr val="008080"/>
                </a:solidFill>
              </a:rPr>
              <a:t>Maslovova</a:t>
            </a:r>
            <a:r>
              <a:rPr lang="cs-CZ" dirty="0">
                <a:solidFill>
                  <a:srgbClr val="008080"/>
                </a:solidFill>
              </a:rPr>
              <a:t>  pyramida potřeb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Jednání se zákazníkem, argumentační agenda, cena, umocnění motivace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Obchodní jednání, jeho fáze, pravidla,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Psychologické aspekty rozmístění zboží na prodejní ploše, zásady předvádění zboží, zvláštní nabídky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Pohyb zákazníků na prodejní ploše, umístění v regále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4187"/>
            <a:ext cx="8060140" cy="71304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Co působí na chování zákazníka?</a:t>
            </a:r>
          </a:p>
        </p:txBody>
      </p:sp>
      <p:sp>
        <p:nvSpPr>
          <p:cNvPr id="4" name="Obdélník 3"/>
          <p:cNvSpPr/>
          <p:nvPr/>
        </p:nvSpPr>
        <p:spPr>
          <a:xfrm>
            <a:off x="1111155" y="1797866"/>
            <a:ext cx="4934803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008080"/>
                </a:solidFill>
              </a:rPr>
              <a:t>Na chování zákazníka působí celá řada proměnných: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jeho pocity, víra, mínění, znalosti a získané zkušenosti, které vyjadřuje svými potřebami a přáními </a:t>
            </a:r>
            <a:r>
              <a:rPr lang="cs-CZ" sz="3200" b="1" dirty="0">
                <a:solidFill>
                  <a:srgbClr val="FF0000"/>
                </a:solidFill>
              </a:rPr>
              <a:t>(vnitřní motivace zákazníka)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70" y="2317131"/>
            <a:ext cx="2750023" cy="242648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338309" y="5658662"/>
            <a:ext cx="21691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/>
              <a:t>https://pxhere.com/cs/photo/978138</a:t>
            </a:r>
          </a:p>
        </p:txBody>
      </p:sp>
    </p:spTree>
    <p:extLst>
      <p:ext uri="{BB962C8B-B14F-4D97-AF65-F5344CB8AC3E}">
        <p14:creationId xmlns:p14="http://schemas.microsoft.com/office/powerpoint/2010/main" val="110502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4187"/>
            <a:ext cx="8060140" cy="71304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Co působí na chování zákazníka?</a:t>
            </a:r>
          </a:p>
        </p:txBody>
      </p:sp>
      <p:sp>
        <p:nvSpPr>
          <p:cNvPr id="4" name="Obdélník 3"/>
          <p:cNvSpPr/>
          <p:nvPr/>
        </p:nvSpPr>
        <p:spPr>
          <a:xfrm>
            <a:off x="838200" y="1675036"/>
            <a:ext cx="5275997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okolní stimuly, rodinné vztahy, normy, hodnoty, zvyky a jiné sociální faktory </a:t>
            </a:r>
            <a:r>
              <a:rPr lang="cs-CZ" sz="2800" b="1" dirty="0">
                <a:solidFill>
                  <a:srgbClr val="FF0000"/>
                </a:solidFill>
              </a:rPr>
              <a:t>(vnější motivace zákazníka) </a:t>
            </a:r>
            <a:r>
              <a:rPr lang="cs-CZ" sz="2800" dirty="0">
                <a:solidFill>
                  <a:srgbClr val="008080"/>
                </a:solidFill>
              </a:rPr>
              <a:t>- formuje se tam, kde vyrůstáme, v rodině, ve škole, na pracovišti atd., zde získáváme určité hodnoty, osvojujeme si společenské normy a zvyky, jimiž se v životě řídíme.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66" y="1675036"/>
            <a:ext cx="2866031" cy="267036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542013" y="4883077"/>
            <a:ext cx="22369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https://2012books.lardbucket.org/books/a-primer-on-social-problems/s13-00-the-changing-family.html</a:t>
            </a:r>
          </a:p>
        </p:txBody>
      </p:sp>
    </p:spTree>
    <p:extLst>
      <p:ext uri="{BB962C8B-B14F-4D97-AF65-F5344CB8AC3E}">
        <p14:creationId xmlns:p14="http://schemas.microsoft.com/office/powerpoint/2010/main" val="83392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805218" y="1628775"/>
            <a:ext cx="9702275" cy="571500"/>
          </a:xfrm>
          <a:prstGeom prst="rect">
            <a:avLst/>
          </a:prstGeom>
          <a:solidFill>
            <a:srgbClr val="008080"/>
          </a:soli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 err="1">
                <a:solidFill>
                  <a:schemeClr val="bg1"/>
                </a:solidFill>
              </a:rPr>
              <a:t>Maslowova</a:t>
            </a:r>
            <a:r>
              <a:rPr lang="cs-CZ" altLang="cs-CZ" dirty="0">
                <a:solidFill>
                  <a:schemeClr val="bg1"/>
                </a:solidFill>
              </a:rPr>
              <a:t> hierarchie potřeb a zaměření nákupu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076967" y="2201206"/>
            <a:ext cx="7115033" cy="4336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Praxe: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dirty="0">
                <a:solidFill>
                  <a:srgbClr val="008080"/>
                </a:solidFill>
              </a:rPr>
              <a:t> prestiž, uznání (drahé auto, značková kabelka, luxusní hodinky…)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dirty="0">
                <a:solidFill>
                  <a:srgbClr val="008080"/>
                </a:solidFill>
              </a:rPr>
              <a:t> sexualita (exkluzivní krém, drahé oblečení)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dirty="0">
                <a:solidFill>
                  <a:srgbClr val="008080"/>
                </a:solidFill>
              </a:rPr>
              <a:t> sounáležitost  (dárky)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dirty="0">
                <a:solidFill>
                  <a:srgbClr val="008080"/>
                </a:solidFill>
              </a:rPr>
              <a:t> přežití, touha po zdraví (doplňky stravy, bylinky)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dirty="0">
                <a:solidFill>
                  <a:srgbClr val="008080"/>
                </a:solidFill>
              </a:rPr>
              <a:t> pohodlnost, ziskuchtivost (robotický vysavač)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43707" y="5961015"/>
            <a:ext cx="4392612" cy="576263"/>
          </a:xfrm>
          <a:prstGeom prst="rect">
            <a:avLst/>
          </a:prstGeom>
          <a:solidFill>
            <a:srgbClr val="00808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Fyziologické potřeby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760124" y="5075302"/>
            <a:ext cx="396081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Potřeba bezpečí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992496" y="4206655"/>
            <a:ext cx="3168650" cy="558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Láska a sounáležitost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1307307" y="3411033"/>
            <a:ext cx="2665412" cy="485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Ocenění</a:t>
            </a: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1560532" y="2652410"/>
            <a:ext cx="2359996" cy="4857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Seberealizace</a:t>
            </a:r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614150" y="201751"/>
            <a:ext cx="96344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rgbClr val="008080"/>
                </a:solidFill>
                <a:latin typeface="+mn-lt"/>
              </a:rPr>
              <a:t>Co motivuje zákazníky k nákupu-vnitřní motivy, vnější, racionální, emocionální ….?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C85E43EB-40CA-422A-89B7-2BC824A9208F}"/>
              </a:ext>
            </a:extLst>
          </p:cNvPr>
          <p:cNvCxnSpPr/>
          <p:nvPr/>
        </p:nvCxnSpPr>
        <p:spPr>
          <a:xfrm>
            <a:off x="4161146" y="5527684"/>
            <a:ext cx="817254" cy="30624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64A8087-4E61-44A0-8E60-143351C02B10}"/>
              </a:ext>
            </a:extLst>
          </p:cNvPr>
          <p:cNvCxnSpPr/>
          <p:nvPr/>
        </p:nvCxnSpPr>
        <p:spPr>
          <a:xfrm flipV="1">
            <a:off x="4116216" y="3863091"/>
            <a:ext cx="845368" cy="506151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234DA83-021F-494E-854F-E22991340CD7}"/>
              </a:ext>
            </a:extLst>
          </p:cNvPr>
          <p:cNvCxnSpPr>
            <a:stCxn id="5126" idx="3"/>
          </p:cNvCxnSpPr>
          <p:nvPr/>
        </p:nvCxnSpPr>
        <p:spPr>
          <a:xfrm>
            <a:off x="4161146" y="4486055"/>
            <a:ext cx="817254" cy="89870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001FFAE-7313-4029-B117-D05A52CEBC12}"/>
              </a:ext>
            </a:extLst>
          </p:cNvPr>
          <p:cNvCxnSpPr/>
          <p:nvPr/>
        </p:nvCxnSpPr>
        <p:spPr>
          <a:xfrm flipV="1">
            <a:off x="4787863" y="5111471"/>
            <a:ext cx="240648" cy="108818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CC5CDB76-84B2-4F9F-BDFC-A2F4E21FCEA9}"/>
              </a:ext>
            </a:extLst>
          </p:cNvPr>
          <p:cNvCxnSpPr/>
          <p:nvPr/>
        </p:nvCxnSpPr>
        <p:spPr>
          <a:xfrm flipV="1">
            <a:off x="4116216" y="3064896"/>
            <a:ext cx="960751" cy="589024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F2CB6564-9997-4490-BD96-33F67577835B}"/>
              </a:ext>
            </a:extLst>
          </p:cNvPr>
          <p:cNvCxnSpPr/>
          <p:nvPr/>
        </p:nvCxnSpPr>
        <p:spPr>
          <a:xfrm>
            <a:off x="4044467" y="2895297"/>
            <a:ext cx="863720" cy="0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46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416" y="563662"/>
            <a:ext cx="8606051" cy="8904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Existuje celá řada klasifikací motivů</a:t>
            </a:r>
            <a:endParaRPr lang="cs-CZ" sz="3600" b="1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42416" y="2191835"/>
            <a:ext cx="6968318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Racionální motivy </a:t>
            </a:r>
            <a:r>
              <a:rPr lang="cs-CZ" sz="3200" dirty="0">
                <a:solidFill>
                  <a:srgbClr val="008080"/>
                </a:solidFill>
              </a:rPr>
              <a:t>(mají důvod v logickém myšlení)</a:t>
            </a:r>
          </a:p>
          <a:p>
            <a:pPr marL="285750" indent="-285750">
              <a:buFontTx/>
              <a:buChar char="-"/>
            </a:pPr>
            <a:endParaRPr lang="cs-CZ" sz="3200" dirty="0">
              <a:solidFill>
                <a:srgbClr val="00808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Emocionální motivy </a:t>
            </a:r>
            <a:r>
              <a:rPr lang="cs-CZ" sz="3200" dirty="0">
                <a:solidFill>
                  <a:srgbClr val="008080"/>
                </a:solidFill>
              </a:rPr>
              <a:t>(nálada, touha po napodobení, individualita, společenské postavení, hrdost).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39" y="2191835"/>
            <a:ext cx="2942070" cy="314444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191358" y="5879809"/>
            <a:ext cx="31550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https://openclipart.org/detail/298059/female-shopper-2</a:t>
            </a:r>
          </a:p>
        </p:txBody>
      </p:sp>
    </p:spTree>
    <p:extLst>
      <p:ext uri="{BB962C8B-B14F-4D97-AF65-F5344CB8AC3E}">
        <p14:creationId xmlns:p14="http://schemas.microsoft.com/office/powerpoint/2010/main" val="366694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416" y="265136"/>
            <a:ext cx="8606051" cy="8904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Existuje celá řada klasifikací motivů</a:t>
            </a:r>
            <a:endParaRPr lang="cs-CZ" sz="3600" b="1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76050" y="1828801"/>
            <a:ext cx="6247831" cy="3816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>
                <a:solidFill>
                  <a:srgbClr val="008080"/>
                </a:solidFill>
              </a:rPr>
              <a:t>Motivy stálých zákazníků </a:t>
            </a:r>
            <a:r>
              <a:rPr lang="cs-CZ" sz="3200" dirty="0">
                <a:solidFill>
                  <a:srgbClr val="008080"/>
                </a:solidFill>
              </a:rPr>
              <a:t>(obliba určitých prodejen pro jejich příhodnou polohu, zdvořilé a vstřícné prodavače, slušnou a přitažlivou tvorbu cen, výběr a kvalitu zboží, vnitřní výzdobu prodejny atd.).</a:t>
            </a:r>
          </a:p>
          <a:p>
            <a:pPr algn="just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60" y="1828800"/>
            <a:ext cx="3679049" cy="377578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239565" y="5851057"/>
            <a:ext cx="31550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https://openclipart.org/detail/298058/female-shopper-1</a:t>
            </a:r>
          </a:p>
        </p:txBody>
      </p:sp>
    </p:spTree>
    <p:extLst>
      <p:ext uri="{BB962C8B-B14F-4D97-AF65-F5344CB8AC3E}">
        <p14:creationId xmlns:p14="http://schemas.microsoft.com/office/powerpoint/2010/main" val="409012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857906" y="374635"/>
            <a:ext cx="7083698" cy="714114"/>
          </a:xfrm>
          <a:prstGeom prst="rect">
            <a:avLst/>
          </a:prstGeom>
          <a:solidFill>
            <a:srgbClr val="008080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Typy zákazníků a jejich chování </a:t>
            </a:r>
            <a:endParaRPr lang="cs-CZ" altLang="cs-CZ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9209581" y="406318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524001" y="2520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922561" y="4119971"/>
            <a:ext cx="800825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3 Základní kategorie zákazníků </a:t>
            </a:r>
            <a:br>
              <a:rPr lang="cs-CZ" altLang="cs-CZ" sz="1100" dirty="0">
                <a:solidFill>
                  <a:schemeClr val="tx1"/>
                </a:solidFill>
              </a:rPr>
            </a:br>
            <a:r>
              <a:rPr lang="cs-CZ" altLang="cs-CZ" sz="32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cs-CZ" altLang="cs-CZ" sz="3200" dirty="0">
                <a:solidFill>
                  <a:srgbClr val="00808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zákazníci s jasnou představou o koupi</a:t>
            </a:r>
            <a:endParaRPr lang="cs-CZ" altLang="cs-CZ" sz="3200" dirty="0">
              <a:solidFill>
                <a:srgbClr val="008080"/>
              </a:solidFill>
              <a:latin typeface="+mn-lt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zákazníci nemající představu o koupi</a:t>
            </a:r>
            <a:endParaRPr lang="cs-CZ" altLang="cs-CZ" sz="3200" dirty="0">
              <a:solidFill>
                <a:srgbClr val="008080"/>
              </a:solidFill>
              <a:latin typeface="+mn-lt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zákazníci, kteří nemají zájem něco koupit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BE00660-27E4-4E50-B469-52B31D9C0B0B}"/>
              </a:ext>
            </a:extLst>
          </p:cNvPr>
          <p:cNvSpPr txBox="1"/>
          <p:nvPr/>
        </p:nvSpPr>
        <p:spPr>
          <a:xfrm>
            <a:off x="711967" y="1735604"/>
            <a:ext cx="8954814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Existují různé typy zákazníků a jejich chování.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Toto chování se snaží odborníci modelovat.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Připomeňme si model černé skříňky (Podnět-odezva).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Racionální modely- ekonomický přínos a výhodnost nákupu</a:t>
            </a:r>
          </a:p>
          <a:p>
            <a:r>
              <a:rPr lang="cs-CZ" sz="2400" dirty="0">
                <a:solidFill>
                  <a:srgbClr val="008080"/>
                </a:solidFill>
              </a:rPr>
              <a:t>Psychologické modely -  psychické faktory – motivy…..apod.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64349CC-0E9C-4944-BE68-0203AC3766F9}"/>
              </a:ext>
            </a:extLst>
          </p:cNvPr>
          <p:cNvSpPr txBox="1"/>
          <p:nvPr/>
        </p:nvSpPr>
        <p:spPr>
          <a:xfrm>
            <a:off x="756391" y="6235262"/>
            <a:ext cx="817442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Případová studie: </a:t>
            </a:r>
            <a:r>
              <a:rPr lang="cs-CZ" dirty="0">
                <a:solidFill>
                  <a:srgbClr val="FF0000"/>
                </a:solidFill>
              </a:rPr>
              <a:t>Nákupní chování budoucnosti (studijní opora, s. 189)</a:t>
            </a:r>
          </a:p>
        </p:txBody>
      </p:sp>
    </p:spTree>
    <p:extLst>
      <p:ext uri="{BB962C8B-B14F-4D97-AF65-F5344CB8AC3E}">
        <p14:creationId xmlns:p14="http://schemas.microsoft.com/office/powerpoint/2010/main" val="32277146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1911</Words>
  <Application>Microsoft Office PowerPoint</Application>
  <PresentationFormat>Širokoúhlá obrazovka</PresentationFormat>
  <Paragraphs>270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Motiv Office</vt:lpstr>
      <vt:lpstr>Prezentace aplikace PowerPoint</vt:lpstr>
      <vt:lpstr>Prezentace aplikace PowerPoint</vt:lpstr>
      <vt:lpstr>Obchodník potřebuje znát svého zákazníka</vt:lpstr>
      <vt:lpstr>Co působí na chování zákazníka?</vt:lpstr>
      <vt:lpstr>Co působí na chování zákazníka?</vt:lpstr>
      <vt:lpstr>Prezentace aplikace PowerPoint</vt:lpstr>
      <vt:lpstr>Existuje celá řada klasifikací motivů</vt:lpstr>
      <vt:lpstr>Existuje celá řada klasifikací motivů</vt:lpstr>
      <vt:lpstr>Prezentace aplikace PowerPoint</vt:lpstr>
      <vt:lpstr>Prezentace aplikace PowerPoint</vt:lpstr>
      <vt:lpstr>Příklady otázek</vt:lpstr>
      <vt:lpstr>Neverbální komunikace při prodejním rozhovoru</vt:lpstr>
      <vt:lpstr>Vedení prodejního rozhovoru Příprava na jednání se zákazníkem</vt:lpstr>
      <vt:lpstr>Argumentační agenda při prodeji - verbální komunikace</vt:lpstr>
      <vt:lpstr>Kdy mluvit o ceně?</vt:lpstr>
      <vt:lpstr>Prodávající – jeho úkol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Zásady předvádění zboží</vt:lpstr>
      <vt:lpstr>Zásady předvádění zboží</vt:lpstr>
      <vt:lpstr>Zvláštní nabídky</vt:lpstr>
      <vt:lpstr>Produktové letáky</vt:lpstr>
      <vt:lpstr>Výprodeje – jako podpora prodeje</vt:lpstr>
      <vt:lpstr>Prezentace aplikace PowerPoint</vt:lpstr>
      <vt:lpstr>Prezentace aplikace PowerPoint</vt:lpstr>
      <vt:lpstr>Mapování nákupní cesty zákazníků</vt:lpstr>
      <vt:lpstr>Prezentace aplikace PowerPoint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218</cp:revision>
  <dcterms:created xsi:type="dcterms:W3CDTF">2016-11-25T20:36:16Z</dcterms:created>
  <dcterms:modified xsi:type="dcterms:W3CDTF">2021-12-08T15:03:11Z</dcterms:modified>
</cp:coreProperties>
</file>