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358" r:id="rId4"/>
    <p:sldId id="333" r:id="rId5"/>
    <p:sldId id="335" r:id="rId6"/>
    <p:sldId id="334" r:id="rId7"/>
    <p:sldId id="359" r:id="rId8"/>
    <p:sldId id="271" r:id="rId9"/>
    <p:sldId id="320" r:id="rId10"/>
    <p:sldId id="328" r:id="rId11"/>
    <p:sldId id="329" r:id="rId12"/>
    <p:sldId id="330" r:id="rId13"/>
    <p:sldId id="360" r:id="rId14"/>
    <p:sldId id="332" r:id="rId15"/>
    <p:sldId id="331" r:id="rId16"/>
    <p:sldId id="336" r:id="rId17"/>
    <p:sldId id="338" r:id="rId18"/>
    <p:sldId id="339" r:id="rId19"/>
    <p:sldId id="340" r:id="rId20"/>
    <p:sldId id="341" r:id="rId21"/>
    <p:sldId id="357" r:id="rId22"/>
    <p:sldId id="342" r:id="rId23"/>
    <p:sldId id="343" r:id="rId24"/>
    <p:sldId id="344" r:id="rId25"/>
    <p:sldId id="345" r:id="rId26"/>
    <p:sldId id="346" r:id="rId27"/>
    <p:sldId id="347" r:id="rId28"/>
    <p:sldId id="352" r:id="rId29"/>
    <p:sldId id="355" r:id="rId30"/>
    <p:sldId id="353" r:id="rId31"/>
    <p:sldId id="354" r:id="rId32"/>
    <p:sldId id="348" r:id="rId33"/>
    <p:sldId id="349" r:id="rId34"/>
    <p:sldId id="350" r:id="rId35"/>
    <p:sldId id="351" r:id="rId36"/>
    <p:sldId id="356" r:id="rId37"/>
    <p:sldId id="361" r:id="rId38"/>
    <p:sldId id="327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  <a:srgbClr val="CCFFFF"/>
    <a:srgbClr val="FFFF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08.12.2021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jpeg"/><Relationship Id="rId7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gif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alni-znacky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s://www.businessinfo.cz/cs/clanky/pecet-jakosti-234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18661" y="1545690"/>
            <a:ext cx="4203511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i="1" dirty="0">
                <a:solidFill>
                  <a:srgbClr val="008080"/>
                </a:solidFill>
              </a:rPr>
              <a:t>Cílem přednášky je osvojit si základní pravidla týkající se ochrany zájmů spotřebitele, problematiku tržního dozoru  a ochranných známek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919415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sz="24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očátek 14. stol. až konec 19. stol.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cechmistři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– dohled nad kvalitou práce mistrů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ochrana před nežádoucí konkurencí</a:t>
            </a:r>
          </a:p>
          <a:p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cechovní předpisy 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(rovnost při nákupu surovin, regulace výroby i prodeje apod.)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existence cechů měla rozmanitou existenci (volnost versus násilné rušení)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Cechy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954" y="3234519"/>
            <a:ext cx="2977610" cy="273637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73289" y="5970894"/>
            <a:ext cx="26158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https://www.zalozka.cz/stara-remesla-2-267120?utm_source=seznam&amp;utm_medium=cpc&amp;utm_campaign=Produktov%c3%a9+inzer%c3%a1ty&amp;utm_content=Star%c3%a1+%c5%99emesla+2</a:t>
            </a:r>
          </a:p>
        </p:txBody>
      </p:sp>
      <p:pic>
        <p:nvPicPr>
          <p:cNvPr id="1026" name="Picture 2" descr="Panenka ze šustí - hrnčíř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26" y="143206"/>
            <a:ext cx="2740167" cy="30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72531" y="5970894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https://www.obrazky.cz/?q=hrn%C4%8D%C3%AD%C5%99&amp;size=any&amp;color=any&amp;pornFilter=1&amp;sgId=kBPmDJIezjk1xB90xbPh9FwoknLvznzfkiqvYGZikw%3D%3D&amp;oq=hrn%C4%8D%C3%AD%C5%99&amp;aq=-1&amp;su=b#id=05cc9f617d4df037</a:t>
            </a:r>
          </a:p>
        </p:txBody>
      </p:sp>
    </p:spTree>
    <p:extLst>
      <p:ext uri="{BB962C8B-B14F-4D97-AF65-F5344CB8AC3E}">
        <p14:creationId xmlns:p14="http://schemas.microsoft.com/office/powerpoint/2010/main" val="134973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925966"/>
            <a:ext cx="6196084" cy="488798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Karel IV. -  nebezpečí monopolizace řemesla a překážky konkurencí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15. stol. - dokončení sdružování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  v cechy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16. stol. - zrušení cechů a poté znovu jejich obnovování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počátek 19. stol. – v Praze téměř 70 cechů a sdružených 122 řemesel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5452281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Cechy</a:t>
            </a:r>
          </a:p>
        </p:txBody>
      </p:sp>
      <p:pic>
        <p:nvPicPr>
          <p:cNvPr id="3074" name="Picture 2" descr="Detail slavného votivního obrazu, který vznikl na objednávku pražského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886331"/>
            <a:ext cx="33754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4309" y="5460003"/>
            <a:ext cx="289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https://www.obrazky.cz/?q=Karel+IV&amp;size=any&amp;color=any&amp;pornFilter=1&amp;sgId=kBPmDJIezjk1xB90xbPh9FwoknLvznL7knwvYGZozL%3D%3D&amp;oq=Karel+IV&amp;aq=-1&amp;su=b</a:t>
            </a:r>
          </a:p>
        </p:txBody>
      </p:sp>
    </p:spTree>
    <p:extLst>
      <p:ext uri="{BB962C8B-B14F-4D97-AF65-F5344CB8AC3E}">
        <p14:creationId xmlns:p14="http://schemas.microsoft.com/office/powerpoint/2010/main" val="14254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86350"/>
            <a:ext cx="6196084" cy="5297413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podomním obchodě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výčepních sklenicích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výprodejích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obchodu s vínem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o ochraně odběratelů o klamání v obchodě o jakosti a způsobu výroby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Zákon proti nekalé soutěži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Nekalá reklama, nesprávné označování původu výrobků, zneužívání podnikových značek…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8120418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Podomní obchod a další nekalosti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4149" y="925966"/>
            <a:ext cx="5554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000" b="1" dirty="0"/>
              <a:t>Konec 19. stol. – První republika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65" y="1402080"/>
            <a:ext cx="1596789" cy="272614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599916" y="2534650"/>
            <a:ext cx="17845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https://commons.wikimedia.org/wiki/File:Red_Wine_Glass.jpg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16" y="3404262"/>
            <a:ext cx="2076209" cy="163391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599916" y="5353788"/>
            <a:ext cx="1386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http://pivnirecenze.cz/</a:t>
            </a:r>
          </a:p>
        </p:txBody>
      </p:sp>
    </p:spTree>
    <p:extLst>
      <p:ext uri="{BB962C8B-B14F-4D97-AF65-F5344CB8AC3E}">
        <p14:creationId xmlns:p14="http://schemas.microsoft.com/office/powerpoint/2010/main" val="343019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82" y="2134497"/>
            <a:ext cx="8043081" cy="367517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Občanský zákoník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Státní obchodní inspekce  (Česká obchodní inspekce)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Na konci 50. let – </a:t>
            </a:r>
            <a:r>
              <a:rPr lang="cs-CZ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Státní inspekce jakosti potravinářských a zemědělských produktů</a:t>
            </a:r>
          </a:p>
          <a:p>
            <a:r>
              <a:rPr lang="cs-CZ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Výbor lidové kontroly (VLK), kontrola organizací a národních výborů  (obecní úřady).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2155" y="922339"/>
            <a:ext cx="8120418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Ochrana po roce 1948 (CPE)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801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7" y="811405"/>
            <a:ext cx="9621672" cy="218924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Priority spotřebitelské politiky 2015-2020 </a:t>
            </a:r>
          </a:p>
          <a:p>
            <a:r>
              <a:rPr lang="cs-CZ" b="1" dirty="0">
                <a:solidFill>
                  <a:srgbClr val="008080"/>
                </a:solidFill>
              </a:rPr>
              <a:t>bezpečnost výrobků, ochrana ekonomických zájmů spotřebitelů, dozor nad trhem, vymahatelnost práva, spolupráce se spotřebitelskými organizacemi, vzdělávání a informovanost spotřebitelů, posílení samoregulace – dialog.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86852" y="193608"/>
            <a:ext cx="9430603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  <a:latin typeface="Calibri" panose="020F0502020204030204" pitchFamily="34" charset="0"/>
              </a:rPr>
              <a:t>Současná ochrana zájmů spotřebitele v České republice</a:t>
            </a:r>
            <a:endParaRPr lang="cs-CZ" sz="28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8729219-6F1E-4E02-BB44-7EDB32AEAD05}"/>
              </a:ext>
            </a:extLst>
          </p:cNvPr>
          <p:cNvSpPr/>
          <p:nvPr/>
        </p:nvSpPr>
        <p:spPr>
          <a:xfrm>
            <a:off x="301840" y="3368939"/>
            <a:ext cx="10830757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/>
              <a:t>Nejnovější dokument - </a:t>
            </a:r>
            <a:r>
              <a:rPr lang="cs-CZ" sz="2400" b="1" dirty="0">
                <a:solidFill>
                  <a:srgbClr val="FF0000"/>
                </a:solidFill>
              </a:rPr>
              <a:t>STRATEGIE SPOTŘEBITELSKÉ POLITIKY 2021-2030. </a:t>
            </a:r>
          </a:p>
          <a:p>
            <a:r>
              <a:rPr lang="cs-CZ" sz="2400" dirty="0"/>
              <a:t>DOKUMENT navazuje na předchozí dokument, vyhodnocuje jeho plnění a uvádí </a:t>
            </a:r>
            <a:r>
              <a:rPr lang="cs-CZ" sz="2400" dirty="0">
                <a:solidFill>
                  <a:srgbClr val="FF0000"/>
                </a:solidFill>
              </a:rPr>
              <a:t>5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klíčových oblastí </a:t>
            </a:r>
            <a:r>
              <a:rPr lang="cs-CZ" sz="2400" dirty="0"/>
              <a:t>spojení s ochranou spotřebitelů, a to: </a:t>
            </a:r>
          </a:p>
          <a:p>
            <a:r>
              <a:rPr lang="cs-CZ" sz="2400" dirty="0"/>
              <a:t>- zelenou transformaci, digitální transformaci, nápravu a prosazování práv spotřebitelů, zvláštní potřeby některých spotřebitelských skupin, mezinárodní spolupráci (mimo EU – Čína, Kanada, Chile, Austrálie a Nový Zéland, důraz na bezpečnost výrobků).</a:t>
            </a:r>
          </a:p>
        </p:txBody>
      </p:sp>
    </p:spTree>
    <p:extLst>
      <p:ext uri="{BB962C8B-B14F-4D97-AF65-F5344CB8AC3E}">
        <p14:creationId xmlns:p14="http://schemas.microsoft.com/office/powerpoint/2010/main" val="3424935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3962400" cy="644525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Dispoziční řešení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399998"/>
            <a:ext cx="9498842" cy="466961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dTEST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českých spotřebitelů,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Generation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Europe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Asociace občanských poraden, Občanské sdružení pro bezpečnost potravin a ochranu spotřebitele,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Spotřebitel </a:t>
            </a:r>
            <a:r>
              <a:rPr lang="cs-CZ" b="1" dirty="0" err="1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net</a:t>
            </a: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, Sdružení obrany spotřebitelů Moravy a Slezska, </a:t>
            </a:r>
          </a:p>
          <a:p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Sdružení obrany spotřebitelů — Asociace 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Spotřebitelský poradní výbor (poradce vlády),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Mimosoudní </a:t>
            </a:r>
            <a:r>
              <a:rPr lang="cs-CZ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řešení sporů</a:t>
            </a:r>
            <a:endParaRPr lang="cs-CZ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274187"/>
            <a:ext cx="7751929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Spotřebitelské organizace v ČR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377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319" y="1144330"/>
            <a:ext cx="7301553" cy="457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Zákon č. 634/1992 Sb., o ochraně spotřebitele ve znění pozdějších předpisů  </a:t>
            </a:r>
            <a:r>
              <a:rPr lang="cs-CZ" b="1" dirty="0">
                <a:solidFill>
                  <a:srgbClr val="008080"/>
                </a:solidFill>
              </a:rPr>
              <a:t>(správná hmotnost, jakost, za sjednané ceny, cejchovaná měřidla)</a:t>
            </a:r>
          </a:p>
          <a:p>
            <a:r>
              <a:rPr lang="cs-CZ" b="1" dirty="0">
                <a:solidFill>
                  <a:srgbClr val="008080"/>
                </a:solidFill>
              </a:rPr>
              <a:t>nový Občanský zákoník,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technických požadavcích na výrobky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obecné bezpečnosti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odpovědnosti za škodu způsobenou vadou výrobků 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 o potravinách a tabákových výrobcích.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91319" y="149025"/>
            <a:ext cx="7656394" cy="644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Zákony na ochranu spotřebitele</a:t>
            </a:r>
            <a:endParaRPr lang="cs-CZ" sz="3600" b="1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5122" name="Picture 2" descr="Výchova po rozvodu manželstv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51" y="1637684"/>
            <a:ext cx="37242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8611209" y="5260159"/>
            <a:ext cx="2997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https://www.obrazky.cz/?q=paragraf&amp;size=any&amp;color=any&amp;pornFilter=1&amp;sgId=kBPmDJIezjk1xB90xbPh9FwoknLvznL7TSqMYGZbkq%3D%3D&amp;oq=paragraf&amp;aq=-1&amp;su=b#id=c3bccfb5adb132c2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DAFA086-F157-4BB9-8577-3552E4660CCD}"/>
              </a:ext>
            </a:extLst>
          </p:cNvPr>
          <p:cNvSpPr txBox="1"/>
          <p:nvPr/>
        </p:nvSpPr>
        <p:spPr>
          <a:xfrm>
            <a:off x="491319" y="6160655"/>
            <a:ext cx="73872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</a:t>
            </a:r>
            <a:r>
              <a:rPr lang="cs-CZ" dirty="0">
                <a:solidFill>
                  <a:srgbClr val="FF0000"/>
                </a:solidFill>
              </a:rPr>
              <a:t>: Definice spotřebitel, prodávající, dodavatel (stud. opora, s. 205),  </a:t>
            </a:r>
          </a:p>
        </p:txBody>
      </p:sp>
    </p:spTree>
    <p:extLst>
      <p:ext uri="{BB962C8B-B14F-4D97-AF65-F5344CB8AC3E}">
        <p14:creationId xmlns:p14="http://schemas.microsoft.com/office/powerpoint/2010/main" val="272075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2356" y="2774017"/>
            <a:ext cx="7477213" cy="37244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94360" lvl="2" indent="0">
              <a:buNone/>
            </a:pPr>
            <a:r>
              <a:rPr lang="cs-CZ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 dozorových orgánů</a:t>
            </a:r>
          </a:p>
          <a:p>
            <a:pPr marL="594360" lvl="2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Zjišťovaní určitého stavu či úrovně, které jsou porovnávány s požadovaným stavem předepsaným právní normou a přijetí opatření.</a:t>
            </a:r>
            <a:endParaRPr lang="cs-CZ" sz="24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r>
              <a:rPr lang="cs-CZ" sz="24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nástroje dozorových orgánů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pokuty (za pochybení a správní delikty)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místě (do 5. tis. Kč)</a:t>
            </a:r>
          </a:p>
          <a:p>
            <a:pPr lvl="2">
              <a:buFontTx/>
              <a:buChar char="-"/>
            </a:pPr>
            <a:r>
              <a:rPr lang="cs-CZ" sz="2400" b="1" cap="small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výměrem (až do 50.mil. Kč)</a:t>
            </a: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7015" y="173442"/>
            <a:ext cx="10515600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038" y="3605545"/>
            <a:ext cx="3383507" cy="229282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8762972" y="5873752"/>
            <a:ext cx="21996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https://pxhere.com/no/photo/748458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2FC5EA6-9BAA-4EC7-98AD-FB043279DE33}"/>
              </a:ext>
            </a:extLst>
          </p:cNvPr>
          <p:cNvSpPr txBox="1"/>
          <p:nvPr/>
        </p:nvSpPr>
        <p:spPr>
          <a:xfrm>
            <a:off x="447014" y="855084"/>
            <a:ext cx="91941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Nejdůležitější instituce: </a:t>
            </a:r>
            <a:r>
              <a:rPr lang="pl-PL" sz="2400" dirty="0">
                <a:solidFill>
                  <a:srgbClr val="FF0000"/>
                </a:solidFill>
              </a:rPr>
              <a:t>Ministerstvo průmyslu a obchodu, ministerstvo zemědělství, ministerstvo vnitra, ministerstvo financí, ministerstvo zdravotnictví a  Úřad pro ochranu hospodářské soutěže. 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4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6478" y="1071666"/>
            <a:ext cx="7954883" cy="472403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594360" lvl="2" indent="0">
              <a:buNone/>
            </a:pPr>
            <a:r>
              <a:rPr lang="cs-CZ" sz="2800" b="1" cap="small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 dozorových orgánů při výkonu své funkce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vstup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kontrolovaných provozoven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vyžadování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předložení písemností, dokladů, pravdivých a úplných informací o zjišťovaných a souvisejících skutečnostech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odběr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vzorků výrobků a zboží k posouzení jejich bezpečnosti a dalších vlastností 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požadavek 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odstranění zjištěných nedostatků, ukládat sankce, zakázat prodej výrobků (služeb)</a:t>
            </a:r>
          </a:p>
          <a:p>
            <a:pPr marL="594360" lvl="2" indent="0">
              <a:buNone/>
            </a:pP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cs-CZ" sz="28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zničení zboží či uzavřít provozovnu. </a:t>
            </a:r>
            <a:endParaRPr lang="cs-CZ" sz="2800" b="1" cap="small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sz="2400" b="1" cap="small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4360" lvl="2" indent="0">
              <a:buNone/>
            </a:pPr>
            <a:endParaRPr lang="cs-CZ" b="1" i="1" cap="small" dirty="0"/>
          </a:p>
          <a:p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6478" y="365125"/>
            <a:ext cx="11147322" cy="61560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Dozorové orgány – obecné vymezení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50" y="1910639"/>
            <a:ext cx="3224663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342194" y="5087816"/>
            <a:ext cx="3011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https://www.obrazky.cz/?q=kontrola&amp;size=any&amp;color=any&amp;pornFilter=1&amp;sgId=kBPmDJIezjk1xB90xbPh9FwoknLvznLozSqiYGLbzq%3D%3D&amp;oq=kontrola&amp;aq=-1&amp;su=b#id=2b9b14a4cbf8bc50</a:t>
            </a:r>
          </a:p>
        </p:txBody>
      </p:sp>
    </p:spTree>
    <p:extLst>
      <p:ext uri="{BB962C8B-B14F-4D97-AF65-F5344CB8AC3E}">
        <p14:creationId xmlns:p14="http://schemas.microsoft.com/office/powerpoint/2010/main" val="4149342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968" y="274638"/>
            <a:ext cx="9326704" cy="562074"/>
          </a:xfrm>
          <a:solidFill>
            <a:srgbClr val="008080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FF00"/>
                </a:solidFill>
                <a:latin typeface="+mn-lt"/>
                <a:cs typeface="Arial" pitchFamily="34" charset="0"/>
              </a:rPr>
              <a:t>Česká obchodní inspekce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94968" y="836712"/>
            <a:ext cx="9326704" cy="583264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Orgán státní správy, který je podřízen MPO.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Koho kontroluje?</a:t>
            </a: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 a PO prodávající či dodávající výrobky a zboží na vnitřní trh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poskytující služby nebo vyvíjejí podobnou činnost na vnitřním trhu nebo poskytují spotřebitelský úvěr.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 kontroluje zejména?</a:t>
            </a: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zabezpečení jakosti zboží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(služeb) včetně zdravotní nezávadnosti, podmínky skladování a dopravy, osobní hygienu a hygienickou nezávadnost provozu,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používání ověřených 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měřidel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(cejchování), </a:t>
            </a:r>
          </a:p>
          <a:p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prohlášení o shodě </a:t>
            </a:r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zda vlastnosti stanovených výrobků uvedených na trh odpovídají stanoveným podmínkám vydaného prohlášení o shodě,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klamání spotřebitele.</a:t>
            </a:r>
            <a:endParaRPr lang="cs-CZ" b="1" u="sng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670" y="1721301"/>
            <a:ext cx="1835696" cy="154156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176" name="Picture 8" descr="Česká obchodní inspekce udělala v červenci kolem vodní nádrže Lipno a Vltavy mimořádnou kontrolu zaměřenou na prodej zboží a služ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670" y="3582084"/>
            <a:ext cx="2086823" cy="184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621672" y="5653697"/>
            <a:ext cx="2648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https://www.obrazky.cz/?q=%C4%8Cesk%C3%A1+obchodn%C3%AD+inspekce&amp;size=any&amp;color=any&amp;pornFilter=1&amp;sgId=kBPmDJIezjk1xB90xbPh9FwoknLvznLokSmiYGwbzq%3D%3D&amp;oq=%C4%8Cesk%C3%A1+obchodn%C3%AD+inspekce&amp;aq=-1&amp;su=b#id=b09094ff6f72e2f0</a:t>
            </a:r>
          </a:p>
        </p:txBody>
      </p:sp>
    </p:spTree>
    <p:extLst>
      <p:ext uri="{BB962C8B-B14F-4D97-AF65-F5344CB8AC3E}">
        <p14:creationId xmlns:p14="http://schemas.microsoft.com/office/powerpoint/2010/main" val="350016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000" b="1" dirty="0"/>
              <a:t>Ochrana zájmů spotřebitele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81908" y="1825917"/>
            <a:ext cx="5558001" cy="4315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Ochrana zájmů spotřebitelů v ČR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Dozorové orgány (Česká obchodní inspekce, Státní zemědělská a potravinářská inspekce,</a:t>
            </a:r>
            <a:r>
              <a:rPr lang="cs-CZ" sz="2800" b="1" cap="small" dirty="0">
                <a:solidFill>
                  <a:srgbClr val="008080"/>
                </a:solidFill>
              </a:rPr>
              <a:t> …)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</a:rPr>
              <a:t>Ochranné známky</a:t>
            </a:r>
            <a:endParaRPr lang="cs-CZ" sz="2800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524001" y="30458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98624" y="380784"/>
            <a:ext cx="9463856" cy="646331"/>
          </a:xfrm>
          <a:prstGeom prst="rect">
            <a:avLst/>
          </a:prstGeom>
          <a:solidFill>
            <a:srgbClr val="008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cs typeface="Arial" pitchFamily="34" charset="0"/>
              </a:rPr>
              <a:t>Státní zemědělská a potravinářská inspekce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705" y="874955"/>
            <a:ext cx="2009775" cy="7715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63677" y="1580796"/>
            <a:ext cx="9498803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 státní správy podřízený Ministerstvu zemědělství.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kontroluje?</a:t>
            </a:r>
          </a:p>
          <a:p>
            <a:r>
              <a:rPr lang="cs-CZ" sz="2400" dirty="0">
                <a:solidFill>
                  <a:srgbClr val="008080"/>
                </a:solidFill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zemědělské, mydlářské a saponátové výrobky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suroviny určené k jejich výrobě 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tabákové výrobky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kontrola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webových stránek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splnění požadavků na zboží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 právními předpisy nebo mezinárodními smlouvami (a to i při jeho výrobě nebo uvádění do oběhu) a je bezpečné,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splnění určených povinností kontrolovanými osobami, </a:t>
            </a:r>
          </a:p>
          <a:p>
            <a:pPr lvl="0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klamání spotřebitele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porušování práva osob, ochrana zapsaného označení původu nebo zeměpisného označení.</a:t>
            </a: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98624" y="5795757"/>
            <a:ext cx="971785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Webový portál, Potraviny na pranýři-http://www.potravinynapranyri.cz/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8196" name="Picture 4" descr="SZPI našla v sušenkách a čokoládě alergeny, které výrobce neuved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326" y="4155453"/>
            <a:ext cx="26670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360169" y="1600908"/>
            <a:ext cx="16121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3%A1tn%C3%AD+zem%C4%9Bd%C4%9Blsk%C3%A1+a+potravin%C3%A1%C5%99sk%C3%A1+inspekce&amp;size=any&amp;color=any&amp;pornFilter=1&amp;sgId=kBPmDJIezjk1xB90xbPh9FwoknLvznLoTSZfYGwMTL%3D%3D&amp;oq=St%C3%A1tn%C3%AD+zem%C4%9Bd%C4%9Blsk%C3%A1+a+potravin%C3%A1%C5%99sk%C3%A1+inspekce&amp;aq=-1&amp;su=b#id=b8d392cc290e727b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99C7136-2DD4-4450-B1A6-A6F98AD73A03}"/>
              </a:ext>
            </a:extLst>
          </p:cNvPr>
          <p:cNvSpPr txBox="1"/>
          <p:nvPr/>
        </p:nvSpPr>
        <p:spPr>
          <a:xfrm>
            <a:off x="698624" y="6337905"/>
            <a:ext cx="97384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Praxe: </a:t>
            </a:r>
            <a:r>
              <a:rPr lang="pl-PL" dirty="0">
                <a:solidFill>
                  <a:srgbClr val="FF0000"/>
                </a:solidFill>
              </a:rPr>
              <a:t>Provedené kontroly SZPI za rok 2020,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6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377752" cy="82223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Důvody uzavření provozoven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- </a:t>
            </a:r>
            <a:r>
              <a:rPr lang="cs-CZ" sz="32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200" y="1514901"/>
            <a:ext cx="10625919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Nezajištění přístupu čisté vody k mytí rukou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myšího trusu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mrtvých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živých myší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Riziko kontaminace potravin z nevyhovujících prostorů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Nemožnost hygienické očisty nádobí a skla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Nečistoty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Výrazně zanedbaný úklid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na stěnách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plísní v chladících zařízeních</a:t>
            </a:r>
          </a:p>
          <a:p>
            <a:pPr marL="285750" indent="-28575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Výskyt hmyzích škůdců.</a:t>
            </a:r>
          </a:p>
          <a:p>
            <a:r>
              <a:rPr lang="cs-CZ" sz="2400" dirty="0">
                <a:solidFill>
                  <a:srgbClr val="008080"/>
                </a:solidFill>
              </a:rPr>
              <a:t>Zdroj: SZPI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02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8206" y="26941"/>
            <a:ext cx="10162291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veterinární 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8206" y="503789"/>
            <a:ext cx="10265901" cy="20162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Patří mezi ně: Státní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veterinární správa,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krajské veterinární správy se svými inspektoráty v  okresech, Městská veterinární správa v Praze </a:t>
            </a:r>
          </a:p>
          <a:p>
            <a:pPr marL="0" indent="0" algn="ctr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Ústav pro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kontrolu veterinárních biopreparátů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léčiv + MZ, MO, MV a obce</a:t>
            </a:r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Orgány státní správy ve věcech veterinární péče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47385" y="2536795"/>
            <a:ext cx="1944216" cy="360040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9805" y="4124446"/>
            <a:ext cx="1004430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</a:t>
            </a:r>
          </a:p>
          <a:p>
            <a:pPr algn="just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zdravotní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nezávadnost krmiv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živočišných produktů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ochranu zdraví lidí před jeho poškozením nebo ohrožením těmito produkty,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dohlíží na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prodej živých zvířat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veterinárních léčiv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dozorovou činnost provádějí veterinární inspektoři.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9218" name="Picture 2" descr="Schleich 42385 Set domácí zvířá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923" y="2520014"/>
            <a:ext cx="1992574" cy="16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360096" y="6063438"/>
            <a:ext cx="4408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https://www.obrazky.cz/?q=dom%C3%A1c%C3%AD+zv%C3%AD%C5%99%C3%A1tka&amp;size=any&amp;color=any&amp;pornFilter=1&amp;sgId=kBPmDJIezjk1xB90xbPh9FwoknLvznLNznwfYGmjz7%3D%3D&amp;oq=dom%C3%A1c%C3%AD+zv%C3%AD%C5%99%C3%A1tka&amp;aq=-1&amp;su=b#id=fccc1167d40a8265</a:t>
            </a:r>
          </a:p>
        </p:txBody>
      </p:sp>
    </p:spTree>
    <p:extLst>
      <p:ext uri="{BB962C8B-B14F-4D97-AF65-F5344CB8AC3E}">
        <p14:creationId xmlns:p14="http://schemas.microsoft.com/office/powerpoint/2010/main" val="385894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9558" y="3182"/>
            <a:ext cx="9648967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Orgány ochrany veřejného zdraví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68742" y="534987"/>
            <a:ext cx="8299768" cy="41044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pro provozování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holičství, pedikúry, manikúry, péče o tělo, kosmetických, masérských, regeneračních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rekondičních služeb,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zákaz výkonu služby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nemocné kůži nebo sliznici, zákaz manipulace s jizvami nebo mateřskými znaménky, zákaz výkonu služby na oční spojivce nebo rohovce,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povolený obsah látek v kosmetických přípravcích a složení materiálu hraček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kolaudace staveb a provozoven.</a:t>
            </a:r>
          </a:p>
          <a:p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58" y="3618870"/>
            <a:ext cx="2232248" cy="12229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42" name="Picture 2" descr="Kadeřnictví MOTOL - Praha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41" y="4681182"/>
            <a:ext cx="3588613" cy="180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330383" y="5326376"/>
            <a:ext cx="29069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https://www.obrazky.cz/?q=kade%C5%99nictv%C3%AD&amp;size=any&amp;color=any&amp;pornFilter=1&amp;sgId=kBPmDJIezjk1xB90xbPh9FwoknLvznLNziZjYGRoTL%3D%3D&amp;oq=kade%C5%99nictv%C3%AD&amp;aq=-1&amp;su=b#id=4388cd91ce20a67d</a:t>
            </a:r>
          </a:p>
        </p:txBody>
      </p:sp>
      <p:pic>
        <p:nvPicPr>
          <p:cNvPr id="10244" name="Picture 4" descr="peeling rukou, parafínový zábal na ruce a manikúra - Slever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356" y="4841785"/>
            <a:ext cx="1989541" cy="148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638826" y="5249431"/>
            <a:ext cx="2111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https://www.obrazky.cz/?q=mas%C3%A1%C5%BEe&amp;size=any&amp;color=any&amp;pornFilter=1&amp;sgId=kBPmDJIezjk1xB90xbPh9FwoknLvznLNkSmfYGw7zq%3D%3D&amp;oq=mas%C3%A1%C5%BEe&amp;aq=-1&amp;su=b#id=b3c46f5a87527107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446AAB4-890A-40FE-B593-C4E16BC87441}"/>
              </a:ext>
            </a:extLst>
          </p:cNvPr>
          <p:cNvSpPr txBox="1"/>
          <p:nvPr/>
        </p:nvSpPr>
        <p:spPr>
          <a:xfrm>
            <a:off x="9226897" y="1690255"/>
            <a:ext cx="252382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Ministerstvo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zdravotnictví, </a:t>
            </a:r>
          </a:p>
          <a:p>
            <a:pPr algn="ctr"/>
            <a:r>
              <a:rPr lang="cs-CZ" dirty="0">
                <a:solidFill>
                  <a:srgbClr val="FF0000"/>
                </a:solidFill>
              </a:rPr>
              <a:t>hygienické správy</a:t>
            </a:r>
          </a:p>
        </p:txBody>
      </p:sp>
    </p:spTree>
    <p:extLst>
      <p:ext uri="{BB962C8B-B14F-4D97-AF65-F5344CB8AC3E}">
        <p14:creationId xmlns:p14="http://schemas.microsoft.com/office/powerpoint/2010/main" val="24386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52" y="215645"/>
            <a:ext cx="9768348" cy="490066"/>
          </a:xfrm>
          <a:solidFill>
            <a:srgbClr val="008080"/>
          </a:solidFill>
        </p:spPr>
        <p:txBody>
          <a:bodyPr>
            <a:noAutofit/>
          </a:bodyPr>
          <a:lstStyle/>
          <a:p>
            <a:pPr algn="ctr"/>
            <a:r>
              <a:rPr lang="cs-CZ" sz="36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Živnostenské úřady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2452" y="1052736"/>
            <a:ext cx="9929847" cy="525658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dodržováním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 o živnostenském podnikání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Dozor nad Zákonem na ochranu spotřebitelů, Zákonem o regulaci reklamy.</a:t>
            </a:r>
          </a:p>
          <a:p>
            <a:r>
              <a:rPr lang="cs-CZ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kontrolují?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neoprávněné podnikání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živnostenského oprávnění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značení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cigaret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klamání spotřebitele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dodržování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informačních povinností </a:t>
            </a:r>
          </a:p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 výrobků </a:t>
            </a:r>
          </a:p>
          <a:p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vypořádání závazků v případě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ukončení činnosti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provozovně.</a:t>
            </a:r>
            <a:br>
              <a:rPr lang="cs-CZ" sz="800" dirty="0"/>
            </a:br>
            <a:br>
              <a:rPr lang="cs-CZ" sz="800" dirty="0"/>
            </a:br>
            <a:endParaRPr lang="cs-CZ" sz="800" b="1" dirty="0">
              <a:solidFill>
                <a:srgbClr val="C00000"/>
              </a:solidFill>
            </a:endParaRPr>
          </a:p>
          <a:p>
            <a:pPr algn="ctr"/>
            <a:endParaRPr lang="cs-CZ" sz="2400" dirty="0"/>
          </a:p>
          <a:p>
            <a:pPr marL="0" indent="0" algn="ctr">
              <a:buNone/>
            </a:pPr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4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Ochranné známky – značky (povinné)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9999" y="838133"/>
            <a:ext cx="959136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značka shody</a:t>
            </a:r>
          </a:p>
          <a:p>
            <a:pPr lvl="2"/>
            <a:endParaRPr lang="cs-CZ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 a PO potvrzuje shodu s předpisy EU, není to značka kvality, spolehlivosti, ale že výrobek splňuje základní bezpečnostní a hygienické předpisy. Nedovíme se původ výrobku.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Česka značka shody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splňuje technické požadavky stanovené ve všech nařízeních vlády, pokud jde výrobek do EU, pak CE.</a:t>
            </a:r>
          </a:p>
        </p:txBody>
      </p:sp>
      <p:pic>
        <p:nvPicPr>
          <p:cNvPr id="4" name="obrázek 1" descr="http://files.mad-el.webnode.cz/200000292-68b6969b0d/c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1" y="1122264"/>
            <a:ext cx="962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2" descr="http://files.mad-el.webnode.cz/200000291-14ba715b4d/ccz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0972" y="3754456"/>
            <a:ext cx="942975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8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26072" y="1740686"/>
            <a:ext cx="8147248" cy="412119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Made - ověřená kvalita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Podnikatelský subjekt registrovaný v ČR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Výrobek odpovídá současným požadavkům z hlediska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ekologie a spotřeby energie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Je srovnatelný s obdobnými výrobky v ČR.</a:t>
            </a:r>
          </a:p>
          <a:p>
            <a:pPr lvl="2"/>
            <a:endParaRPr lang="cs-CZ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 descr="SATJAM-znacka-czech-made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535" y="2033516"/>
            <a:ext cx="2374710" cy="2169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26072" y="745690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Značky - dobrovolné informační značky:</a:t>
            </a:r>
            <a:br>
              <a:rPr lang="cs-CZ" sz="36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b="1" dirty="0">
              <a:solidFill>
                <a:srgbClr val="00808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9723052" y="4834946"/>
            <a:ext cx="18911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</p:spTree>
    <p:extLst>
      <p:ext uri="{BB962C8B-B14F-4D97-AF65-F5344CB8AC3E}">
        <p14:creationId xmlns:p14="http://schemas.microsoft.com/office/powerpoint/2010/main" val="3486679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1291" y="1581633"/>
            <a:ext cx="9729939" cy="40014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Ekologicky šetrný výrobek 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Vyřizuje a uděluje: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Český ekologický ústav </a:t>
            </a: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– Agentura pro ekologicky šetrné výrobky: je odpovědný za označování ekologicky šetrných výrobků.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-Kontroluje dodržování kritérií a podmínek u držitelů známky. Udělování se řídí mezinárodní technickou normou </a:t>
            </a: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ISO 14024 Environmentální značky </a:t>
            </a:r>
            <a:r>
              <a:rPr lang="cs-CZ" b="1" dirty="0">
                <a:solidFill>
                  <a:srgbClr val="008080"/>
                </a:solidFill>
                <a:cs typeface="Arial" panose="020B0604020202020204" pitchFamily="34" charset="0"/>
              </a:rPr>
              <a:t>– doklad je tak uznávaný i v zahraničí.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 ekologické</a:t>
            </a:r>
          </a:p>
        </p:txBody>
      </p:sp>
    </p:spTree>
    <p:extLst>
      <p:ext uri="{BB962C8B-B14F-4D97-AF65-F5344CB8AC3E}">
        <p14:creationId xmlns:p14="http://schemas.microsoft.com/office/powerpoint/2010/main" val="3693011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http://i.dtest.cz/img/thumb/34531_1462443c3b.jpg?137260963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56" y="1608685"/>
            <a:ext cx="1382395" cy="13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uzivatel\Desktop\esv_sluz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713" y="1671602"/>
            <a:ext cx="1285625" cy="1209104"/>
          </a:xfrm>
          <a:prstGeom prst="rect">
            <a:avLst/>
          </a:prstGeom>
          <a:noFill/>
        </p:spPr>
      </p:pic>
      <p:pic>
        <p:nvPicPr>
          <p:cNvPr id="8" name="Picture 5" descr="C:\Users\uzivatel\Desktop\ekozn_krali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829" y="4071124"/>
            <a:ext cx="1332508" cy="1311738"/>
          </a:xfrm>
          <a:prstGeom prst="rect">
            <a:avLst/>
          </a:prstGeom>
          <a:noFill/>
        </p:spPr>
      </p:pic>
      <p:pic>
        <p:nvPicPr>
          <p:cNvPr id="9" name="Picture 4" descr="C:\Users\uzivatel\Desktop\ecolabe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89838" y="4139696"/>
            <a:ext cx="1335512" cy="1311738"/>
          </a:xfrm>
          <a:prstGeom prst="rect">
            <a:avLst/>
          </a:prstGeom>
          <a:noFill/>
        </p:spPr>
      </p:pic>
      <p:pic>
        <p:nvPicPr>
          <p:cNvPr id="10" name="Picture 7" descr="C:\Users\uzivatel\Desktop\ekozn_natur-p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5829" y="1641698"/>
            <a:ext cx="1599208" cy="1515616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Ekologické značky naše i světové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698978" y="6209085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78" y="3808690"/>
            <a:ext cx="2934269" cy="164274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68" y="3905621"/>
            <a:ext cx="2132853" cy="16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8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395113" cy="7789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Ekologický štítek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58" y="1491930"/>
            <a:ext cx="2951542" cy="463704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64768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pic>
        <p:nvPicPr>
          <p:cNvPr id="11266" name="Picture 2" descr="PENB - Energetický průk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4" y="1665815"/>
            <a:ext cx="6645820" cy="22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640434" y="4917907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https://www.obrazky.cz/?q=energetick%C3%BD+%C5%A1t%C3%ADtek&amp;size=any&amp;color=any&amp;pornFilter=1&amp;sgId=kBPmDJIezjk1xB90xbPh9FwoknLvznLNkGqoYGLazL%3D%3D&amp;oq=energet</a:t>
            </a:r>
          </a:p>
        </p:txBody>
      </p:sp>
    </p:spTree>
    <p:extLst>
      <p:ext uri="{BB962C8B-B14F-4D97-AF65-F5344CB8AC3E}">
        <p14:creationId xmlns:p14="http://schemas.microsoft.com/office/powerpoint/2010/main" val="190677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Význam ochrany zájmů spotřebitelů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756394"/>
            <a:ext cx="714877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ochrana zájmů spotřebitele </a:t>
            </a:r>
            <a:r>
              <a:rPr lang="cs-CZ" sz="2400" dirty="0">
                <a:solidFill>
                  <a:srgbClr val="008080"/>
                </a:solidFill>
              </a:rPr>
              <a:t>je důležitou oblastí, která </a:t>
            </a:r>
            <a:r>
              <a:rPr lang="cs-CZ" sz="2400" b="1" dirty="0">
                <a:solidFill>
                  <a:srgbClr val="FF0000"/>
                </a:solidFill>
              </a:rPr>
              <a:t>pomáhá </a:t>
            </a:r>
            <a:r>
              <a:rPr lang="cs-CZ" sz="2400" dirty="0">
                <a:solidFill>
                  <a:srgbClr val="008080"/>
                </a:solidFill>
              </a:rPr>
              <a:t>spotřebitelům činit kvalifikovaná </a:t>
            </a:r>
            <a:r>
              <a:rPr lang="cs-CZ" sz="2400" b="1" dirty="0">
                <a:solidFill>
                  <a:srgbClr val="FF0000"/>
                </a:solidFill>
              </a:rPr>
              <a:t>rozhodnutí </a:t>
            </a:r>
            <a:r>
              <a:rPr lang="cs-CZ" sz="2400" dirty="0">
                <a:solidFill>
                  <a:srgbClr val="008080"/>
                </a:solidFill>
              </a:rPr>
              <a:t>a efektivní řešení vzniklých </a:t>
            </a:r>
            <a:r>
              <a:rPr lang="cs-CZ" sz="2400" b="1" dirty="0">
                <a:solidFill>
                  <a:srgbClr val="FF0000"/>
                </a:solidFill>
              </a:rPr>
              <a:t>sporů</a:t>
            </a:r>
            <a:r>
              <a:rPr lang="cs-CZ" sz="2400" dirty="0">
                <a:solidFill>
                  <a:srgbClr val="008080"/>
                </a:solidFill>
              </a:rPr>
              <a:t> a</a:t>
            </a:r>
          </a:p>
          <a:p>
            <a:r>
              <a:rPr lang="cs-CZ" sz="2400" dirty="0">
                <a:solidFill>
                  <a:srgbClr val="008080"/>
                </a:solidFill>
              </a:rPr>
              <a:t>jedná se o </a:t>
            </a:r>
            <a:r>
              <a:rPr lang="cs-CZ" sz="2400" b="1" dirty="0">
                <a:solidFill>
                  <a:srgbClr val="008080"/>
                </a:solidFill>
              </a:rPr>
              <a:t>významnou součást fungujícího tržního hospodářství.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V této oblasti rozlišujeme: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ochranu zájmů spotřebitele ze strany státu </a:t>
            </a:r>
            <a:r>
              <a:rPr lang="cs-CZ" sz="2400" dirty="0">
                <a:solidFill>
                  <a:srgbClr val="008080"/>
                </a:solidFill>
              </a:rPr>
              <a:t>(koncepční rámec ochrany spotřebitele a zajišťování vzniku a aktualizace platné legislativy) a 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008080"/>
                </a:solidFill>
              </a:rPr>
              <a:t>● ● </a:t>
            </a:r>
            <a:r>
              <a:rPr lang="cs-CZ" sz="2400" b="1" dirty="0">
                <a:solidFill>
                  <a:srgbClr val="FF0000"/>
                </a:solidFill>
              </a:rPr>
              <a:t>ochranu ze strany dobrovolných sdružení na ochranu spotřebitele</a:t>
            </a:r>
            <a:r>
              <a:rPr lang="cs-CZ" sz="2400" dirty="0">
                <a:solidFill>
                  <a:srgbClr val="FF0000"/>
                </a:solidFill>
              </a:rPr>
              <a:t>, </a:t>
            </a:r>
            <a:r>
              <a:rPr lang="cs-CZ" sz="2400" dirty="0">
                <a:solidFill>
                  <a:srgbClr val="008080"/>
                </a:solidFill>
              </a:rPr>
              <a:t>které prosazují zájmy spotřebitelů u státních orgánů, především v rámci tvorby a úpravy platné legislativy</a:t>
            </a:r>
            <a:r>
              <a:rPr lang="cs-CZ" sz="2400" dirty="0"/>
              <a:t>.</a:t>
            </a:r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026" name="Picture 2" descr="Zákon o ochraně spotřebitele | spotrebitele.dtest.cz">
            <a:extLst>
              <a:ext uri="{FF2B5EF4-FFF2-40B4-BE49-F238E27FC236}">
                <a16:creationId xmlns:a16="http://schemas.microsoft.com/office/drawing/2014/main" id="{145238FD-3B50-447F-A427-FACC1E8D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633" y="2096355"/>
            <a:ext cx="3025940" cy="26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74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22343" y="190061"/>
            <a:ext cx="8035791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416" y="843350"/>
            <a:ext cx="850794" cy="11174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210" y="5021418"/>
            <a:ext cx="1021838" cy="140906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42614" y="835612"/>
            <a:ext cx="8243248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Značka Klasa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FF0000"/>
                </a:solidFill>
              </a:rPr>
              <a:t>ministr zemědělství  </a:t>
            </a:r>
            <a:r>
              <a:rPr lang="cs-CZ" sz="2800" b="1" dirty="0">
                <a:solidFill>
                  <a:srgbClr val="008080"/>
                </a:solidFill>
              </a:rPr>
              <a:t>oceňuje každoročně nejlepší potravinářské a zemědělské výrobky na tři roky 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výrobek pochází z </a:t>
            </a:r>
            <a:r>
              <a:rPr lang="cs-CZ" sz="2800" b="1" dirty="0">
                <a:solidFill>
                  <a:srgbClr val="FF0000"/>
                </a:solidFill>
              </a:rPr>
              <a:t>domácích surovin</a:t>
            </a:r>
            <a:r>
              <a:rPr lang="cs-CZ" sz="2800" b="1" dirty="0">
                <a:solidFill>
                  <a:srgbClr val="008080"/>
                </a:solidFill>
              </a:rPr>
              <a:t>, celá jeho výroba probíhala na území ČR a splňuje určené standardy kvality.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90613" y="3629716"/>
            <a:ext cx="8839989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Český výrobek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vychází ze soukromé iniciativy, rovněž zaručuje, že se jedná o zboží vyrobené v ČR a dokonce plnící jakési ekologické normy. </a:t>
            </a:r>
            <a:r>
              <a:rPr lang="cs-CZ" sz="2800" b="1" dirty="0">
                <a:solidFill>
                  <a:srgbClr val="FF0000"/>
                </a:solidFill>
              </a:rPr>
              <a:t>Nadační fond Český výrobek </a:t>
            </a:r>
            <a:r>
              <a:rPr lang="cs-CZ" sz="2800" b="1" dirty="0">
                <a:solidFill>
                  <a:srgbClr val="008080"/>
                </a:solidFill>
              </a:rPr>
              <a:t>rovněž podporuje české firmy, nicméně bez kontroly jakýchkoli ekologických limitů. 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284" y="2678444"/>
            <a:ext cx="1190625" cy="1419225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9815980" y="4359488"/>
            <a:ext cx="2156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22343" y="6307372"/>
            <a:ext cx="32832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http://www.hraozemi.cz/odpovedna-spotreba/znacky.html</a:t>
            </a:r>
          </a:p>
        </p:txBody>
      </p:sp>
    </p:spTree>
    <p:extLst>
      <p:ext uri="{BB962C8B-B14F-4D97-AF65-F5344CB8AC3E}">
        <p14:creationId xmlns:p14="http://schemas.microsoft.com/office/powerpoint/2010/main" val="1915919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96788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39469" y="1015749"/>
            <a:ext cx="7478973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Místní výrobek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Existují i speciální </a:t>
            </a:r>
            <a:r>
              <a:rPr lang="cs-CZ" sz="2400" b="1" dirty="0">
                <a:solidFill>
                  <a:srgbClr val="FF0000"/>
                </a:solidFill>
                <a:hlinkClick r:id="rId3"/>
              </a:rPr>
              <a:t>regionální značky</a:t>
            </a:r>
            <a:r>
              <a:rPr lang="cs-CZ" sz="2400" b="1" dirty="0">
                <a:solidFill>
                  <a:srgbClr val="339966"/>
                </a:solidFill>
              </a:rPr>
              <a:t>,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které se udělují českým výrobkům, službám i zážitkům s regionální tradicí. Při jejich výrobě se klade důraz na šetrnost vůči přírodě a životnímu prostředí. </a:t>
            </a:r>
          </a:p>
          <a:p>
            <a:endParaRPr lang="cs-CZ" sz="2400" b="1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Tato značka je zavedena v těchto regionech: 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Beskydy, Broumovsko, České středohoří, Českosaské Švýcarsko, </a:t>
            </a:r>
            <a:r>
              <a:rPr lang="cs-CZ" sz="2400" b="1" dirty="0" err="1">
                <a:solidFill>
                  <a:srgbClr val="008080"/>
                </a:solidFill>
              </a:rPr>
              <a:t>Górolsko</a:t>
            </a:r>
            <a:r>
              <a:rPr lang="cs-CZ" sz="2400" b="1" dirty="0">
                <a:solidFill>
                  <a:srgbClr val="008080"/>
                </a:solidFill>
              </a:rPr>
              <a:t> </a:t>
            </a:r>
            <a:r>
              <a:rPr lang="cs-CZ" sz="2400" b="1" dirty="0" err="1">
                <a:solidFill>
                  <a:srgbClr val="008080"/>
                </a:solidFill>
              </a:rPr>
              <a:t>Swoboda</a:t>
            </a:r>
            <a:r>
              <a:rPr lang="cs-CZ" sz="2400" b="1" dirty="0">
                <a:solidFill>
                  <a:srgbClr val="008080"/>
                </a:solidFill>
              </a:rPr>
              <a:t> (</a:t>
            </a:r>
            <a:r>
              <a:rPr lang="cs-CZ" sz="2400" b="1" dirty="0" err="1">
                <a:solidFill>
                  <a:srgbClr val="008080"/>
                </a:solidFill>
              </a:rPr>
              <a:t>Jablunkovsko</a:t>
            </a:r>
            <a:r>
              <a:rPr lang="cs-CZ" sz="2400" b="1" dirty="0">
                <a:solidFill>
                  <a:srgbClr val="008080"/>
                </a:solidFill>
              </a:rPr>
              <a:t>), Haná, Jeseníky, Kraj blanických rytířů, Kraj Perštejnů, Krkonoše, Krušnohoří,  Moravská brána, Moravské Kravařsko (Poodří), Kutnohorsko, Moravský kras, Opavské Slezsko, Orlické hory, Podkrkonoší, Polabí, Poohří, Prácheňsko, Šumava, </a:t>
            </a:r>
            <a:r>
              <a:rPr lang="cs-CZ" sz="2400" b="1" dirty="0" err="1">
                <a:solidFill>
                  <a:srgbClr val="008080"/>
                </a:solidFill>
              </a:rPr>
              <a:t>Toulava</a:t>
            </a:r>
            <a:r>
              <a:rPr lang="cs-CZ" sz="2400" b="1" dirty="0">
                <a:solidFill>
                  <a:srgbClr val="008080"/>
                </a:solidFill>
              </a:rPr>
              <a:t>, Vysočina, Zápraží,  Znojemsko, Železné hory. </a:t>
            </a:r>
          </a:p>
        </p:txBody>
      </p:sp>
      <p:sp>
        <p:nvSpPr>
          <p:cNvPr id="4" name="Obdélník 3"/>
          <p:cNvSpPr/>
          <p:nvPr/>
        </p:nvSpPr>
        <p:spPr>
          <a:xfrm>
            <a:off x="8502555" y="6110363"/>
            <a:ext cx="2259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sz="1000" dirty="0"/>
              <a:t>www.regionalni-znacky.cz</a:t>
            </a:r>
            <a:r>
              <a:rPr lang="cs-CZ" dirty="0"/>
              <a:t>/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682" y="744860"/>
            <a:ext cx="2578145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53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39469" y="1364260"/>
            <a:ext cx="8147248" cy="496253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Značka ESČ</a:t>
            </a:r>
          </a:p>
          <a:p>
            <a:pPr lvl="2"/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vyjadřuje shodu vlastností označených výrobků s 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normami na elektrickou bezpečnost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uděluje Elektrotechnický zkušební ústav.</a:t>
            </a:r>
          </a:p>
          <a:p>
            <a:pPr marL="914400" lvl="2" indent="0">
              <a:buNone/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APEK-certifikovaný obchod  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zaručuje zákazníkům internetových obchodů, že certifikovaný obchodník splňuje základní pravidla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bezpečného a bezproblémového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nákupu.</a:t>
            </a:r>
          </a:p>
        </p:txBody>
      </p:sp>
      <p:pic>
        <p:nvPicPr>
          <p:cNvPr id="5" name="obrázek 5" descr="72.esc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24255" y="2124075"/>
            <a:ext cx="828675" cy="1304925"/>
          </a:xfrm>
          <a:prstGeom prst="rect">
            <a:avLst/>
          </a:prstGeom>
        </p:spPr>
      </p:pic>
      <p:pic>
        <p:nvPicPr>
          <p:cNvPr id="7" name="obrázek 6" descr="142-apek_kvalita_certifikace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9532" y="5048372"/>
            <a:ext cx="1724025" cy="121285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9469" y="533517"/>
            <a:ext cx="6791302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211" y="1430658"/>
            <a:ext cx="2114550" cy="28575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50460" y="6337342"/>
            <a:ext cx="3516573" cy="412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https://systemyjakosti.cz/produkty/kvalitni-a-bezpecna-montaz/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4899483" y="6358942"/>
            <a:ext cx="172996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https://www.apek.cz/kontakt</a:t>
            </a:r>
          </a:p>
        </p:txBody>
      </p:sp>
    </p:spTree>
    <p:extLst>
      <p:ext uri="{BB962C8B-B14F-4D97-AF65-F5344CB8AC3E}">
        <p14:creationId xmlns:p14="http://schemas.microsoft.com/office/powerpoint/2010/main" val="2492214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6889" y="832944"/>
            <a:ext cx="8147248" cy="58326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Pečeť jakosti</a:t>
            </a: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týká se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trhu s ojetými motorovými vozidly </a:t>
            </a: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technické testování, měření, analýzy.</a:t>
            </a:r>
          </a:p>
          <a:p>
            <a:pPr marL="914400" lvl="2" indent="0">
              <a:buNone/>
            </a:pP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https://www.businessinfo.cz/cs/clanky/pecet-jakosti-2341.html</a:t>
            </a:r>
            <a:endParaRPr lang="cs-CZ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Pyramida bezpečnosti</a:t>
            </a:r>
          </a:p>
          <a:p>
            <a:pPr lvl="2"/>
            <a:endParaRPr 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stupně ochrany, např. klíče, bezpečnostní systémy.</a:t>
            </a:r>
          </a:p>
        </p:txBody>
      </p:sp>
      <p:pic>
        <p:nvPicPr>
          <p:cNvPr id="6" name="obrázek 7" descr="69.pecet-jakosti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47795" y="1960510"/>
            <a:ext cx="1728192" cy="1656184"/>
          </a:xfrm>
          <a:prstGeom prst="rect">
            <a:avLst/>
          </a:prstGeom>
        </p:spPr>
      </p:pic>
      <p:pic>
        <p:nvPicPr>
          <p:cNvPr id="7" name="obrázek 8" descr="pyramida-bezpecnosti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7755" y="3930198"/>
            <a:ext cx="2448272" cy="166324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992591" y="5905772"/>
            <a:ext cx="30570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https://www.technikaatrh.cz/aktuality/pyramida-bezpecnosti</a:t>
            </a:r>
          </a:p>
        </p:txBody>
      </p:sp>
    </p:spTree>
    <p:extLst>
      <p:ext uri="{BB962C8B-B14F-4D97-AF65-F5344CB8AC3E}">
        <p14:creationId xmlns:p14="http://schemas.microsoft.com/office/powerpoint/2010/main" val="418530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521354" y="1985537"/>
            <a:ext cx="6111457" cy="32279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Zdravotně nezávadná obuv pro děti</a:t>
            </a:r>
          </a:p>
          <a:p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obuv, úspěšné prošla certifikačním řízením, odpovídá požadavkům na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ortopedickou 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hygienickou nezávadnost 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bezpečnost při používání. </a:t>
            </a:r>
          </a:p>
        </p:txBody>
      </p:sp>
      <p:pic>
        <p:nvPicPr>
          <p:cNvPr id="6" name="obrázek 10" descr="57.zirafa-zdravotne-nezavadna-obuv-bota-pro-vase-di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2273" y="1985537"/>
            <a:ext cx="2712332" cy="2016224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09999" y="190061"/>
            <a:ext cx="9591368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367517" y="4949110"/>
            <a:ext cx="3767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https://www.businessinfo.cz/cs/clanky/znacky-pro-spotrebitele-2350.html</a:t>
            </a:r>
          </a:p>
        </p:txBody>
      </p:sp>
      <p:sp>
        <p:nvSpPr>
          <p:cNvPr id="9" name="Obdélník 8"/>
          <p:cNvSpPr/>
          <p:nvPr/>
        </p:nvSpPr>
        <p:spPr>
          <a:xfrm>
            <a:off x="521355" y="5991517"/>
            <a:ext cx="307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https://</a:t>
            </a:r>
            <a:r>
              <a:rPr lang="cs-CZ" sz="1000" dirty="0"/>
              <a:t>www.dtest.cz/znacky?hledat%5Btext%5D</a:t>
            </a:r>
          </a:p>
        </p:txBody>
      </p:sp>
    </p:spTree>
    <p:extLst>
      <p:ext uri="{BB962C8B-B14F-4D97-AF65-F5344CB8AC3E}">
        <p14:creationId xmlns:p14="http://schemas.microsoft.com/office/powerpoint/2010/main" val="2231535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41313" y="1208897"/>
            <a:ext cx="6837660" cy="33842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TRADE 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celosvětové, organizované, sociální hnutí 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přímá a účinná podpora znevýhodněných   výrobců z rozvojových zemí a snaha vrátit do mezinárodního obchodu základní etická pravidla   a   principy.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3116" y="445406"/>
            <a:ext cx="849694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35" y="1208897"/>
            <a:ext cx="2391841" cy="260672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41312" y="5090615"/>
            <a:ext cx="10003941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Kaufland zvyšuje nabídku </a:t>
            </a:r>
            <a:r>
              <a:rPr lang="cs-CZ" sz="2800" dirty="0" err="1">
                <a:solidFill>
                  <a:srgbClr val="008080"/>
                </a:solidFill>
              </a:rPr>
              <a:t>fairtradových</a:t>
            </a:r>
            <a:r>
              <a:rPr lang="cs-CZ" sz="2800" dirty="0">
                <a:solidFill>
                  <a:srgbClr val="008080"/>
                </a:solidFill>
              </a:rPr>
              <a:t> výrobků. Zájem zákazníků roste.</a:t>
            </a:r>
          </a:p>
          <a:p>
            <a:r>
              <a:rPr lang="cs-CZ" sz="1000" dirty="0">
                <a:solidFill>
                  <a:srgbClr val="008080"/>
                </a:solidFill>
              </a:rPr>
              <a:t>Zdroj: https://retailnews.cz/aktualne/kaufland-zvysuje-pocet-fairtradovych-vyrobku-zajem-zakazniku-roste/</a:t>
            </a:r>
          </a:p>
        </p:txBody>
      </p:sp>
    </p:spTree>
    <p:extLst>
      <p:ext uri="{BB962C8B-B14F-4D97-AF65-F5344CB8AC3E}">
        <p14:creationId xmlns:p14="http://schemas.microsoft.com/office/powerpoint/2010/main" val="3870545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9307" y="1420180"/>
            <a:ext cx="7640220" cy="488546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Cíle:</a:t>
            </a:r>
          </a:p>
          <a:p>
            <a:pPr lvl="0"/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zlepšit životní podmínky znevýhodněných výrobců zlepšením jejich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 na trh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posílením organizací výrobců, poskytnutím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spravedlivých cen 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výrobky a zajištěním kontinuity obchodních vztahů.</a:t>
            </a:r>
          </a:p>
          <a:p>
            <a:pPr lvl="0"/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ochrana dětí před otrockou prací</a:t>
            </a:r>
            <a:r>
              <a:rPr lang="cs-CZ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zvýšení informovanosti, příklady správného obchodního partnerství…</a:t>
            </a:r>
          </a:p>
          <a:p>
            <a:endParaRPr lang="cs-CZ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69307" y="565109"/>
            <a:ext cx="7350860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  <a:cs typeface="Arial" pitchFamily="34" charset="0"/>
              </a:rPr>
              <a:t>Značky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190061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4" y="1569493"/>
            <a:ext cx="2391841" cy="260672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63937" y="5182316"/>
            <a:ext cx="15359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https://www.fairtrade.cz/</a:t>
            </a:r>
          </a:p>
        </p:txBody>
      </p:sp>
    </p:spTree>
    <p:extLst>
      <p:ext uri="{BB962C8B-B14F-4D97-AF65-F5344CB8AC3E}">
        <p14:creationId xmlns:p14="http://schemas.microsoft.com/office/powerpoint/2010/main" val="1576040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32709" y="544445"/>
            <a:ext cx="5726201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Mimosoudní řešení sporů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402080"/>
            <a:ext cx="9785445" cy="4548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Zrychlení řešení spotřebitelských sporů</a:t>
            </a:r>
          </a:p>
          <a:p>
            <a:pPr marL="0" indent="0">
              <a:buNone/>
            </a:pPr>
            <a:r>
              <a:rPr lang="cs-CZ" dirty="0"/>
              <a:t>• poskytování kvalifikovaných informací a doporučení, </a:t>
            </a:r>
          </a:p>
          <a:p>
            <a:pPr marL="0" indent="0">
              <a:buNone/>
            </a:pPr>
            <a:r>
              <a:rPr lang="cs-CZ" dirty="0"/>
              <a:t>• mediace (osvěta)</a:t>
            </a:r>
          </a:p>
          <a:p>
            <a:pPr marL="0" indent="0">
              <a:buNone/>
            </a:pPr>
            <a:r>
              <a:rPr lang="cs-CZ" dirty="0"/>
              <a:t>• rozhodčí řízení. </a:t>
            </a:r>
          </a:p>
          <a:p>
            <a:pPr marL="0" indent="0">
              <a:buNone/>
            </a:pPr>
            <a:r>
              <a:rPr lang="cs-CZ" dirty="0"/>
              <a:t>Subjektem zajišťujícím mimosoudní řešení spotřebitelských sporů, tzv.</a:t>
            </a:r>
            <a:r>
              <a:rPr lang="cs-CZ" b="1" dirty="0">
                <a:solidFill>
                  <a:srgbClr val="FF0000"/>
                </a:solidFill>
              </a:rPr>
              <a:t> ADR </a:t>
            </a:r>
            <a:r>
              <a:rPr lang="cs-CZ" dirty="0"/>
              <a:t>(alternative dispute resolution) je Česká obchodní inspekce. </a:t>
            </a:r>
          </a:p>
          <a:p>
            <a:pPr marL="0" indent="0">
              <a:buNone/>
            </a:pPr>
            <a:r>
              <a:rPr lang="cs-CZ" dirty="0"/>
              <a:t>ADR při ČOI je notifikovaným subjektem mimosoudního řešení spotřebitelských sporů a je vedeno na seznamu Evropské komise.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39042CC-DF52-4F49-AFC5-6B5CA3D3DF6D}"/>
              </a:ext>
            </a:extLst>
          </p:cNvPr>
          <p:cNvSpPr txBox="1"/>
          <p:nvPr/>
        </p:nvSpPr>
        <p:spPr>
          <a:xfrm>
            <a:off x="434109" y="6313555"/>
            <a:ext cx="93287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Praxe</a:t>
            </a:r>
            <a:r>
              <a:rPr lang="cs-CZ" dirty="0">
                <a:solidFill>
                  <a:srgbClr val="FF0000"/>
                </a:solidFill>
              </a:rPr>
              <a:t>: Mimosoudní řešení sporů (studijní opora, s. </a:t>
            </a:r>
            <a:r>
              <a:rPr lang="cs-CZ">
                <a:solidFill>
                  <a:srgbClr val="FF0000"/>
                </a:solidFill>
              </a:rPr>
              <a:t>216)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038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556077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433" y="1402080"/>
            <a:ext cx="9785445" cy="45483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8080"/>
                </a:solidFill>
              </a:rPr>
              <a:t>Historický pohled na ochranu spotřebitelů</a:t>
            </a:r>
          </a:p>
          <a:p>
            <a:r>
              <a:rPr lang="cs-CZ" b="1" dirty="0">
                <a:solidFill>
                  <a:srgbClr val="008080"/>
                </a:solidFill>
              </a:rPr>
              <a:t>Ochrana zájmů spotřebitelů v ČR</a:t>
            </a:r>
          </a:p>
          <a:p>
            <a:r>
              <a:rPr lang="cs-CZ" b="1" dirty="0">
                <a:solidFill>
                  <a:srgbClr val="008080"/>
                </a:solidFill>
              </a:rPr>
              <a:t>Zákony vztahující se k ochraně zájmů spotřebitele v ČR </a:t>
            </a:r>
          </a:p>
          <a:p>
            <a:r>
              <a:rPr lang="cs-CZ" b="1" dirty="0">
                <a:solidFill>
                  <a:srgbClr val="008080"/>
                </a:solidFill>
              </a:rPr>
              <a:t>Dozorové orgány (Č</a:t>
            </a:r>
            <a:r>
              <a:rPr lang="cs-CZ" dirty="0">
                <a:solidFill>
                  <a:srgbClr val="008080"/>
                </a:solidFill>
              </a:rPr>
              <a:t>eská obchodní inspekce, Státní zemědělská a potravinářská inspekce,</a:t>
            </a:r>
            <a:r>
              <a:rPr lang="cs-CZ" b="1" cap="small" dirty="0">
                <a:solidFill>
                  <a:srgbClr val="008080"/>
                </a:solidFill>
              </a:rPr>
              <a:t> …)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Ochranná známka (Česká značka shody, Evropská značka shody, ekologicky šetrný výrobek, Evropská ekoznačka „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Flower</a:t>
            </a:r>
            <a:r>
              <a:rPr lang="cs-CZ" b="1" dirty="0">
                <a:solidFill>
                  <a:srgbClr val="FF0000"/>
                </a:solidFill>
              </a:rPr>
              <a:t>, Klasa, CZECH MADE – ověřená kvalita, QZ – zaručená kvalita, Zdravotně nezávadná obuv pro děti, APEK Certifikovaný obchod, Fair </a:t>
            </a:r>
            <a:r>
              <a:rPr lang="cs-CZ" b="1" dirty="0" err="1">
                <a:solidFill>
                  <a:srgbClr val="FF0000"/>
                </a:solidFill>
              </a:rPr>
              <a:t>Trade</a:t>
            </a:r>
            <a:r>
              <a:rPr lang="cs-CZ" b="1" dirty="0">
                <a:solidFill>
                  <a:srgbClr val="FF0000"/>
                </a:solidFill>
              </a:rPr>
              <a:t>…. znát základní charakteristiku).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Vývoj ochrany spotřebitelů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4921155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Kennedy, </a:t>
            </a: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1962 /Světový den spotřebitelských práv – od 15. 3. 1983/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endParaRPr lang="cs-CZ" sz="3000" b="1" dirty="0">
              <a:solidFill>
                <a:srgbClr val="008080"/>
              </a:solidFill>
              <a:cs typeface="Arial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FF0000"/>
                </a:solidFill>
                <a:cs typeface="Arial" pitchFamily="34" charset="0"/>
              </a:rPr>
              <a:t>Formuloval tato práva: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bezpečnost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informace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na výběr </a:t>
            </a:r>
          </a:p>
          <a:p>
            <a:pPr marL="0" lvl="0" indent="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None/>
              <a:defRPr/>
            </a:pPr>
            <a:r>
              <a:rPr lang="cs-CZ" sz="3000" b="1" dirty="0">
                <a:solidFill>
                  <a:srgbClr val="008080"/>
                </a:solidFill>
                <a:cs typeface="Arial" pitchFamily="34" charset="0"/>
              </a:rPr>
              <a:t>- právo být vyslyšen.</a:t>
            </a:r>
          </a:p>
          <a:p>
            <a:pPr marL="0" indent="0">
              <a:buNone/>
            </a:pPr>
            <a:endParaRPr lang="cs-CZ" sz="30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098" name="Picture 2" descr="MaritimeQuest - President John Fitzgerald Kennedy (1917-195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86" y="1662610"/>
            <a:ext cx="21526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88239" y="5102298"/>
            <a:ext cx="27113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https://www.obrazky.cz/?q=John+Kennedy&amp;size=any&amp;color=any&amp;pornFilter=1&amp;sgId=kBPmDJIezjk1xB90xbPh9FwoknLvznL7kGZNYG4iTL%3D%3D&amp;oq=John+Kennedy&amp;aq=-1&amp;su=b#id=def394630e363618</a:t>
            </a:r>
          </a:p>
        </p:txBody>
      </p:sp>
    </p:spTree>
    <p:extLst>
      <p:ext uri="{BB962C8B-B14F-4D97-AF65-F5344CB8AC3E}">
        <p14:creationId xmlns:p14="http://schemas.microsoft.com/office/powerpoint/2010/main" val="257137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4427" y="549653"/>
            <a:ext cx="8978900" cy="7270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Historický pohled  na vývoj ochrany ve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4427" y="1662610"/>
            <a:ext cx="7800833" cy="43014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Tx/>
              <a:buChar char="-"/>
              <a:defRPr/>
            </a:pPr>
            <a:r>
              <a:rPr lang="cs-CZ" b="1" dirty="0">
                <a:solidFill>
                  <a:srgbClr val="FF0000"/>
                </a:solidFill>
              </a:rPr>
              <a:t>Rada EU </a:t>
            </a:r>
            <a:r>
              <a:rPr lang="cs-CZ" b="1" dirty="0">
                <a:solidFill>
                  <a:srgbClr val="008080"/>
                </a:solidFill>
              </a:rPr>
              <a:t>(1975) - první program ES pro ochranu spotřebitelů a informační politiku – </a:t>
            </a:r>
            <a:r>
              <a:rPr lang="cs-CZ" b="1" dirty="0">
                <a:solidFill>
                  <a:srgbClr val="FF0000"/>
                </a:solidFill>
              </a:rPr>
              <a:t>Charta spotřebitelů</a:t>
            </a:r>
            <a:r>
              <a:rPr lang="cs-CZ" b="1" dirty="0">
                <a:solidFill>
                  <a:srgbClr val="008080"/>
                </a:solidFill>
              </a:rPr>
              <a:t>.</a:t>
            </a:r>
            <a:endParaRPr lang="cs-CZ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cs-CZ" sz="3000" dirty="0">
              <a:solidFill>
                <a:srgbClr val="00808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8080"/>
                </a:solidFill>
              </a:rPr>
              <a:t>-</a:t>
            </a:r>
            <a:r>
              <a:rPr lang="cs-CZ" b="1" dirty="0">
                <a:solidFill>
                  <a:srgbClr val="FF0000"/>
                </a:solidFill>
              </a:rPr>
              <a:t> OSN </a:t>
            </a:r>
            <a:r>
              <a:rPr lang="cs-CZ" b="1" dirty="0">
                <a:solidFill>
                  <a:srgbClr val="008080"/>
                </a:solidFill>
              </a:rPr>
              <a:t>(1985) - </a:t>
            </a:r>
            <a:r>
              <a:rPr lang="cs-CZ" b="1" dirty="0">
                <a:solidFill>
                  <a:srgbClr val="FF0000"/>
                </a:solidFill>
              </a:rPr>
              <a:t>Směrnice na ochranu spotřebitelů </a:t>
            </a:r>
            <a:r>
              <a:rPr lang="cs-CZ" b="1" dirty="0">
                <a:solidFill>
                  <a:srgbClr val="008080"/>
                </a:solidFill>
              </a:rPr>
              <a:t>(podpora zemím, etickému chování, nezávislým spotřebitelským sdružením ve světě, rozvoj mezinárodní spolupráce, trvale udržitelná spotřeba…..) – </a:t>
            </a:r>
            <a:r>
              <a:rPr lang="cs-CZ" b="1" dirty="0">
                <a:solidFill>
                  <a:srgbClr val="FF0000"/>
                </a:solidFill>
              </a:rPr>
              <a:t>8 základních práv spotřebitelů</a:t>
            </a:r>
            <a:r>
              <a:rPr lang="cs-CZ" b="1" dirty="0">
                <a:solidFill>
                  <a:srgbClr val="008080"/>
                </a:solidFill>
              </a:rPr>
              <a:t>.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b="1" dirty="0"/>
          </a:p>
          <a:p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52" y="4329463"/>
            <a:ext cx="2995968" cy="248218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14615" y="6072955"/>
            <a:ext cx="13590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http://www.bezpolitickekorektnosti.cz/?p=24400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28" y="1792850"/>
            <a:ext cx="2797792" cy="202049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0113" y="6165288"/>
            <a:ext cx="1310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https://pxhere.com/en/photo/1191345</a:t>
            </a:r>
          </a:p>
        </p:txBody>
      </p:sp>
    </p:spTree>
    <p:extLst>
      <p:ext uri="{BB962C8B-B14F-4D97-AF65-F5344CB8AC3E}">
        <p14:creationId xmlns:p14="http://schemas.microsoft.com/office/powerpoint/2010/main" val="11646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94507" y="1674080"/>
            <a:ext cx="4572001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- právo na bezpečnost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volný výběr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odškodnění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informace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vzdělávání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zastupování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základní potřeby 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- právo na zdravé životní prostředí.</a:t>
            </a:r>
            <a:endParaRPr lang="cs-CZ" sz="2800" dirty="0">
              <a:solidFill>
                <a:srgbClr val="00808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1584" y="136384"/>
            <a:ext cx="9045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8 základních práv spotřebitele dle OSN, CI</a:t>
            </a:r>
          </a:p>
          <a:p>
            <a:r>
              <a:rPr lang="cs-CZ" sz="3200" b="1" dirty="0">
                <a:solidFill>
                  <a:srgbClr val="008080"/>
                </a:solidFill>
              </a:rPr>
              <a:t>a mezinárodní organizace ochrany </a:t>
            </a:r>
            <a:endParaRPr lang="cs-CZ" sz="3200" dirty="0"/>
          </a:p>
        </p:txBody>
      </p:sp>
      <p:pic>
        <p:nvPicPr>
          <p:cNvPr id="1026" name="Picture 2" descr="https://www.consumersinternational.org/media/2003/ci_full_name_logo_rbg_reverse.jpg?width=480&amp;quality=90&amp;format=jpg&amp;slimmage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9613"/>
            <a:ext cx="4572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654682" y="6387824"/>
            <a:ext cx="26476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https://www.consumersinternational.org/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96000" y="3289339"/>
            <a:ext cx="556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Zapojeno: 200 organizací, 100 zemí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87F9D70-6BEA-4FDD-A088-208B6AAEC11D}"/>
              </a:ext>
            </a:extLst>
          </p:cNvPr>
          <p:cNvSpPr txBox="1"/>
          <p:nvPr/>
        </p:nvSpPr>
        <p:spPr>
          <a:xfrm>
            <a:off x="6374167" y="1263581"/>
            <a:ext cx="39771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Mezinárodní organizace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5ABF76A-8874-43F0-AF86-C2695398EC8F}"/>
              </a:ext>
            </a:extLst>
          </p:cNvPr>
          <p:cNvSpPr txBox="1"/>
          <p:nvPr/>
        </p:nvSpPr>
        <p:spPr>
          <a:xfrm>
            <a:off x="5655076" y="4021584"/>
            <a:ext cx="5415378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Další organizace</a:t>
            </a:r>
          </a:p>
          <a:p>
            <a:r>
              <a:rPr lang="cs-CZ" sz="2400" dirty="0"/>
              <a:t>Svaz evropských spotřebitelů (BEUC) </a:t>
            </a:r>
          </a:p>
          <a:p>
            <a:r>
              <a:rPr lang="cs-CZ" sz="2400" dirty="0"/>
              <a:t>Asociace evropských spotřebitelů (AEC)</a:t>
            </a:r>
          </a:p>
          <a:p>
            <a:r>
              <a:rPr lang="cs-CZ" sz="2400" dirty="0"/>
              <a:t>Euro Coop.</a:t>
            </a:r>
          </a:p>
        </p:txBody>
      </p:sp>
    </p:spTree>
    <p:extLst>
      <p:ext uri="{BB962C8B-B14F-4D97-AF65-F5344CB8AC3E}">
        <p14:creationId xmlns:p14="http://schemas.microsoft.com/office/powerpoint/2010/main" val="33766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9495" y="476672"/>
            <a:ext cx="8797771" cy="61206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Obecně platilo: </a:t>
            </a:r>
          </a:p>
          <a:p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Vznik státu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– regulace chování společnosti, obchod</a:t>
            </a:r>
          </a:p>
          <a:p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Východisko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: Římské právo</a:t>
            </a:r>
          </a:p>
          <a:p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Ochrana veřejného zájmu</a:t>
            </a:r>
          </a:p>
          <a:p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našich územích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: 2 linie právní úpravy: </a:t>
            </a:r>
          </a:p>
          <a:p>
            <a:pPr marL="0" indent="0"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veřejné právo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(správní, finanční, trestní, procesní…)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soukromé právo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(občanské, rodinné, obchodní…)</a:t>
            </a:r>
          </a:p>
          <a:p>
            <a:pPr>
              <a:buNone/>
            </a:pPr>
            <a:endParaRPr lang="cs-CZ" sz="5000" b="1" dirty="0">
              <a:solidFill>
                <a:srgbClr val="3399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PŘ:</a:t>
            </a:r>
          </a:p>
          <a:p>
            <a:pPr>
              <a:buNone/>
            </a:pP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16. – 18. století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Práva městská Království českého</a:t>
            </a:r>
          </a:p>
          <a:p>
            <a:pPr>
              <a:buNone/>
            </a:pPr>
            <a:r>
              <a:rPr lang="cs-CZ" sz="5000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řešila městskou správu, soudnictví, právo majetkové, závazkové právo či práva věcná).  </a:t>
            </a:r>
          </a:p>
          <a:p>
            <a:pPr>
              <a:buNone/>
            </a:pP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Jistota pro obchod /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Pavel Kristián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z Koldína - </a:t>
            </a:r>
          </a:p>
          <a:p>
            <a:pPr>
              <a:buNone/>
            </a:pP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Počátek 19. stol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cs-CZ" sz="5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Všeobecný zákoník občanský </a:t>
            </a:r>
            <a:r>
              <a:rPr lang="cs-CZ" sz="5000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(platil až do 50. let min. stol.,)</a:t>
            </a:r>
          </a:p>
          <a:p>
            <a:pPr>
              <a:buNone/>
            </a:pPr>
            <a:endParaRPr lang="cs-C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zivatel\Desktop\ří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250" y="1474920"/>
            <a:ext cx="2836912" cy="2188840"/>
          </a:xfrm>
          <a:prstGeom prst="rect">
            <a:avLst/>
          </a:prstGeom>
          <a:noFill/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CB01F38-89F0-4569-8C3A-FF4212CC7DDE}"/>
              </a:ext>
            </a:extLst>
          </p:cNvPr>
          <p:cNvSpPr/>
          <p:nvPr/>
        </p:nvSpPr>
        <p:spPr>
          <a:xfrm>
            <a:off x="444068" y="0"/>
            <a:ext cx="565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Ochrana zájmů spotřebitelů v ČR - pohled do naší historie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71E2A31-F866-402B-8150-57BBC2F48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94D89A96-C7C9-48C0-B493-6EA850AF24AA}"/>
              </a:ext>
            </a:extLst>
          </p:cNvPr>
          <p:cNvCxnSpPr/>
          <p:nvPr/>
        </p:nvCxnSpPr>
        <p:spPr>
          <a:xfrm>
            <a:off x="5033818" y="1402080"/>
            <a:ext cx="4017818" cy="759229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EE08A130-3E5D-45CB-9281-DB905CBF959B}"/>
              </a:ext>
            </a:extLst>
          </p:cNvPr>
          <p:cNvSpPr txBox="1"/>
          <p:nvPr/>
        </p:nvSpPr>
        <p:spPr>
          <a:xfrm>
            <a:off x="9448800" y="4608945"/>
            <a:ext cx="2355273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Krátká suma – výklad ustanovení zákona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CD2332E-E3B7-4BC3-8FC5-FBB7CEE2F2C7}"/>
              </a:ext>
            </a:extLst>
          </p:cNvPr>
          <p:cNvCxnSpPr/>
          <p:nvPr/>
        </p:nvCxnSpPr>
        <p:spPr>
          <a:xfrm>
            <a:off x="7185891" y="5052291"/>
            <a:ext cx="1865745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EBC9874-D1DD-4E91-B653-112ECD62818A}"/>
              </a:ext>
            </a:extLst>
          </p:cNvPr>
          <p:cNvCxnSpPr/>
          <p:nvPr/>
        </p:nvCxnSpPr>
        <p:spPr>
          <a:xfrm>
            <a:off x="8155709" y="3989765"/>
            <a:ext cx="1115541" cy="877799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499" y="372293"/>
            <a:ext cx="7772400" cy="706090"/>
          </a:xfrm>
          <a:solidFill>
            <a:srgbClr val="008080"/>
          </a:solidFill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Všeobecný zákoník občanský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18601" y="1842748"/>
            <a:ext cx="7861917" cy="37584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Smlouva trhová a směnná (venkov),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Prodej nemovitostí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Neexistence evidence x zápisy do tzv. zemských desek byly v gesci vlastníků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Prodávající ručil za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vady </a:t>
            </a:r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(zákaz prodeje po západu slunce)</a:t>
            </a:r>
          </a:p>
          <a:p>
            <a:r>
              <a:rPr lang="cs-CZ" b="1" dirty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>U movitých věcí se žádalo, aby nebyly kradené.</a:t>
            </a:r>
            <a:endParaRPr lang="cs-CZ" dirty="0">
              <a:solidFill>
                <a:srgbClr val="339966"/>
              </a:solidFill>
            </a:endParaRPr>
          </a:p>
        </p:txBody>
      </p:sp>
      <p:pic>
        <p:nvPicPr>
          <p:cNvPr id="2050" name="Picture 2" descr="Občanský zákoník už vyšel ve Sbírce zákonů | PravniRadce.ekonom.cz -">
            <a:extLst>
              <a:ext uri="{FF2B5EF4-FFF2-40B4-BE49-F238E27FC236}">
                <a16:creationId xmlns:a16="http://schemas.microsoft.com/office/drawing/2014/main" id="{ADCE1CA0-1DC6-43BA-970F-7DCB438C4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841" y="2325951"/>
            <a:ext cx="3247747" cy="30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928" y="695048"/>
            <a:ext cx="9115772" cy="5301178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Kontrola trhu - v gesci měst </a:t>
            </a: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(rychtář, konšelé)</a:t>
            </a: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 vydávali řády o trzích, o ochraně kupujících,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stanovovali ceny některého zboží,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od konce 14. stol. – úřední žejdlík v hospodě</a:t>
            </a:r>
          </a:p>
          <a:p>
            <a:pPr>
              <a:buFontTx/>
              <a:buChar char="-"/>
            </a:pPr>
            <a:r>
              <a:rPr lang="cs-CZ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Trhy a jarmarky: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mistři domácích řemesel (kontrolovali a zabavovali vadné zboží)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konšelé (kontrola vah a měr)</a:t>
            </a:r>
          </a:p>
          <a:p>
            <a:pPr>
              <a:buFontTx/>
              <a:buChar char="-"/>
            </a:pPr>
            <a:r>
              <a:rPr lang="cs-CZ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velkoobchodníci nakupovali, po konečných spotřebitelích ???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12928" y="58551"/>
            <a:ext cx="9012812" cy="636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600" b="1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Ochrana zájmů spotřebitelů v ČR - pohled do naší historie</a:t>
            </a:r>
          </a:p>
        </p:txBody>
      </p:sp>
      <p:pic>
        <p:nvPicPr>
          <p:cNvPr id="2050" name="Picture 2" descr="Středověký Rothenburg ob der Tauber: aneb Jak der Meistertrunk zachránil město -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048" y="1641876"/>
            <a:ext cx="2219278" cy="20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91319" y="5996226"/>
            <a:ext cx="34346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https://www.obrazky.cz/?q=st%C5%99edov%C4%9Bk%C3%BD+radn%C3%AD&amp;size=any&amp;color=any&amp;pornFilter=1&amp;sgId=kBPmDJIezjk1xB90xbPh9FwoknLvznL7znmoYGzozq%3D%3D&amp;oq=st%C5%99edov%C4%9Bk%C3%BD+radn%C3%AD&amp;aq=-1&amp;su=b#id=ada13b50c7b72b3a</a:t>
            </a:r>
          </a:p>
        </p:txBody>
      </p:sp>
      <p:pic>
        <p:nvPicPr>
          <p:cNvPr id="2054" name="Picture 6" descr="světlé p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310" y="3914942"/>
            <a:ext cx="2541690" cy="20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17409" y="5996226"/>
            <a:ext cx="289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https://www.obrazky.cz/?q=%C5%BEejdl%C3%ADk&amp;size=any&amp;color=any&amp;pornFilter=1&amp;sgId=kBPmDJIezjk1xB90xbPh9FwoknLvznL7ziR7YGmok7%3D%3D&amp;oq=%C5%BEejdl%C3%ADk&amp;aq=-1&amp;su=b#id=bddfcc042b5b4a2b</a:t>
            </a:r>
          </a:p>
        </p:txBody>
      </p:sp>
    </p:spTree>
    <p:extLst>
      <p:ext uri="{BB962C8B-B14F-4D97-AF65-F5344CB8AC3E}">
        <p14:creationId xmlns:p14="http://schemas.microsoft.com/office/powerpoint/2010/main" val="39499710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3480</Words>
  <Application>Microsoft Office PowerPoint</Application>
  <PresentationFormat>Širokoúhlá obrazovka</PresentationFormat>
  <Paragraphs>338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Význam ochrany zájmů spotřebitelů</vt:lpstr>
      <vt:lpstr>Vývoj ochrany spotřebitelů ve světě</vt:lpstr>
      <vt:lpstr>Historický pohled  na vývoj ochrany ve světě</vt:lpstr>
      <vt:lpstr>Prezentace aplikace PowerPoint</vt:lpstr>
      <vt:lpstr>Prezentace aplikace PowerPoint</vt:lpstr>
      <vt:lpstr>Všeobecný zákoník občanský</vt:lpstr>
      <vt:lpstr>Prezentace aplikace PowerPoint</vt:lpstr>
      <vt:lpstr>Dispoziční řešení</vt:lpstr>
      <vt:lpstr>Dispoziční řešení</vt:lpstr>
      <vt:lpstr>Dispoziční řešení</vt:lpstr>
      <vt:lpstr>Prezentace aplikace PowerPoint</vt:lpstr>
      <vt:lpstr>Prezentace aplikace PowerPoint</vt:lpstr>
      <vt:lpstr>Dispoziční řešení</vt:lpstr>
      <vt:lpstr>Prezentace aplikace PowerPoint</vt:lpstr>
      <vt:lpstr>Dozorové orgány – obecné vymezení </vt:lpstr>
      <vt:lpstr>Dozorové orgány – obecné vymezení </vt:lpstr>
      <vt:lpstr>Česká obchodní inspekce</vt:lpstr>
      <vt:lpstr>Prezentace aplikace PowerPoint</vt:lpstr>
      <vt:lpstr>Důvody uzavření provozoven - praxe</vt:lpstr>
      <vt:lpstr>Orgány veterinární správy</vt:lpstr>
      <vt:lpstr>Orgány ochrany veřejného zdraví</vt:lpstr>
      <vt:lpstr>Živnostenské úřady</vt:lpstr>
      <vt:lpstr>Ochranné známky – značky (povinné)</vt:lpstr>
      <vt:lpstr>Značky - dobrovolné informační značky: </vt:lpstr>
      <vt:lpstr>Značky ekologické</vt:lpstr>
      <vt:lpstr>Ekologické značky naše i světové</vt:lpstr>
      <vt:lpstr>Ekologický štítek</vt:lpstr>
      <vt:lpstr>Značky</vt:lpstr>
      <vt:lpstr>Značky</vt:lpstr>
      <vt:lpstr>Značky</vt:lpstr>
      <vt:lpstr>Značky</vt:lpstr>
      <vt:lpstr>Značky</vt:lpstr>
      <vt:lpstr>Značky</vt:lpstr>
      <vt:lpstr>Značky</vt:lpstr>
      <vt:lpstr>Mimosoudní řešení sporů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186</cp:revision>
  <dcterms:created xsi:type="dcterms:W3CDTF">2016-11-25T20:36:16Z</dcterms:created>
  <dcterms:modified xsi:type="dcterms:W3CDTF">2021-12-08T14:41:33Z</dcterms:modified>
</cp:coreProperties>
</file>