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321" r:id="rId3"/>
    <p:sldId id="377" r:id="rId4"/>
    <p:sldId id="378" r:id="rId5"/>
    <p:sldId id="379" r:id="rId6"/>
    <p:sldId id="380" r:id="rId7"/>
    <p:sldId id="381" r:id="rId8"/>
    <p:sldId id="382" r:id="rId9"/>
    <p:sldId id="383" r:id="rId10"/>
    <p:sldId id="384" r:id="rId11"/>
    <p:sldId id="385" r:id="rId12"/>
    <p:sldId id="386" r:id="rId13"/>
    <p:sldId id="387" r:id="rId14"/>
    <p:sldId id="388" r:id="rId15"/>
    <p:sldId id="389" r:id="rId16"/>
    <p:sldId id="390" r:id="rId17"/>
    <p:sldId id="348" r:id="rId18"/>
    <p:sldId id="349" r:id="rId19"/>
    <p:sldId id="350" r:id="rId20"/>
    <p:sldId id="351" r:id="rId21"/>
    <p:sldId id="352" r:id="rId22"/>
    <p:sldId id="353" r:id="rId23"/>
    <p:sldId id="354" r:id="rId24"/>
    <p:sldId id="355" r:id="rId25"/>
    <p:sldId id="356" r:id="rId26"/>
    <p:sldId id="357" r:id="rId27"/>
    <p:sldId id="358" r:id="rId28"/>
    <p:sldId id="359" r:id="rId29"/>
    <p:sldId id="360" r:id="rId30"/>
    <p:sldId id="361" r:id="rId31"/>
    <p:sldId id="362" r:id="rId32"/>
    <p:sldId id="375" r:id="rId33"/>
    <p:sldId id="376" r:id="rId3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3" d="100"/>
          <a:sy n="143" d="100"/>
        </p:scale>
        <p:origin x="684"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01.03.2022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Manažerské techniky a přístupy</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a:solidFill>
                  <a:schemeClr val="bg1"/>
                </a:solidFill>
                <a:latin typeface="Times New Roman" panose="02020603050405020304" pitchFamily="18" charset="0"/>
                <a:cs typeface="Times New Roman" panose="02020603050405020304" pitchFamily="18" charset="0"/>
              </a:rPr>
              <a:t>2. </a:t>
            </a:r>
            <a:r>
              <a:rPr lang="cs-CZ" sz="1400" dirty="0">
                <a:solidFill>
                  <a:schemeClr val="bg1"/>
                </a:solidFill>
                <a:latin typeface="Times New Roman" panose="02020603050405020304" pitchFamily="18" charset="0"/>
                <a:cs typeface="Times New Roman" panose="02020603050405020304" pitchFamily="18" charset="0"/>
              </a:rPr>
              <a:t>přednáška</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a:solidFill>
                  <a:srgbClr val="307871"/>
                </a:solidFill>
                <a:latin typeface="Times New Roman" panose="02020603050405020304" pitchFamily="18" charset="0"/>
                <a:cs typeface="Times New Roman" panose="02020603050405020304" pitchFamily="18" charset="0"/>
              </a:rPr>
              <a:t>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3615" y="73270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Jedná se o princip využívaný hojně nejen v </a:t>
            </a:r>
            <a:r>
              <a:rPr lang="cs-CZ" sz="1800" dirty="0" err="1"/>
              <a:t>time</a:t>
            </a:r>
            <a:r>
              <a:rPr lang="cs-CZ" sz="1800" dirty="0"/>
              <a:t> managementu, ale i v jiných souvislostech. </a:t>
            </a:r>
          </a:p>
          <a:p>
            <a:pPr algn="just"/>
            <a:r>
              <a:rPr lang="cs-CZ" sz="1800" dirty="0"/>
              <a:t>S jeho formulací přišel na začátku 20 století italský ekonom </a:t>
            </a:r>
            <a:r>
              <a:rPr lang="cs-CZ" sz="1800" dirty="0" err="1"/>
              <a:t>Vilfredo</a:t>
            </a:r>
            <a:r>
              <a:rPr lang="cs-CZ" sz="1800" dirty="0"/>
              <a:t> </a:t>
            </a:r>
            <a:r>
              <a:rPr lang="cs-CZ" sz="1800" dirty="0" err="1"/>
              <a:t>Pareto</a:t>
            </a:r>
            <a:r>
              <a:rPr lang="cs-CZ" sz="1800" dirty="0"/>
              <a:t>. Pracuje s jednoduchým poměrem 80 : 20. </a:t>
            </a:r>
            <a:r>
              <a:rPr lang="cs-CZ" sz="1800" dirty="0" err="1"/>
              <a:t>Pareto</a:t>
            </a:r>
            <a:r>
              <a:rPr lang="cs-CZ" sz="1800" dirty="0"/>
              <a:t> původně tvrdil, že 80% bohatství kontroluje 20% lidí.</a:t>
            </a:r>
          </a:p>
          <a:p>
            <a:pPr algn="just"/>
            <a:r>
              <a:rPr lang="cs-CZ" sz="1800" dirty="0"/>
              <a:t>Z pohledu </a:t>
            </a:r>
            <a:r>
              <a:rPr lang="cs-CZ" sz="1800" dirty="0" err="1"/>
              <a:t>time</a:t>
            </a:r>
            <a:r>
              <a:rPr lang="cs-CZ" sz="1800" dirty="0"/>
              <a:t> managementu to pak znamená, že 80% času ve výsledku přináší pouze 20% výsledků.</a:t>
            </a:r>
          </a:p>
          <a:p>
            <a:pPr algn="just"/>
            <a:r>
              <a:rPr lang="cs-CZ" sz="1800" dirty="0"/>
              <a:t>Samozřejmě, že tento poměr nikdo neplatí naprosto přesně, ale je důležité je zamyslet se, jestli opravdu plnění všech úkolů a povinností má stejný efekt.</a:t>
            </a:r>
          </a:p>
          <a:p>
            <a:pPr algn="just"/>
            <a:r>
              <a:rPr lang="cs-CZ" sz="1800" dirty="0"/>
              <a:t>Praxe ukazuje, že při řízení, rozhodování či plánování je třeba soustředit se především na oněch kritických 20 % činností, čímž lze dosáhnout 80 % možného efektu. Řídící práce je tak vykonávána s největším efektem.</a:t>
            </a:r>
          </a:p>
          <a:p>
            <a:pPr algn="just"/>
            <a:endParaRPr lang="cs-CZ" sz="1800" dirty="0"/>
          </a:p>
          <a:p>
            <a:pPr algn="just"/>
            <a:endParaRPr lang="cs-CZ" sz="1800" dirty="0"/>
          </a:p>
          <a:p>
            <a:pPr algn="just"/>
            <a:endParaRPr lang="cs-CZ" sz="1800" dirty="0"/>
          </a:p>
          <a:p>
            <a:pPr marL="463550" lvl="1" algn="just">
              <a:buFont typeface="Arial" panose="020B0604020202020204" pitchFamily="34" charset="0"/>
              <a:buChar char="•"/>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err="1"/>
              <a:t>Paretovo</a:t>
            </a:r>
            <a:r>
              <a:rPr lang="cs-CZ" dirty="0"/>
              <a:t> pravidlo</a:t>
            </a:r>
          </a:p>
        </p:txBody>
      </p:sp>
    </p:spTree>
    <p:extLst>
      <p:ext uri="{BB962C8B-B14F-4D97-AF65-F5344CB8AC3E}">
        <p14:creationId xmlns:p14="http://schemas.microsoft.com/office/powerpoint/2010/main" val="395883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err="1"/>
              <a:t>Paretovo</a:t>
            </a:r>
            <a:r>
              <a:rPr lang="cs-CZ" dirty="0"/>
              <a:t> pravidlo</a:t>
            </a:r>
          </a:p>
        </p:txBody>
      </p:sp>
      <p:pic>
        <p:nvPicPr>
          <p:cNvPr id="4" name="Obrázek 3"/>
          <p:cNvPicPr>
            <a:picLocks noChangeAspect="1"/>
          </p:cNvPicPr>
          <p:nvPr/>
        </p:nvPicPr>
        <p:blipFill>
          <a:blip r:embed="rId2"/>
          <a:stretch>
            <a:fillRect/>
          </a:stretch>
        </p:blipFill>
        <p:spPr>
          <a:xfrm>
            <a:off x="1619673" y="1131590"/>
            <a:ext cx="5112566" cy="3408377"/>
          </a:xfrm>
          <a:prstGeom prst="rect">
            <a:avLst/>
          </a:prstGeom>
        </p:spPr>
      </p:pic>
    </p:spTree>
    <p:extLst>
      <p:ext uri="{BB962C8B-B14F-4D97-AF65-F5344CB8AC3E}">
        <p14:creationId xmlns:p14="http://schemas.microsoft.com/office/powerpoint/2010/main" val="245846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ABC analýza vychází z důležitosti úkolů. </a:t>
            </a:r>
          </a:p>
          <a:p>
            <a:pPr algn="just"/>
            <a:r>
              <a:rPr lang="cs-CZ" sz="1800" dirty="0"/>
              <a:t>Jsou členěny do tří skupin podle jejich důležitosti s přihlédnutím k plnění profesionálních a osobních cílů. </a:t>
            </a:r>
          </a:p>
          <a:p>
            <a:pPr algn="just"/>
            <a:r>
              <a:rPr lang="cs-CZ" sz="1800" b="1" dirty="0"/>
              <a:t>Skupina A</a:t>
            </a:r>
            <a:r>
              <a:rPr lang="cs-CZ" sz="1800" dirty="0"/>
              <a:t> – prioritní úkoly – manažer by je měl bez odkladu vykonat sám, představují přibližně 15 % z celkových úkolů, avšak na výsledcích se podílí až 65 %. Jedná se tedy o úkony zásadní a jejich řešení rozhoduje o úspěšnosti manažera. </a:t>
            </a:r>
          </a:p>
          <a:p>
            <a:pPr algn="just"/>
            <a:r>
              <a:rPr lang="cs-CZ" sz="1800" b="1" dirty="0"/>
              <a:t>Skupina B</a:t>
            </a:r>
            <a:r>
              <a:rPr lang="cs-CZ" sz="1800" dirty="0"/>
              <a:t> – úkoly důležité – je možné jich část delegovat na podřízené. Podíl na celkových úkolech i výsledcích se pohybuje kolem 20 %. </a:t>
            </a:r>
          </a:p>
          <a:p>
            <a:pPr algn="just"/>
            <a:r>
              <a:rPr lang="cs-CZ" sz="1800" b="1" dirty="0"/>
              <a:t>Skupina C</a:t>
            </a:r>
            <a:r>
              <a:rPr lang="cs-CZ" sz="1800" dirty="0"/>
              <a:t> – úkoly nedůležité – mají nejmenší hodnotu pro splnění cílů manažera, například administrativa a další rutinní práce. Patří sem 65 % veškerých činností, na výsledcích se podílí ale jen 15 %. Manažer je deleguje na podřízené, pouze ve výjimečných případech je vykonává sám.</a:t>
            </a:r>
          </a:p>
          <a:p>
            <a:pPr algn="just"/>
            <a:endParaRPr lang="cs-CZ" sz="1800" dirty="0"/>
          </a:p>
          <a:p>
            <a:pPr marL="463550" lvl="1" algn="just">
              <a:buFont typeface="Arial" panose="020B0604020202020204" pitchFamily="34" charset="0"/>
              <a:buChar char="•"/>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ABC analýza</a:t>
            </a:r>
          </a:p>
        </p:txBody>
      </p:sp>
    </p:spTree>
    <p:extLst>
      <p:ext uri="{BB962C8B-B14F-4D97-AF65-F5344CB8AC3E}">
        <p14:creationId xmlns:p14="http://schemas.microsoft.com/office/powerpoint/2010/main" val="65040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err="1"/>
              <a:t>Eisenhowerův</a:t>
            </a:r>
            <a:r>
              <a:rPr lang="cs-CZ" sz="1800" b="1" dirty="0"/>
              <a:t> princip</a:t>
            </a:r>
            <a:r>
              <a:rPr lang="cs-CZ" sz="1800" dirty="0"/>
              <a:t> (anglicky </a:t>
            </a:r>
            <a:r>
              <a:rPr lang="cs-CZ" sz="1800" b="1" dirty="0" err="1"/>
              <a:t>Eisenhower’s</a:t>
            </a:r>
            <a:r>
              <a:rPr lang="cs-CZ" sz="1800" b="1" dirty="0"/>
              <a:t> Urgent </a:t>
            </a:r>
            <a:r>
              <a:rPr lang="cs-CZ" sz="1800" b="1" dirty="0" err="1"/>
              <a:t>or</a:t>
            </a:r>
            <a:r>
              <a:rPr lang="cs-CZ" sz="1800" b="1" dirty="0"/>
              <a:t> </a:t>
            </a:r>
            <a:r>
              <a:rPr lang="cs-CZ" sz="1800" b="1" dirty="0" err="1"/>
              <a:t>Important</a:t>
            </a:r>
            <a:r>
              <a:rPr lang="cs-CZ" sz="1800" b="1" dirty="0"/>
              <a:t> </a:t>
            </a:r>
            <a:r>
              <a:rPr lang="cs-CZ" sz="1800" b="1" dirty="0" err="1"/>
              <a:t>Principle</a:t>
            </a:r>
            <a:r>
              <a:rPr lang="cs-CZ" sz="1800" dirty="0"/>
              <a:t>) je technika určování priorit v rámci (sebe) organizování - rozhodovací práce manažera (typicky vrcholového, například CEO), kterou vypracoval Dwight Eisenhower.</a:t>
            </a:r>
          </a:p>
          <a:p>
            <a:pPr algn="just"/>
            <a:endParaRPr lang="cs-CZ" sz="1800" dirty="0"/>
          </a:p>
          <a:p>
            <a:pPr marL="0" indent="0" algn="just">
              <a:buNone/>
            </a:pPr>
            <a:r>
              <a:rPr lang="cs-CZ" sz="1800" dirty="0"/>
              <a:t>Pomáhá vytřídit denní úkoly na ty podstatné a nepodstatné. Úkoly dělí podle </a:t>
            </a:r>
            <a:r>
              <a:rPr lang="cs-CZ" sz="1800" b="1" dirty="0"/>
              <a:t>důležitosti</a:t>
            </a:r>
            <a:r>
              <a:rPr lang="cs-CZ" sz="1800" dirty="0"/>
              <a:t> a </a:t>
            </a:r>
            <a:r>
              <a:rPr lang="cs-CZ" sz="1800" b="1" dirty="0"/>
              <a:t>naléhavosti</a:t>
            </a:r>
            <a:r>
              <a:rPr lang="cs-CZ" sz="1800" dirty="0"/>
              <a:t>:</a:t>
            </a:r>
          </a:p>
          <a:p>
            <a:pPr algn="just"/>
            <a:r>
              <a:rPr lang="cs-CZ" sz="1800" b="1" dirty="0"/>
              <a:t>Důležitost úkolu</a:t>
            </a:r>
            <a:r>
              <a:rPr lang="cs-CZ" sz="1800" dirty="0"/>
              <a:t> – jak je daný úkol v rámci organizace nebo v rámci rozhodovací pravomoci manažera důležitý. Pomáhá dosáhnout cílů organizace?</a:t>
            </a:r>
          </a:p>
          <a:p>
            <a:pPr algn="just"/>
            <a:r>
              <a:rPr lang="cs-CZ" sz="1800" b="1" dirty="0"/>
              <a:t>Naléhavost úkolu</a:t>
            </a:r>
            <a:r>
              <a:rPr lang="cs-CZ" sz="1800" dirty="0"/>
              <a:t> – jak je daný úkol časově naléhavý - tedy jak rychle musí být vyřešen.</a:t>
            </a:r>
          </a:p>
          <a:p>
            <a:pPr algn="just"/>
            <a:endParaRPr lang="cs-CZ" sz="1800" dirty="0"/>
          </a:p>
          <a:p>
            <a:pPr marL="463550" lvl="1" algn="just">
              <a:buFont typeface="Arial" panose="020B0604020202020204" pitchFamily="34" charset="0"/>
              <a:buChar char="•"/>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err="1"/>
              <a:t>Eisenhowerův</a:t>
            </a:r>
            <a:r>
              <a:rPr lang="cs-CZ" dirty="0"/>
              <a:t> princip I</a:t>
            </a:r>
          </a:p>
        </p:txBody>
      </p:sp>
    </p:spTree>
    <p:extLst>
      <p:ext uri="{BB962C8B-B14F-4D97-AF65-F5344CB8AC3E}">
        <p14:creationId xmlns:p14="http://schemas.microsoft.com/office/powerpoint/2010/main" val="891740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dirty="0"/>
              <a:t>Výsledkem jsou následující kombinace úkolů rozdělena do čtyř kvadrantů:</a:t>
            </a:r>
          </a:p>
          <a:p>
            <a:pPr algn="just"/>
            <a:r>
              <a:rPr lang="cs-CZ" sz="1700" dirty="0"/>
              <a:t>I. </a:t>
            </a:r>
            <a:r>
              <a:rPr lang="cs-CZ" sz="1700" b="1" dirty="0"/>
              <a:t>Důležité a zároveň naléhavé</a:t>
            </a:r>
            <a:r>
              <a:rPr lang="cs-CZ" sz="1700" dirty="0"/>
              <a:t> – jedná se o krizové situace a neodkladné problémy, manažer řeší tyto úkoly sám a neprodleně</a:t>
            </a:r>
          </a:p>
          <a:p>
            <a:pPr algn="just"/>
            <a:r>
              <a:rPr lang="cs-CZ" sz="1700" dirty="0"/>
              <a:t>II. </a:t>
            </a:r>
            <a:r>
              <a:rPr lang="cs-CZ" sz="1700" b="1" dirty="0"/>
              <a:t>Důležité a nenaléhavé</a:t>
            </a:r>
            <a:r>
              <a:rPr lang="cs-CZ" sz="1700" dirty="0"/>
              <a:t> – se patří všechno, co je třeba udělat – v podstatě prevence krizových situací předtím než vzniknou, pokud to manažer neřeší, mohou se dostat do prvního kvadrantu, jde o denní úkoly, plánování i kontrolu úkolů. Tyto úkoly lze delegovat </a:t>
            </a:r>
          </a:p>
          <a:p>
            <a:pPr algn="just"/>
            <a:r>
              <a:rPr lang="cs-CZ" sz="1700" dirty="0"/>
              <a:t>III. </a:t>
            </a:r>
            <a:r>
              <a:rPr lang="cs-CZ" sz="1700" b="1" dirty="0"/>
              <a:t>Nedůležité, ale naléhavé</a:t>
            </a:r>
            <a:r>
              <a:rPr lang="cs-CZ" sz="1700" dirty="0"/>
              <a:t> – sem patří naléhavé či nepředpokládané události nebo vyrušení (telefonáty, emaily atd.); tyto úkoly je možné delegovat.</a:t>
            </a:r>
          </a:p>
          <a:p>
            <a:pPr algn="just"/>
            <a:r>
              <a:rPr lang="cs-CZ" sz="1700" dirty="0"/>
              <a:t>IV. </a:t>
            </a:r>
            <a:r>
              <a:rPr lang="cs-CZ" sz="1700" b="1" dirty="0"/>
              <a:t>Nedůležité a zároveň nenaléhavé</a:t>
            </a:r>
            <a:r>
              <a:rPr lang="cs-CZ" sz="1700" dirty="0"/>
              <a:t> – těmto činnostem je třeba se vyvarovat, jsou často předmětem </a:t>
            </a:r>
            <a:r>
              <a:rPr lang="cs-CZ" sz="1700" dirty="0" err="1"/>
              <a:t>prokrastinace</a:t>
            </a:r>
            <a:r>
              <a:rPr lang="cs-CZ" sz="1700" dirty="0"/>
              <a:t>. Je třeba vytvořit opatření, například pravidla rozhodování či pravomocí, aby se tento typ úkolů vůbec na danou rozhodovací úroveň nedostával</a:t>
            </a:r>
          </a:p>
          <a:p>
            <a:pPr algn="just"/>
            <a:endParaRPr lang="cs-CZ" sz="1700" dirty="0"/>
          </a:p>
          <a:p>
            <a:pPr marL="463550" lvl="1" algn="just">
              <a:buFont typeface="Arial" panose="020B0604020202020204" pitchFamily="34" charset="0"/>
              <a:buChar char="•"/>
            </a:pPr>
            <a:endParaRPr lang="cs-CZ" sz="1700" dirty="0"/>
          </a:p>
          <a:p>
            <a:pPr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err="1"/>
              <a:t>Eisenhowerův</a:t>
            </a:r>
            <a:r>
              <a:rPr lang="cs-CZ" dirty="0"/>
              <a:t> princip II</a:t>
            </a:r>
          </a:p>
        </p:txBody>
      </p:sp>
    </p:spTree>
    <p:extLst>
      <p:ext uri="{BB962C8B-B14F-4D97-AF65-F5344CB8AC3E}">
        <p14:creationId xmlns:p14="http://schemas.microsoft.com/office/powerpoint/2010/main" val="4063903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err="1"/>
              <a:t>Eisenhowerova</a:t>
            </a:r>
            <a:r>
              <a:rPr lang="cs-CZ" dirty="0"/>
              <a:t> matice</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5" y="1160606"/>
            <a:ext cx="5976665" cy="3346425"/>
          </a:xfrm>
          <a:prstGeom prst="rect">
            <a:avLst/>
          </a:prstGeom>
        </p:spPr>
      </p:pic>
    </p:spTree>
    <p:extLst>
      <p:ext uri="{BB962C8B-B14F-4D97-AF65-F5344CB8AC3E}">
        <p14:creationId xmlns:p14="http://schemas.microsoft.com/office/powerpoint/2010/main" val="1993156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je žádoucí vypracovat přehled úkolů a činností, které subjekty vykonávají </a:t>
            </a:r>
          </a:p>
          <a:p>
            <a:pPr algn="just"/>
            <a:r>
              <a:rPr lang="cs-CZ" sz="1800" dirty="0"/>
              <a:t>určit priority - určit důležitost jednotlivých aktivit </a:t>
            </a:r>
          </a:p>
          <a:p>
            <a:pPr algn="just"/>
            <a:r>
              <a:rPr lang="cs-CZ" sz="1800" dirty="0"/>
              <a:t>příbuzné aktivity soustředit (agregovat) do stejných úkolů</a:t>
            </a:r>
          </a:p>
          <a:p>
            <a:pPr algn="just"/>
            <a:r>
              <a:rPr lang="cs-CZ" sz="1800" dirty="0"/>
              <a:t>denní plán a časový rozsah aktivit by měl vycházet dlouhodobých plánů</a:t>
            </a:r>
          </a:p>
          <a:p>
            <a:pPr algn="just"/>
            <a:r>
              <a:rPr lang="cs-CZ" sz="1800" dirty="0"/>
              <a:t>každý den zařadit něco pro radost, ale nic důležitého neodkládat </a:t>
            </a:r>
          </a:p>
          <a:p>
            <a:pPr algn="just"/>
            <a:r>
              <a:rPr lang="cs-CZ" sz="1800" dirty="0"/>
              <a:t>denní plán sestavit den předem a počítat v něm s malou rezervou </a:t>
            </a:r>
          </a:p>
          <a:p>
            <a:pPr algn="just"/>
            <a:r>
              <a:rPr lang="cs-CZ" sz="1800" dirty="0"/>
              <a:t>stanovit dobu trvání porad a návštěv </a:t>
            </a:r>
          </a:p>
          <a:p>
            <a:pPr algn="just"/>
            <a:r>
              <a:rPr lang="cs-CZ" sz="1800" dirty="0"/>
              <a:t>vyhýbat se přerušování práce a úkoly dokončovat </a:t>
            </a:r>
          </a:p>
          <a:p>
            <a:pPr algn="just"/>
            <a:r>
              <a:rPr lang="cs-CZ" sz="1800" dirty="0"/>
              <a:t>tvořivé úkoly konat v nejproduktivnější době (mezi 9-12 hod.) </a:t>
            </a:r>
          </a:p>
          <a:p>
            <a:pPr algn="just"/>
            <a:r>
              <a:rPr lang="cs-CZ" sz="1800" dirty="0"/>
              <a:t>naučit se analyzovat zloděje času a snažit se je odstranit </a:t>
            </a:r>
          </a:p>
          <a:p>
            <a:pPr algn="just"/>
            <a:r>
              <a:rPr lang="cs-CZ" sz="1800" dirty="0"/>
              <a:t>na konci dne vyhodnotit splnění plánu </a:t>
            </a:r>
          </a:p>
          <a:p>
            <a:pPr algn="just"/>
            <a:r>
              <a:rPr lang="cs-CZ" sz="1800" dirty="0"/>
              <a:t>po skončení práce se odpoutat od myšlenek na ni </a:t>
            </a:r>
          </a:p>
          <a:p>
            <a:pPr algn="just"/>
            <a:endParaRPr lang="cs-CZ" sz="1800" dirty="0"/>
          </a:p>
          <a:p>
            <a:pPr marL="463550" lvl="1" algn="just">
              <a:buFont typeface="Arial" panose="020B0604020202020204" pitchFamily="34" charset="0"/>
              <a:buChar char="•"/>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Pravidla řízení času</a:t>
            </a:r>
          </a:p>
        </p:txBody>
      </p:sp>
    </p:spTree>
    <p:extLst>
      <p:ext uri="{BB962C8B-B14F-4D97-AF65-F5344CB8AC3E}">
        <p14:creationId xmlns:p14="http://schemas.microsoft.com/office/powerpoint/2010/main" val="1803451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Delegování představuje přenesení určitých úkolů a pravomocí nadřízeného pracovníka na jednoho nebo více podřízených pracovníků. Úkoly a pravomoci s konkrétní funkcí jsou přeneseny spíše dočasně, účelově a podmíněně na konkrétního pracovníka.</a:t>
            </a:r>
          </a:p>
          <a:p>
            <a:pPr algn="just"/>
            <a:r>
              <a:rPr lang="cs-CZ" sz="1800" dirty="0"/>
              <a:t>K delegování dochází, když jsou jedincům v zájmu dosažení určitých výsledků přiděleny povinnosti a úkolu, za něž jsou odpovědni jejich manažeři, ale které manažeři z rozličných důvodů nemohou nebo nechtějí vykonávat sami. </a:t>
            </a:r>
          </a:p>
          <a:p>
            <a:pPr algn="just"/>
            <a:r>
              <a:rPr lang="cs-CZ" sz="1800" dirty="0"/>
              <a:t>Delegování je dlouhodobý proces, který je založen především na důvěře manažera ve svého podřízeného nebo kolegu. Jedná se dlouhodobý proces, jelikož je chápán jako investice do pracovníka, jejíž návratnost se projeví až po delší době. Z tohoto pohledu je delegování chápáno nejen jako nástroj předávání úkolů a pravomocí, ale také jako nástroj motivování a rozvíjení pracovníků.</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Delegování</a:t>
            </a:r>
          </a:p>
        </p:txBody>
      </p:sp>
    </p:spTree>
    <p:extLst>
      <p:ext uri="{BB962C8B-B14F-4D97-AF65-F5344CB8AC3E}">
        <p14:creationId xmlns:p14="http://schemas.microsoft.com/office/powerpoint/2010/main" val="272634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1619"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Důležité je dosažení rovnováhy mezi příliš rozsáhlým a příliš malým delegováním a přehnaným a nedostatečným dohledem na práci. Z tohoto pohledu můžeme rozeznávat určitou míru delegování, jak to uvedl:</a:t>
            </a:r>
          </a:p>
          <a:p>
            <a:pPr lvl="0" algn="just"/>
            <a:r>
              <a:rPr lang="cs-CZ" sz="1800" dirty="0"/>
              <a:t>manažer přiděluje úkoly, ale vše má pod kontrolou;</a:t>
            </a:r>
          </a:p>
          <a:p>
            <a:pPr lvl="0" algn="just"/>
            <a:r>
              <a:rPr lang="cs-CZ" sz="1800" dirty="0"/>
              <a:t>manažer poskytuje konkrétní instrukce a stále prověřuje práci;</a:t>
            </a:r>
          </a:p>
          <a:p>
            <a:pPr lvl="0" algn="just"/>
            <a:r>
              <a:rPr lang="cs-CZ" sz="1800" dirty="0"/>
              <a:t>manažer stručně informuje pracovníka a pravidelně prověřuje práci;</a:t>
            </a:r>
          </a:p>
          <a:p>
            <a:pPr lvl="0" algn="just"/>
            <a:r>
              <a:rPr lang="cs-CZ" sz="1800" dirty="0"/>
              <a:t>manažer poskytuje pracovníkovi všeobecné pokyny a určitou volnost a vyžaduje zpětnou vazbu;</a:t>
            </a:r>
          </a:p>
          <a:p>
            <a:pPr algn="just"/>
            <a:r>
              <a:rPr lang="cs-CZ" sz="1800" dirty="0"/>
              <a:t>manažer pověřuje pracovníka, aby sám řídil plnění úkolu.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Míra delegování</a:t>
            </a:r>
          </a:p>
        </p:txBody>
      </p:sp>
    </p:spTree>
    <p:extLst>
      <p:ext uri="{BB962C8B-B14F-4D97-AF65-F5344CB8AC3E}">
        <p14:creationId xmlns:p14="http://schemas.microsoft.com/office/powerpoint/2010/main" val="436821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6802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Hlavním cílem delegování je vždy růst efektivity práce, zisk, stabilita, konkurenceschopnost a trvale udržitelný rozvoj organizace. </a:t>
            </a:r>
          </a:p>
          <a:p>
            <a:pPr marL="0" indent="0" algn="just">
              <a:buNone/>
            </a:pPr>
            <a:r>
              <a:rPr lang="cs-CZ" sz="1800" dirty="0"/>
              <a:t>K dílčím cílům delegování, a potažmo výhodám delegování, patří:</a:t>
            </a:r>
          </a:p>
          <a:p>
            <a:pPr lvl="0" algn="just"/>
            <a:r>
              <a:rPr lang="cs-CZ" sz="1800" dirty="0"/>
              <a:t>podpora efektivního využití času a úspora času manažerovi pro řešení významnějších úkolů;</a:t>
            </a:r>
          </a:p>
          <a:p>
            <a:pPr lvl="0" algn="just"/>
            <a:r>
              <a:rPr lang="cs-CZ" sz="1800" dirty="0"/>
              <a:t>podpora rozvoje schopností a dovedností manažera;</a:t>
            </a:r>
          </a:p>
          <a:p>
            <a:pPr lvl="0" algn="just"/>
            <a:r>
              <a:rPr lang="cs-CZ" sz="1800" dirty="0"/>
              <a:t>zvyšování nároků na podřízení a posilování pocitu spoluodpovědnosti podřízených za chod organizace;</a:t>
            </a:r>
          </a:p>
          <a:p>
            <a:pPr lvl="0" algn="just"/>
            <a:r>
              <a:rPr lang="cs-CZ" sz="1800" dirty="0"/>
              <a:t>diagnostika schopností podřízených a možnost jejich objektivního hodnocení a kontroly;</a:t>
            </a:r>
          </a:p>
          <a:p>
            <a:pPr lvl="0" algn="just"/>
            <a:r>
              <a:rPr lang="cs-CZ" sz="1800" dirty="0"/>
              <a:t>příprava případné personální náhrady;</a:t>
            </a:r>
          </a:p>
          <a:p>
            <a:pPr algn="just"/>
            <a:r>
              <a:rPr lang="cs-CZ" sz="1800" dirty="0" err="1"/>
              <a:t>sebediagnostika</a:t>
            </a:r>
            <a:r>
              <a:rPr lang="cs-CZ" sz="1800" dirty="0"/>
              <a:t> manažera vlastní nenahraditelnosti nebo nepostradatelnosti.</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Cíl delegování</a:t>
            </a:r>
          </a:p>
        </p:txBody>
      </p:sp>
    </p:spTree>
    <p:extLst>
      <p:ext uri="{BB962C8B-B14F-4D97-AF65-F5344CB8AC3E}">
        <p14:creationId xmlns:p14="http://schemas.microsoft.com/office/powerpoint/2010/main" val="908754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1619"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Manažerské přístupy představují způsob činnosti a zvolené metody práce manažera, především jeho práce se zaměstnanci, vedoucí k dosažení nastavených cílů. </a:t>
            </a:r>
          </a:p>
          <a:p>
            <a:pPr algn="just"/>
            <a:r>
              <a:rPr lang="cs-CZ" sz="1800" dirty="0"/>
              <a:t>Vývoj manažerských přístupů do určité míry kopíruje vývoj společnosti. </a:t>
            </a:r>
          </a:p>
          <a:p>
            <a:pPr algn="just"/>
            <a:r>
              <a:rPr lang="cs-CZ" sz="1800" dirty="0"/>
              <a:t>Každý manažer si volí svůj přístup na základě různých kritérií, jako jsou třeba podřízení, nastavené cíle, jeho osobní charakteristiky apod. </a:t>
            </a:r>
          </a:p>
          <a:p>
            <a:pPr algn="just"/>
            <a:r>
              <a:rPr lang="cs-CZ" sz="1800" dirty="0"/>
              <a:t>Manažer má možnost volby svého přístupu, která je ovlivněna takovými faktory je třeba charakter okamžité situace, závažnost rozhodnutí, postoje podřízených, osobní vlastnosti manažera.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Manažerské přístupy</a:t>
            </a:r>
          </a:p>
        </p:txBody>
      </p:sp>
    </p:spTree>
    <p:extLst>
      <p:ext uri="{BB962C8B-B14F-4D97-AF65-F5344CB8AC3E}">
        <p14:creationId xmlns:p14="http://schemas.microsoft.com/office/powerpoint/2010/main" val="4008531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6802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Vlastní </a:t>
            </a:r>
            <a:r>
              <a:rPr lang="cs-CZ" sz="1800" b="1" dirty="0"/>
              <a:t>proces delegování</a:t>
            </a:r>
            <a:r>
              <a:rPr lang="cs-CZ" sz="1800" dirty="0"/>
              <a:t> zahrnuje tyto kroky (</a:t>
            </a:r>
            <a:r>
              <a:rPr lang="cs-CZ" sz="1800" dirty="0" err="1"/>
              <a:t>Koontz</a:t>
            </a:r>
            <a:r>
              <a:rPr lang="cs-CZ" sz="1800" dirty="0"/>
              <a:t> et al., 1993):</a:t>
            </a:r>
          </a:p>
          <a:p>
            <a:pPr lvl="0" algn="just"/>
            <a:r>
              <a:rPr lang="cs-CZ" sz="1800" dirty="0"/>
              <a:t>věcná stránka – řešen problém „komu“ a „co“ delegovat - znalost podřízených a jejich kvalifikační předpoklady;</a:t>
            </a:r>
          </a:p>
          <a:p>
            <a:pPr lvl="0" algn="just"/>
            <a:r>
              <a:rPr lang="cs-CZ" sz="1800" dirty="0"/>
              <a:t>formální stránka – řeší problém „jak“ delegovat – znalost struktury osobnosti podřízených;</a:t>
            </a:r>
          </a:p>
          <a:p>
            <a:pPr lvl="0" algn="just"/>
            <a:r>
              <a:rPr lang="cs-CZ" sz="1800" dirty="0"/>
              <a:t>předmět procesu delegování – jednotlivé činnosti, úkoly, oblasti rozhodování, pravomoci.</a:t>
            </a:r>
          </a:p>
          <a:p>
            <a:pPr marL="0" indent="0" algn="just">
              <a:buNone/>
            </a:pPr>
            <a:endParaRPr lang="cs-CZ" sz="1800" dirty="0"/>
          </a:p>
          <a:p>
            <a:pPr marL="0" indent="0" algn="just">
              <a:buNone/>
            </a:pPr>
            <a:r>
              <a:rPr lang="cs-CZ" sz="1800" dirty="0"/>
              <a:t>Efektivní delegování podle Koubka (2007) vyžaduje (Koubek, 2007) analýzu práce manažera, plánování, výběr vhodných pracovníků, správný způsob zadání a přiměřenou podporu. Analýza práce manažera spočívá v analýze pracovních povinností a odpovědnosti manažera a na základě této analýzy manažer může specifikovat úkoly vhodné a nevhodné pro delegování.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Proces delegování</a:t>
            </a:r>
          </a:p>
        </p:txBody>
      </p:sp>
    </p:spTree>
    <p:extLst>
      <p:ext uri="{BB962C8B-B14F-4D97-AF65-F5344CB8AC3E}">
        <p14:creationId xmlns:p14="http://schemas.microsoft.com/office/powerpoint/2010/main" val="33986164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57188" lvl="1" indent="-357188" algn="just">
              <a:buFont typeface="Arial" panose="020B0604020202020204" pitchFamily="34" charset="0"/>
              <a:buChar char="•"/>
            </a:pPr>
            <a:r>
              <a:rPr lang="cs-CZ" sz="1800" dirty="0"/>
              <a:t>rutinní práce;</a:t>
            </a:r>
          </a:p>
          <a:p>
            <a:pPr marL="357188" lvl="1" indent="-357188" algn="just">
              <a:buFont typeface="Arial" panose="020B0604020202020204" pitchFamily="34" charset="0"/>
              <a:buChar char="•"/>
            </a:pPr>
            <a:r>
              <a:rPr lang="cs-CZ" sz="1800" dirty="0"/>
              <a:t>práce, které jiní dokážou udělat lépe, rychleji a ekonomičtěji;</a:t>
            </a:r>
          </a:p>
          <a:p>
            <a:pPr marL="357188" lvl="1" indent="-357188" algn="just">
              <a:buFont typeface="Arial" panose="020B0604020202020204" pitchFamily="34" charset="0"/>
              <a:buChar char="•"/>
            </a:pPr>
            <a:r>
              <a:rPr lang="cs-CZ" sz="1800" dirty="0"/>
              <a:t>drobné a opakující se úkoly, které dělá manažer nejčastěji a zpravidla zabírají velkou část dne;</a:t>
            </a:r>
          </a:p>
          <a:p>
            <a:pPr marL="357188" lvl="1" indent="-357188" algn="just">
              <a:buFont typeface="Arial" panose="020B0604020202020204" pitchFamily="34" charset="0"/>
              <a:buChar char="•"/>
            </a:pPr>
            <a:r>
              <a:rPr lang="cs-CZ" sz="1800" dirty="0"/>
              <a:t>práce umožňující rozvoj a zvýšení motivace podřízených;</a:t>
            </a:r>
          </a:p>
          <a:p>
            <a:pPr marL="357188" lvl="1" indent="-357188" algn="just">
              <a:buFont typeface="Arial" panose="020B0604020202020204" pitchFamily="34" charset="0"/>
              <a:buChar char="•"/>
            </a:pPr>
            <a:r>
              <a:rPr lang="cs-CZ" sz="1800" dirty="0"/>
              <a:t>činnosti oživující rutinní práci podřízených;</a:t>
            </a:r>
          </a:p>
          <a:p>
            <a:pPr marL="357188" lvl="1" indent="-357188" algn="just">
              <a:buFont typeface="Arial" panose="020B0604020202020204" pitchFamily="34" charset="0"/>
              <a:buChar char="•"/>
            </a:pPr>
            <a:r>
              <a:rPr lang="cs-CZ" sz="1800" dirty="0"/>
              <a:t>činnosti, které učiní práci podřízených komplexnější.</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Činnosti vhodné k delegování</a:t>
            </a:r>
          </a:p>
        </p:txBody>
      </p:sp>
    </p:spTree>
    <p:extLst>
      <p:ext uri="{BB962C8B-B14F-4D97-AF65-F5344CB8AC3E}">
        <p14:creationId xmlns:p14="http://schemas.microsoft.com/office/powerpoint/2010/main" val="24455782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57188" lvl="1" indent="-357188" algn="just">
              <a:buFont typeface="Arial" panose="020B0604020202020204" pitchFamily="34" charset="0"/>
              <a:buChar char="•"/>
            </a:pPr>
            <a:r>
              <a:rPr lang="cs-CZ" sz="1800" dirty="0"/>
              <a:t>práce obsahující důvěrné informace;</a:t>
            </a:r>
          </a:p>
          <a:p>
            <a:pPr marL="357188" lvl="1" indent="-357188" algn="just">
              <a:buFont typeface="Arial" panose="020B0604020202020204" pitchFamily="34" charset="0"/>
              <a:buChar char="•"/>
            </a:pPr>
            <a:r>
              <a:rPr lang="cs-CZ" sz="1800" dirty="0"/>
              <a:t>úkoly velmi důležité a jejichž řádné a včasné splnění může zajistit jen sám manažer;</a:t>
            </a:r>
          </a:p>
          <a:p>
            <a:pPr marL="357188" lvl="1" indent="-357188" algn="just">
              <a:buFont typeface="Arial" panose="020B0604020202020204" pitchFamily="34" charset="0"/>
              <a:buChar char="•"/>
            </a:pPr>
            <a:r>
              <a:rPr lang="cs-CZ" sz="1800" dirty="0"/>
              <a:t>nové úkoly, na které nebyli pracovníci připraveni;</a:t>
            </a:r>
          </a:p>
          <a:p>
            <a:pPr marL="357188" lvl="1" indent="-357188" algn="just">
              <a:buFont typeface="Arial" panose="020B0604020202020204" pitchFamily="34" charset="0"/>
              <a:buChar char="•"/>
            </a:pPr>
            <a:r>
              <a:rPr lang="cs-CZ" sz="1800" dirty="0"/>
              <a:t>úkoly, které jsou bezvýhradnou povinností manažera, i když jsou nepříjemné;</a:t>
            </a:r>
          </a:p>
          <a:p>
            <a:pPr marL="357188" lvl="1" indent="-357188" algn="just">
              <a:buFont typeface="Arial" panose="020B0604020202020204" pitchFamily="34" charset="0"/>
              <a:buChar char="•"/>
            </a:pPr>
            <a:r>
              <a:rPr lang="cs-CZ" sz="1800" dirty="0"/>
              <a:t>delikátní odpovědnost;</a:t>
            </a:r>
          </a:p>
          <a:p>
            <a:pPr marL="357188" lvl="1" indent="-357188" algn="just">
              <a:buFont typeface="Arial" panose="020B0604020202020204" pitchFamily="34" charset="0"/>
              <a:buChar char="•"/>
            </a:pPr>
            <a:r>
              <a:rPr lang="cs-CZ" sz="1800" dirty="0"/>
              <a:t>vágně nebo špatně definované úkoly.</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Činnosti nevhodné k delegování</a:t>
            </a:r>
          </a:p>
        </p:txBody>
      </p:sp>
    </p:spTree>
    <p:extLst>
      <p:ext uri="{BB962C8B-B14F-4D97-AF65-F5344CB8AC3E}">
        <p14:creationId xmlns:p14="http://schemas.microsoft.com/office/powerpoint/2010/main" val="15216205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Etapa plánování delegování zahrnuje stanovení cílů, dílčích termínů a úrovně, rozhodovací pravomoci, co se může a bude delegovat. Na to navazuje výběr osob nejvhodnější k delegování určitého úkolu. Při výběru vhodné osoby měly vzít v úvahu tyto okolnosti:</a:t>
            </a:r>
          </a:p>
          <a:p>
            <a:pPr lvl="0" algn="just"/>
            <a:r>
              <a:rPr lang="cs-CZ" sz="1800" dirty="0"/>
              <a:t>Přísluší delegovaná práce určité funkci?</a:t>
            </a:r>
          </a:p>
          <a:p>
            <a:pPr lvl="0" algn="just"/>
            <a:r>
              <a:rPr lang="cs-CZ" sz="1800" dirty="0"/>
              <a:t>Kdo má zájem a schopnosti?</a:t>
            </a:r>
          </a:p>
          <a:p>
            <a:pPr lvl="0" algn="just"/>
            <a:r>
              <a:rPr lang="cs-CZ" sz="1800" dirty="0"/>
              <a:t>Pro koho bude delegovaná práce novou „vzpruhou“?</a:t>
            </a:r>
          </a:p>
          <a:p>
            <a:pPr lvl="0" algn="just"/>
            <a:r>
              <a:rPr lang="cs-CZ" sz="1800" dirty="0"/>
              <a:t>Komu delegovaný úkol pomůže v jeho růstu?</a:t>
            </a:r>
          </a:p>
          <a:p>
            <a:pPr lvl="0" algn="just"/>
            <a:r>
              <a:rPr lang="cs-CZ" sz="1800" dirty="0"/>
              <a:t>Kdo byl přehlédnut při delegování v minulosti?</a:t>
            </a:r>
          </a:p>
          <a:p>
            <a:pPr lvl="0" algn="just"/>
            <a:r>
              <a:rPr lang="cs-CZ" sz="1800" dirty="0"/>
              <a:t>Kdo má čas?</a:t>
            </a:r>
          </a:p>
          <a:p>
            <a:pPr lvl="0" algn="just"/>
            <a:r>
              <a:rPr lang="cs-CZ" sz="1800" dirty="0"/>
              <a:t>Kdo je připraven pro povýšení?</a:t>
            </a:r>
          </a:p>
          <a:p>
            <a:pPr marL="0" indent="0" algn="just">
              <a:buNone/>
            </a:pPr>
            <a:r>
              <a:rPr lang="cs-CZ" sz="1800" dirty="0"/>
              <a:t>Dále je nutno si stanovit požadavky na znalosti a dovednosti kandidáta a zvážit jeho možnosti a schopnosti.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Plánování delegování</a:t>
            </a:r>
          </a:p>
        </p:txBody>
      </p:sp>
    </p:spTree>
    <p:extLst>
      <p:ext uri="{BB962C8B-B14F-4D97-AF65-F5344CB8AC3E}">
        <p14:creationId xmlns:p14="http://schemas.microsoft.com/office/powerpoint/2010/main" val="14278165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Etapa plánování delegování zahrnuje stanovení cílů, dílčích termínů a úrovně, rozhodovací pravomoci, co se může a bude delegovat. Na to navazuje výběr osob nejvhodnější k delegování určitého úkolu. Při výběru vhodné osoby měly vzít v úvahu tyto okolnosti:</a:t>
            </a:r>
          </a:p>
          <a:p>
            <a:pPr lvl="0" algn="just"/>
            <a:r>
              <a:rPr lang="cs-CZ" sz="1800" dirty="0"/>
              <a:t>Přísluší delegovaná práce určité funkci?</a:t>
            </a:r>
          </a:p>
          <a:p>
            <a:pPr lvl="0" algn="just"/>
            <a:r>
              <a:rPr lang="cs-CZ" sz="1800" dirty="0"/>
              <a:t>Kdo má zájem a schopnosti?</a:t>
            </a:r>
          </a:p>
          <a:p>
            <a:pPr lvl="0" algn="just"/>
            <a:r>
              <a:rPr lang="cs-CZ" sz="1800" dirty="0"/>
              <a:t>Pro koho bude delegovaná práce novou „vzpruhou“?</a:t>
            </a:r>
          </a:p>
          <a:p>
            <a:pPr lvl="0" algn="just"/>
            <a:r>
              <a:rPr lang="cs-CZ" sz="1800" dirty="0"/>
              <a:t>Komu delegovaný úkol pomůže v jeho růstu?</a:t>
            </a:r>
          </a:p>
          <a:p>
            <a:pPr lvl="0" algn="just"/>
            <a:r>
              <a:rPr lang="cs-CZ" sz="1800" dirty="0"/>
              <a:t>Kdo byl přehlédnut při delegování v minulosti?</a:t>
            </a:r>
          </a:p>
          <a:p>
            <a:pPr lvl="0" algn="just"/>
            <a:r>
              <a:rPr lang="cs-CZ" sz="1800" dirty="0"/>
              <a:t>Kdo má čas?</a:t>
            </a:r>
          </a:p>
          <a:p>
            <a:pPr lvl="0" algn="just"/>
            <a:r>
              <a:rPr lang="cs-CZ" sz="1800" dirty="0"/>
              <a:t>Kdo je připraven pro povýšení?</a:t>
            </a:r>
          </a:p>
          <a:p>
            <a:pPr marL="0" indent="0" algn="just">
              <a:buNone/>
            </a:pPr>
            <a:r>
              <a:rPr lang="cs-CZ" sz="1800" dirty="0"/>
              <a:t>Dále je nutno si stanovit požadavky na znalosti a dovednosti kandidáta a zvážit jeho možnosti a schopnosti.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Plánování delegování</a:t>
            </a:r>
          </a:p>
        </p:txBody>
      </p:sp>
    </p:spTree>
    <p:extLst>
      <p:ext uri="{BB962C8B-B14F-4D97-AF65-F5344CB8AC3E}">
        <p14:creationId xmlns:p14="http://schemas.microsoft.com/office/powerpoint/2010/main" val="2511823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Týmová práce, a tudíž i řízení týmů, je uplatnitelná ve všech organizacích bez ohledu na jejich velikost nebo zaměření. Je ale také potřeba si uvědomit, že týmová práce není nadřazena ostatním formám organizace. Je potřeba rozpoznávat pracovní skupinu a tým. </a:t>
            </a:r>
          </a:p>
          <a:p>
            <a:pPr algn="just"/>
            <a:r>
              <a:rPr lang="cs-CZ" sz="1800" b="1" dirty="0"/>
              <a:t>Pracovní skupina </a:t>
            </a:r>
            <a:r>
              <a:rPr lang="cs-CZ" sz="1800" dirty="0"/>
              <a:t>představuje skupinu kolegů, kteří pracují společně. </a:t>
            </a:r>
          </a:p>
          <a:p>
            <a:pPr algn="just"/>
            <a:r>
              <a:rPr lang="cs-CZ" sz="1800" dirty="0"/>
              <a:t>Zatímco v týmu lidé skutečně spolupracují, mají společné cíle a společně chápou to, jaké úkoly mají být splněny. Týmová práce je postavena na synergii, což znamená, že hodnoty dosahované skupinou značně převyšují hodnoty, které jsou schopni vytvořit členové skupiny samostatně. </a:t>
            </a:r>
          </a:p>
          <a:p>
            <a:pPr algn="just"/>
            <a:r>
              <a:rPr lang="cs-CZ" sz="1800" dirty="0"/>
              <a:t>Tým je skupina lidí se vzájemně se doplňujícími dovednostmi, kteří jsou oddáni společnému účelu, pracovním cílům a přístupu k práci, za něž jsou vzájemně odpovědni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Týmová práce</a:t>
            </a:r>
          </a:p>
        </p:txBody>
      </p:sp>
    </p:spTree>
    <p:extLst>
      <p:ext uri="{BB962C8B-B14F-4D97-AF65-F5344CB8AC3E}">
        <p14:creationId xmlns:p14="http://schemas.microsoft.com/office/powerpoint/2010/main" val="12949247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Týmová práce, a tudíž i řízení týmů, je uplatnitelné ve všech organizacích bez ohledu na jejich velikost nebo zaměření. Je ale také potřeba si uvědomit, že týmová práce není nadřazena ostatním formám organizace. Je potřeba rozpoznávat pracovní skupinu a tým. </a:t>
            </a:r>
          </a:p>
          <a:p>
            <a:pPr algn="just"/>
            <a:r>
              <a:rPr lang="cs-CZ" sz="1800" b="1" dirty="0"/>
              <a:t>Pracovní skupina </a:t>
            </a:r>
            <a:r>
              <a:rPr lang="cs-CZ" sz="1800" dirty="0"/>
              <a:t>představuje skupinu kolegů, kteří pracují společně. </a:t>
            </a:r>
          </a:p>
          <a:p>
            <a:pPr algn="just"/>
            <a:r>
              <a:rPr lang="cs-CZ" sz="1800" dirty="0"/>
              <a:t>Zatímco v týmu lidé skutečně spolupracují, mají společné cíle a společně chápou to, jaké úkoly mají být splněny. </a:t>
            </a:r>
          </a:p>
          <a:p>
            <a:pPr algn="just"/>
            <a:r>
              <a:rPr lang="cs-CZ" sz="1800" dirty="0"/>
              <a:t>Týmová práce je postavena na synergii, což znamená, že hodnoty dosahované skupinou značně převyšují hodnoty, které jsou schopni vytvořit členové skupiny samostatně.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Týmová práce</a:t>
            </a:r>
          </a:p>
        </p:txBody>
      </p:sp>
    </p:spTree>
    <p:extLst>
      <p:ext uri="{BB962C8B-B14F-4D97-AF65-F5344CB8AC3E}">
        <p14:creationId xmlns:p14="http://schemas.microsoft.com/office/powerpoint/2010/main" val="12963046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Tým je skupina lidí se vzájemně se doplňujícími dovednostmi, kteří jsou oddáni společnému účelu, pracovním cílům a přístupu k práci, za něž jsou vzájemně odpovědni. </a:t>
            </a:r>
          </a:p>
          <a:p>
            <a:pPr marL="0" indent="0" algn="just">
              <a:buNone/>
            </a:pPr>
            <a:r>
              <a:rPr lang="cs-CZ" sz="1600" dirty="0"/>
              <a:t>Rozlišujeme dvě podoby týmů:</a:t>
            </a:r>
          </a:p>
          <a:p>
            <a:pPr lvl="0" algn="just"/>
            <a:r>
              <a:rPr lang="cs-CZ" sz="1600" b="1" dirty="0"/>
              <a:t>pracovní týmy </a:t>
            </a:r>
            <a:r>
              <a:rPr lang="cs-CZ" sz="1600" dirty="0"/>
              <a:t>– spolupracují neustále a existují dlouhou dobu a podléhají více či vysoké fluktuaci;</a:t>
            </a:r>
          </a:p>
          <a:p>
            <a:pPr algn="just"/>
            <a:r>
              <a:rPr lang="cs-CZ" sz="1600" b="1" dirty="0"/>
              <a:t>přechodné týmy </a:t>
            </a:r>
            <a:r>
              <a:rPr lang="cs-CZ" sz="1600" dirty="0"/>
              <a:t>– vznikají za účelem vyřešení určitého úkolu a dosažení jistého cíle, typickými příklady jsou projektové týmy nebo pracovní skupiny na zlepšování kvality.</a:t>
            </a:r>
          </a:p>
          <a:p>
            <a:pPr marL="0" indent="0" algn="just">
              <a:buNone/>
            </a:pPr>
            <a:r>
              <a:rPr lang="cs-CZ" sz="1600" dirty="0"/>
              <a:t>Pozitivní vývoj týmu závisí na dvou skupinách faktorů, a to na:</a:t>
            </a:r>
          </a:p>
          <a:p>
            <a:pPr algn="just"/>
            <a:r>
              <a:rPr lang="cs-CZ" sz="1600" b="1" dirty="0"/>
              <a:t>Tvrdé faktory jako předpoklad </a:t>
            </a:r>
            <a:r>
              <a:rPr lang="cs-CZ" sz="1600" dirty="0"/>
              <a:t>znamená, že musí být možná spolupráce s dostatečnou komunikací, skupina nesmí být moc veliká a rámcové podmínky musí souhlasit. </a:t>
            </a:r>
          </a:p>
          <a:p>
            <a:pPr algn="just"/>
            <a:r>
              <a:rPr lang="cs-CZ" sz="1600" b="1" dirty="0"/>
              <a:t>Měkké faktory jako základ </a:t>
            </a:r>
            <a:r>
              <a:rPr lang="cs-CZ" sz="1600" dirty="0"/>
              <a:t>předpokládají, že kolegové musí mít zájem na dobré spolupráci, musí být sami ochotni angažovat se ve společné věci. </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Týmy I</a:t>
            </a:r>
          </a:p>
        </p:txBody>
      </p:sp>
    </p:spTree>
    <p:extLst>
      <p:ext uri="{BB962C8B-B14F-4D97-AF65-F5344CB8AC3E}">
        <p14:creationId xmlns:p14="http://schemas.microsoft.com/office/powerpoint/2010/main" val="42133776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Ideální počet členů týmu je pět až sedm. </a:t>
            </a:r>
          </a:p>
          <a:p>
            <a:pPr algn="just"/>
            <a:r>
              <a:rPr lang="cs-CZ" sz="1800" dirty="0"/>
              <a:t>Při menším počtu se efekt synergie plně nerozvine, a v případě více osob nastává problém s komunikačními a schvalovacími procesy z důvodu ztráty času. </a:t>
            </a:r>
          </a:p>
          <a:p>
            <a:pPr algn="just"/>
            <a:r>
              <a:rPr lang="cs-CZ" sz="1800" dirty="0"/>
              <a:t>Kritický není počet členů týmu, ale výběr jednotlivých členů, jelikož toto přímý vliv na výkon týmu a naplnění cíle týmu. </a:t>
            </a:r>
          </a:p>
          <a:p>
            <a:pPr algn="just"/>
            <a:r>
              <a:rPr lang="cs-CZ" sz="1800" dirty="0"/>
              <a:t>O úspěchu týmu nerozhoduje pouze odbornost, erudovanost jednotlivých členů týmu, ale také jejich osobnost a vlastnosti členů týmu. </a:t>
            </a:r>
          </a:p>
          <a:p>
            <a:pPr algn="just"/>
            <a:r>
              <a:rPr lang="cs-CZ" sz="1800" dirty="0"/>
              <a:t>Hovoříme o kompetencích členů týmů a rozděluje na skupinu základních kompetencí a odborných kompetencí. </a:t>
            </a:r>
          </a:p>
          <a:p>
            <a:pPr algn="just"/>
            <a:r>
              <a:rPr lang="cs-CZ" sz="1800" dirty="0"/>
              <a:t>Mezi </a:t>
            </a:r>
            <a:r>
              <a:rPr lang="cs-CZ" sz="1800" b="1" dirty="0"/>
              <a:t>základní kompetence </a:t>
            </a:r>
            <a:r>
              <a:rPr lang="cs-CZ" sz="1800" dirty="0"/>
              <a:t>patří základní požadavky pro týmovou práci, tj. sociální dovednosti (schopnost komunikace nebo přesvědčování) a osobní vlastnosti (zaujetí pro práci, kreativita).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Týmy II</a:t>
            </a:r>
          </a:p>
        </p:txBody>
      </p:sp>
    </p:spTree>
    <p:extLst>
      <p:ext uri="{BB962C8B-B14F-4D97-AF65-F5344CB8AC3E}">
        <p14:creationId xmlns:p14="http://schemas.microsoft.com/office/powerpoint/2010/main" val="33086084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 </a:t>
            </a:r>
            <a:r>
              <a:rPr lang="cs-CZ" sz="1800" b="1" dirty="0"/>
              <a:t>odborným kompetencím </a:t>
            </a:r>
            <a:r>
              <a:rPr lang="cs-CZ" sz="1800" dirty="0"/>
              <a:t>jsou přiřazeny výkonnostní požadavky, tj. odborné kompetence (odborné znalosti a dovednosti) a metodické kompetence (technika prezentace nebo moderace).</a:t>
            </a:r>
          </a:p>
          <a:p>
            <a:pPr algn="just"/>
            <a:endParaRPr lang="cs-CZ" sz="1800" dirty="0"/>
          </a:p>
          <a:p>
            <a:pPr marL="0" indent="0" algn="just">
              <a:buNone/>
            </a:pPr>
            <a:r>
              <a:rPr lang="cs-CZ" sz="1800" dirty="0"/>
              <a:t>Opravdu důležité při týmové práci jsou </a:t>
            </a:r>
            <a:r>
              <a:rPr lang="cs-CZ" sz="1800" b="1" dirty="0"/>
              <a:t>týmové schopnosti</a:t>
            </a:r>
            <a:r>
              <a:rPr lang="cs-CZ" sz="1800" dirty="0"/>
              <a:t>, mezi které se zařazují následující:</a:t>
            </a:r>
          </a:p>
          <a:p>
            <a:pPr lvl="0" algn="just"/>
            <a:r>
              <a:rPr lang="cs-CZ" sz="1800" dirty="0"/>
              <a:t>pozitivní postoj k týmové práci;</a:t>
            </a:r>
          </a:p>
          <a:p>
            <a:pPr lvl="0" algn="just"/>
            <a:r>
              <a:rPr lang="cs-CZ" sz="1800" dirty="0"/>
              <a:t>myšlenková pružnost, kreativita a zvědavost;</a:t>
            </a:r>
          </a:p>
          <a:p>
            <a:pPr lvl="0" algn="just"/>
            <a:r>
              <a:rPr lang="cs-CZ" sz="1800" dirty="0"/>
              <a:t>frustrační tolerance – zvládnutí situace v případě, že jsou návrhy jednoho člena týmu zamítnuty;</a:t>
            </a:r>
          </a:p>
          <a:p>
            <a:pPr lvl="0" algn="just"/>
            <a:r>
              <a:rPr lang="cs-CZ" sz="1800" dirty="0"/>
              <a:t>schopnost přijmout kritiku;</a:t>
            </a:r>
          </a:p>
          <a:p>
            <a:pPr algn="just"/>
            <a:r>
              <a:rPr lang="cs-CZ" sz="1800" dirty="0"/>
              <a:t>schopnost a ochota učit se.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Týmy III</a:t>
            </a:r>
          </a:p>
        </p:txBody>
      </p:sp>
    </p:spTree>
    <p:extLst>
      <p:ext uri="{BB962C8B-B14F-4D97-AF65-F5344CB8AC3E}">
        <p14:creationId xmlns:p14="http://schemas.microsoft.com/office/powerpoint/2010/main" val="448588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1619"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err="1"/>
              <a:t>Time</a:t>
            </a:r>
            <a:r>
              <a:rPr lang="cs-CZ" sz="1800" b="1" dirty="0"/>
              <a:t> management </a:t>
            </a:r>
            <a:r>
              <a:rPr lang="cs-CZ" sz="1800" dirty="0"/>
              <a:t>je přístup k efektivnímu řízení a využívání pracovního času. </a:t>
            </a:r>
          </a:p>
          <a:p>
            <a:pPr algn="just"/>
            <a:r>
              <a:rPr lang="cs-CZ" sz="1800" dirty="0" err="1"/>
              <a:t>Time</a:t>
            </a:r>
            <a:r>
              <a:rPr lang="cs-CZ" sz="1800" dirty="0"/>
              <a:t> management je důsledné, cílené používání osvědčených pracovních postupů v denní praxi, které napomáhá vést a organizovat samy sebe i jednotlivé oblasti života tak, aby bylo možné optimálně a smysluplně využívat čas, který máme k dispozici. </a:t>
            </a:r>
          </a:p>
          <a:p>
            <a:pPr algn="just"/>
            <a:r>
              <a:rPr lang="cs-CZ" sz="1800" dirty="0"/>
              <a:t>Jedná se v podstatě o přístup k efektivnímu hospodaření s časem.</a:t>
            </a:r>
          </a:p>
          <a:p>
            <a:pPr algn="just"/>
            <a:r>
              <a:rPr lang="cs-CZ" sz="1800" dirty="0"/>
              <a:t>Řízení času je velmi důležité, a to nejen pro vedoucí pracovníky, ale i pro běžné pracovníky. </a:t>
            </a:r>
          </a:p>
          <a:p>
            <a:pPr algn="just"/>
            <a:r>
              <a:rPr lang="cs-CZ" sz="1800" dirty="0"/>
              <a:t>Důležitost tohoto přístupu je vidět především v poslední době, kdy jsou kladeny na zaměstnance vysoké nároky spojené se vzděláváním, rozvojem jejich schopností a dalšími nároky.</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Time</a:t>
            </a:r>
            <a:r>
              <a:rPr lang="cs-CZ" dirty="0"/>
              <a:t> management</a:t>
            </a:r>
          </a:p>
        </p:txBody>
      </p:sp>
    </p:spTree>
    <p:extLst>
      <p:ext uri="{BB962C8B-B14F-4D97-AF65-F5344CB8AC3E}">
        <p14:creationId xmlns:p14="http://schemas.microsoft.com/office/powerpoint/2010/main" val="11632236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dirty="0"/>
              <a:t>týmový vedoucí (koordinátor, předseda);</a:t>
            </a:r>
          </a:p>
          <a:p>
            <a:pPr lvl="0" algn="just"/>
            <a:r>
              <a:rPr lang="cs-CZ" sz="1700" dirty="0"/>
              <a:t>pomocník (realizátor, tahoun) – praktický pracovník dělající práci dobře, je disciplinovaný, drží se zvyklostí a jasných struktur;</a:t>
            </a:r>
          </a:p>
          <a:p>
            <a:pPr lvl="0" algn="just"/>
            <a:r>
              <a:rPr lang="cs-CZ" sz="1700" dirty="0"/>
              <a:t>kreativec (inovátor, chrlič) – vymýšlí nové nápady, potřebuje volný prostor, rutinní práce mu nevyhovuje;</a:t>
            </a:r>
          </a:p>
          <a:p>
            <a:pPr lvl="0" algn="just"/>
            <a:r>
              <a:rPr lang="cs-CZ" sz="1700" dirty="0"/>
              <a:t>správce zdrojů (</a:t>
            </a:r>
            <a:r>
              <a:rPr lang="cs-CZ" sz="1700" dirty="0" err="1"/>
              <a:t>schánil</a:t>
            </a:r>
            <a:r>
              <a:rPr lang="cs-CZ" sz="1700" dirty="0"/>
              <a:t>, vyhledávač zdrojů) – je schopen obstarat zdroje a informace;</a:t>
            </a:r>
          </a:p>
          <a:p>
            <a:pPr lvl="0" algn="just"/>
            <a:r>
              <a:rPr lang="cs-CZ" sz="1700" dirty="0"/>
              <a:t>tvůrce (formovač, </a:t>
            </a:r>
            <a:r>
              <a:rPr lang="cs-CZ" sz="1700" dirty="0" err="1"/>
              <a:t>rejža</a:t>
            </a:r>
            <a:r>
              <a:rPr lang="cs-CZ" sz="1700" dirty="0"/>
              <a:t>) – jsou často svou povahou vůdci, nabírají si sami úkoly a dokážou rozhýbat váhavé členy týmu, musí mít dostatek volného prostoru;</a:t>
            </a:r>
          </a:p>
          <a:p>
            <a:pPr lvl="0" algn="just"/>
            <a:r>
              <a:rPr lang="cs-CZ" sz="1700" dirty="0"/>
              <a:t>pozorovatel (vyhodnocovač, rejpal) – analytik schopen logicky spojovat věci a vyvažovat proti sobě argumenty;</a:t>
            </a:r>
          </a:p>
          <a:p>
            <a:pPr lvl="0" algn="just"/>
            <a:r>
              <a:rPr lang="cs-CZ" sz="1700" dirty="0"/>
              <a:t>týmový pracovník (hasič) – dělá jim radost pracovat na věcech a musí spolupracovat s ostatními;</a:t>
            </a:r>
          </a:p>
          <a:p>
            <a:pPr algn="just"/>
            <a:r>
              <a:rPr lang="cs-CZ" sz="1700" dirty="0"/>
              <a:t>testovač kvality (dotahovač) – zabývá se kvalitou výsledků, výstupů.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Týmové role podle </a:t>
            </a:r>
            <a:r>
              <a:rPr lang="cs-CZ" dirty="0" err="1"/>
              <a:t>Belbina</a:t>
            </a:r>
            <a:endParaRPr lang="cs-CZ" dirty="0"/>
          </a:p>
        </p:txBody>
      </p:sp>
    </p:spTree>
    <p:extLst>
      <p:ext uri="{BB962C8B-B14F-4D97-AF65-F5344CB8AC3E}">
        <p14:creationId xmlns:p14="http://schemas.microsoft.com/office/powerpoint/2010/main" val="35896765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orientace</a:t>
            </a:r>
            <a:r>
              <a:rPr lang="cs-CZ" sz="1800" dirty="0"/>
              <a:t> – členové týmu se vzájemně pozorují, zkoušejí prozkoumat okolí a orientují se ve vzniklé situaci, vládne zde velká nejistota a lidé se chovají spíše pasivně, členové týmu se na začátku hodně orientují na vedoucího a očekávají od něj, že vezme situaci do svých rukou;</a:t>
            </a:r>
          </a:p>
          <a:p>
            <a:pPr lvl="0" algn="just"/>
            <a:r>
              <a:rPr lang="cs-CZ" sz="1800" b="1" dirty="0"/>
              <a:t>konfrontace</a:t>
            </a:r>
            <a:r>
              <a:rPr lang="cs-CZ" sz="1800" dirty="0"/>
              <a:t> – členové se aktivně zapojují do dění v týmu a otevírají se, vyjadřují své názory a myšlenky, dochází zde ke konfrontaci s názory ostatních a vznikem různých sporů a rozmíšek;</a:t>
            </a:r>
          </a:p>
          <a:p>
            <a:pPr lvl="0" algn="just"/>
            <a:r>
              <a:rPr lang="cs-CZ" sz="1800" b="1" dirty="0"/>
              <a:t>organizace</a:t>
            </a:r>
            <a:r>
              <a:rPr lang="cs-CZ" sz="1800" i="1" dirty="0"/>
              <a:t> </a:t>
            </a:r>
            <a:r>
              <a:rPr lang="cs-CZ" sz="1800" dirty="0"/>
              <a:t>– tým se dostává do určité stabilní situace, členové se otevírají a účastní se rozhovorů a diskuzí, převládá snaha o harmonii a řešení nastavených úkolů;</a:t>
            </a:r>
          </a:p>
          <a:p>
            <a:pPr lvl="0" algn="just"/>
            <a:r>
              <a:rPr lang="cs-CZ" sz="1800" b="1" dirty="0"/>
              <a:t>integrace</a:t>
            </a:r>
            <a:r>
              <a:rPr lang="cs-CZ" sz="1800" dirty="0"/>
              <a:t> – dochází ke kombinaci silných stránek jednotlivých členů týmu, hledá se optimální řešení úkolu, nastavují se pravidla hry, tým si vytváří své normy a rozděluje si role;</a:t>
            </a:r>
          </a:p>
          <a:p>
            <a:pPr algn="just"/>
            <a:r>
              <a:rPr lang="cs-CZ" sz="1800" b="1" dirty="0"/>
              <a:t>odchod </a:t>
            </a:r>
            <a:r>
              <a:rPr lang="cs-CZ" sz="1800" dirty="0"/>
              <a:t>– dochází k rozpuštění pracovního týmu.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Fáze vývoje týmu</a:t>
            </a:r>
          </a:p>
        </p:txBody>
      </p:sp>
    </p:spTree>
    <p:extLst>
      <p:ext uri="{BB962C8B-B14F-4D97-AF65-F5344CB8AC3E}">
        <p14:creationId xmlns:p14="http://schemas.microsoft.com/office/powerpoint/2010/main" val="19561273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Práce je zábavnější v kolektivu.</a:t>
            </a:r>
          </a:p>
          <a:p>
            <a:pPr algn="just"/>
            <a:r>
              <a:rPr lang="cs-CZ" sz="1800" dirty="0"/>
              <a:t>Vzájemné doplňování nedostatků, pomáhání si.</a:t>
            </a:r>
          </a:p>
          <a:p>
            <a:pPr algn="just"/>
            <a:r>
              <a:rPr lang="cs-CZ" sz="1800" dirty="0"/>
              <a:t>Zlepšování díky výměně vzájemných znalostí a zkušeností.</a:t>
            </a:r>
          </a:p>
          <a:p>
            <a:pPr algn="just"/>
            <a:r>
              <a:rPr lang="cs-CZ" sz="1800" dirty="0"/>
              <a:t>Zvyšování výkonů díky soutěživosti.</a:t>
            </a:r>
          </a:p>
          <a:p>
            <a:pPr algn="just"/>
            <a:r>
              <a:rPr lang="cs-CZ" sz="1800" dirty="0"/>
              <a:t>Psychicky horší nedodat požadovaný úkol, když na člověka spoléhají ostatní.</a:t>
            </a:r>
          </a:p>
          <a:p>
            <a:pPr algn="just"/>
            <a:r>
              <a:rPr lang="cs-CZ" sz="1800" dirty="0"/>
              <a:t>Více hlav, více nápadů a úhlů pohledu.</a:t>
            </a:r>
          </a:p>
          <a:p>
            <a:pPr algn="just"/>
            <a:r>
              <a:rPr lang="cs-CZ" sz="1800" dirty="0"/>
              <a:t>Přenášení pozitivního přístupu na ostatní (nevýhody – negativního přístupu, demotivace).</a:t>
            </a:r>
          </a:p>
          <a:p>
            <a:pPr algn="just"/>
            <a:r>
              <a:rPr lang="cs-CZ" sz="1800" dirty="0"/>
              <a:t>Poznávání nových lidí.</a:t>
            </a:r>
          </a:p>
          <a:p>
            <a:pPr algn="just"/>
            <a:r>
              <a:rPr lang="cs-CZ" sz="1800" dirty="0"/>
              <a:t>Rozdělení povinností – zkrácení času a dělba práce.</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Výhody týmové práce</a:t>
            </a:r>
          </a:p>
        </p:txBody>
      </p:sp>
    </p:spTree>
    <p:extLst>
      <p:ext uri="{BB962C8B-B14F-4D97-AF65-F5344CB8AC3E}">
        <p14:creationId xmlns:p14="http://schemas.microsoft.com/office/powerpoint/2010/main" val="27769344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Výkon týmu může brzdit nebo ohrozit člen týmu, pokud měl zadaný klíčový úkol, a nesplnil jej.</a:t>
            </a:r>
          </a:p>
          <a:p>
            <a:pPr algn="just"/>
            <a:r>
              <a:rPr lang="cs-CZ" sz="1700" dirty="0"/>
              <a:t>Sdílení odpovědností, často za splnění odpovídají všichni.</a:t>
            </a:r>
          </a:p>
          <a:p>
            <a:pPr algn="just"/>
            <a:r>
              <a:rPr lang="cs-CZ" sz="1700" dirty="0"/>
              <a:t>Nižší motivace odvést výbornou práci, když si úspěch rozloží mezi všechny.</a:t>
            </a:r>
          </a:p>
          <a:p>
            <a:pPr algn="just"/>
            <a:r>
              <a:rPr lang="cs-CZ" sz="1700" dirty="0"/>
              <a:t>Příliš velké týmy často náročné na vedení a přináší menší výkonnost.</a:t>
            </a:r>
          </a:p>
          <a:p>
            <a:pPr algn="just"/>
            <a:r>
              <a:rPr lang="cs-CZ" sz="1700" dirty="0"/>
              <a:t>Zahálení (i nechtěné) díky sociální vazbám – začneme si povídat a najednou je hodina pryč.</a:t>
            </a:r>
          </a:p>
          <a:p>
            <a:pPr algn="just"/>
            <a:r>
              <a:rPr lang="cs-CZ" sz="1700" dirty="0"/>
              <a:t>Rozpad týmu při povahově/osobnostně nevhodném složení – lidé spolu nedokáží pracovat.</a:t>
            </a:r>
          </a:p>
          <a:p>
            <a:pPr algn="just"/>
            <a:r>
              <a:rPr lang="cs-CZ" sz="1700" dirty="0"/>
              <a:t>Hrozí rozpad ale i při příliš vhodném složení – milostné vztahy – rozchod – problémy (pokud má tým delší trvání).</a:t>
            </a:r>
          </a:p>
          <a:p>
            <a:pPr algn="just"/>
            <a:r>
              <a:rPr lang="cs-CZ" sz="1700" dirty="0"/>
              <a:t>Potřeba neustálé komunikace – občas a s některými lidmi to může být náročné.</a:t>
            </a:r>
          </a:p>
          <a:p>
            <a:pPr algn="just"/>
            <a:r>
              <a:rPr lang="cs-CZ" sz="1700" dirty="0"/>
              <a:t>Některým lidem práce v týmu nemusí vyhovovat.</a:t>
            </a:r>
          </a:p>
          <a:p>
            <a:pPr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Nevýhody týmové práce</a:t>
            </a:r>
          </a:p>
        </p:txBody>
      </p:sp>
    </p:spTree>
    <p:extLst>
      <p:ext uri="{BB962C8B-B14F-4D97-AF65-F5344CB8AC3E}">
        <p14:creationId xmlns:p14="http://schemas.microsoft.com/office/powerpoint/2010/main" val="1070269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Můžeme rozlišit </a:t>
            </a:r>
            <a:r>
              <a:rPr lang="cs-CZ" sz="1800" b="1" dirty="0"/>
              <a:t>čtyři generace </a:t>
            </a:r>
            <a:r>
              <a:rPr lang="cs-CZ" sz="1800" b="1" dirty="0" err="1"/>
              <a:t>time</a:t>
            </a:r>
            <a:r>
              <a:rPr lang="cs-CZ" sz="1800" b="1" dirty="0"/>
              <a:t> managementu</a:t>
            </a:r>
            <a:r>
              <a:rPr lang="cs-CZ" sz="1800" dirty="0"/>
              <a:t>, které vznikaly postupně v závislosti na přístupu k času:</a:t>
            </a:r>
          </a:p>
          <a:p>
            <a:pPr lvl="0" algn="just"/>
            <a:r>
              <a:rPr lang="cs-CZ" sz="1800" b="1" i="1" dirty="0"/>
              <a:t>1. generace: Co dělat?</a:t>
            </a:r>
            <a:r>
              <a:rPr lang="cs-CZ" sz="1800" dirty="0"/>
              <a:t> – cílem bylo vytvoření seznamu úkolů, které bylo třeba vykonat, přičemž nebyla rozlišována jejich důležitost;</a:t>
            </a:r>
          </a:p>
          <a:p>
            <a:pPr lvl="0" algn="just"/>
            <a:r>
              <a:rPr lang="cs-CZ" sz="1800" b="1" i="1" dirty="0"/>
              <a:t>2. generace: Co a kdy dělat?</a:t>
            </a:r>
            <a:r>
              <a:rPr lang="cs-CZ" sz="1800" dirty="0"/>
              <a:t> – dochází k přiřazování časového údaje k úkolům a povinnostem bez označení práce s prioritou;</a:t>
            </a:r>
          </a:p>
          <a:p>
            <a:pPr lvl="0" algn="just"/>
            <a:r>
              <a:rPr lang="cs-CZ" sz="1800" b="1" i="1" dirty="0"/>
              <a:t>3. generace: Co, kdy a jak dělat?</a:t>
            </a:r>
            <a:r>
              <a:rPr lang="cs-CZ" sz="1800" dirty="0"/>
              <a:t> – propracovaný přístup k plánování času zahrnující určení priorit, vlastních hodnot, zabývající se stanovením cílů a denním plánováním;</a:t>
            </a:r>
          </a:p>
          <a:p>
            <a:pPr algn="just"/>
            <a:r>
              <a:rPr lang="cs-CZ" sz="1800" b="1" i="1" dirty="0"/>
              <a:t>4. generace – Člověk</a:t>
            </a:r>
            <a:r>
              <a:rPr lang="cs-CZ" sz="1800" dirty="0"/>
              <a:t> – pozornost věnována samotnému člověku a uspokojení jeho potřeb, základními principy jsou: člověk je více než čas, cesta je víc než cíl, zevnitř je víc než zvenku, pomalu je víc než rychle, celek je víc než část.</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Generace </a:t>
            </a:r>
            <a:r>
              <a:rPr lang="cs-CZ" dirty="0" err="1"/>
              <a:t>Time</a:t>
            </a:r>
            <a:r>
              <a:rPr lang="cs-CZ" dirty="0"/>
              <a:t> managementu</a:t>
            </a:r>
          </a:p>
        </p:txBody>
      </p:sp>
    </p:spTree>
    <p:extLst>
      <p:ext uri="{BB962C8B-B14F-4D97-AF65-F5344CB8AC3E}">
        <p14:creationId xmlns:p14="http://schemas.microsoft.com/office/powerpoint/2010/main" val="1139154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Významnou a neoddělitelnou součástí </a:t>
            </a:r>
            <a:r>
              <a:rPr lang="cs-CZ" sz="1800" dirty="0" err="1"/>
              <a:t>Time</a:t>
            </a:r>
            <a:r>
              <a:rPr lang="cs-CZ" sz="1800" dirty="0"/>
              <a:t> managementu je plánování času. </a:t>
            </a:r>
          </a:p>
          <a:p>
            <a:pPr marL="0" indent="0" algn="just">
              <a:buNone/>
            </a:pPr>
            <a:r>
              <a:rPr lang="cs-CZ" sz="1800" dirty="0"/>
              <a:t>Podle P. </a:t>
            </a:r>
            <a:r>
              <a:rPr lang="cs-CZ" sz="1800" dirty="0" err="1"/>
              <a:t>Druckera</a:t>
            </a:r>
            <a:r>
              <a:rPr lang="cs-CZ" sz="1800" dirty="0"/>
              <a:t> je pro efektivitu manažerů vhodné rozdělit plánování do těchto fází:</a:t>
            </a:r>
          </a:p>
          <a:p>
            <a:pPr lvl="0" algn="just"/>
            <a:r>
              <a:rPr lang="cs-CZ" sz="1800" dirty="0"/>
              <a:t>zaznamenání času – časové snímky dne;</a:t>
            </a:r>
          </a:p>
          <a:p>
            <a:pPr lvl="0" algn="just"/>
            <a:r>
              <a:rPr lang="cs-CZ" sz="1800" dirty="0"/>
              <a:t>řízení času – na základě časového snímku dne jsou neproduktivní činnosti rozděleny do těchto kategorií: </a:t>
            </a:r>
          </a:p>
          <a:p>
            <a:pPr lvl="1" algn="just"/>
            <a:r>
              <a:rPr lang="cs-CZ" sz="1800" dirty="0"/>
              <a:t>činnosti, které není třeba vůbec dělat, a můžeme se jich zbavit;</a:t>
            </a:r>
          </a:p>
          <a:p>
            <a:pPr lvl="1" algn="just"/>
            <a:r>
              <a:rPr lang="cs-CZ" sz="1800" dirty="0"/>
              <a:t>činnosti, které může dělat stejně dobře nebo lépe někdo jiný;</a:t>
            </a:r>
          </a:p>
          <a:p>
            <a:pPr lvl="1" algn="just"/>
            <a:r>
              <a:rPr lang="cs-CZ" sz="1800" dirty="0"/>
              <a:t>činnosti, jejichž vykonáváním mrhá pracovník časem jiných lidí. </a:t>
            </a:r>
          </a:p>
          <a:p>
            <a:pPr algn="just"/>
            <a:r>
              <a:rPr lang="cs-CZ" sz="1800" dirty="0"/>
              <a:t>slučování času – nastavení dostatečně velkých časových úseků.</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Plánování času</a:t>
            </a:r>
          </a:p>
        </p:txBody>
      </p:sp>
    </p:spTree>
    <p:extLst>
      <p:ext uri="{BB962C8B-B14F-4D97-AF65-F5344CB8AC3E}">
        <p14:creationId xmlns:p14="http://schemas.microsoft.com/office/powerpoint/2010/main" val="55053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zaznamenávat a rozpracovávat priority, cíle, úkoly, činnosti </a:t>
            </a:r>
          </a:p>
          <a:p>
            <a:pPr algn="just"/>
            <a:r>
              <a:rPr lang="cs-CZ" sz="1800" dirty="0"/>
              <a:t>plánovat pomocí kalendáře od roční až po denní úroveň</a:t>
            </a:r>
          </a:p>
          <a:p>
            <a:pPr algn="just"/>
            <a:r>
              <a:rPr lang="cs-CZ" sz="1800" dirty="0"/>
              <a:t>pohotově zachytit nápady a různé poznámky </a:t>
            </a:r>
          </a:p>
          <a:p>
            <a:pPr algn="just"/>
            <a:r>
              <a:rPr lang="cs-CZ" sz="1800" dirty="0"/>
              <a:t>připravovat se na jednání a provádět jeho záznam </a:t>
            </a:r>
          </a:p>
          <a:p>
            <a:pPr algn="just"/>
            <a:r>
              <a:rPr lang="cs-CZ" sz="1800" dirty="0"/>
              <a:t>přehledně uchovávat adresy, telefonní čísla a další údaje </a:t>
            </a:r>
          </a:p>
          <a:p>
            <a:pPr algn="just"/>
            <a:r>
              <a:rPr lang="cs-CZ" sz="1800" dirty="0"/>
              <a:t>shromažďovat informace (modely různých projektů, atd.) </a:t>
            </a:r>
          </a:p>
          <a:p>
            <a:pPr algn="just"/>
            <a:r>
              <a:rPr lang="cs-CZ" sz="1800" dirty="0"/>
              <a:t>uchovávat kreditní karty, diskety, vizitky </a:t>
            </a:r>
          </a:p>
          <a:p>
            <a:pPr algn="just"/>
            <a:r>
              <a:rPr lang="cs-CZ" sz="1800" dirty="0"/>
              <a:t>vést evidenci financí, postřehů, zážitků atd. </a:t>
            </a:r>
          </a:p>
          <a:p>
            <a:pPr algn="just"/>
            <a:r>
              <a:rPr lang="cs-CZ" sz="1800" dirty="0"/>
              <a:t>mít plánovací systém neustále u sebe </a:t>
            </a:r>
          </a:p>
          <a:p>
            <a:pPr algn="just"/>
            <a:r>
              <a:rPr lang="cs-CZ" sz="1800" dirty="0"/>
              <a:t>podporovat vlastnosti naší mysli – to je asociační vazby a kombinační schopnosti </a:t>
            </a:r>
          </a:p>
          <a:p>
            <a:pPr algn="just"/>
            <a:r>
              <a:rPr lang="cs-CZ" sz="1800" dirty="0"/>
              <a:t>nadhled – ten je podmínkou pro udržení rovnováhy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Nástroje plánování času</a:t>
            </a:r>
          </a:p>
        </p:txBody>
      </p:sp>
    </p:spTree>
    <p:extLst>
      <p:ext uri="{BB962C8B-B14F-4D97-AF65-F5344CB8AC3E}">
        <p14:creationId xmlns:p14="http://schemas.microsoft.com/office/powerpoint/2010/main" val="4276519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63550" lvl="1">
              <a:buFont typeface="Arial" panose="020B0604020202020204" pitchFamily="34" charset="0"/>
              <a:buChar char="•"/>
            </a:pPr>
            <a:r>
              <a:rPr lang="cs-CZ" sz="1800" dirty="0"/>
              <a:t>Pracovní činnosti – 1/4  týdenního času, tj. 42 h. (5x8)</a:t>
            </a:r>
          </a:p>
          <a:p>
            <a:pPr marL="463550" lvl="1">
              <a:buFont typeface="Arial" panose="020B0604020202020204" pitchFamily="34" charset="0"/>
              <a:buChar char="•"/>
            </a:pPr>
            <a:endParaRPr lang="cs-CZ" sz="1800" dirty="0"/>
          </a:p>
          <a:p>
            <a:pPr marL="463550" lvl="1">
              <a:buFont typeface="Arial" panose="020B0604020202020204" pitchFamily="34" charset="0"/>
              <a:buChar char="•"/>
            </a:pPr>
            <a:r>
              <a:rPr lang="cs-CZ" sz="1800" dirty="0"/>
              <a:t>Rodina a komunitní činnosti – 1/4 týdenního času, tj. 42 h.</a:t>
            </a:r>
          </a:p>
          <a:p>
            <a:pPr marL="463550" lvl="1">
              <a:buFont typeface="Arial" panose="020B0604020202020204" pitchFamily="34" charset="0"/>
              <a:buChar char="•"/>
            </a:pPr>
            <a:endParaRPr lang="cs-CZ" sz="1800" dirty="0"/>
          </a:p>
          <a:p>
            <a:pPr marL="463550" lvl="1">
              <a:buFont typeface="Arial" panose="020B0604020202020204" pitchFamily="34" charset="0"/>
              <a:buChar char="•"/>
            </a:pPr>
            <a:r>
              <a:rPr lang="cs-CZ" sz="1800" dirty="0"/>
              <a:t>Osobní činnosti – 1/6 týdenního času, tj. 28 h.</a:t>
            </a:r>
          </a:p>
          <a:p>
            <a:pPr marL="463550" lvl="1">
              <a:buFont typeface="Arial" panose="020B0604020202020204" pitchFamily="34" charset="0"/>
              <a:buChar char="•"/>
            </a:pPr>
            <a:endParaRPr lang="cs-CZ" sz="1800" dirty="0"/>
          </a:p>
          <a:p>
            <a:pPr marL="463550" lvl="1">
              <a:buFont typeface="Arial" panose="020B0604020202020204" pitchFamily="34" charset="0"/>
              <a:buChar char="•"/>
            </a:pPr>
            <a:r>
              <a:rPr lang="cs-CZ" sz="1800" dirty="0"/>
              <a:t>Klidové činnosti – 1/3 týdenního času, tj. 56 h. (7x8)</a:t>
            </a:r>
          </a:p>
          <a:p>
            <a:pPr algn="just"/>
            <a:endParaRPr lang="cs-CZ" sz="1800" dirty="0"/>
          </a:p>
          <a:p>
            <a:pPr algn="just"/>
            <a:r>
              <a:rPr lang="cs-CZ" sz="1800" dirty="0"/>
              <a:t>Proces plánování času, jehož součástí je analýza využívání času, umožňuje určit největší zloděje času, tedy činnosti nebo osoby způsobující plýtvání časem.</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Optimální rozložení času v běžném pracovním týdnu</a:t>
            </a:r>
          </a:p>
        </p:txBody>
      </p:sp>
    </p:spTree>
    <p:extLst>
      <p:ext uri="{BB962C8B-B14F-4D97-AF65-F5344CB8AC3E}">
        <p14:creationId xmlns:p14="http://schemas.microsoft.com/office/powerpoint/2010/main" val="1410751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Interní zloději času</a:t>
            </a:r>
          </a:p>
          <a:p>
            <a:pPr marL="357188" lvl="1" indent="-357188" algn="just">
              <a:buFont typeface="Arial" panose="020B0604020202020204" pitchFamily="34" charset="0"/>
              <a:buChar char="•"/>
            </a:pPr>
            <a:r>
              <a:rPr lang="cs-CZ" sz="1800" dirty="0"/>
              <a:t>Nedostatečná organizace</a:t>
            </a:r>
          </a:p>
          <a:p>
            <a:pPr marL="357188" lvl="1" indent="-357188" algn="just">
              <a:buFont typeface="Arial" panose="020B0604020202020204" pitchFamily="34" charset="0"/>
              <a:buChar char="•"/>
            </a:pPr>
            <a:r>
              <a:rPr lang="cs-CZ" sz="1800" dirty="0"/>
              <a:t>Odkládání </a:t>
            </a:r>
          </a:p>
          <a:p>
            <a:pPr marL="357188" lvl="1" indent="-357188" algn="just">
              <a:buFont typeface="Arial" panose="020B0604020202020204" pitchFamily="34" charset="0"/>
              <a:buChar char="•"/>
            </a:pPr>
            <a:r>
              <a:rPr lang="cs-CZ" sz="1800" dirty="0"/>
              <a:t>Neschopnost říci „ne“</a:t>
            </a:r>
          </a:p>
          <a:p>
            <a:pPr marL="357188" lvl="1" indent="-357188" algn="just">
              <a:buFont typeface="Arial" panose="020B0604020202020204" pitchFamily="34" charset="0"/>
              <a:buChar char="•"/>
            </a:pPr>
            <a:r>
              <a:rPr lang="cs-CZ" sz="1800" dirty="0"/>
              <a:t>Nedostačující zájem</a:t>
            </a:r>
          </a:p>
          <a:p>
            <a:pPr marL="357188" lvl="1" indent="-357188" algn="just">
              <a:buFont typeface="Arial" panose="020B0604020202020204" pitchFamily="34" charset="0"/>
              <a:buChar char="•"/>
            </a:pPr>
            <a:r>
              <a:rPr lang="cs-CZ" sz="1800" dirty="0"/>
              <a:t>Vyhaslost </a:t>
            </a:r>
          </a:p>
          <a:p>
            <a:pPr marL="0" indent="0" algn="just">
              <a:buNone/>
            </a:pPr>
            <a:r>
              <a:rPr lang="cs-CZ" sz="1800" b="1" dirty="0"/>
              <a:t>Externí zloději času</a:t>
            </a:r>
          </a:p>
          <a:p>
            <a:pPr marL="357188" lvl="1" indent="-357188" algn="just">
              <a:buFont typeface="Arial" panose="020B0604020202020204" pitchFamily="34" charset="0"/>
              <a:buChar char="•"/>
            </a:pPr>
            <a:r>
              <a:rPr lang="cs-CZ" sz="1800" dirty="0"/>
              <a:t>Návštěvníci</a:t>
            </a:r>
          </a:p>
          <a:p>
            <a:pPr marL="357188" lvl="1" indent="-357188" algn="just">
              <a:buFont typeface="Arial" panose="020B0604020202020204" pitchFamily="34" charset="0"/>
              <a:buChar char="•"/>
            </a:pPr>
            <a:r>
              <a:rPr lang="cs-CZ" sz="1800" dirty="0"/>
              <a:t>Telefon</a:t>
            </a:r>
          </a:p>
          <a:p>
            <a:pPr marL="357188" lvl="1" indent="-357188" algn="just">
              <a:buFont typeface="Arial" panose="020B0604020202020204" pitchFamily="34" charset="0"/>
              <a:buChar char="•"/>
            </a:pPr>
            <a:r>
              <a:rPr lang="cs-CZ" sz="1800" dirty="0"/>
              <a:t>Pošta</a:t>
            </a:r>
          </a:p>
          <a:p>
            <a:pPr marL="357188" lvl="1" indent="-357188" algn="just">
              <a:buFont typeface="Arial" panose="020B0604020202020204" pitchFamily="34" charset="0"/>
              <a:buChar char="•"/>
            </a:pPr>
            <a:r>
              <a:rPr lang="cs-CZ" sz="1800" dirty="0"/>
              <a:t>Čekání</a:t>
            </a:r>
          </a:p>
          <a:p>
            <a:pPr marL="357188" lvl="1" indent="-357188" algn="just">
              <a:buFont typeface="Arial" panose="020B0604020202020204" pitchFamily="34" charset="0"/>
              <a:buChar char="•"/>
            </a:pPr>
            <a:r>
              <a:rPr lang="cs-CZ" sz="1800" dirty="0"/>
              <a:t>Porady a jednání</a:t>
            </a:r>
          </a:p>
          <a:p>
            <a:pPr marL="463550" lvl="1" algn="just">
              <a:buFont typeface="Arial" panose="020B0604020202020204" pitchFamily="34" charset="0"/>
              <a:buChar char="•"/>
            </a:pPr>
            <a:endParaRPr lang="cs-CZ" sz="1800" dirty="0"/>
          </a:p>
          <a:p>
            <a:pPr marL="463550" lvl="1" algn="just">
              <a:buFont typeface="Arial" panose="020B0604020202020204" pitchFamily="34" charset="0"/>
              <a:buChar char="•"/>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Zloději času</a:t>
            </a:r>
          </a:p>
        </p:txBody>
      </p:sp>
    </p:spTree>
    <p:extLst>
      <p:ext uri="{BB962C8B-B14F-4D97-AF65-F5344CB8AC3E}">
        <p14:creationId xmlns:p14="http://schemas.microsoft.com/office/powerpoint/2010/main" val="388251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Na základě zjištění ohledně práce a využívání času je možné použít některou z technik řízení času. </a:t>
            </a:r>
          </a:p>
          <a:p>
            <a:pPr algn="just"/>
            <a:endParaRPr lang="cs-CZ" sz="1800" dirty="0"/>
          </a:p>
          <a:p>
            <a:pPr marL="0" indent="0" algn="just">
              <a:buNone/>
            </a:pPr>
            <a:r>
              <a:rPr lang="cs-CZ" sz="1800" dirty="0"/>
              <a:t>Mezi nejběžněji používané </a:t>
            </a:r>
            <a:r>
              <a:rPr lang="cs-CZ" sz="1800" b="1" dirty="0"/>
              <a:t>techniky řízení času</a:t>
            </a:r>
            <a:r>
              <a:rPr lang="cs-CZ" sz="1800" dirty="0"/>
              <a:t> patří:</a:t>
            </a:r>
          </a:p>
          <a:p>
            <a:pPr lvl="0" algn="just"/>
            <a:r>
              <a:rPr lang="cs-CZ" sz="1800" dirty="0"/>
              <a:t>delegování;</a:t>
            </a:r>
          </a:p>
          <a:p>
            <a:pPr lvl="0" algn="just"/>
            <a:r>
              <a:rPr lang="cs-CZ" sz="1800" dirty="0" err="1"/>
              <a:t>Paretovo</a:t>
            </a:r>
            <a:r>
              <a:rPr lang="cs-CZ" sz="1800" dirty="0"/>
              <a:t> pravidlo – rozdělení času na základě </a:t>
            </a:r>
            <a:r>
              <a:rPr lang="cs-CZ" sz="1800" dirty="0" err="1"/>
              <a:t>Paretova</a:t>
            </a:r>
            <a:r>
              <a:rPr lang="cs-CZ" sz="1800" dirty="0"/>
              <a:t> pravidla 80/20: 20% vynaloženého času na konkrétní aktivity přinese 80% výsledků;</a:t>
            </a:r>
          </a:p>
          <a:p>
            <a:pPr lvl="0" algn="just"/>
            <a:r>
              <a:rPr lang="cs-CZ" sz="1800" dirty="0"/>
              <a:t>analýza ABC – seřazuje úkoly do kategorií A, B, C na základě </a:t>
            </a:r>
            <a:r>
              <a:rPr lang="cs-CZ" sz="1800" dirty="0" err="1"/>
              <a:t>Paretova</a:t>
            </a:r>
            <a:r>
              <a:rPr lang="cs-CZ" sz="1800" dirty="0"/>
              <a:t> pravidla;</a:t>
            </a:r>
          </a:p>
          <a:p>
            <a:pPr algn="just"/>
            <a:r>
              <a:rPr lang="cs-CZ" sz="1800" dirty="0" err="1"/>
              <a:t>Eisenhowerův</a:t>
            </a:r>
            <a:r>
              <a:rPr lang="cs-CZ" sz="1800" dirty="0"/>
              <a:t> princip – rozdělení úkolů do </a:t>
            </a:r>
            <a:r>
              <a:rPr lang="cs-CZ" sz="1800" dirty="0" err="1"/>
              <a:t>skupion</a:t>
            </a:r>
            <a:r>
              <a:rPr lang="cs-CZ" sz="1800" dirty="0"/>
              <a:t> podle toho, nakolik přispívají k dosažení cílů na: A důležité a nutné, B důležité, C nutné, D ani důležité ani nutné. </a:t>
            </a:r>
          </a:p>
          <a:p>
            <a:pPr marL="463550" lvl="1" algn="just">
              <a:buFont typeface="Arial" panose="020B0604020202020204" pitchFamily="34" charset="0"/>
              <a:buChar char="•"/>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Techniky řízení času</a:t>
            </a:r>
          </a:p>
        </p:txBody>
      </p:sp>
    </p:spTree>
    <p:extLst>
      <p:ext uri="{BB962C8B-B14F-4D97-AF65-F5344CB8AC3E}">
        <p14:creationId xmlns:p14="http://schemas.microsoft.com/office/powerpoint/2010/main" val="1129723467"/>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4215</TotalTime>
  <Words>2126</Words>
  <Application>Microsoft Office PowerPoint</Application>
  <PresentationFormat>Předvádění na obrazovce (16:9)</PresentationFormat>
  <Paragraphs>290</Paragraphs>
  <Slides>33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33</vt:i4>
      </vt:variant>
    </vt:vector>
  </HeadingPairs>
  <TitlesOfParts>
    <vt:vector size="38" baseType="lpstr">
      <vt:lpstr>Arial</vt:lpstr>
      <vt:lpstr>Calibri</vt:lpstr>
      <vt:lpstr>Enriqueta</vt:lpstr>
      <vt:lpstr>Times New Roman</vt:lpstr>
      <vt:lpstr>SLU</vt:lpstr>
      <vt:lpstr>Manažerské techniky a přístupy</vt:lpstr>
      <vt:lpstr>Manažerské přístupy</vt:lpstr>
      <vt:lpstr>Time management</vt:lpstr>
      <vt:lpstr>Generace Time managementu</vt:lpstr>
      <vt:lpstr>Plánování času</vt:lpstr>
      <vt:lpstr>Nástroje plánování času</vt:lpstr>
      <vt:lpstr>Optimální rozložení času v běžném pracovním týdnu</vt:lpstr>
      <vt:lpstr>Zloději času</vt:lpstr>
      <vt:lpstr>Techniky řízení času</vt:lpstr>
      <vt:lpstr>Paretovo pravidlo</vt:lpstr>
      <vt:lpstr>Paretovo pravidlo</vt:lpstr>
      <vt:lpstr>ABC analýza</vt:lpstr>
      <vt:lpstr>Eisenhowerův princip I</vt:lpstr>
      <vt:lpstr>Eisenhowerův princip II</vt:lpstr>
      <vt:lpstr>Eisenhowerova matice</vt:lpstr>
      <vt:lpstr>Pravidla řízení času</vt:lpstr>
      <vt:lpstr>Delegování</vt:lpstr>
      <vt:lpstr>Míra delegování</vt:lpstr>
      <vt:lpstr>Cíl delegování</vt:lpstr>
      <vt:lpstr>Proces delegování</vt:lpstr>
      <vt:lpstr>Činnosti vhodné k delegování</vt:lpstr>
      <vt:lpstr>Činnosti nevhodné k delegování</vt:lpstr>
      <vt:lpstr>Plánování delegování</vt:lpstr>
      <vt:lpstr>Plánování delegování</vt:lpstr>
      <vt:lpstr>Týmová práce</vt:lpstr>
      <vt:lpstr>Týmová práce</vt:lpstr>
      <vt:lpstr>Týmy I</vt:lpstr>
      <vt:lpstr>Týmy II</vt:lpstr>
      <vt:lpstr>Týmy III</vt:lpstr>
      <vt:lpstr>Týmové role podle Belbina</vt:lpstr>
      <vt:lpstr>Fáze vývoje týmu</vt:lpstr>
      <vt:lpstr>Výhody týmové práce</vt:lpstr>
      <vt:lpstr>Nevýhody týmové práce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student</cp:lastModifiedBy>
  <cp:revision>473</cp:revision>
  <dcterms:created xsi:type="dcterms:W3CDTF">2016-07-06T15:42:34Z</dcterms:created>
  <dcterms:modified xsi:type="dcterms:W3CDTF">2022-03-01T13:49:42Z</dcterms:modified>
</cp:coreProperties>
</file>