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7"/>
  </p:notesMasterIdLst>
  <p:sldIdLst>
    <p:sldId id="256" r:id="rId2"/>
    <p:sldId id="322" r:id="rId3"/>
    <p:sldId id="323" r:id="rId4"/>
    <p:sldId id="324" r:id="rId5"/>
    <p:sldId id="325" r:id="rId6"/>
    <p:sldId id="326" r:id="rId7"/>
    <p:sldId id="327" r:id="rId8"/>
    <p:sldId id="328" r:id="rId9"/>
    <p:sldId id="330" r:id="rId10"/>
    <p:sldId id="331" r:id="rId11"/>
    <p:sldId id="351" r:id="rId12"/>
    <p:sldId id="300" r:id="rId13"/>
    <p:sldId id="301" r:id="rId14"/>
    <p:sldId id="308" r:id="rId15"/>
    <p:sldId id="310" r:id="rId16"/>
    <p:sldId id="302" r:id="rId17"/>
    <p:sldId id="352" r:id="rId18"/>
    <p:sldId id="259" r:id="rId19"/>
    <p:sldId id="353" r:id="rId20"/>
    <p:sldId id="266" r:id="rId21"/>
    <p:sldId id="299" r:id="rId22"/>
    <p:sldId id="268" r:id="rId23"/>
    <p:sldId id="354" r:id="rId24"/>
    <p:sldId id="329" r:id="rId25"/>
    <p:sldId id="332" r:id="rId26"/>
    <p:sldId id="333" r:id="rId27"/>
    <p:sldId id="355" r:id="rId28"/>
    <p:sldId id="335" r:id="rId29"/>
    <p:sldId id="334" r:id="rId30"/>
    <p:sldId id="336" r:id="rId31"/>
    <p:sldId id="337" r:id="rId32"/>
    <p:sldId id="338" r:id="rId33"/>
    <p:sldId id="339" r:id="rId34"/>
    <p:sldId id="340" r:id="rId35"/>
    <p:sldId id="341" r:id="rId36"/>
    <p:sldId id="342" r:id="rId37"/>
    <p:sldId id="343" r:id="rId38"/>
    <p:sldId id="344" r:id="rId39"/>
    <p:sldId id="345" r:id="rId40"/>
    <p:sldId id="346" r:id="rId41"/>
    <p:sldId id="356" r:id="rId42"/>
    <p:sldId id="347" r:id="rId43"/>
    <p:sldId id="348" r:id="rId44"/>
    <p:sldId id="349" r:id="rId45"/>
    <p:sldId id="350" r:id="rId46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414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08.03.2022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Koncepční vymezení managementu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přednáška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i="1" dirty="0"/>
              <a:t>Manažeři první linie</a:t>
            </a:r>
            <a:r>
              <a:rPr lang="cs-CZ" sz="1800" dirty="0"/>
              <a:t> (nejnižší manažeři – </a:t>
            </a:r>
            <a:r>
              <a:rPr lang="cs-CZ" sz="1800" dirty="0" err="1"/>
              <a:t>lower</a:t>
            </a:r>
            <a:r>
              <a:rPr lang="cs-CZ" sz="1800" dirty="0"/>
              <a:t> management) jsou takoví manažeři, kteří působí na nejnižším stupni řízení a jsou v bezprostředním styku s výkonnými pracovníky. </a:t>
            </a:r>
          </a:p>
          <a:p>
            <a:pPr algn="just"/>
            <a:r>
              <a:rPr lang="cs-CZ" sz="1800" dirty="0"/>
              <a:t>Jedná se například o mistry, dílovedoucí, vedoucí prodejny, primáře, vedoucí kateder atd. </a:t>
            </a:r>
          </a:p>
          <a:p>
            <a:pPr algn="just"/>
            <a:r>
              <a:rPr lang="cs-CZ" sz="1800" dirty="0"/>
              <a:t>Mezi hlavní úkoly manažery první linie patří rozhodování o každodenních, operativních úkolech a problémech na svém oddělení. </a:t>
            </a:r>
          </a:p>
          <a:p>
            <a:pPr algn="just"/>
            <a:r>
              <a:rPr lang="cs-CZ" sz="1800" dirty="0"/>
              <a:t>Převažujícími aktivitami těchto manažerů jsou komunikace s nadřízenými a podřízenými, organizace práce, konkretizace práce na úroveň úkolů pro jednotlivé pracovníky, vedení a motivace podřízených a hodnocení výsledků jejich práce apod.</a:t>
            </a:r>
          </a:p>
          <a:p>
            <a:pPr algn="just"/>
            <a:r>
              <a:rPr lang="cs-CZ" sz="1800" dirty="0"/>
              <a:t>Pro operativní řízení jsou typické činnosti s časovým horizontem týdenním, měsíčním nebo čtvrtletním (Váchal et al., 2013). 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Typologie manažerů IV</a:t>
            </a:r>
          </a:p>
        </p:txBody>
      </p:sp>
    </p:spTree>
    <p:extLst>
      <p:ext uri="{BB962C8B-B14F-4D97-AF65-F5344CB8AC3E}">
        <p14:creationId xmlns:p14="http://schemas.microsoft.com/office/powerpoint/2010/main" val="9398592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328592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Vedení porad a schůzek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683568" y="3219822"/>
            <a:ext cx="4968552" cy="13681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800" dirty="0">
                <a:solidFill>
                  <a:schemeClr val="bg1"/>
                </a:solidFill>
              </a:rPr>
              <a:t>„I ten nejjednodušší problém se stane neřešitelným, diskutuje-li se o něm na dostatečném počtu zasedání.“</a:t>
            </a:r>
          </a:p>
          <a:p>
            <a:pPr marL="0" indent="0">
              <a:buNone/>
            </a:pPr>
            <a:r>
              <a:rPr lang="cs-CZ" sz="1800" dirty="0">
                <a:solidFill>
                  <a:schemeClr val="bg1"/>
                </a:solidFill>
              </a:rPr>
              <a:t>			Murphyho zákony</a:t>
            </a:r>
          </a:p>
          <a:p>
            <a:pPr marL="0" indent="0" algn="r">
              <a:buNone/>
            </a:pPr>
            <a:endParaRPr lang="cs-CZ" sz="1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</a:p>
        </p:txBody>
      </p:sp>
    </p:spTree>
    <p:extLst>
      <p:ext uri="{BB962C8B-B14F-4D97-AF65-F5344CB8AC3E}">
        <p14:creationId xmlns:p14="http://schemas.microsoft.com/office/powerpoint/2010/main" val="8610915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/>
              <a:t>Veřejné schůze</a:t>
            </a:r>
          </a:p>
          <a:p>
            <a:r>
              <a:rPr lang="cs-CZ" sz="2400" dirty="0"/>
              <a:t>Interní porady</a:t>
            </a:r>
          </a:p>
          <a:p>
            <a:pPr lvl="1"/>
            <a:r>
              <a:rPr lang="cs-CZ" sz="2400" dirty="0"/>
              <a:t>Periodické</a:t>
            </a:r>
          </a:p>
          <a:p>
            <a:pPr lvl="1"/>
            <a:r>
              <a:rPr lang="cs-CZ" sz="2400" dirty="0"/>
              <a:t>Informativní</a:t>
            </a:r>
          </a:p>
          <a:p>
            <a:pPr lvl="1"/>
            <a:r>
              <a:rPr lang="cs-CZ" sz="2400" dirty="0"/>
              <a:t>Koordinační</a:t>
            </a:r>
          </a:p>
          <a:p>
            <a:pPr lvl="1"/>
            <a:r>
              <a:rPr lang="cs-CZ" sz="2400" dirty="0"/>
              <a:t>Řešitelské inovativní</a:t>
            </a:r>
          </a:p>
          <a:p>
            <a:pPr lvl="1"/>
            <a:r>
              <a:rPr lang="cs-CZ" sz="2400" dirty="0"/>
              <a:t>Řešitelské problémové</a:t>
            </a:r>
          </a:p>
          <a:p>
            <a:pPr lvl="1"/>
            <a:r>
              <a:rPr lang="cs-CZ" sz="2400" dirty="0"/>
              <a:t>Rozhodovací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Typy porad</a:t>
            </a:r>
          </a:p>
        </p:txBody>
      </p:sp>
    </p:spTree>
    <p:extLst>
      <p:ext uri="{BB962C8B-B14F-4D97-AF65-F5344CB8AC3E}">
        <p14:creationId xmlns:p14="http://schemas.microsoft.com/office/powerpoint/2010/main" val="1520405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cs-CZ" sz="2000" b="1" dirty="0"/>
              <a:t>Příprava porady</a:t>
            </a:r>
          </a:p>
          <a:p>
            <a:pPr marL="880110" lvl="1" indent="-514350"/>
            <a:r>
              <a:rPr lang="cs-CZ" sz="2000" dirty="0"/>
              <a:t>Stanovení důvodu</a:t>
            </a:r>
          </a:p>
          <a:p>
            <a:pPr marL="880110" lvl="1" indent="-514350"/>
            <a:r>
              <a:rPr lang="cs-CZ" sz="2000" dirty="0"/>
              <a:t>Program porady</a:t>
            </a:r>
          </a:p>
          <a:p>
            <a:pPr marL="880110" lvl="1" indent="-514350"/>
            <a:r>
              <a:rPr lang="cs-CZ" sz="2000" dirty="0"/>
              <a:t>Výběr osob na poradu</a:t>
            </a:r>
          </a:p>
          <a:p>
            <a:pPr marL="880110" lvl="1" indent="-514350"/>
            <a:r>
              <a:rPr lang="cs-CZ" sz="2000" dirty="0"/>
              <a:t>Volba místnosti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000" b="1" dirty="0"/>
              <a:t>Konání porady</a:t>
            </a:r>
          </a:p>
          <a:p>
            <a:pPr marL="880110" lvl="1" indent="-514350"/>
            <a:r>
              <a:rPr lang="cs-CZ" sz="2000" dirty="0"/>
              <a:t>Typy účastníků porady – hádavý, pozitivní, vševědoucí, upovídaný, bázlivý, nepřístupný, nezúčastněný, věčný tazatel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000" b="1" dirty="0"/>
              <a:t>Činnosti po poradě</a:t>
            </a:r>
          </a:p>
          <a:p>
            <a:pPr marL="450850" lvl="1" indent="-85725">
              <a:buNone/>
            </a:pPr>
            <a:r>
              <a:rPr lang="cs-CZ" sz="2000" dirty="0"/>
              <a:t>„Nejhorší chybou je neudělat z porady žádný zápis. Druhou horší chybou je udělat špatný zápis.“ (Mackenzie)</a:t>
            </a:r>
          </a:p>
          <a:p>
            <a:pPr algn="just"/>
            <a:endParaRPr lang="pl-PL" sz="20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Fáze porady</a:t>
            </a:r>
          </a:p>
        </p:txBody>
      </p:sp>
    </p:spTree>
    <p:extLst>
      <p:ext uri="{BB962C8B-B14F-4D97-AF65-F5344CB8AC3E}">
        <p14:creationId xmlns:p14="http://schemas.microsoft.com/office/powerpoint/2010/main" val="1717559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/>
              <a:t>Pozdní začátky porad – pozdní příchody účastníků</a:t>
            </a:r>
          </a:p>
          <a:p>
            <a:r>
              <a:rPr lang="cs-CZ" sz="2400" dirty="0"/>
              <a:t>Diskuse bez řádu, struktury a kontroly</a:t>
            </a:r>
          </a:p>
          <a:p>
            <a:r>
              <a:rPr lang="cs-CZ" sz="2400" dirty="0"/>
              <a:t>Odchody z jednání kvůli telefonátům</a:t>
            </a:r>
          </a:p>
          <a:p>
            <a:r>
              <a:rPr lang="cs-CZ" sz="2400" dirty="0"/>
              <a:t>Zvonící telefony, spánek, soukromé hovory, skákání do řeči, čtení atd.</a:t>
            </a:r>
          </a:p>
          <a:p>
            <a:r>
              <a:rPr lang="cs-CZ" sz="2400" dirty="0"/>
              <a:t>Nedává se prostor všem účastníkům porady</a:t>
            </a:r>
          </a:p>
          <a:p>
            <a:r>
              <a:rPr lang="cs-CZ" sz="2400" dirty="0"/>
              <a:t>Neprovedení shrnutí porady</a:t>
            </a:r>
          </a:p>
          <a:p>
            <a:pPr algn="just"/>
            <a:endParaRPr lang="cs-CZ" sz="2400" dirty="0"/>
          </a:p>
          <a:p>
            <a:pPr algn="just"/>
            <a:endParaRPr lang="cs-CZ" sz="2400" dirty="0"/>
          </a:p>
          <a:p>
            <a:pPr algn="just"/>
            <a:endParaRPr lang="cs-CZ" sz="2400" dirty="0"/>
          </a:p>
          <a:p>
            <a:pPr algn="just"/>
            <a:endParaRPr lang="cs-CZ" sz="2400" dirty="0"/>
          </a:p>
          <a:p>
            <a:pPr algn="just"/>
            <a:endParaRPr lang="cs-CZ" sz="2400" dirty="0"/>
          </a:p>
          <a:p>
            <a:pPr algn="just"/>
            <a:endParaRPr lang="pl-PL" sz="24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Chyby na poradách</a:t>
            </a:r>
          </a:p>
        </p:txBody>
      </p:sp>
    </p:spTree>
    <p:extLst>
      <p:ext uri="{BB962C8B-B14F-4D97-AF65-F5344CB8AC3E}">
        <p14:creationId xmlns:p14="http://schemas.microsoft.com/office/powerpoint/2010/main" val="2012765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63284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300" dirty="0"/>
              <a:t>Volná diskuse týmu k získání nových tvůrčích nápadů a myšlenek na zlepšení nebo nalezení správného řešení v krátkém čase.</a:t>
            </a:r>
          </a:p>
          <a:p>
            <a:pPr algn="just"/>
            <a:r>
              <a:rPr lang="cs-CZ" sz="2300" dirty="0"/>
              <a:t>Logické myšlení je nahrazeno intuitivním</a:t>
            </a:r>
          </a:p>
          <a:p>
            <a:pPr algn="just"/>
            <a:r>
              <a:rPr lang="cs-CZ" sz="2300" dirty="0"/>
              <a:t>Při řešení zamlženého problému, rámcově vymezená oblast</a:t>
            </a:r>
          </a:p>
          <a:p>
            <a:pPr algn="just"/>
            <a:r>
              <a:rPr lang="cs-CZ" sz="2300" dirty="0"/>
              <a:t>Účastníci – odborníci z oboru 50%, odborníci z příbuzných oborů 30%, osoby bez spojitosti s daným oborem 20%</a:t>
            </a:r>
          </a:p>
          <a:p>
            <a:pPr algn="just"/>
            <a:r>
              <a:rPr lang="cs-CZ" sz="2300" dirty="0"/>
              <a:t>Pravidla – zákaz kritiky, uvolnění fantazie, vzájemná inspirace, co největší množství, rovnost účastníků</a:t>
            </a:r>
          </a:p>
          <a:p>
            <a:pPr algn="just"/>
            <a:endParaRPr lang="cs-CZ" sz="2300" dirty="0"/>
          </a:p>
          <a:p>
            <a:pPr algn="just"/>
            <a:endParaRPr lang="cs-CZ" sz="2300" dirty="0"/>
          </a:p>
          <a:p>
            <a:pPr algn="just"/>
            <a:endParaRPr lang="cs-CZ" sz="2300" dirty="0"/>
          </a:p>
          <a:p>
            <a:pPr algn="just"/>
            <a:endParaRPr lang="cs-CZ" sz="2300" dirty="0"/>
          </a:p>
          <a:p>
            <a:pPr algn="just"/>
            <a:endParaRPr lang="cs-CZ" sz="2300" dirty="0"/>
          </a:p>
          <a:p>
            <a:pPr algn="just"/>
            <a:endParaRPr lang="pl-PL" sz="23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Brainstorming</a:t>
            </a:r>
          </a:p>
        </p:txBody>
      </p:sp>
    </p:spTree>
    <p:extLst>
      <p:ext uri="{BB962C8B-B14F-4D97-AF65-F5344CB8AC3E}">
        <p14:creationId xmlns:p14="http://schemas.microsoft.com/office/powerpoint/2010/main" val="1329770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3780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just">
              <a:buFont typeface="+mj-lt"/>
              <a:buAutoNum type="arabicPeriod"/>
            </a:pPr>
            <a:r>
              <a:rPr lang="cs-CZ" sz="2400" dirty="0"/>
              <a:t>Vedoucí zopakuje základní pravidla brainstormingu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sz="2400" dirty="0"/>
              <a:t>Seznámení účastníků s problémem, který bude diskutován a řešen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sz="2400" dirty="0"/>
              <a:t>Rozcvička – odreagování účastníků a naladění na tvůrčí myšlení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sz="2400" dirty="0"/>
              <a:t>Diskuse k samotnému tématu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sz="2400" dirty="0"/>
              <a:t>Zpracování a vyhodnocení námětů</a:t>
            </a:r>
          </a:p>
          <a:p>
            <a:pPr algn="just"/>
            <a:endParaRPr lang="pl-PL" sz="24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760640" cy="507703"/>
          </a:xfrm>
        </p:spPr>
        <p:txBody>
          <a:bodyPr/>
          <a:lstStyle/>
          <a:p>
            <a:r>
              <a:rPr lang="cs-CZ" dirty="0"/>
              <a:t>Průběh brainstormingu</a:t>
            </a:r>
          </a:p>
        </p:txBody>
      </p:sp>
    </p:spTree>
    <p:extLst>
      <p:ext uri="{BB962C8B-B14F-4D97-AF65-F5344CB8AC3E}">
        <p14:creationId xmlns:p14="http://schemas.microsoft.com/office/powerpoint/2010/main" val="409523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Konflikty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</a:p>
        </p:txBody>
      </p:sp>
    </p:spTree>
    <p:extLst>
      <p:ext uri="{BB962C8B-B14F-4D97-AF65-F5344CB8AC3E}">
        <p14:creationId xmlns:p14="http://schemas.microsoft.com/office/powerpoint/2010/main" val="9187001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b="1" dirty="0"/>
              <a:t>Konflikt</a:t>
            </a:r>
            <a:r>
              <a:rPr lang="cs-CZ" sz="2000" dirty="0"/>
              <a:t> – rozpor, neshoda, nesouhlas, srážka názorů</a:t>
            </a:r>
          </a:p>
          <a:p>
            <a:pPr>
              <a:buNone/>
            </a:pPr>
            <a:endParaRPr lang="cs-CZ" sz="2000" dirty="0"/>
          </a:p>
          <a:p>
            <a:r>
              <a:rPr lang="cs-CZ" sz="2000" b="1" dirty="0"/>
              <a:t>Přístupy ke konfliktům</a:t>
            </a:r>
          </a:p>
          <a:p>
            <a:pPr lvl="1"/>
            <a:r>
              <a:rPr lang="cs-CZ" sz="2000" dirty="0"/>
              <a:t>tradiční přístup</a:t>
            </a:r>
          </a:p>
          <a:p>
            <a:pPr lvl="1"/>
            <a:r>
              <a:rPr lang="cs-CZ" sz="2000" dirty="0"/>
              <a:t>pluralistický přístup</a:t>
            </a:r>
          </a:p>
          <a:p>
            <a:endParaRPr lang="cs-CZ" sz="2000" dirty="0"/>
          </a:p>
          <a:p>
            <a:r>
              <a:rPr lang="cs-CZ" sz="2000" b="1" dirty="0"/>
              <a:t>Kritéria dělení konfliktů</a:t>
            </a:r>
          </a:p>
          <a:p>
            <a:pPr lvl="1"/>
            <a:r>
              <a:rPr lang="cs-CZ" sz="2000" dirty="0"/>
              <a:t>Časové hledisko</a:t>
            </a:r>
          </a:p>
          <a:p>
            <a:pPr lvl="1"/>
            <a:r>
              <a:rPr lang="cs-CZ" sz="2000" dirty="0"/>
              <a:t>Hledisko počtu účastníků v konfliktu</a:t>
            </a:r>
          </a:p>
          <a:p>
            <a:pPr lvl="1"/>
            <a:r>
              <a:rPr lang="cs-CZ" sz="2000" dirty="0"/>
              <a:t>Hledisko prostředí</a:t>
            </a:r>
          </a:p>
          <a:p>
            <a:pPr lvl="1"/>
            <a:r>
              <a:rPr lang="cs-CZ" sz="2000" dirty="0"/>
              <a:t>Podle jejich psychologické charakteristiky</a:t>
            </a:r>
          </a:p>
          <a:p>
            <a:pPr algn="just"/>
            <a:endParaRPr lang="cs-CZ" sz="20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Konflikt</a:t>
            </a:r>
          </a:p>
        </p:txBody>
      </p:sp>
    </p:spTree>
    <p:extLst>
      <p:ext uri="{BB962C8B-B14F-4D97-AF65-F5344CB8AC3E}">
        <p14:creationId xmlns:p14="http://schemas.microsoft.com/office/powerpoint/2010/main" val="2320992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550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Záměrně </a:t>
            </a:r>
          </a:p>
          <a:p>
            <a:r>
              <a:rPr lang="cs-CZ" sz="2000" dirty="0"/>
              <a:t>Náhodně</a:t>
            </a:r>
          </a:p>
          <a:p>
            <a:r>
              <a:rPr lang="cs-CZ" sz="2000" dirty="0"/>
              <a:t>Mimořádně</a:t>
            </a:r>
          </a:p>
          <a:p>
            <a:endParaRPr lang="cs-CZ" sz="2000" dirty="0"/>
          </a:p>
          <a:p>
            <a:r>
              <a:rPr lang="cs-CZ" sz="2000" b="1" dirty="0"/>
              <a:t>Vývoj konfliktu, etapy:</a:t>
            </a:r>
          </a:p>
          <a:p>
            <a:pPr marL="850392" lvl="1" indent="-457200">
              <a:buFont typeface="+mj-lt"/>
              <a:buAutoNum type="arabicPeriod"/>
            </a:pPr>
            <a:r>
              <a:rPr lang="cs-CZ" sz="2000" dirty="0"/>
              <a:t>Vzplanutí</a:t>
            </a:r>
          </a:p>
          <a:p>
            <a:pPr marL="850392" lvl="1" indent="-457200">
              <a:buFont typeface="+mj-lt"/>
              <a:buAutoNum type="arabicPeriod"/>
            </a:pPr>
            <a:r>
              <a:rPr lang="cs-CZ" sz="2000" dirty="0"/>
              <a:t>Eskalace</a:t>
            </a:r>
          </a:p>
          <a:p>
            <a:pPr marL="850392" lvl="1" indent="-457200">
              <a:buFont typeface="+mj-lt"/>
              <a:buAutoNum type="arabicPeriod"/>
            </a:pPr>
            <a:r>
              <a:rPr lang="cs-CZ" sz="2000" dirty="0"/>
              <a:t>Vrchol</a:t>
            </a:r>
          </a:p>
          <a:p>
            <a:pPr marL="850392" lvl="1" indent="-457200">
              <a:buFont typeface="+mj-lt"/>
              <a:buAutoNum type="arabicPeriod"/>
            </a:pPr>
            <a:r>
              <a:rPr lang="cs-CZ" sz="2000" dirty="0"/>
              <a:t>Řešení</a:t>
            </a:r>
          </a:p>
          <a:p>
            <a:pPr marL="850392" lvl="1" indent="-457200">
              <a:buFont typeface="+mj-lt"/>
              <a:buAutoNum type="arabicPeriod"/>
            </a:pPr>
            <a:r>
              <a:rPr lang="cs-CZ" sz="2000" dirty="0"/>
              <a:t>Stav po konfliktu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Okolnosti vzniku konfliktu</a:t>
            </a:r>
          </a:p>
        </p:txBody>
      </p:sp>
    </p:spTree>
    <p:extLst>
      <p:ext uri="{BB962C8B-B14F-4D97-AF65-F5344CB8AC3E}">
        <p14:creationId xmlns:p14="http://schemas.microsoft.com/office/powerpoint/2010/main" val="2756650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/>
              <a:t>Management představuje velmi komplexní a rozsáhlou oblast aktivit s řízením, vedením a správou v různých organizacích. </a:t>
            </a:r>
          </a:p>
          <a:p>
            <a:pPr lvl="0" algn="just"/>
            <a:r>
              <a:rPr lang="cs-CZ" sz="1800" dirty="0"/>
              <a:t>Obecně tedy lze říci, že management představuje veškeré aktivity v podniku, které je potřeba zrealizovat tak, aby byl zabezpečen chod určité organizace.</a:t>
            </a:r>
          </a:p>
          <a:p>
            <a:pPr algn="just"/>
            <a:r>
              <a:rPr lang="cs-CZ" sz="1800" dirty="0"/>
              <a:t>Jak ukazují výše uvedené definice managementu, tak management je chápán z různých pohledů a pojetí.</a:t>
            </a:r>
          </a:p>
          <a:p>
            <a:pPr marL="0" indent="0" algn="just">
              <a:buNone/>
            </a:pPr>
            <a:r>
              <a:rPr lang="cs-CZ" sz="1800" dirty="0"/>
              <a:t> Z uvedených definic můžeme vidět, že management je vnímán a chápán ve třech základních rovinách:</a:t>
            </a:r>
          </a:p>
          <a:p>
            <a:pPr lvl="0" algn="just"/>
            <a:r>
              <a:rPr lang="cs-CZ" sz="1800" dirty="0"/>
              <a:t>management jako funkce a aktivita;</a:t>
            </a:r>
          </a:p>
          <a:p>
            <a:pPr lvl="0" algn="just"/>
            <a:r>
              <a:rPr lang="cs-CZ" sz="1800" dirty="0"/>
              <a:t>management jako skupina řídících pracovníků;</a:t>
            </a:r>
          </a:p>
          <a:p>
            <a:pPr lvl="0" algn="just"/>
            <a:r>
              <a:rPr lang="cs-CZ" sz="1800" dirty="0"/>
              <a:t>management jako vědní disciplína.</a:t>
            </a:r>
          </a:p>
          <a:p>
            <a:pPr lvl="0"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Pojetí managementu</a:t>
            </a:r>
          </a:p>
        </p:txBody>
      </p:sp>
    </p:spTree>
    <p:extLst>
      <p:ext uri="{BB962C8B-B14F-4D97-AF65-F5344CB8AC3E}">
        <p14:creationId xmlns:p14="http://schemas.microsoft.com/office/powerpoint/2010/main" val="13308726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9470" y="683002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/>
              <a:t>zájem o ostatní – zájem o sebe</a:t>
            </a:r>
          </a:p>
          <a:p>
            <a:pPr>
              <a:buNone/>
            </a:pPr>
            <a:endParaRPr lang="cs-CZ" sz="2400" dirty="0"/>
          </a:p>
          <a:p>
            <a:r>
              <a:rPr lang="cs-CZ" sz="2400" dirty="0"/>
              <a:t>poslušný (uhlazování)</a:t>
            </a:r>
          </a:p>
          <a:p>
            <a:r>
              <a:rPr lang="cs-CZ" sz="2400" dirty="0"/>
              <a:t>integrující (řešení problémů)</a:t>
            </a:r>
          </a:p>
          <a:p>
            <a:r>
              <a:rPr lang="cs-CZ" sz="2400" dirty="0"/>
              <a:t>vyhýbavý</a:t>
            </a:r>
          </a:p>
          <a:p>
            <a:r>
              <a:rPr lang="cs-CZ" sz="2400" dirty="0"/>
              <a:t>dominující (přinucení)</a:t>
            </a:r>
          </a:p>
          <a:p>
            <a:r>
              <a:rPr lang="cs-CZ" sz="2400" dirty="0"/>
              <a:t>kompromisní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Styly řešení konfliktů</a:t>
            </a:r>
          </a:p>
        </p:txBody>
      </p:sp>
    </p:spTree>
    <p:extLst>
      <p:ext uri="{BB962C8B-B14F-4D97-AF65-F5344CB8AC3E}">
        <p14:creationId xmlns:p14="http://schemas.microsoft.com/office/powerpoint/2010/main" val="2817227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/>
              <a:t>Nadhled – velkorysost, trpělivost, pochopení</a:t>
            </a:r>
          </a:p>
          <a:p>
            <a:r>
              <a:rPr lang="cs-CZ" sz="2400" dirty="0"/>
              <a:t>Příprava – na vlastní postup řešení konfliktu, na reakce a argumenty protistrany</a:t>
            </a:r>
          </a:p>
          <a:p>
            <a:r>
              <a:rPr lang="cs-CZ" sz="2400" dirty="0"/>
              <a:t>Prevence – znalost lidí, znalost postupů řešení konfliktu</a:t>
            </a:r>
          </a:p>
          <a:p>
            <a:r>
              <a:rPr lang="cs-CZ" sz="2400" dirty="0"/>
              <a:t>Čas – krátkodobé řešení, dlouhodobé řešení</a:t>
            </a:r>
          </a:p>
          <a:p>
            <a:pPr algn="just"/>
            <a:endParaRPr lang="cs-CZ" sz="24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472608" cy="507703"/>
          </a:xfrm>
        </p:spPr>
        <p:txBody>
          <a:bodyPr/>
          <a:lstStyle/>
          <a:p>
            <a:r>
              <a:rPr lang="cs-CZ" dirty="0"/>
              <a:t>Řešení konfliktní situace</a:t>
            </a:r>
          </a:p>
        </p:txBody>
      </p:sp>
    </p:spTree>
    <p:extLst>
      <p:ext uri="{BB962C8B-B14F-4D97-AF65-F5344CB8AC3E}">
        <p14:creationId xmlns:p14="http://schemas.microsoft.com/office/powerpoint/2010/main" val="1220659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040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/>
              <a:t>Nátlak</a:t>
            </a:r>
          </a:p>
          <a:p>
            <a:r>
              <a:rPr lang="cs-CZ" sz="2400" dirty="0"/>
              <a:t>Kompromis</a:t>
            </a:r>
          </a:p>
          <a:p>
            <a:r>
              <a:rPr lang="cs-CZ" sz="2400" dirty="0"/>
              <a:t>Přizpůsobení se situaci</a:t>
            </a:r>
          </a:p>
          <a:p>
            <a:r>
              <a:rPr lang="cs-CZ" sz="2400" dirty="0"/>
              <a:t>Odsunout řešení problému</a:t>
            </a:r>
          </a:p>
          <a:p>
            <a:r>
              <a:rPr lang="cs-CZ" sz="2400" dirty="0"/>
              <a:t>Řešení formou spolupráce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Přístupy ke konfliktu</a:t>
            </a:r>
          </a:p>
        </p:txBody>
      </p:sp>
    </p:spTree>
    <p:extLst>
      <p:ext uri="{BB962C8B-B14F-4D97-AF65-F5344CB8AC3E}">
        <p14:creationId xmlns:p14="http://schemas.microsoft.com/office/powerpoint/2010/main" val="1745224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 a podnikatelské prostředí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</a:p>
        </p:txBody>
      </p:sp>
    </p:spTree>
    <p:extLst>
      <p:ext uri="{BB962C8B-B14F-4D97-AF65-F5344CB8AC3E}">
        <p14:creationId xmlns:p14="http://schemas.microsoft.com/office/powerpoint/2010/main" val="13373703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Podnikatelské prostředí, obecně řečeno, představuje veškeré síly a vlivy, přímého nebo nepřímého vlivu, působící na podnikatelské subjekty. </a:t>
            </a:r>
          </a:p>
          <a:p>
            <a:pPr algn="just"/>
            <a:r>
              <a:rPr lang="cs-CZ" sz="1800" dirty="0"/>
              <a:t>Podnikatelské prostředí musí být chápáno v celé jeho celistvosti, jako určitý komplex faktorů, vztahů a vlivů působících na daný podnikatelský subjekt.</a:t>
            </a:r>
          </a:p>
          <a:p>
            <a:pPr algn="just"/>
            <a:r>
              <a:rPr lang="cs-CZ" sz="1800" dirty="0"/>
              <a:t>Každý podnik je otevřený systém, který má vztahy k okolím, ve kterém a působí a výsledky podniku pak ve značné míře závisí na faktorech vnějšího a vnitřního prostředí. Všechny tyto faktory a síly musí vzít manažer do úvahy při realizaci a výkonu manažerských funkcí. Tyto faktory nelze ignorovat nebo zcela pomíjet. </a:t>
            </a:r>
          </a:p>
          <a:p>
            <a:pPr algn="just"/>
            <a:r>
              <a:rPr lang="cs-CZ" sz="1800" dirty="0"/>
              <a:t>v </a:t>
            </a:r>
            <a:r>
              <a:rPr lang="cs-CZ" sz="1800" dirty="0" err="1"/>
              <a:t>Timmonsově</a:t>
            </a:r>
            <a:r>
              <a:rPr lang="cs-CZ" sz="1800" dirty="0"/>
              <a:t> modelu z roku 2001 podnikatelské prostředí jako jeden ze tří faktorů úspěchů podnikání. V tomto svém modelu jej </a:t>
            </a:r>
            <a:r>
              <a:rPr lang="cs-CZ" sz="1800" dirty="0" err="1"/>
              <a:t>Timmons</a:t>
            </a:r>
            <a:r>
              <a:rPr lang="cs-CZ" sz="1800" dirty="0"/>
              <a:t> označuje jako hnací síly.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Podnikatelské prostředí a jeho vliv na management organizace</a:t>
            </a:r>
          </a:p>
        </p:txBody>
      </p:sp>
    </p:spTree>
    <p:extLst>
      <p:ext uri="{BB962C8B-B14F-4D97-AF65-F5344CB8AC3E}">
        <p14:creationId xmlns:p14="http://schemas.microsoft.com/office/powerpoint/2010/main" val="37621452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Podnikatelské prostředí, jako celek má vrstvy, které strukturují prostředí a vytvářejí z podnikatelského prostředí tak určitý komplexní systém.</a:t>
            </a:r>
          </a:p>
          <a:p>
            <a:pPr algn="just"/>
            <a:r>
              <a:rPr lang="cs-CZ" sz="1800" dirty="0"/>
              <a:t> Strukturovat podnikatelské prostředí můžeme z různých hledisek a je pojímána různých autory různě. </a:t>
            </a:r>
          </a:p>
          <a:p>
            <a:pPr algn="just"/>
            <a:r>
              <a:rPr lang="cs-CZ" sz="1800" dirty="0"/>
              <a:t>Asi nejčastěji se setkáváme se strukturováním podnikatelského prostředí ze dvou pohledů, a to z pohledu směru vlivu faktorů na daný podnik a z prostorového pohledu působení daného podniku. </a:t>
            </a:r>
          </a:p>
          <a:p>
            <a:pPr algn="just"/>
            <a:r>
              <a:rPr lang="cs-CZ" sz="1800" b="1" dirty="0"/>
              <a:t>Struktura podnikatelského prostředí z pohledu směru vlivu faktorů na daný podnik</a:t>
            </a:r>
            <a:r>
              <a:rPr lang="cs-CZ" sz="1800" dirty="0"/>
              <a:t> rozlišuje podnikatelské prostředí na externí (vnější) a prostředí interní (vnitřní).</a:t>
            </a:r>
          </a:p>
          <a:p>
            <a:pPr algn="just"/>
            <a:r>
              <a:rPr lang="cs-CZ" sz="1800" dirty="0"/>
              <a:t>Z </a:t>
            </a:r>
            <a:r>
              <a:rPr lang="cs-CZ" sz="1800" b="1" dirty="0"/>
              <a:t>prostorového (geografického) pohledu působení daného podniku</a:t>
            </a:r>
            <a:r>
              <a:rPr lang="cs-CZ" sz="1800" dirty="0"/>
              <a:t> se  podnikatelské prostředí člení na globální, národní, lokální, odvětví a podnik.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/>
              <a:t>Struktura podnikatelského prostředí</a:t>
            </a:r>
          </a:p>
        </p:txBody>
      </p:sp>
    </p:spTree>
    <p:extLst>
      <p:ext uri="{BB962C8B-B14F-4D97-AF65-F5344CB8AC3E}">
        <p14:creationId xmlns:p14="http://schemas.microsoft.com/office/powerpoint/2010/main" val="3608858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/>
              <a:t>Charakteristickou vlastností podnikatelského prostředí je neustálý proces událostí a změn, které mají různě dlouhé doby trvání a rozličnou míru vlivu na společnost. Z pohledu doby trvání a míry vlivu na společnost rozlišujeme: </a:t>
            </a:r>
          </a:p>
          <a:p>
            <a:pPr algn="just"/>
            <a:r>
              <a:rPr lang="cs-CZ" sz="1800" b="1" i="1" dirty="0"/>
              <a:t>Módní jevy (výkyvy)</a:t>
            </a:r>
            <a:r>
              <a:rPr lang="cs-CZ" sz="1800" dirty="0"/>
              <a:t> jsou nepředvídatelné, krátkodobé události bez významnějšího vlivu na dlouhodobou sociální, ekonomickou a politickou oblast.</a:t>
            </a:r>
          </a:p>
          <a:p>
            <a:pPr algn="just"/>
            <a:r>
              <a:rPr lang="cs-CZ" sz="1800" b="1" i="1" dirty="0"/>
              <a:t>Trend </a:t>
            </a:r>
            <a:r>
              <a:rPr lang="cs-CZ" sz="1800" dirty="0"/>
              <a:t>je charakteristický směr nebo posloupnost vývoje událostí, který se vyznačuje dlouhodobou tendencí. </a:t>
            </a:r>
          </a:p>
          <a:p>
            <a:pPr algn="just"/>
            <a:r>
              <a:rPr lang="cs-CZ" sz="1800" b="1" i="1" dirty="0" err="1"/>
              <a:t>Megatrendy</a:t>
            </a:r>
            <a:r>
              <a:rPr lang="cs-CZ" sz="1800" dirty="0"/>
              <a:t> jsou reprezentovány velkými sociálními, ekonomickými, politickými a technologickými změnami, které se vyvíjejí pozvolna a dlouhodobě a výrazným způsobem ovlivňují život jednotlivce i společnosti. Mezi nejčastěji uváděné </a:t>
            </a:r>
            <a:r>
              <a:rPr lang="cs-CZ" sz="1800" dirty="0" err="1"/>
              <a:t>megatrendy</a:t>
            </a:r>
            <a:r>
              <a:rPr lang="cs-CZ" sz="1800" dirty="0"/>
              <a:t> patří globalizace, liberalizace, regionalizace apod.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/>
              <a:t>Změny v podnikatelském prostředí</a:t>
            </a:r>
          </a:p>
        </p:txBody>
      </p:sp>
    </p:spTree>
    <p:extLst>
      <p:ext uri="{BB962C8B-B14F-4D97-AF65-F5344CB8AC3E}">
        <p14:creationId xmlns:p14="http://schemas.microsoft.com/office/powerpoint/2010/main" val="27865965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 a podniková kultura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</a:p>
        </p:txBody>
      </p:sp>
    </p:spTree>
    <p:extLst>
      <p:ext uri="{BB962C8B-B14F-4D97-AF65-F5344CB8AC3E}">
        <p14:creationId xmlns:p14="http://schemas.microsoft.com/office/powerpoint/2010/main" val="192963887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Podniková kultura je jedním z významných prvků ovlivňujících celkovou efektivnost podniku. </a:t>
            </a:r>
          </a:p>
          <a:p>
            <a:pPr algn="just"/>
            <a:r>
              <a:rPr lang="cs-CZ" sz="1800" dirty="0"/>
              <a:t>Podniková kultura plní v organizaci důležité funkce, čímž současně ovlivňuje chování lidí uvnitř organizace, ale i chování organizace navenek, vůči svému konkurenčnímu prostředí. </a:t>
            </a:r>
          </a:p>
          <a:p>
            <a:pPr algn="just"/>
            <a:r>
              <a:rPr lang="cs-CZ" sz="1800" dirty="0"/>
              <a:t>Podniková kultura nepůsobí izolovaně. </a:t>
            </a:r>
          </a:p>
          <a:p>
            <a:pPr algn="just"/>
            <a:r>
              <a:rPr lang="cs-CZ" sz="1800" dirty="0"/>
              <a:t>Podle Lukášové a Nového (2004) působí podniková kultura ve vzájemných vztazích zejména s organizační strategií a organizační strukturou, přičemž právě strategie podniku je považována za faktor rozhodující o úspěchu nebo neúspěchu podnikatelské činnosti.</a:t>
            </a:r>
          </a:p>
          <a:p>
            <a:pPr algn="just"/>
            <a:r>
              <a:rPr lang="cs-CZ" sz="1800" dirty="0"/>
              <a:t>Lze tedy říci, že pokud má podniková kultura vhodný obsah, pak silná kultura podporuje výkonnost a konkurenceschopnost podniku.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/>
              <a:t>Management organizace a podniková kultura</a:t>
            </a:r>
          </a:p>
        </p:txBody>
      </p:sp>
    </p:spTree>
    <p:extLst>
      <p:ext uri="{BB962C8B-B14F-4D97-AF65-F5344CB8AC3E}">
        <p14:creationId xmlns:p14="http://schemas.microsoft.com/office/powerpoint/2010/main" val="375778010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Podle Vysekalové a Mikeše (2009, s. 67) podniková kultura vyjadřuje určitý charakter firmy, celkovou atmosféru, ovzduší, vnitřní život ovlivňující myšlení a chování spolupracovníků firmy.</a:t>
            </a:r>
          </a:p>
          <a:p>
            <a:pPr algn="just"/>
            <a:r>
              <a:rPr lang="cs-CZ" sz="1800" dirty="0"/>
              <a:t>„Kultura organizace neboli podniková kultura představuje soustavu hodnot, norem, přesvědčení, postojů a domněnek, která sice asi nebyla nikde výslovně zformulována, ale určuje způsob chování a jednání lidí a způsoby vykonávání práce. Hodnoty se týkají toho, o čem se věří, že je důležité v chování lidí a organizace. Normy jsou pak nepsaná pravidla chování”(Armstrong 2007, s. 257).</a:t>
            </a:r>
          </a:p>
          <a:p>
            <a:pPr algn="just"/>
            <a:r>
              <a:rPr lang="cs-CZ" sz="1800" dirty="0"/>
              <a:t>„Organizační kulturu lze chápat jako soubor základních předpokladů, hodnot, postojů a norem chování, které jsou sdíleny v rámci organizace, které se projevují v myšlení, cítění a chování členů organizace v artefaktech (výtvorech) materiální a nemateriální povahy” (Lukášová a Nový 2004, s. 22).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/>
              <a:t>Vymezení pojmu podniková kultura</a:t>
            </a:r>
          </a:p>
        </p:txBody>
      </p:sp>
    </p:spTree>
    <p:extLst>
      <p:ext uri="{BB962C8B-B14F-4D97-AF65-F5344CB8AC3E}">
        <p14:creationId xmlns:p14="http://schemas.microsoft.com/office/powerpoint/2010/main" val="1241610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b="1" dirty="0"/>
              <a:t>Pojetí managementu jako funkce </a:t>
            </a:r>
            <a:r>
              <a:rPr lang="cs-CZ" sz="1800" dirty="0"/>
              <a:t>chápe management jako aktivity, které slouží k realizaci a řízení řídícího procesu jako celku. </a:t>
            </a:r>
          </a:p>
          <a:p>
            <a:pPr lvl="0" algn="just"/>
            <a:r>
              <a:rPr lang="cs-CZ" sz="1800" dirty="0"/>
              <a:t>Což znamená, že management zahrnuje všechny oblasti řízení v podniku, které vedou k naplňování řídících úkolů. </a:t>
            </a:r>
          </a:p>
          <a:p>
            <a:pPr lvl="0" algn="just"/>
            <a:r>
              <a:rPr lang="cs-CZ" sz="1800" dirty="0"/>
              <a:t>Management tedy můžeme charakterizovat jako určitý proces, někteří autoři hovoří o cyklicky probíhajícím procesu, ve kterém řídící subjekt stanoví cíle a prostřednictvím určitých nástrojů a způsobů jednání působí na řízený subjekt tak, aby byly naplněny stanovené cíle. </a:t>
            </a:r>
          </a:p>
          <a:p>
            <a:pPr lvl="0" algn="just"/>
            <a:r>
              <a:rPr lang="cs-CZ" sz="1800" dirty="0"/>
              <a:t>Nástroje, kterými působí řídící subjekt na řízené subjekty, mají charakter konkrétních úkolů a činností s přesně stanoveným cílem a účelem. Tyto nástroje se nejčastěji nazývají jako manažerské funkce. </a:t>
            </a:r>
          </a:p>
          <a:p>
            <a:pPr lvl="0"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Management jako funkce a aktivita</a:t>
            </a:r>
          </a:p>
        </p:txBody>
      </p:sp>
    </p:spTree>
    <p:extLst>
      <p:ext uri="{BB962C8B-B14F-4D97-AF65-F5344CB8AC3E}">
        <p14:creationId xmlns:p14="http://schemas.microsoft.com/office/powerpoint/2010/main" val="291840834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/>
              <a:t>Základní funkce podnikové kultury:</a:t>
            </a:r>
          </a:p>
          <a:p>
            <a:pPr lvl="0" algn="just"/>
            <a:r>
              <a:rPr lang="cs-CZ" sz="1800" dirty="0"/>
              <a:t>vnější – způsob adaptace podniku na okolní podmínky, tvář podniku, její image;</a:t>
            </a:r>
          </a:p>
          <a:p>
            <a:pPr lvl="0" algn="just"/>
            <a:r>
              <a:rPr lang="cs-CZ" sz="1800" dirty="0"/>
              <a:t>vnitřní – způsob integrace uvnitř podniku, průbojnost strategie podniku. </a:t>
            </a:r>
          </a:p>
          <a:p>
            <a:pPr marL="0" lvl="0" indent="0" algn="just">
              <a:buNone/>
            </a:pPr>
            <a:endParaRPr lang="cs-CZ" sz="1800" dirty="0"/>
          </a:p>
          <a:p>
            <a:pPr marL="0" indent="0" algn="just">
              <a:buNone/>
            </a:pPr>
            <a:r>
              <a:rPr lang="cs-CZ" sz="1800" b="1" dirty="0"/>
              <a:t>Mezi další funkce podnikové kultury patří: </a:t>
            </a:r>
          </a:p>
          <a:p>
            <a:pPr lvl="0" algn="just"/>
            <a:r>
              <a:rPr lang="cs-CZ" sz="1800" dirty="0"/>
              <a:t>snižuje konflikty uvnitř podniku;</a:t>
            </a:r>
          </a:p>
          <a:p>
            <a:pPr lvl="0" algn="just"/>
            <a:r>
              <a:rPr lang="cs-CZ" sz="1800" dirty="0"/>
              <a:t>snižuje nejistotu zaměstnanců a ovlivňuje pracovní spokojenost a emocionální pohodu;</a:t>
            </a:r>
          </a:p>
          <a:p>
            <a:pPr lvl="0" algn="just"/>
            <a:r>
              <a:rPr lang="cs-CZ" sz="1800" dirty="0"/>
              <a:t>je zdrojem motivace;</a:t>
            </a:r>
          </a:p>
          <a:p>
            <a:pPr algn="just"/>
            <a:r>
              <a:rPr lang="cs-CZ" sz="1800" dirty="0"/>
              <a:t>je konkurenční výhodou.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/>
              <a:t>Funkce podnikové kultury</a:t>
            </a:r>
          </a:p>
        </p:txBody>
      </p:sp>
    </p:spTree>
    <p:extLst>
      <p:ext uri="{BB962C8B-B14F-4D97-AF65-F5344CB8AC3E}">
        <p14:creationId xmlns:p14="http://schemas.microsoft.com/office/powerpoint/2010/main" val="346507091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/>
              <a:t>Prvky podnikové kultury jsou pojímány jako „slupky cibule“, přičemž hodnoty se nacházejí uprostřed cibule a nelze je víceméně pozorovat okem, zatímco symboly jsou na povrchu cibule a představují viditelnou část kultury, která je rozpoznatelná pro lidi, kteří danou kulturu sdílejí, jako slova, gestikulace, obrazy, či předměty.</a:t>
            </a:r>
          </a:p>
          <a:p>
            <a:pPr lvl="0" algn="just"/>
            <a:r>
              <a:rPr lang="cs-CZ" sz="1800" dirty="0"/>
              <a:t>Za </a:t>
            </a:r>
            <a:r>
              <a:rPr lang="cs-CZ" sz="1800" b="1" dirty="0"/>
              <a:t>vnitřní prvky podnikové kultury </a:t>
            </a:r>
            <a:r>
              <a:rPr lang="cs-CZ" sz="1800" dirty="0"/>
              <a:t>jsou považovány symboly, hrdinové, rituály a hodnoty. K těmto prvkům se dále přidávají další prvky, a to základní předpoklady, normy, postoje a artefakty materiální i nemateriální povahy.</a:t>
            </a:r>
          </a:p>
          <a:p>
            <a:pPr lvl="0" algn="just"/>
            <a:r>
              <a:rPr lang="cs-CZ" sz="1800" b="1" dirty="0"/>
              <a:t>Vnější prvky podnikové kultury </a:t>
            </a:r>
            <a:r>
              <a:rPr lang="cs-CZ" sz="1800" dirty="0"/>
              <a:t>tvoří artefakty. Pro jednodušší pochopení jsou artefakty rozděleny na dvě části, kde první část představují nemateriální artefakty a druhou část naopak materiální artefakty.</a:t>
            </a:r>
          </a:p>
          <a:p>
            <a:pPr lvl="0"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/>
              <a:t>Prvky podnikové kultury</a:t>
            </a:r>
          </a:p>
        </p:txBody>
      </p:sp>
    </p:spTree>
    <p:extLst>
      <p:ext uri="{BB962C8B-B14F-4D97-AF65-F5344CB8AC3E}">
        <p14:creationId xmlns:p14="http://schemas.microsoft.com/office/powerpoint/2010/main" val="110806911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buNone/>
            </a:pPr>
            <a:r>
              <a:rPr lang="cs-CZ" sz="1800" b="1" dirty="0"/>
              <a:t>Harrison</a:t>
            </a:r>
            <a:r>
              <a:rPr lang="cs-CZ" sz="1800" dirty="0"/>
              <a:t> </a:t>
            </a:r>
            <a:r>
              <a:rPr lang="cs-CZ" sz="1800" b="1" dirty="0"/>
              <a:t>rozčlenil manažerskou kulturu na čtyři druhy</a:t>
            </a:r>
            <a:r>
              <a:rPr lang="cs-CZ" sz="1800" dirty="0"/>
              <a:t>, které jsou odlišně orientované. </a:t>
            </a:r>
          </a:p>
          <a:p>
            <a:pPr lvl="0" algn="just"/>
            <a:r>
              <a:rPr lang="cs-CZ" sz="1800" b="1" dirty="0"/>
              <a:t>Orientace na moc</a:t>
            </a:r>
            <a:r>
              <a:rPr lang="cs-CZ" sz="1800" dirty="0"/>
              <a:t> – je charakteristická soutěživostí a odborností. Zde je prvotním cílem podniku řídit své okolí a management nebo vedoucí či mistři mají za úkol udržet zaměstnance, za které mají odpovědnost, pod úplnou kontrolou. </a:t>
            </a:r>
          </a:p>
          <a:p>
            <a:pPr lvl="0" algn="just"/>
            <a:r>
              <a:rPr lang="cs-CZ" sz="1800" b="1" dirty="0"/>
              <a:t>Orientace na lidi</a:t>
            </a:r>
            <a:r>
              <a:rPr lang="cs-CZ" sz="1800" dirty="0"/>
              <a:t> – hlavním zaměřením orientace jsou lidi. Podniková kultura by měla pomáhat a sloužit těmto zaměstnancům.</a:t>
            </a:r>
          </a:p>
          <a:p>
            <a:pPr lvl="0" algn="just"/>
            <a:r>
              <a:rPr lang="cs-CZ" sz="1800" b="1" dirty="0"/>
              <a:t>Orientace na úkol</a:t>
            </a:r>
            <a:r>
              <a:rPr lang="cs-CZ" sz="1800" dirty="0"/>
              <a:t> – v této kultuře jsou nejdůležitější schopnosti pracovníků, kteří by měli pracovat na správných úkolech a tyto úkoly by jim měli být „ušity na míru”</a:t>
            </a:r>
          </a:p>
          <a:p>
            <a:pPr lvl="0" algn="just"/>
            <a:r>
              <a:rPr lang="cs-CZ" sz="1800" b="1" dirty="0"/>
              <a:t>Orientace na roli</a:t>
            </a:r>
            <a:r>
              <a:rPr lang="cs-CZ" sz="1800" dirty="0"/>
              <a:t>, zde se pozornost zaměřuje převážně na legálnost, legitimnost a byrokracii.</a:t>
            </a:r>
          </a:p>
          <a:p>
            <a:pPr lvl="0" algn="just"/>
            <a:endParaRPr lang="cs-CZ" sz="1800" dirty="0"/>
          </a:p>
          <a:p>
            <a:pPr lvl="0"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/>
              <a:t>Typologie podnikové kultury podle Harrisona</a:t>
            </a:r>
          </a:p>
        </p:txBody>
      </p:sp>
    </p:spTree>
    <p:extLst>
      <p:ext uri="{BB962C8B-B14F-4D97-AF65-F5344CB8AC3E}">
        <p14:creationId xmlns:p14="http://schemas.microsoft.com/office/powerpoint/2010/main" val="52886288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buNone/>
            </a:pPr>
            <a:r>
              <a:rPr lang="cs-CZ" sz="1800" dirty="0"/>
              <a:t>Handy, rozdělil kulturu obdobně jako Harrison. </a:t>
            </a:r>
          </a:p>
          <a:p>
            <a:pPr lvl="0" algn="just"/>
            <a:r>
              <a:rPr lang="cs-CZ" sz="1800" b="1" dirty="0"/>
              <a:t>Kultura moci </a:t>
            </a:r>
            <a:r>
              <a:rPr lang="cs-CZ" sz="1800" dirty="0"/>
              <a:t>– moc přichází z míst, kde se nacházejí lidé, kteří kontrolují a řídí společnost. Kultura moci se vyznačuje převážně soutěživostí, orientací na moc a důrazem na politikaření. </a:t>
            </a:r>
          </a:p>
          <a:p>
            <a:pPr lvl="0" algn="just"/>
            <a:r>
              <a:rPr lang="cs-CZ" sz="1800" b="1" dirty="0"/>
              <a:t>Kultura role</a:t>
            </a:r>
            <a:r>
              <a:rPr lang="cs-CZ" sz="1800" dirty="0"/>
              <a:t> – moc v této kultuře je propojena s funkcemi. Práce je řízena hlavně pravidly a procedurami. Není zde důležité, kdo působí na daném pracovním místě, ale naopak je důraz kladen na popis pracovního místa nebo popis role. </a:t>
            </a:r>
          </a:p>
          <a:p>
            <a:pPr lvl="0" algn="just"/>
            <a:r>
              <a:rPr lang="cs-CZ" sz="1800" b="1" dirty="0"/>
              <a:t>Kultura úkolu</a:t>
            </a:r>
            <a:r>
              <a:rPr lang="cs-CZ" sz="1800" dirty="0"/>
              <a:t> – vliv není založen na funkci či osobní moci, ale jako nejvýznamnější je odborná moc. Hlavním úkolem této kultury je zvolit vhodné pracovníky, na správné místo a dovolit jim pracovat a rozhodovat se dle vlastních zkušeností. </a:t>
            </a:r>
          </a:p>
          <a:p>
            <a:pPr lvl="0" algn="just"/>
            <a:r>
              <a:rPr lang="cs-CZ" sz="1800" b="1" dirty="0"/>
              <a:t>Kultura osoby</a:t>
            </a:r>
            <a:r>
              <a:rPr lang="cs-CZ" sz="1800" dirty="0"/>
              <a:t> – kultura věnuje veškerou svou pozornost jedinci.</a:t>
            </a:r>
          </a:p>
          <a:p>
            <a:pPr lvl="0"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/>
              <a:t>Typologie podnikové kultury podle </a:t>
            </a:r>
            <a:r>
              <a:rPr lang="cs-CZ" dirty="0" err="1"/>
              <a:t>Handyho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985248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/>
              <a:t>Typologie podnikové kultury podle Harrisona</a:t>
            </a:r>
          </a:p>
        </p:txBody>
      </p:sp>
      <p:pic>
        <p:nvPicPr>
          <p:cNvPr id="5" name="Zástupný symbol pro obsah 3" descr="kultura.png"/>
          <p:cNvPicPr>
            <a:picLocks noChangeAspect="1"/>
          </p:cNvPicPr>
          <p:nvPr/>
        </p:nvPicPr>
        <p:blipFill>
          <a:blip r:embed="rId2" cstate="print">
            <a:lum bright="-20000" contrast="10000"/>
          </a:blip>
          <a:stretch>
            <a:fillRect/>
          </a:stretch>
        </p:blipFill>
        <p:spPr>
          <a:xfrm>
            <a:off x="899592" y="851583"/>
            <a:ext cx="6732240" cy="3718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44005046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/>
              <a:t>Tato typologie využívá dimenzi riziko (malé a velké) a dimenzi dynamika (pomalá a rychlá). Na základě těchto dvou dimenzí rozlišujeme tyto typy:</a:t>
            </a:r>
          </a:p>
          <a:p>
            <a:pPr lvl="0" algn="just"/>
            <a:r>
              <a:rPr lang="cs-CZ" sz="1800" b="1" dirty="0"/>
              <a:t>Kultura „všechno nebo nic“</a:t>
            </a:r>
            <a:r>
              <a:rPr lang="cs-CZ" sz="1800" b="1" i="1" dirty="0"/>
              <a:t> – </a:t>
            </a:r>
            <a:r>
              <a:rPr lang="cs-CZ" sz="1800" dirty="0"/>
              <a:t>pro podnik jsou typičtí individualisté, jejich velmi temperamentní a mladistvé jednání je hodnoceno pozitivně. </a:t>
            </a:r>
          </a:p>
          <a:p>
            <a:pPr lvl="0" algn="just"/>
            <a:r>
              <a:rPr lang="cs-CZ" sz="1800" b="1" dirty="0"/>
              <a:t>Kultura „chléb a hry“ </a:t>
            </a:r>
            <a:r>
              <a:rPr lang="cs-CZ" sz="1800" b="1" i="1" dirty="0"/>
              <a:t>– </a:t>
            </a:r>
            <a:r>
              <a:rPr lang="cs-CZ" sz="1800" dirty="0"/>
              <a:t>podniky jsou silně extrovertně orientovány, přátelští a sympatičtí pracovníci jsou hodnoceni pozitivně. Spolupráce mezi pracovníky je týmová a nekomplikovaná, důraz je kladen na úspěch. </a:t>
            </a:r>
          </a:p>
          <a:p>
            <a:pPr lvl="0" algn="just"/>
            <a:r>
              <a:rPr lang="cs-CZ" sz="1800" b="1" dirty="0"/>
              <a:t>„Analyticko-projektová“ kultura</a:t>
            </a:r>
            <a:r>
              <a:rPr lang="cs-CZ" sz="1800" dirty="0"/>
              <a:t> – podniky jsou orientovány na vědeckotechnickou racionalitu, jsou uplatňovány komplexní analýzy a dlouhodobé prognózy. </a:t>
            </a:r>
          </a:p>
          <a:p>
            <a:pPr lvl="0" algn="just"/>
            <a:r>
              <a:rPr lang="cs-CZ" sz="1800" b="1" dirty="0"/>
              <a:t>Procesní kultura</a:t>
            </a:r>
            <a:r>
              <a:rPr lang="cs-CZ" sz="1800" dirty="0"/>
              <a:t> – všechny činnosti pracovníků v podniku jsou orientovány na proces, samotný cíl není příliš důležitý. Chyby se v podniku nedělají, vše je pečlivě kontrolováno.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/>
              <a:t>Typologie</a:t>
            </a:r>
            <a:r>
              <a:rPr lang="cs-CZ" sz="2200" dirty="0"/>
              <a:t> podnikové kultury podle </a:t>
            </a:r>
            <a:r>
              <a:rPr lang="cs-CZ" sz="2200" dirty="0" err="1"/>
              <a:t>Deala</a:t>
            </a:r>
            <a:r>
              <a:rPr lang="cs-CZ" sz="2200" dirty="0"/>
              <a:t> a Kennedyho</a:t>
            </a:r>
          </a:p>
        </p:txBody>
      </p:sp>
    </p:spTree>
    <p:extLst>
      <p:ext uri="{BB962C8B-B14F-4D97-AF65-F5344CB8AC3E}">
        <p14:creationId xmlns:p14="http://schemas.microsoft.com/office/powerpoint/2010/main" val="339134104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/>
              <a:t>Typologie podnikové kultury podle </a:t>
            </a:r>
            <a:r>
              <a:rPr lang="cs-CZ" dirty="0" err="1"/>
              <a:t>Deala</a:t>
            </a:r>
            <a:r>
              <a:rPr lang="cs-CZ" dirty="0"/>
              <a:t> a Kennedyho</a:t>
            </a:r>
          </a:p>
        </p:txBody>
      </p:sp>
      <p:pic>
        <p:nvPicPr>
          <p:cNvPr id="5" name="Zástupný symbol pro obsah 3" descr="kultura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84" y="756838"/>
            <a:ext cx="6056237" cy="3921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429535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 err="1"/>
              <a:t>Schein</a:t>
            </a:r>
            <a:r>
              <a:rPr lang="cs-CZ" sz="1800" dirty="0"/>
              <a:t> dělí kultury do čtyř druhů: </a:t>
            </a:r>
          </a:p>
          <a:p>
            <a:pPr algn="just"/>
            <a:r>
              <a:rPr lang="cs-CZ" sz="1800" b="1" dirty="0"/>
              <a:t>Kultura moci</a:t>
            </a:r>
            <a:r>
              <a:rPr lang="cs-CZ" sz="1800" dirty="0"/>
              <a:t> představuje kulturu, kde vedení podniku je svěřeno do několika málo pracovníkům. Podnik se pak následně spoléhá na jejich schopnosti a dovednosti.</a:t>
            </a:r>
          </a:p>
          <a:p>
            <a:pPr algn="just"/>
            <a:r>
              <a:rPr lang="cs-CZ" sz="1800" b="1" dirty="0"/>
              <a:t>Kultura role</a:t>
            </a:r>
            <a:r>
              <a:rPr lang="cs-CZ" sz="1800" dirty="0"/>
              <a:t> je založena na rovnoměrném rozdělení moci mezi vůdce a byrokraty. Prostředí podniku je s největší pravděpodobností stabilní a zároveň jsou zde zcela jasně určeny pravidla.</a:t>
            </a:r>
          </a:p>
          <a:p>
            <a:pPr algn="just"/>
            <a:r>
              <a:rPr lang="cs-CZ" sz="1800" b="1" dirty="0"/>
              <a:t>Kultura úspěchu</a:t>
            </a:r>
            <a:r>
              <a:rPr lang="cs-CZ" sz="1800" dirty="0"/>
              <a:t> klade důraz na osobní motivaci, oddanost, aktivitu, nadšení a účinek. </a:t>
            </a:r>
          </a:p>
          <a:p>
            <a:pPr algn="just"/>
            <a:r>
              <a:rPr lang="cs-CZ" sz="1800" b="1" i="1" dirty="0"/>
              <a:t>Kultura podpory</a:t>
            </a:r>
            <a:r>
              <a:rPr lang="cs-CZ" sz="1800" dirty="0"/>
              <a:t> je založena na oddanosti a solidaritě zaměstnanců, což vede k úspěchu podniku. Vztahy mezi pracovníky jsou založeny na důvěře.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/>
              <a:t>Typologie podnikové kultury podle </a:t>
            </a:r>
            <a:r>
              <a:rPr lang="cs-CZ" dirty="0" err="1"/>
              <a:t>Scheina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32146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 err="1"/>
              <a:t>Pffeiffer</a:t>
            </a:r>
            <a:r>
              <a:rPr lang="cs-CZ" sz="1800" b="1" dirty="0"/>
              <a:t> a Umlaufová</a:t>
            </a:r>
            <a:r>
              <a:rPr lang="cs-CZ" sz="1800" dirty="0"/>
              <a:t> rozčleňují manažerskou kulturu na základě těchto dimenzí: rychlost zpětné vazby trhu (malá a velká) a míra rizikovosti podnikání (velká a malá). Na základě těchto dimenzí pak vymezili tyto typy manažerské kultury: </a:t>
            </a:r>
          </a:p>
          <a:p>
            <a:pPr lvl="0" algn="just"/>
            <a:r>
              <a:rPr lang="cs-CZ" sz="1800" b="1" i="1" dirty="0"/>
              <a:t>Kultura přátelský experimentů</a:t>
            </a:r>
            <a:r>
              <a:rPr lang="cs-CZ" sz="1800" dirty="0"/>
              <a:t>: V těchto podnicích je prostor pro inovace a experimentování díky tomu, že podnik rychle ví, co se povedlo a co ne a díky malé míře ohrožení. Je zde kladen důraz na týmovou práci. </a:t>
            </a:r>
          </a:p>
          <a:p>
            <a:pPr lvl="0" algn="just"/>
            <a:endParaRPr lang="cs-CZ" sz="1800" dirty="0"/>
          </a:p>
          <a:p>
            <a:pPr lvl="0" algn="just"/>
            <a:r>
              <a:rPr lang="cs-CZ" sz="1800" b="1" i="1" dirty="0"/>
              <a:t>Kultura jízdy na jistotu</a:t>
            </a:r>
            <a:r>
              <a:rPr lang="cs-CZ" sz="1800" dirty="0"/>
              <a:t>: Je typická pro podniky velmi silně ohroženy potenciálním neúspěchem a také rizikem, že případné chyby se podnik nedoví rychle, ale třeba i za několik let. Proto se vždy provádějí několikanásobné kontroly, které nejsou příliš oblíbené. </a:t>
            </a:r>
          </a:p>
          <a:p>
            <a:pPr lvl="0"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/>
              <a:t>Typologie podnikové kultury podle </a:t>
            </a:r>
            <a:r>
              <a:rPr lang="cs-CZ" dirty="0" err="1"/>
              <a:t>Pffeiffera</a:t>
            </a:r>
            <a:r>
              <a:rPr lang="cs-CZ" dirty="0"/>
              <a:t> a Umlaufové I</a:t>
            </a:r>
          </a:p>
        </p:txBody>
      </p:sp>
    </p:spTree>
    <p:extLst>
      <p:ext uri="{BB962C8B-B14F-4D97-AF65-F5344CB8AC3E}">
        <p14:creationId xmlns:p14="http://schemas.microsoft.com/office/powerpoint/2010/main" val="301865862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b="1" i="1" dirty="0"/>
              <a:t>Kultura ostrých hochů</a:t>
            </a:r>
            <a:r>
              <a:rPr lang="cs-CZ" sz="1800" dirty="0"/>
              <a:t>: Vyskytuje se u podniků, pro které je typická vysoká míra rizikovosti podnikání a současně rychlá zpětná vazba trhu (reklamní agentury, cestovní kanceláře). Podniky zaměstnávají pracovníky, kteří dosahují vysokých výkonů, na týmovou práci se však zapomíná. Důležitým nástrojem podniků je účelný marketing. </a:t>
            </a:r>
          </a:p>
          <a:p>
            <a:pPr lvl="0" algn="just"/>
            <a:endParaRPr lang="cs-CZ" sz="1800" dirty="0"/>
          </a:p>
          <a:p>
            <a:pPr algn="just"/>
            <a:r>
              <a:rPr lang="cs-CZ" sz="1800" b="1" i="1" dirty="0"/>
              <a:t>Kultura mašliček</a:t>
            </a:r>
            <a:r>
              <a:rPr lang="cs-CZ" sz="1800" dirty="0"/>
              <a:t>: Rizikovost podnikání je velmi malá u těchto podniků a časová prodleva zpětné vazby je velká (státní orgány, školství). Pracovníci se často nesnaží být lepší, něco měnit nebo rozvíjet, důvodem je absence hrozeb a často i motivů pro zlepšování sama sebe.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704856" cy="507703"/>
          </a:xfrm>
        </p:spPr>
        <p:txBody>
          <a:bodyPr/>
          <a:lstStyle/>
          <a:p>
            <a:r>
              <a:rPr lang="cs-CZ" dirty="0"/>
              <a:t>Typologie podnikové kultury podle </a:t>
            </a:r>
            <a:r>
              <a:rPr lang="cs-CZ" dirty="0" err="1"/>
              <a:t>Pffeiffera</a:t>
            </a:r>
            <a:r>
              <a:rPr lang="cs-CZ" dirty="0"/>
              <a:t> a Umlaufové II</a:t>
            </a:r>
          </a:p>
        </p:txBody>
      </p:sp>
    </p:spTree>
    <p:extLst>
      <p:ext uri="{BB962C8B-B14F-4D97-AF65-F5344CB8AC3E}">
        <p14:creationId xmlns:p14="http://schemas.microsoft.com/office/powerpoint/2010/main" val="31109721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48072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/>
              <a:t>Management v organizaci, z pohledu funkce a aktivity, můžeme rozčlenit do tří hlavních úrovní. Jednotlivým úrovním potom odpovídají konkrétní aktivity. V organizaci obvykle najdeme tyto úrovně řízení: </a:t>
            </a:r>
          </a:p>
          <a:p>
            <a:pPr algn="just"/>
            <a:r>
              <a:rPr lang="cs-CZ" sz="1800" b="1" dirty="0"/>
              <a:t>Strategický management (strategické řízení)</a:t>
            </a:r>
            <a:r>
              <a:rPr lang="cs-CZ" sz="1800" dirty="0"/>
              <a:t> představuje nejvyšší úroveň řízení v organizaci. Na této úrovni řízení probíhá politicko-strategické rozhodování, spojené s tvorbou strategického plánu a celkové koncepce organizace, a rozhodování pro řízení operativního systému. </a:t>
            </a:r>
          </a:p>
          <a:p>
            <a:pPr algn="just"/>
            <a:r>
              <a:rPr lang="cs-CZ" sz="1800" b="1" dirty="0"/>
              <a:t>Střední management (taktické řízení)</a:t>
            </a:r>
            <a:r>
              <a:rPr lang="cs-CZ" sz="1800" dirty="0"/>
              <a:t> je spojen s rozhodováním pro řízení operativního systému organizace. Posláním středního managementu je realizace taktických (střednědobých) plánů a cílů.</a:t>
            </a:r>
          </a:p>
          <a:p>
            <a:pPr algn="just"/>
            <a:r>
              <a:rPr lang="cs-CZ" sz="1800" b="1" dirty="0"/>
              <a:t>Operativní management (operativní řízení)</a:t>
            </a:r>
            <a:r>
              <a:rPr lang="cs-CZ" sz="1800" dirty="0"/>
              <a:t> se zabývá bezprostředním operativním řízením krátkodobých aktivit a naplňováním krátkodobých, operativních cílů.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Úrovně managementu v organizaci </a:t>
            </a:r>
          </a:p>
        </p:txBody>
      </p:sp>
    </p:spTree>
    <p:extLst>
      <p:ext uri="{BB962C8B-B14F-4D97-AF65-F5344CB8AC3E}">
        <p14:creationId xmlns:p14="http://schemas.microsoft.com/office/powerpoint/2010/main" val="75219623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/>
              <a:t>Determinanty manažerské kultury určují, zda manažerská kultura konkrétního podniku je silná nebo slabá.</a:t>
            </a:r>
          </a:p>
          <a:p>
            <a:pPr marL="0" indent="0" algn="just">
              <a:buNone/>
            </a:pPr>
            <a:r>
              <a:rPr lang="cs-CZ" sz="1800" dirty="0"/>
              <a:t>Silná manažerská kultura musí splňovat podle </a:t>
            </a:r>
            <a:r>
              <a:rPr lang="cs-CZ" sz="1800" dirty="0" err="1"/>
              <a:t>Bedrnové</a:t>
            </a:r>
            <a:r>
              <a:rPr lang="cs-CZ" sz="1800" dirty="0"/>
              <a:t> a Nového (2002) tři kritéria: </a:t>
            </a:r>
          </a:p>
          <a:p>
            <a:pPr lvl="0" algn="just"/>
            <a:r>
              <a:rPr lang="cs-CZ" sz="1800" b="1" dirty="0"/>
              <a:t>Pregnantnost</a:t>
            </a:r>
            <a:r>
              <a:rPr lang="cs-CZ" sz="1800" dirty="0"/>
              <a:t> – jednotlivé oblasti manažerské kultury musí přesně definovat všem pracovníkům, které aktivity jsou nutné, žádoucí, akceptovatelné, vyloučené a nepřijatelné. </a:t>
            </a:r>
          </a:p>
          <a:p>
            <a:pPr lvl="0" algn="just"/>
            <a:r>
              <a:rPr lang="cs-CZ" sz="1800" b="1" dirty="0"/>
              <a:t>Rozšířenost</a:t>
            </a:r>
            <a:r>
              <a:rPr lang="cs-CZ" sz="1800" dirty="0"/>
              <a:t> – manažerská kultura musí být dostatečně rozšířena v podniku, všichni pracovníci musí být dostatečně seznámeni s jednotlivými prvky manažerské kultury, a musí se s jejich existencí a vlivem setkávat v každé situaci, v každém okamžiku a na každém místě.</a:t>
            </a:r>
          </a:p>
          <a:p>
            <a:pPr algn="just"/>
            <a:r>
              <a:rPr lang="cs-CZ" sz="1800" b="1" dirty="0"/>
              <a:t>Zakotvenost</a:t>
            </a:r>
            <a:r>
              <a:rPr lang="cs-CZ" sz="1800" dirty="0"/>
              <a:t> – znamená míru identifikace jednotlivých podnikových hodnot, vzorů a norem jednání.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/>
              <a:t>Síla podnikové kultury</a:t>
            </a:r>
          </a:p>
        </p:txBody>
      </p:sp>
    </p:spTree>
    <p:extLst>
      <p:ext uri="{BB962C8B-B14F-4D97-AF65-F5344CB8AC3E}">
        <p14:creationId xmlns:p14="http://schemas.microsoft.com/office/powerpoint/2010/main" val="284924189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Management, etika a koncept CSR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</a:p>
        </p:txBody>
      </p:sp>
    </p:spTree>
    <p:extLst>
      <p:ext uri="{BB962C8B-B14F-4D97-AF65-F5344CB8AC3E}">
        <p14:creationId xmlns:p14="http://schemas.microsoft.com/office/powerpoint/2010/main" val="297278802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6657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/>
              <a:t>Manažerská etika se zabývá problematikou morálního, etického chování manažera/podnikatele. Etické chování znamená chování podle morálních hodnot, tj. správné chování. </a:t>
            </a:r>
          </a:p>
          <a:p>
            <a:pPr lvl="0" algn="just"/>
            <a:r>
              <a:rPr lang="cs-CZ" sz="1800" dirty="0"/>
              <a:t>Etika v podnikání, potažmo manažerská etika, se vztahuje k chování podnikatelů a manažerů vůči zákazníkům, zaměstnancům a společnosti jako celku. </a:t>
            </a:r>
          </a:p>
          <a:p>
            <a:pPr lvl="0" algn="just"/>
            <a:r>
              <a:rPr lang="cs-CZ" sz="1800" dirty="0"/>
              <a:t>Nástrojem, který pomáhá podporovat a rozvíjet etické chování v organizacích, je etický kodex.</a:t>
            </a:r>
          </a:p>
          <a:p>
            <a:pPr lvl="0" algn="just"/>
            <a:r>
              <a:rPr lang="cs-CZ" sz="1800" b="1" dirty="0"/>
              <a:t>Etika</a:t>
            </a:r>
            <a:r>
              <a:rPr lang="cs-CZ" sz="1800" dirty="0"/>
              <a:t> je vědní disciplína zkoumající vznik, vývoj a funkce morálky, mravní význam a vztah člověka ke světu. Přičemž morálka je charakterizována jako soubor specifických zvyklostí, norem, standardů, etických a kulturních pravidel nebo vzorců, které jsou požadovány a očekávány od jedince ve společnosti. Takovýto jedinec bývá pak charakterizován jako „dobrý člověk“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/>
              <a:t>Management podniku a manažerská etika</a:t>
            </a:r>
          </a:p>
        </p:txBody>
      </p:sp>
    </p:spTree>
    <p:extLst>
      <p:ext uri="{BB962C8B-B14F-4D97-AF65-F5344CB8AC3E}">
        <p14:creationId xmlns:p14="http://schemas.microsoft.com/office/powerpoint/2010/main" val="381421421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6657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Etický kodex</a:t>
            </a:r>
            <a:r>
              <a:rPr lang="cs-CZ" sz="1800" dirty="0"/>
              <a:t> je soubor pravidel a zásad, které posilují odpovědné, střídmé a pospolité chování a představují minimální práh přijatelného chování při výkonu zaměstnání, nebo jsou směřovány k dodržování následujících idejí: vždy se chovat způsobem prospívajícím důvěryhodnosti;  není dovoleno činit přímo to, co je přímo zakázáno; nutno zabránit nekorektnosti. </a:t>
            </a:r>
          </a:p>
          <a:p>
            <a:pPr algn="just"/>
            <a:r>
              <a:rPr lang="cs-CZ" sz="1800" dirty="0"/>
              <a:t>Cílem etického kodexu je usnadňovat řešení etických dilemat zaměstnanců a vést organizaci k etickému a spravedlivému chování. Etické kodexy jsou nejvýznamnějšími a také nejpoužívanějšími nástroji etického řízení. Jsou vnímány jako preventivní nástroj.</a:t>
            </a:r>
          </a:p>
          <a:p>
            <a:pPr algn="just"/>
            <a:r>
              <a:rPr lang="cs-CZ" sz="1800" dirty="0"/>
              <a:t>Z pohledu organizace může etický kodex přispívat k eliminaci nežádoucích praktik, které jsou příčinou ztráty zákazníků; zavádění nových postupů; zabránění zneužití pravomocí nadřízených; řešení etických přestupků, týkajících se disciplíny zaměstnanců; řešení strukturálních změn a krizových situací a dalším nežádoucím projevům.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/>
              <a:t>Etický kodex</a:t>
            </a:r>
          </a:p>
        </p:txBody>
      </p:sp>
    </p:spTree>
    <p:extLst>
      <p:ext uri="{BB962C8B-B14F-4D97-AF65-F5344CB8AC3E}">
        <p14:creationId xmlns:p14="http://schemas.microsoft.com/office/powerpoint/2010/main" val="270844385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6657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Koncepce společenské odpovědnosti organizací je uceleným konceptem sledujícím a určujícím odpovědné chování organizací vůči společnosti. </a:t>
            </a:r>
          </a:p>
          <a:p>
            <a:pPr algn="just"/>
            <a:r>
              <a:rPr lang="cs-CZ" sz="1800" dirty="0"/>
              <a:t>V podstatě se jedná o stanovení správného chování organizací vůči zákazníkům, zaměstnancům, společnosti a přírodnímu prostředí.</a:t>
            </a:r>
          </a:p>
          <a:p>
            <a:pPr algn="just"/>
            <a:r>
              <a:rPr lang="cs-CZ" sz="1800" dirty="0"/>
              <a:t>Společenská odpovědnost organizací (</a:t>
            </a:r>
            <a:r>
              <a:rPr lang="cs-CZ" sz="1800" dirty="0" err="1"/>
              <a:t>Corporate</a:t>
            </a:r>
            <a:r>
              <a:rPr lang="cs-CZ" sz="1800" dirty="0"/>
              <a:t> </a:t>
            </a:r>
            <a:r>
              <a:rPr lang="cs-CZ" sz="1800" dirty="0" err="1"/>
              <a:t>Social</a:t>
            </a:r>
            <a:r>
              <a:rPr lang="cs-CZ" sz="1800" dirty="0"/>
              <a:t> </a:t>
            </a:r>
            <a:r>
              <a:rPr lang="cs-CZ" sz="1800" dirty="0" err="1"/>
              <a:t>Responsiblity</a:t>
            </a:r>
            <a:r>
              <a:rPr lang="cs-CZ" sz="1800" dirty="0"/>
              <a:t> CSR) představuje komplexní koncepci zaměřenou na oblast společenské odpovědnosti organizací. </a:t>
            </a:r>
          </a:p>
          <a:p>
            <a:pPr algn="just"/>
            <a:r>
              <a:rPr lang="cs-CZ" sz="1800" dirty="0"/>
              <a:t>Evropská unie vymezuje CSR jako „dobrovolné integrování sociálních a ekologických hledisek do každodenních firemních operací a interakcí s firemními </a:t>
            </a:r>
            <a:r>
              <a:rPr lang="cs-CZ" sz="1800" dirty="0" err="1"/>
              <a:t>stakeholdery</a:t>
            </a:r>
            <a:r>
              <a:rPr lang="cs-CZ" sz="1800" dirty="0"/>
              <a:t>“ (KOM, 2001, s. 8)</a:t>
            </a:r>
          </a:p>
          <a:p>
            <a:pPr algn="just"/>
            <a:r>
              <a:rPr lang="cs-CZ" sz="1800" dirty="0"/>
              <a:t>Koncepce společenské odpovědnosti organizace je takové chování a jednání organizace v oblasti ekonomické, etické a ekologické, které je odpovědné vůči zaměstnancům, zákazníkům a společnosti jako celku.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/>
              <a:t>Společenská odpovědnost organizací I</a:t>
            </a:r>
          </a:p>
        </p:txBody>
      </p:sp>
    </p:spTree>
    <p:extLst>
      <p:ext uri="{BB962C8B-B14F-4D97-AF65-F5344CB8AC3E}">
        <p14:creationId xmlns:p14="http://schemas.microsoft.com/office/powerpoint/2010/main" val="110451843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6657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/>
              <a:t>Koncept CSR se opírá o tzv. tři pilíře:</a:t>
            </a:r>
          </a:p>
          <a:p>
            <a:pPr algn="just"/>
            <a:r>
              <a:rPr lang="cs-CZ" sz="1800" b="1" dirty="0"/>
              <a:t>Profit – zisk (ekonomická oblast)</a:t>
            </a:r>
            <a:r>
              <a:rPr lang="cs-CZ" sz="1800" dirty="0"/>
              <a:t> – zde spadají například tyto aktivity:</a:t>
            </a:r>
            <a:r>
              <a:rPr lang="cs-CZ" sz="1800" i="1" dirty="0"/>
              <a:t> </a:t>
            </a:r>
            <a:r>
              <a:rPr lang="cs-CZ" sz="1800" dirty="0"/>
              <a:t>vytvoření etického kodexu (případně jiného podnikového dokumentu, který upravuje podnikatelské chování firmy); transparentnost jednání a chování organizace.; uplatňování principů dobrého řízení; podnikání s uplatněním protikorupční politiky a další.</a:t>
            </a:r>
          </a:p>
          <a:p>
            <a:pPr algn="just"/>
            <a:r>
              <a:rPr lang="cs-CZ" sz="1800" b="1" dirty="0" err="1"/>
              <a:t>People</a:t>
            </a:r>
            <a:r>
              <a:rPr lang="cs-CZ" sz="1800" b="1" dirty="0"/>
              <a:t> – lidé (sociální oblast)</a:t>
            </a:r>
            <a:r>
              <a:rPr lang="cs-CZ" sz="1800" dirty="0"/>
              <a:t> – může zahrnovat aktivity jako je firemní filantropie, sponzorství a firemní dobrovolnictví; vedení dialogu se </a:t>
            </a:r>
            <a:r>
              <a:rPr lang="cs-CZ" sz="1800" dirty="0" err="1"/>
              <a:t>stakeholdery</a:t>
            </a:r>
            <a:r>
              <a:rPr lang="cs-CZ" sz="1800" dirty="0"/>
              <a:t>; podpora rozvoje lidského kapitálu firmy a další.</a:t>
            </a:r>
          </a:p>
          <a:p>
            <a:pPr algn="just"/>
            <a:r>
              <a:rPr lang="cs-CZ" sz="1800" b="1" dirty="0"/>
              <a:t>Planet – planeta (environmentální oblast)</a:t>
            </a:r>
            <a:r>
              <a:rPr lang="cs-CZ" sz="1800" dirty="0"/>
              <a:t> - je tvořena těmito aktivitami: zajištění ekologické výroby, ekologických produktů a ekologických služeb; ekologická firemní politika; aktivity vedoucí k ochraně přírodních zdrojů a ke zmenšování dopadů na životní prostředí a další.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/>
              <a:t>Společenská odpovědnost organizací II</a:t>
            </a:r>
          </a:p>
        </p:txBody>
      </p:sp>
    </p:spTree>
    <p:extLst>
      <p:ext uri="{BB962C8B-B14F-4D97-AF65-F5344CB8AC3E}">
        <p14:creationId xmlns:p14="http://schemas.microsoft.com/office/powerpoint/2010/main" val="34420875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63284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V tomto pojetí je management spojován s lidským faktorem. Blažek (2014) hovoří o tzv. personifikaci pojmu management. </a:t>
            </a:r>
          </a:p>
          <a:p>
            <a:pPr algn="just"/>
            <a:r>
              <a:rPr lang="cs-CZ" sz="1800" dirty="0"/>
              <a:t>Management je vnímán jako skupina pracovníků, vedoucích pracovníků - manažerů, kteří jsou realizátoři managementu a mají za úkol řídit danou organizaci. </a:t>
            </a:r>
          </a:p>
          <a:p>
            <a:pPr algn="just"/>
            <a:r>
              <a:rPr lang="cs-CZ" sz="1800" dirty="0"/>
              <a:t>Manažer je klíčovou osobou v organizaci, jelikož nese odpovědnost za úspěšnost organizace v podnikatelském prostředí. V malých organizacích splývá role manažera s rolí vlastníka. S růstem organizací dochází k oddělování manažera a vlastníka. Manažer se tak stává prostředníkem mezi výkonnými zaměstnanci a vlastníky organizace.</a:t>
            </a:r>
          </a:p>
          <a:p>
            <a:pPr algn="just"/>
            <a:r>
              <a:rPr lang="cs-CZ" sz="1800" dirty="0"/>
              <a:t>Podle </a:t>
            </a:r>
            <a:r>
              <a:rPr lang="cs-CZ" sz="1800" dirty="0" err="1"/>
              <a:t>Druckera</a:t>
            </a:r>
            <a:r>
              <a:rPr lang="cs-CZ" sz="1800" dirty="0"/>
              <a:t> je manažer považován za osobu, která odpovídá za plánování, realizaci a kontrolu. </a:t>
            </a:r>
          </a:p>
          <a:p>
            <a:pPr algn="just"/>
            <a:r>
              <a:rPr lang="cs-CZ" sz="1800" dirty="0"/>
              <a:t>Lojd (2011, s. 10) považuje manažera za člověka, který dosahuje stanovených cílů s lidmi a prostřednictvím nich. 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Management jako skupina řídících pracovníků</a:t>
            </a:r>
          </a:p>
        </p:txBody>
      </p:sp>
    </p:spTree>
    <p:extLst>
      <p:ext uri="{BB962C8B-B14F-4D97-AF65-F5344CB8AC3E}">
        <p14:creationId xmlns:p14="http://schemas.microsoft.com/office/powerpoint/2010/main" val="3603922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/>
              <a:t>Obecně tedy můžeme říci, že manažer představuje „specifický“ typ pracovníka v organizaci. Mezi hlavní specifika, která odlišují manažera od výkonných pracovníků, patří:</a:t>
            </a:r>
          </a:p>
          <a:p>
            <a:pPr lvl="0" algn="just"/>
            <a:r>
              <a:rPr lang="cs-CZ" sz="1800" dirty="0"/>
              <a:t>moc – moc znamená prosazování své vůle i proti vůli jiné osoby a ovlivňování přání jiné osoby;</a:t>
            </a:r>
          </a:p>
          <a:p>
            <a:pPr lvl="0" algn="just"/>
            <a:r>
              <a:rPr lang="cs-CZ" sz="1800" dirty="0"/>
              <a:t>autorita – představuje legitimizovanou moc, představuje oprávnění ovládat a řídit jiné lidi;</a:t>
            </a:r>
          </a:p>
          <a:p>
            <a:pPr lvl="0" algn="just"/>
            <a:r>
              <a:rPr lang="cs-CZ" sz="1800" dirty="0"/>
              <a:t>pravomoc – představuje právo pracovníka volně se rozhodovat, což znamená, že má možnost a volnost jednání; </a:t>
            </a:r>
          </a:p>
          <a:p>
            <a:pPr lvl="0" algn="just"/>
            <a:r>
              <a:rPr lang="cs-CZ" sz="1800" dirty="0"/>
              <a:t>odpovědnost – představuje povinnosti vyplývající ze závazku plnit činnosti a úkoly spojené s konkrétním pracovním místem; </a:t>
            </a:r>
          </a:p>
          <a:p>
            <a:pPr lvl="0" algn="just"/>
            <a:r>
              <a:rPr lang="cs-CZ" sz="1800" dirty="0"/>
              <a:t>výše finančního ohodnocení;</a:t>
            </a:r>
          </a:p>
          <a:p>
            <a:pPr lvl="0" algn="just"/>
            <a:r>
              <a:rPr lang="cs-CZ" sz="1800" dirty="0"/>
              <a:t>společenský status – postavení člověka ve skupině.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Manažer</a:t>
            </a:r>
          </a:p>
        </p:txBody>
      </p:sp>
    </p:spTree>
    <p:extLst>
      <p:ext uri="{BB962C8B-B14F-4D97-AF65-F5344CB8AC3E}">
        <p14:creationId xmlns:p14="http://schemas.microsoft.com/office/powerpoint/2010/main" val="6257089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Manažery třídíme podle stupňů řízení, kterým odpovídají konkrétní úkoly a aktivity. V tomto případě hovoříme o </a:t>
            </a:r>
            <a:r>
              <a:rPr lang="cs-CZ" sz="1800" b="1" dirty="0"/>
              <a:t>vertikální typologii manažerů</a:t>
            </a:r>
            <a:r>
              <a:rPr lang="cs-CZ" sz="1800" dirty="0"/>
              <a:t>. Rozeznáváme manažery vrcholové, manažery střední a manažery první linie.</a:t>
            </a:r>
          </a:p>
          <a:p>
            <a:pPr algn="just"/>
            <a:r>
              <a:rPr lang="cs-CZ" sz="1800" dirty="0"/>
              <a:t>Na každé úrovni řízení se potom nachází několik manažerů, kteří se mohou dělit podle svého zaměření a činností, za které jsou zodpovědní. </a:t>
            </a:r>
          </a:p>
          <a:p>
            <a:pPr algn="just"/>
            <a:r>
              <a:rPr lang="cs-CZ" sz="1800" dirty="0"/>
              <a:t>Toto členění manažerů přestavuje horizontální typologii manažerů. Podle </a:t>
            </a:r>
            <a:r>
              <a:rPr lang="cs-CZ" sz="1800" b="1" dirty="0"/>
              <a:t>horizontální typologie manažerů</a:t>
            </a:r>
            <a:r>
              <a:rPr lang="cs-CZ" sz="1800" dirty="0"/>
              <a:t> rozlišujeme tyto typy manažerů: </a:t>
            </a:r>
          </a:p>
          <a:p>
            <a:pPr lvl="1" algn="just"/>
            <a:r>
              <a:rPr lang="cs-CZ" sz="1800" dirty="0"/>
              <a:t>manažeři kvality; personální manažeři; procesní manažeři; produktoví manažeři; projektoví manažeři; finanční manažeři; provozní manažeři atd.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Typologie manažerů I</a:t>
            </a:r>
          </a:p>
        </p:txBody>
      </p:sp>
    </p:spTree>
    <p:extLst>
      <p:ext uri="{BB962C8B-B14F-4D97-AF65-F5344CB8AC3E}">
        <p14:creationId xmlns:p14="http://schemas.microsoft.com/office/powerpoint/2010/main" val="21310522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i="1" dirty="0"/>
              <a:t>Vrcholoví manažeři</a:t>
            </a:r>
            <a:r>
              <a:rPr lang="cs-CZ" sz="1800" dirty="0"/>
              <a:t> (tuto skupinu nazýváme často jako top management – CEO: </a:t>
            </a:r>
            <a:r>
              <a:rPr lang="cs-CZ" sz="1800" dirty="0" err="1"/>
              <a:t>Chief</a:t>
            </a:r>
            <a:r>
              <a:rPr lang="cs-CZ" sz="1800" dirty="0"/>
              <a:t> </a:t>
            </a:r>
            <a:r>
              <a:rPr lang="cs-CZ" sz="1800" dirty="0" err="1"/>
              <a:t>Executive</a:t>
            </a:r>
            <a:r>
              <a:rPr lang="cs-CZ" sz="1800" dirty="0"/>
              <a:t> Office) řídí organizaci jako celek a reprezentují ji jak vůči interním subjektům (pracovníkům a vlastníkům), tak vůči externím subjektům (zákazníci, dodavatelé, státní instituce atd.). </a:t>
            </a:r>
          </a:p>
          <a:p>
            <a:pPr algn="just"/>
            <a:r>
              <a:rPr lang="cs-CZ" sz="1800" dirty="0"/>
              <a:t>Vrcholoví manažeři působí na úrovni strategického managementu organizace a zodpovídají za veškerá strategická rozhodnutí organizace. </a:t>
            </a:r>
          </a:p>
          <a:p>
            <a:pPr algn="just"/>
            <a:r>
              <a:rPr lang="cs-CZ" sz="1800" dirty="0"/>
              <a:t>V každé organizaci působí vrcholoví manažeři. V malých a středních podnicích tuto roli většinou zastávají majitelé </a:t>
            </a:r>
            <a:r>
              <a:rPr lang="cs-CZ" sz="1800" dirty="0" err="1"/>
              <a:t>organizce</a:t>
            </a:r>
            <a:r>
              <a:rPr lang="cs-CZ" sz="1800" dirty="0"/>
              <a:t>.</a:t>
            </a:r>
          </a:p>
          <a:p>
            <a:pPr algn="just"/>
            <a:r>
              <a:rPr lang="cs-CZ" sz="1800" dirty="0"/>
              <a:t>Řeší úkoly dlouhodobějšího charakteru, a to v obvykle v časovém horizontu 3 – 5 let.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Typologie manažerů II</a:t>
            </a:r>
          </a:p>
        </p:txBody>
      </p:sp>
    </p:spTree>
    <p:extLst>
      <p:ext uri="{BB962C8B-B14F-4D97-AF65-F5344CB8AC3E}">
        <p14:creationId xmlns:p14="http://schemas.microsoft.com/office/powerpoint/2010/main" val="41598248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i="1" dirty="0"/>
              <a:t>Střední manažeři</a:t>
            </a:r>
            <a:r>
              <a:rPr lang="cs-CZ" sz="1800" dirty="0"/>
              <a:t> (manažeři druhé linie – </a:t>
            </a:r>
            <a:r>
              <a:rPr lang="cs-CZ" sz="1800" dirty="0" err="1"/>
              <a:t>middle</a:t>
            </a:r>
            <a:r>
              <a:rPr lang="cs-CZ" sz="1800" dirty="0"/>
              <a:t> management) působí na úrovni středního managementu, tj. taktické úrovni řízení. </a:t>
            </a:r>
          </a:p>
          <a:p>
            <a:pPr algn="just"/>
            <a:r>
              <a:rPr lang="cs-CZ" sz="1800" dirty="0"/>
              <a:t>Posláním středních manažerů je rozhodování pro řízení operativního systému organizace, které vede k naplnění strategických cílů nastavených vrcholovými manažery. </a:t>
            </a:r>
          </a:p>
          <a:p>
            <a:pPr algn="just"/>
            <a:r>
              <a:rPr lang="cs-CZ" sz="1800" dirty="0"/>
              <a:t>Aktivity středních manažerů jsou obvykle vykonávány v časovém horizontu maximálně jednoho roku. </a:t>
            </a:r>
          </a:p>
          <a:p>
            <a:pPr algn="just"/>
            <a:r>
              <a:rPr lang="cs-CZ" sz="1800" dirty="0"/>
              <a:t>Jedná se o početnou a různorodou skupinu řídících pracovníků (např. vedoucí oddělení atd.), kteří působí jako takový určitý zprostředkovatelský článek mezi nejvyšším vedením a nejnižší úrovni vedení. </a:t>
            </a:r>
          </a:p>
          <a:p>
            <a:pPr algn="just"/>
            <a:endParaRPr lang="cs-CZ" sz="1800" b="1" i="1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Typologie manažerů III</a:t>
            </a:r>
          </a:p>
        </p:txBody>
      </p:sp>
    </p:spTree>
    <p:extLst>
      <p:ext uri="{BB962C8B-B14F-4D97-AF65-F5344CB8AC3E}">
        <p14:creationId xmlns:p14="http://schemas.microsoft.com/office/powerpoint/2010/main" val="851818726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3251</TotalTime>
  <Words>2539</Words>
  <Application>Microsoft Office PowerPoint</Application>
  <PresentationFormat>Předvádění na obrazovce (16:9)</PresentationFormat>
  <Paragraphs>311</Paragraphs>
  <Slides>45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45</vt:i4>
      </vt:variant>
    </vt:vector>
  </HeadingPairs>
  <TitlesOfParts>
    <vt:vector size="50" baseType="lpstr">
      <vt:lpstr>Arial</vt:lpstr>
      <vt:lpstr>Calibri</vt:lpstr>
      <vt:lpstr>Enriqueta</vt:lpstr>
      <vt:lpstr>Times New Roman</vt:lpstr>
      <vt:lpstr>SLU</vt:lpstr>
      <vt:lpstr>Koncepční vymezení managementu</vt:lpstr>
      <vt:lpstr>Pojetí managementu</vt:lpstr>
      <vt:lpstr>Management jako funkce a aktivita</vt:lpstr>
      <vt:lpstr>Úrovně managementu v organizaci </vt:lpstr>
      <vt:lpstr>Management jako skupina řídících pracovníků</vt:lpstr>
      <vt:lpstr>Manažer</vt:lpstr>
      <vt:lpstr>Typologie manažerů I</vt:lpstr>
      <vt:lpstr>Typologie manažerů II</vt:lpstr>
      <vt:lpstr>Typologie manažerů III</vt:lpstr>
      <vt:lpstr>Typologie manažerů IV</vt:lpstr>
      <vt:lpstr>Vedení porad a schůzek</vt:lpstr>
      <vt:lpstr>Typy porad</vt:lpstr>
      <vt:lpstr>Fáze porady</vt:lpstr>
      <vt:lpstr>Chyby na poradách</vt:lpstr>
      <vt:lpstr>Brainstorming</vt:lpstr>
      <vt:lpstr>Průběh brainstormingu</vt:lpstr>
      <vt:lpstr>Konflikty </vt:lpstr>
      <vt:lpstr>Konflikt</vt:lpstr>
      <vt:lpstr>Okolnosti vzniku konfliktu</vt:lpstr>
      <vt:lpstr>Styly řešení konfliktů</vt:lpstr>
      <vt:lpstr>Řešení konfliktní situace</vt:lpstr>
      <vt:lpstr>Přístupy ke konfliktu</vt:lpstr>
      <vt:lpstr>Management a podnikatelské prostředí </vt:lpstr>
      <vt:lpstr>Podnikatelské prostředí a jeho vliv na management organizace</vt:lpstr>
      <vt:lpstr>Struktura podnikatelského prostředí</vt:lpstr>
      <vt:lpstr>Změny v podnikatelském prostředí</vt:lpstr>
      <vt:lpstr>Management a podniková kultura </vt:lpstr>
      <vt:lpstr>Management organizace a podniková kultura</vt:lpstr>
      <vt:lpstr>Vymezení pojmu podniková kultura</vt:lpstr>
      <vt:lpstr>Funkce podnikové kultury</vt:lpstr>
      <vt:lpstr>Prvky podnikové kultury</vt:lpstr>
      <vt:lpstr>Typologie podnikové kultury podle Harrisona</vt:lpstr>
      <vt:lpstr>Typologie podnikové kultury podle Handyho</vt:lpstr>
      <vt:lpstr>Typologie podnikové kultury podle Harrisona</vt:lpstr>
      <vt:lpstr>Typologie podnikové kultury podle Deala a Kennedyho</vt:lpstr>
      <vt:lpstr>Typologie podnikové kultury podle Deala a Kennedyho</vt:lpstr>
      <vt:lpstr>Typologie podnikové kultury podle Scheina</vt:lpstr>
      <vt:lpstr>Typologie podnikové kultury podle Pffeiffera a Umlaufové I</vt:lpstr>
      <vt:lpstr>Typologie podnikové kultury podle Pffeiffera a Umlaufové II</vt:lpstr>
      <vt:lpstr>Síla podnikové kultury</vt:lpstr>
      <vt:lpstr>Management, etika a koncept CSR </vt:lpstr>
      <vt:lpstr>Management podniku a manažerská etika</vt:lpstr>
      <vt:lpstr>Etický kodex</vt:lpstr>
      <vt:lpstr>Společenská odpovědnost organizací I</vt:lpstr>
      <vt:lpstr>Společenská odpovědnost organizací II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student</cp:lastModifiedBy>
  <cp:revision>242</cp:revision>
  <dcterms:created xsi:type="dcterms:W3CDTF">2016-07-06T15:42:34Z</dcterms:created>
  <dcterms:modified xsi:type="dcterms:W3CDTF">2022-03-08T08:14:11Z</dcterms:modified>
</cp:coreProperties>
</file>