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8" r:id="rId13"/>
    <p:sldId id="268" r:id="rId14"/>
    <p:sldId id="269" r:id="rId15"/>
    <p:sldId id="270" r:id="rId16"/>
    <p:sldId id="282" r:id="rId17"/>
    <p:sldId id="271" r:id="rId18"/>
    <p:sldId id="272" r:id="rId19"/>
    <p:sldId id="273" r:id="rId20"/>
    <p:sldId id="281" r:id="rId21"/>
    <p:sldId id="280" r:id="rId22"/>
    <p:sldId id="274" r:id="rId23"/>
    <p:sldId id="275" r:id="rId24"/>
    <p:sldId id="276" r:id="rId25"/>
    <p:sldId id="279" r:id="rId26"/>
    <p:sldId id="277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DC6DDD-0E54-4991-9504-BB3FA793DCA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EF0ACBB-3E4A-4B2F-8EDB-B7BC364D7709}">
      <dgm:prSet/>
      <dgm:spPr/>
      <dgm:t>
        <a:bodyPr/>
        <a:lstStyle/>
        <a:p>
          <a:r>
            <a:rPr lang="en-US" dirty="0" err="1"/>
            <a:t>Dne</a:t>
          </a:r>
          <a:r>
            <a:rPr lang="cs-CZ" dirty="0" err="1"/>
            <a:t>šní</a:t>
          </a:r>
          <a:r>
            <a:rPr lang="cs-CZ" dirty="0"/>
            <a:t> manager neřídí, ale umožňuje a pomáhá lidem ve firmě, aby se stali lepšími zaměstnanci a dělali svou práci lépe (</a:t>
          </a:r>
          <a:r>
            <a:rPr lang="cs-CZ" dirty="0" err="1"/>
            <a:t>Daft</a:t>
          </a:r>
          <a:r>
            <a:rPr lang="cs-CZ" dirty="0"/>
            <a:t> 2016).</a:t>
          </a:r>
          <a:endParaRPr lang="en-US" dirty="0"/>
        </a:p>
      </dgm:t>
    </dgm:pt>
    <dgm:pt modelId="{10DCFCC5-DBF5-4AA1-8717-AACDAD8B7B80}" type="parTrans" cxnId="{3DDA3C81-FAF4-4D71-A3D3-9CA0492297A6}">
      <dgm:prSet/>
      <dgm:spPr/>
      <dgm:t>
        <a:bodyPr/>
        <a:lstStyle/>
        <a:p>
          <a:endParaRPr lang="en-US"/>
        </a:p>
      </dgm:t>
    </dgm:pt>
    <dgm:pt modelId="{DD58D204-D3F9-497D-B4D0-BF6308689CB5}" type="sibTrans" cxnId="{3DDA3C81-FAF4-4D71-A3D3-9CA0492297A6}">
      <dgm:prSet/>
      <dgm:spPr/>
      <dgm:t>
        <a:bodyPr/>
        <a:lstStyle/>
        <a:p>
          <a:endParaRPr lang="en-US"/>
        </a:p>
      </dgm:t>
    </dgm:pt>
    <dgm:pt modelId="{EDCF9A46-1F18-4F02-B9AE-00895C9D13F3}">
      <dgm:prSet/>
      <dgm:spPr/>
      <dgm:t>
        <a:bodyPr/>
        <a:lstStyle/>
        <a:p>
          <a:r>
            <a:rPr lang="cs-CZ" dirty="0"/>
            <a:t>Manager stanovuje cíle, organizuje aktivity, motivuje a komunikuje, hodnotí výkony, a dbá na kariérní rozvoj svých lidí (</a:t>
          </a:r>
          <a:r>
            <a:rPr lang="cs-CZ" dirty="0" err="1"/>
            <a:t>Daft</a:t>
          </a:r>
          <a:r>
            <a:rPr lang="cs-CZ" dirty="0"/>
            <a:t> 2016).</a:t>
          </a:r>
          <a:endParaRPr lang="en-US" dirty="0"/>
        </a:p>
      </dgm:t>
    </dgm:pt>
    <dgm:pt modelId="{B56B83B0-0E94-4B1D-ACBB-E7C593F69DDF}" type="parTrans" cxnId="{581A4F3E-926B-47C6-B8F8-38B6A62038D2}">
      <dgm:prSet/>
      <dgm:spPr/>
      <dgm:t>
        <a:bodyPr/>
        <a:lstStyle/>
        <a:p>
          <a:endParaRPr lang="en-US"/>
        </a:p>
      </dgm:t>
    </dgm:pt>
    <dgm:pt modelId="{8243D037-31EA-4797-8DF3-E30A0A73412A}" type="sibTrans" cxnId="{581A4F3E-926B-47C6-B8F8-38B6A62038D2}">
      <dgm:prSet/>
      <dgm:spPr/>
      <dgm:t>
        <a:bodyPr/>
        <a:lstStyle/>
        <a:p>
          <a:endParaRPr lang="en-US"/>
        </a:p>
      </dgm:t>
    </dgm:pt>
    <dgm:pt modelId="{29D37E6D-7832-436B-B0F5-91F658F3D3D0}" type="pres">
      <dgm:prSet presAssocID="{21DC6DDD-0E54-4991-9504-BB3FA793DCA0}" presName="vert0" presStyleCnt="0">
        <dgm:presLayoutVars>
          <dgm:dir/>
          <dgm:animOne val="branch"/>
          <dgm:animLvl val="lvl"/>
        </dgm:presLayoutVars>
      </dgm:prSet>
      <dgm:spPr/>
    </dgm:pt>
    <dgm:pt modelId="{7E627A0D-C9B4-419F-AF23-85BCBCC8F348}" type="pres">
      <dgm:prSet presAssocID="{4EF0ACBB-3E4A-4B2F-8EDB-B7BC364D7709}" presName="thickLine" presStyleLbl="alignNode1" presStyleIdx="0" presStyleCnt="2"/>
      <dgm:spPr/>
    </dgm:pt>
    <dgm:pt modelId="{F0D1E834-4266-4186-A37A-71297950449A}" type="pres">
      <dgm:prSet presAssocID="{4EF0ACBB-3E4A-4B2F-8EDB-B7BC364D7709}" presName="horz1" presStyleCnt="0"/>
      <dgm:spPr/>
    </dgm:pt>
    <dgm:pt modelId="{9686B959-CC08-4E3C-95BE-8A147CC1B986}" type="pres">
      <dgm:prSet presAssocID="{4EF0ACBB-3E4A-4B2F-8EDB-B7BC364D7709}" presName="tx1" presStyleLbl="revTx" presStyleIdx="0" presStyleCnt="2"/>
      <dgm:spPr/>
    </dgm:pt>
    <dgm:pt modelId="{06906004-7BAE-4C91-ADF0-5AF9469C947B}" type="pres">
      <dgm:prSet presAssocID="{4EF0ACBB-3E4A-4B2F-8EDB-B7BC364D7709}" presName="vert1" presStyleCnt="0"/>
      <dgm:spPr/>
    </dgm:pt>
    <dgm:pt modelId="{0B603C40-7CD0-4F76-ACEB-86CB67152429}" type="pres">
      <dgm:prSet presAssocID="{EDCF9A46-1F18-4F02-B9AE-00895C9D13F3}" presName="thickLine" presStyleLbl="alignNode1" presStyleIdx="1" presStyleCnt="2"/>
      <dgm:spPr/>
    </dgm:pt>
    <dgm:pt modelId="{3ACBFA36-BF11-4A94-A497-890E47208B52}" type="pres">
      <dgm:prSet presAssocID="{EDCF9A46-1F18-4F02-B9AE-00895C9D13F3}" presName="horz1" presStyleCnt="0"/>
      <dgm:spPr/>
    </dgm:pt>
    <dgm:pt modelId="{7657C8AE-E050-4891-89CF-AE4901722668}" type="pres">
      <dgm:prSet presAssocID="{EDCF9A46-1F18-4F02-B9AE-00895C9D13F3}" presName="tx1" presStyleLbl="revTx" presStyleIdx="1" presStyleCnt="2"/>
      <dgm:spPr/>
    </dgm:pt>
    <dgm:pt modelId="{12AB79FD-9F70-4BD3-BFF3-6F36A4140A60}" type="pres">
      <dgm:prSet presAssocID="{EDCF9A46-1F18-4F02-B9AE-00895C9D13F3}" presName="vert1" presStyleCnt="0"/>
      <dgm:spPr/>
    </dgm:pt>
  </dgm:ptLst>
  <dgm:cxnLst>
    <dgm:cxn modelId="{BF8F1420-01FC-45AB-B412-E50279128B1D}" type="presOf" srcId="{EDCF9A46-1F18-4F02-B9AE-00895C9D13F3}" destId="{7657C8AE-E050-4891-89CF-AE4901722668}" srcOrd="0" destOrd="0" presId="urn:microsoft.com/office/officeart/2008/layout/LinedList"/>
    <dgm:cxn modelId="{581A4F3E-926B-47C6-B8F8-38B6A62038D2}" srcId="{21DC6DDD-0E54-4991-9504-BB3FA793DCA0}" destId="{EDCF9A46-1F18-4F02-B9AE-00895C9D13F3}" srcOrd="1" destOrd="0" parTransId="{B56B83B0-0E94-4B1D-ACBB-E7C593F69DDF}" sibTransId="{8243D037-31EA-4797-8DF3-E30A0A73412A}"/>
    <dgm:cxn modelId="{E22E6962-65A9-41ED-A38A-05849258FE03}" type="presOf" srcId="{4EF0ACBB-3E4A-4B2F-8EDB-B7BC364D7709}" destId="{9686B959-CC08-4E3C-95BE-8A147CC1B986}" srcOrd="0" destOrd="0" presId="urn:microsoft.com/office/officeart/2008/layout/LinedList"/>
    <dgm:cxn modelId="{3DDA3C81-FAF4-4D71-A3D3-9CA0492297A6}" srcId="{21DC6DDD-0E54-4991-9504-BB3FA793DCA0}" destId="{4EF0ACBB-3E4A-4B2F-8EDB-B7BC364D7709}" srcOrd="0" destOrd="0" parTransId="{10DCFCC5-DBF5-4AA1-8717-AACDAD8B7B80}" sibTransId="{DD58D204-D3F9-497D-B4D0-BF6308689CB5}"/>
    <dgm:cxn modelId="{3F45C9CA-0C87-4C49-95F2-91E7B8A41618}" type="presOf" srcId="{21DC6DDD-0E54-4991-9504-BB3FA793DCA0}" destId="{29D37E6D-7832-436B-B0F5-91F658F3D3D0}" srcOrd="0" destOrd="0" presId="urn:microsoft.com/office/officeart/2008/layout/LinedList"/>
    <dgm:cxn modelId="{5DB7E98C-76C4-484A-9C10-18F1E454FEC9}" type="presParOf" srcId="{29D37E6D-7832-436B-B0F5-91F658F3D3D0}" destId="{7E627A0D-C9B4-419F-AF23-85BCBCC8F348}" srcOrd="0" destOrd="0" presId="urn:microsoft.com/office/officeart/2008/layout/LinedList"/>
    <dgm:cxn modelId="{38A05078-0A48-40D0-9CC6-4A81034585A3}" type="presParOf" srcId="{29D37E6D-7832-436B-B0F5-91F658F3D3D0}" destId="{F0D1E834-4266-4186-A37A-71297950449A}" srcOrd="1" destOrd="0" presId="urn:microsoft.com/office/officeart/2008/layout/LinedList"/>
    <dgm:cxn modelId="{176053AA-4932-4FE3-930A-B6F165A1C2F3}" type="presParOf" srcId="{F0D1E834-4266-4186-A37A-71297950449A}" destId="{9686B959-CC08-4E3C-95BE-8A147CC1B986}" srcOrd="0" destOrd="0" presId="urn:microsoft.com/office/officeart/2008/layout/LinedList"/>
    <dgm:cxn modelId="{A72F5D5F-1F9B-46BE-BC0B-625741AB623B}" type="presParOf" srcId="{F0D1E834-4266-4186-A37A-71297950449A}" destId="{06906004-7BAE-4C91-ADF0-5AF9469C947B}" srcOrd="1" destOrd="0" presId="urn:microsoft.com/office/officeart/2008/layout/LinedList"/>
    <dgm:cxn modelId="{EAED285D-95DA-4AE1-93A2-B18E82B88DF0}" type="presParOf" srcId="{29D37E6D-7832-436B-B0F5-91F658F3D3D0}" destId="{0B603C40-7CD0-4F76-ACEB-86CB67152429}" srcOrd="2" destOrd="0" presId="urn:microsoft.com/office/officeart/2008/layout/LinedList"/>
    <dgm:cxn modelId="{487762EE-B7B7-44B0-94FF-E573158D8E38}" type="presParOf" srcId="{29D37E6D-7832-436B-B0F5-91F658F3D3D0}" destId="{3ACBFA36-BF11-4A94-A497-890E47208B52}" srcOrd="3" destOrd="0" presId="urn:microsoft.com/office/officeart/2008/layout/LinedList"/>
    <dgm:cxn modelId="{1F389F6C-8ADC-4BB9-BC23-B6385016EC3C}" type="presParOf" srcId="{3ACBFA36-BF11-4A94-A497-890E47208B52}" destId="{7657C8AE-E050-4891-89CF-AE4901722668}" srcOrd="0" destOrd="0" presId="urn:microsoft.com/office/officeart/2008/layout/LinedList"/>
    <dgm:cxn modelId="{34CA9AB6-5AA0-4CA4-B7FC-DD52AA9154D7}" type="presParOf" srcId="{3ACBFA36-BF11-4A94-A497-890E47208B52}" destId="{12AB79FD-9F70-4BD3-BFF3-6F36A4140A6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627A0D-C9B4-419F-AF23-85BCBCC8F348}">
      <dsp:nvSpPr>
        <dsp:cNvPr id="0" name=""/>
        <dsp:cNvSpPr/>
      </dsp:nvSpPr>
      <dsp:spPr>
        <a:xfrm>
          <a:off x="0" y="0"/>
          <a:ext cx="64885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86B959-CC08-4E3C-95BE-8A147CC1B986}">
      <dsp:nvSpPr>
        <dsp:cNvPr id="0" name=""/>
        <dsp:cNvSpPr/>
      </dsp:nvSpPr>
      <dsp:spPr>
        <a:xfrm>
          <a:off x="0" y="0"/>
          <a:ext cx="6488562" cy="2730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 err="1"/>
            <a:t>Dne</a:t>
          </a:r>
          <a:r>
            <a:rPr lang="cs-CZ" sz="3500" kern="1200" dirty="0" err="1"/>
            <a:t>šní</a:t>
          </a:r>
          <a:r>
            <a:rPr lang="cs-CZ" sz="3500" kern="1200" dirty="0"/>
            <a:t> manager neřídí, ale umožňuje a pomáhá lidem ve firmě, aby se stali lepšími zaměstnanci a dělali svou práci lépe (</a:t>
          </a:r>
          <a:r>
            <a:rPr lang="cs-CZ" sz="3500" kern="1200" dirty="0" err="1"/>
            <a:t>Daft</a:t>
          </a:r>
          <a:r>
            <a:rPr lang="cs-CZ" sz="3500" kern="1200" dirty="0"/>
            <a:t> 2016).</a:t>
          </a:r>
          <a:endParaRPr lang="en-US" sz="3500" kern="1200" dirty="0"/>
        </a:p>
      </dsp:txBody>
      <dsp:txXfrm>
        <a:off x="0" y="0"/>
        <a:ext cx="6488562" cy="2730748"/>
      </dsp:txXfrm>
    </dsp:sp>
    <dsp:sp modelId="{0B603C40-7CD0-4F76-ACEB-86CB67152429}">
      <dsp:nvSpPr>
        <dsp:cNvPr id="0" name=""/>
        <dsp:cNvSpPr/>
      </dsp:nvSpPr>
      <dsp:spPr>
        <a:xfrm>
          <a:off x="0" y="2730748"/>
          <a:ext cx="6488562" cy="0"/>
        </a:xfrm>
        <a:prstGeom prst="line">
          <a:avLst/>
        </a:prstGeom>
        <a:solidFill>
          <a:schemeClr val="accent2">
            <a:hueOff val="10288398"/>
            <a:satOff val="-6286"/>
            <a:lumOff val="-34702"/>
            <a:alphaOff val="0"/>
          </a:schemeClr>
        </a:solidFill>
        <a:ln w="12700" cap="flat" cmpd="sng" algn="ctr">
          <a:solidFill>
            <a:schemeClr val="accent2">
              <a:hueOff val="10288398"/>
              <a:satOff val="-6286"/>
              <a:lumOff val="-347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57C8AE-E050-4891-89CF-AE4901722668}">
      <dsp:nvSpPr>
        <dsp:cNvPr id="0" name=""/>
        <dsp:cNvSpPr/>
      </dsp:nvSpPr>
      <dsp:spPr>
        <a:xfrm>
          <a:off x="0" y="2730748"/>
          <a:ext cx="6488562" cy="2730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Manager stanovuje cíle, organizuje aktivity, motivuje a komunikuje, hodnotí výkony, a dbá na kariérní rozvoj svých lidí (</a:t>
          </a:r>
          <a:r>
            <a:rPr lang="cs-CZ" sz="3500" kern="1200" dirty="0" err="1"/>
            <a:t>Daft</a:t>
          </a:r>
          <a:r>
            <a:rPr lang="cs-CZ" sz="3500" kern="1200" dirty="0"/>
            <a:t> 2016).</a:t>
          </a:r>
          <a:endParaRPr lang="en-US" sz="3500" kern="1200" dirty="0"/>
        </a:p>
      </dsp:txBody>
      <dsp:txXfrm>
        <a:off x="0" y="2730748"/>
        <a:ext cx="6488562" cy="2730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4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1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0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8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3/1/2022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9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3/1/2022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5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3/1/2022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3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42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0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3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2" r:id="rId2"/>
    <p:sldLayoutId id="2147484091" r:id="rId3"/>
    <p:sldLayoutId id="2147484090" r:id="rId4"/>
    <p:sldLayoutId id="2147484089" r:id="rId5"/>
    <p:sldLayoutId id="2147484088" r:id="rId6"/>
    <p:sldLayoutId id="2147484087" r:id="rId7"/>
    <p:sldLayoutId id="2147484086" r:id="rId8"/>
    <p:sldLayoutId id="2147484085" r:id="rId9"/>
    <p:sldLayoutId id="2147484084" r:id="rId10"/>
    <p:sldLayoutId id="214748408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3fVtWfhitc?feature=oembed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5B1EAB7-DCB3-43DB-99D2-81DD1B849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0051E895-72FB-4B3D-9F45-5112AF2DE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240661"/>
            <a:ext cx="6560083" cy="6621697"/>
          </a:xfrm>
          <a:custGeom>
            <a:avLst/>
            <a:gdLst>
              <a:gd name="connsiteX0" fmla="*/ 764202 w 6108862"/>
              <a:gd name="connsiteY0" fmla="*/ 685250 h 6166238"/>
              <a:gd name="connsiteX1" fmla="*/ 922672 w 6108862"/>
              <a:gd name="connsiteY1" fmla="*/ 721515 h 6166238"/>
              <a:gd name="connsiteX2" fmla="*/ 1237520 w 6108862"/>
              <a:gd name="connsiteY2" fmla="*/ 1273177 h 6166238"/>
              <a:gd name="connsiteX3" fmla="*/ 542266 w 6108862"/>
              <a:gd name="connsiteY3" fmla="*/ 1690856 h 6166238"/>
              <a:gd name="connsiteX4" fmla="*/ 234702 w 6108862"/>
              <a:gd name="connsiteY4" fmla="*/ 1126951 h 6166238"/>
              <a:gd name="connsiteX5" fmla="*/ 764202 w 6108862"/>
              <a:gd name="connsiteY5" fmla="*/ 685250 h 6166238"/>
              <a:gd name="connsiteX6" fmla="*/ 2784173 w 6108862"/>
              <a:gd name="connsiteY6" fmla="*/ 352577 h 6166238"/>
              <a:gd name="connsiteX7" fmla="*/ 2853063 w 6108862"/>
              <a:gd name="connsiteY7" fmla="*/ 368075 h 6166238"/>
              <a:gd name="connsiteX8" fmla="*/ 2990146 w 6108862"/>
              <a:gd name="connsiteY8" fmla="*/ 608299 h 6166238"/>
              <a:gd name="connsiteX9" fmla="*/ 2687619 w 6108862"/>
              <a:gd name="connsiteY9" fmla="*/ 790095 h 6166238"/>
              <a:gd name="connsiteX10" fmla="*/ 2553791 w 6108862"/>
              <a:gd name="connsiteY10" fmla="*/ 544679 h 6166238"/>
              <a:gd name="connsiteX11" fmla="*/ 2784173 w 6108862"/>
              <a:gd name="connsiteY11" fmla="*/ 352577 h 6166238"/>
              <a:gd name="connsiteX12" fmla="*/ 5540547 w 6108862"/>
              <a:gd name="connsiteY12" fmla="*/ 28121 h 6166238"/>
              <a:gd name="connsiteX13" fmla="*/ 5562942 w 6108862"/>
              <a:gd name="connsiteY13" fmla="*/ 28741 h 6166238"/>
              <a:gd name="connsiteX14" fmla="*/ 5993977 w 6108862"/>
              <a:gd name="connsiteY14" fmla="*/ 109654 h 6166238"/>
              <a:gd name="connsiteX15" fmla="*/ 6108862 w 6108862"/>
              <a:gd name="connsiteY15" fmla="*/ 177399 h 6166238"/>
              <a:gd name="connsiteX16" fmla="*/ 6108862 w 6108862"/>
              <a:gd name="connsiteY16" fmla="*/ 6166238 h 6166238"/>
              <a:gd name="connsiteX17" fmla="*/ 3076404 w 6108862"/>
              <a:gd name="connsiteY17" fmla="*/ 6166238 h 6166238"/>
              <a:gd name="connsiteX18" fmla="*/ 3069173 w 6108862"/>
              <a:gd name="connsiteY18" fmla="*/ 6161880 h 6166238"/>
              <a:gd name="connsiteX19" fmla="*/ 2596548 w 6108862"/>
              <a:gd name="connsiteY19" fmla="*/ 6161880 h 6166238"/>
              <a:gd name="connsiteX20" fmla="*/ 2590524 w 6108862"/>
              <a:gd name="connsiteY20" fmla="*/ 6166238 h 6166238"/>
              <a:gd name="connsiteX21" fmla="*/ 973826 w 6108862"/>
              <a:gd name="connsiteY21" fmla="*/ 6166238 h 6166238"/>
              <a:gd name="connsiteX22" fmla="*/ 984917 w 6108862"/>
              <a:gd name="connsiteY22" fmla="*/ 6051673 h 6166238"/>
              <a:gd name="connsiteX23" fmla="*/ 868428 w 6108862"/>
              <a:gd name="connsiteY23" fmla="*/ 5385343 h 6166238"/>
              <a:gd name="connsiteX24" fmla="*/ 262754 w 6108862"/>
              <a:gd name="connsiteY24" fmla="*/ 4965183 h 6166238"/>
              <a:gd name="connsiteX25" fmla="*/ 38649 w 6108862"/>
              <a:gd name="connsiteY25" fmla="*/ 4272564 h 6166238"/>
              <a:gd name="connsiteX26" fmla="*/ 449354 w 6108862"/>
              <a:gd name="connsiteY26" fmla="*/ 3471378 h 6166238"/>
              <a:gd name="connsiteX27" fmla="*/ 3080 w 6108862"/>
              <a:gd name="connsiteY27" fmla="*/ 2700958 h 6166238"/>
              <a:gd name="connsiteX28" fmla="*/ 332652 w 6108862"/>
              <a:gd name="connsiteY28" fmla="*/ 2027403 h 6166238"/>
              <a:gd name="connsiteX29" fmla="*/ 1493242 w 6108862"/>
              <a:gd name="connsiteY29" fmla="*/ 1948439 h 6166238"/>
              <a:gd name="connsiteX30" fmla="*/ 1671085 w 6108862"/>
              <a:gd name="connsiteY30" fmla="*/ 1299370 h 6166238"/>
              <a:gd name="connsiteX31" fmla="*/ 1312997 w 6108862"/>
              <a:gd name="connsiteY31" fmla="*/ 592260 h 6166238"/>
              <a:gd name="connsiteX32" fmla="*/ 1715953 w 6108862"/>
              <a:gd name="connsiteY32" fmla="*/ 117624 h 6166238"/>
              <a:gd name="connsiteX33" fmla="*/ 1808943 w 6108862"/>
              <a:gd name="connsiteY33" fmla="*/ 107395 h 6166238"/>
              <a:gd name="connsiteX34" fmla="*/ 2237471 w 6108862"/>
              <a:gd name="connsiteY34" fmla="*/ 310500 h 6166238"/>
              <a:gd name="connsiteX35" fmla="*/ 2485909 w 6108862"/>
              <a:gd name="connsiteY35" fmla="*/ 1155778 h 6166238"/>
              <a:gd name="connsiteX36" fmla="*/ 2591220 w 6108862"/>
              <a:gd name="connsiteY36" fmla="*/ 1297896 h 6166238"/>
              <a:gd name="connsiteX37" fmla="*/ 2868562 w 6108862"/>
              <a:gd name="connsiteY37" fmla="*/ 1267985 h 6166238"/>
              <a:gd name="connsiteX38" fmla="*/ 3225565 w 6108862"/>
              <a:gd name="connsiteY38" fmla="*/ 859062 h 6166238"/>
              <a:gd name="connsiteX39" fmla="*/ 4134696 w 6108862"/>
              <a:gd name="connsiteY39" fmla="*/ 1265738 h 6166238"/>
              <a:gd name="connsiteX40" fmla="*/ 4447839 w 6108862"/>
              <a:gd name="connsiteY40" fmla="*/ 964607 h 6166238"/>
              <a:gd name="connsiteX41" fmla="*/ 4512622 w 6108862"/>
              <a:gd name="connsiteY41" fmla="*/ 832871 h 6166238"/>
              <a:gd name="connsiteX42" fmla="*/ 5392306 w 6108862"/>
              <a:gd name="connsiteY42" fmla="*/ 38891 h 6166238"/>
              <a:gd name="connsiteX43" fmla="*/ 5540547 w 6108862"/>
              <a:gd name="connsiteY43" fmla="*/ 28121 h 6166238"/>
              <a:gd name="connsiteX44" fmla="*/ 4034654 w 6108862"/>
              <a:gd name="connsiteY44" fmla="*/ 767 h 6166238"/>
              <a:gd name="connsiteX45" fmla="*/ 4177239 w 6108862"/>
              <a:gd name="connsiteY45" fmla="*/ 33390 h 6166238"/>
              <a:gd name="connsiteX46" fmla="*/ 4460625 w 6108862"/>
              <a:gd name="connsiteY46" fmla="*/ 529879 h 6166238"/>
              <a:gd name="connsiteX47" fmla="*/ 3834959 w 6108862"/>
              <a:gd name="connsiteY47" fmla="*/ 905558 h 6166238"/>
              <a:gd name="connsiteX48" fmla="*/ 3558159 w 6108862"/>
              <a:gd name="connsiteY48" fmla="*/ 398066 h 6166238"/>
              <a:gd name="connsiteX49" fmla="*/ 4034654 w 6108862"/>
              <a:gd name="connsiteY49" fmla="*/ 767 h 6166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108862" h="6166238">
                <a:moveTo>
                  <a:pt x="764202" y="685250"/>
                </a:moveTo>
                <a:cubicBezTo>
                  <a:pt x="818648" y="688659"/>
                  <a:pt x="872179" y="700903"/>
                  <a:pt x="922672" y="721515"/>
                </a:cubicBezTo>
                <a:cubicBezTo>
                  <a:pt x="1135697" y="807918"/>
                  <a:pt x="1267587" y="1039231"/>
                  <a:pt x="1237520" y="1273177"/>
                </a:cubicBezTo>
                <a:cubicBezTo>
                  <a:pt x="1193893" y="1615922"/>
                  <a:pt x="852078" y="1820733"/>
                  <a:pt x="542266" y="1690856"/>
                </a:cubicBezTo>
                <a:cubicBezTo>
                  <a:pt x="327227" y="1600814"/>
                  <a:pt x="198127" y="1363456"/>
                  <a:pt x="234702" y="1126951"/>
                </a:cubicBezTo>
                <a:cubicBezTo>
                  <a:pt x="277168" y="852320"/>
                  <a:pt x="512122" y="670215"/>
                  <a:pt x="764202" y="685250"/>
                </a:cubicBezTo>
                <a:close/>
                <a:moveTo>
                  <a:pt x="2784173" y="352577"/>
                </a:moveTo>
                <a:cubicBezTo>
                  <a:pt x="2807824" y="353973"/>
                  <a:pt x="2831087" y="359242"/>
                  <a:pt x="2853063" y="368075"/>
                </a:cubicBezTo>
                <a:cubicBezTo>
                  <a:pt x="2946053" y="405659"/>
                  <a:pt x="3003242" y="506165"/>
                  <a:pt x="2990146" y="608299"/>
                </a:cubicBezTo>
                <a:cubicBezTo>
                  <a:pt x="2971005" y="757470"/>
                  <a:pt x="2822377" y="846585"/>
                  <a:pt x="2687619" y="790095"/>
                </a:cubicBezTo>
                <a:cubicBezTo>
                  <a:pt x="2594009" y="750884"/>
                  <a:pt x="2537828" y="647665"/>
                  <a:pt x="2553791" y="544679"/>
                </a:cubicBezTo>
                <a:cubicBezTo>
                  <a:pt x="2572234" y="425187"/>
                  <a:pt x="2674523" y="345991"/>
                  <a:pt x="2784173" y="352577"/>
                </a:cubicBezTo>
                <a:close/>
                <a:moveTo>
                  <a:pt x="5540547" y="28121"/>
                </a:moveTo>
                <a:lnTo>
                  <a:pt x="5562942" y="28741"/>
                </a:lnTo>
                <a:cubicBezTo>
                  <a:pt x="5743924" y="35211"/>
                  <a:pt x="5885312" y="63496"/>
                  <a:pt x="5993977" y="109654"/>
                </a:cubicBezTo>
                <a:lnTo>
                  <a:pt x="6108862" y="177399"/>
                </a:lnTo>
                <a:lnTo>
                  <a:pt x="6108862" y="6166238"/>
                </a:lnTo>
                <a:lnTo>
                  <a:pt x="3076404" y="6166238"/>
                </a:lnTo>
                <a:lnTo>
                  <a:pt x="3069173" y="6161880"/>
                </a:lnTo>
                <a:lnTo>
                  <a:pt x="2596548" y="6161880"/>
                </a:lnTo>
                <a:lnTo>
                  <a:pt x="2590524" y="6166238"/>
                </a:lnTo>
                <a:lnTo>
                  <a:pt x="973826" y="6166238"/>
                </a:lnTo>
                <a:lnTo>
                  <a:pt x="984917" y="6051673"/>
                </a:lnTo>
                <a:cubicBezTo>
                  <a:pt x="1009598" y="5825339"/>
                  <a:pt x="1031393" y="5589998"/>
                  <a:pt x="868428" y="5385343"/>
                </a:cubicBezTo>
                <a:cubicBezTo>
                  <a:pt x="677876" y="5146281"/>
                  <a:pt x="475933" y="5253608"/>
                  <a:pt x="262754" y="4965183"/>
                </a:cubicBezTo>
                <a:cubicBezTo>
                  <a:pt x="105136" y="4752005"/>
                  <a:pt x="-25514" y="4556184"/>
                  <a:pt x="38649" y="4272564"/>
                </a:cubicBezTo>
                <a:cubicBezTo>
                  <a:pt x="124509" y="3893242"/>
                  <a:pt x="452763" y="3745236"/>
                  <a:pt x="449354" y="3471378"/>
                </a:cubicBezTo>
                <a:cubicBezTo>
                  <a:pt x="445479" y="3142194"/>
                  <a:pt x="42523" y="3076251"/>
                  <a:pt x="3080" y="2700958"/>
                </a:cubicBezTo>
                <a:cubicBezTo>
                  <a:pt x="-22647" y="2456164"/>
                  <a:pt x="115055" y="2163014"/>
                  <a:pt x="332652" y="2027403"/>
                </a:cubicBezTo>
                <a:cubicBezTo>
                  <a:pt x="733670" y="1777182"/>
                  <a:pt x="1185756" y="2199435"/>
                  <a:pt x="1493242" y="1948439"/>
                </a:cubicBezTo>
                <a:cubicBezTo>
                  <a:pt x="1676897" y="1798492"/>
                  <a:pt x="1706809" y="1492246"/>
                  <a:pt x="1671085" y="1299370"/>
                </a:cubicBezTo>
                <a:cubicBezTo>
                  <a:pt x="1602970" y="932136"/>
                  <a:pt x="1301838" y="872003"/>
                  <a:pt x="1312997" y="592260"/>
                </a:cubicBezTo>
                <a:cubicBezTo>
                  <a:pt x="1321211" y="384349"/>
                  <a:pt x="1497582" y="166056"/>
                  <a:pt x="1715953" y="117624"/>
                </a:cubicBezTo>
                <a:cubicBezTo>
                  <a:pt x="1746484" y="110804"/>
                  <a:pt x="1777667" y="107395"/>
                  <a:pt x="1808943" y="107395"/>
                </a:cubicBezTo>
                <a:cubicBezTo>
                  <a:pt x="2020029" y="107395"/>
                  <a:pt x="2186171" y="262378"/>
                  <a:pt x="2237471" y="310500"/>
                </a:cubicBezTo>
                <a:cubicBezTo>
                  <a:pt x="2480329" y="537317"/>
                  <a:pt x="2288150" y="815280"/>
                  <a:pt x="2485909" y="1155778"/>
                </a:cubicBezTo>
                <a:cubicBezTo>
                  <a:pt x="2516634" y="1206225"/>
                  <a:pt x="2551885" y="1253804"/>
                  <a:pt x="2591220" y="1297896"/>
                </a:cubicBezTo>
                <a:cubicBezTo>
                  <a:pt x="2668711" y="1386005"/>
                  <a:pt x="2813078" y="1370507"/>
                  <a:pt x="2868562" y="1267985"/>
                </a:cubicBezTo>
                <a:cubicBezTo>
                  <a:pt x="2960234" y="1098510"/>
                  <a:pt x="3047877" y="908501"/>
                  <a:pt x="3225565" y="859062"/>
                </a:cubicBezTo>
                <a:cubicBezTo>
                  <a:pt x="3571023" y="762896"/>
                  <a:pt x="3776685" y="1334008"/>
                  <a:pt x="4134696" y="1265738"/>
                </a:cubicBezTo>
                <a:cubicBezTo>
                  <a:pt x="4283325" y="1237377"/>
                  <a:pt x="4369495" y="1115560"/>
                  <a:pt x="4447839" y="964607"/>
                </a:cubicBezTo>
                <a:cubicBezTo>
                  <a:pt x="4469614" y="922528"/>
                  <a:pt x="4490847" y="878203"/>
                  <a:pt x="4512622" y="832871"/>
                </a:cubicBezTo>
                <a:cubicBezTo>
                  <a:pt x="4579885" y="593344"/>
                  <a:pt x="4679074" y="112200"/>
                  <a:pt x="5392306" y="38891"/>
                </a:cubicBezTo>
                <a:cubicBezTo>
                  <a:pt x="5441257" y="30524"/>
                  <a:pt x="5490899" y="26959"/>
                  <a:pt x="5540547" y="28121"/>
                </a:cubicBezTo>
                <a:close/>
                <a:moveTo>
                  <a:pt x="4034654" y="767"/>
                </a:moveTo>
                <a:cubicBezTo>
                  <a:pt x="4083637" y="3866"/>
                  <a:pt x="4131797" y="14871"/>
                  <a:pt x="4177239" y="33390"/>
                </a:cubicBezTo>
                <a:cubicBezTo>
                  <a:pt x="4368953" y="110882"/>
                  <a:pt x="4487670" y="319025"/>
                  <a:pt x="4460625" y="529879"/>
                </a:cubicBezTo>
                <a:cubicBezTo>
                  <a:pt x="4421027" y="837830"/>
                  <a:pt x="4113773" y="1021795"/>
                  <a:pt x="3834959" y="905558"/>
                </a:cubicBezTo>
                <a:cubicBezTo>
                  <a:pt x="3641230" y="824502"/>
                  <a:pt x="3524993" y="611090"/>
                  <a:pt x="3558159" y="398066"/>
                </a:cubicBezTo>
                <a:cubicBezTo>
                  <a:pt x="3596362" y="150946"/>
                  <a:pt x="3807837" y="-12639"/>
                  <a:pt x="4034654" y="7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476347-20C5-4125-A583-A3739F536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7640" y="663959"/>
            <a:ext cx="4644759" cy="40036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Time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EB899E-2936-4D60-B805-FD0DD8280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4138" y="4884667"/>
            <a:ext cx="4638261" cy="9938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2. Seminář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170AC9-D773-466A-89E8-3FF1DFA25A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545" y="1948529"/>
            <a:ext cx="3135580" cy="245002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D92FF3B-6587-490A-8988-B8DCEF062E77}"/>
              </a:ext>
            </a:extLst>
          </p:cNvPr>
          <p:cNvSpPr txBox="1"/>
          <p:nvPr/>
        </p:nvSpPr>
        <p:spPr>
          <a:xfrm>
            <a:off x="1293545" y="5698390"/>
            <a:ext cx="1008008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dirty="0"/>
              <a:t>Lucie </a:t>
            </a:r>
            <a:r>
              <a:rPr lang="cs-CZ" sz="2400" b="1" dirty="0" err="1"/>
              <a:t>Reczková</a:t>
            </a:r>
            <a:r>
              <a:rPr lang="cs-CZ" sz="2400" b="1" dirty="0"/>
              <a:t> (B205)               Konzultační hodiny: Út 9:40-11:15h</a:t>
            </a:r>
            <a:endParaRPr lang="en-GB" sz="2400" b="1" dirty="0"/>
          </a:p>
          <a:p>
            <a:pPr>
              <a:spcAft>
                <a:spcPts val="600"/>
              </a:spcAft>
            </a:pPr>
            <a:r>
              <a:rPr lang="en-GB" sz="2400" b="1" dirty="0"/>
              <a:t>email: reczkova@opf.slu.cz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52830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5"/>
            <a:ext cx="10972800" cy="868344"/>
          </a:xfrm>
        </p:spPr>
        <p:txBody>
          <a:bodyPr/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Jste připraveni býti managery?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60353"/>
            <a:ext cx="10972800" cy="4936700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Vyhodnocení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Dejte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 za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každou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odpověď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“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Spíše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ravda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”.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Pokud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jste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zaškrtl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/a 3 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méně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“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Spíše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Pravda”,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potom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máte tendenci být dobrým managerem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Pokud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jste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zaškrtl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/a 6 a v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jste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spíše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zaměřen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/á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individuální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práci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pokud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chcete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stát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dobrým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managerem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budete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muset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změnit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pohled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věci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také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Váš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přístup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Menší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bodů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znamená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lepší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výsledek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Vysoký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bodů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znamená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zaměřujete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spíše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osobní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úspěchy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což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důležité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práci, která je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individuální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na něco speciálně zaměřená.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druhou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stranu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manager se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nespecializuje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určitou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práci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nepracuje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individuálně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ale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být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schopný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orientovat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několika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odlišných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oblastech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aktivitách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Manager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uskutečňuje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věci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skrz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jiné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lidi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proto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budování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vztahů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ostatními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jeho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klíčových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schopností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Snaha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být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jediný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vítěz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Vás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může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vést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soutěživosti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ostatními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spíše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než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rozvíjení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dovedností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ostatních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lidí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kterými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pracujete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Manager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úspěšný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pokud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bude</a:t>
            </a:r>
            <a:r>
              <a:rPr lang="cs-CZ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umět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koordinovat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své</a:t>
            </a:r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lidi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což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jeho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její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hlavní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náplní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práce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05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5"/>
            <a:ext cx="10972800" cy="809622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Proč je </a:t>
            </a:r>
            <a:r>
              <a:rPr lang="cs-CZ" dirty="0" err="1"/>
              <a:t>time</a:t>
            </a:r>
            <a:r>
              <a:rPr lang="cs-CZ" dirty="0"/>
              <a:t> management důležitý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3"/>
            <a:ext cx="10972800" cy="4390849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2800" dirty="0"/>
              <a:t>Individualista      Manager 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2800" dirty="0"/>
              <a:t>Přerod není jednoduchý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A48EFDD-F19D-41A3-A11D-A88E02EC7DDB}"/>
              </a:ext>
            </a:extLst>
          </p:cNvPr>
          <p:cNvSpPr/>
          <p:nvPr/>
        </p:nvSpPr>
        <p:spPr>
          <a:xfrm>
            <a:off x="3284742" y="2385910"/>
            <a:ext cx="3850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0489166C-B0A1-40B1-8286-3C70048D8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8691" y="1370538"/>
            <a:ext cx="6721017" cy="548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801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D1B0-1051-4FAD-ADC7-5B3D1FD0B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18783"/>
            <a:ext cx="10972800" cy="897622"/>
          </a:xfrm>
        </p:spPr>
        <p:txBody>
          <a:bodyPr>
            <a:noAutofit/>
          </a:bodyPr>
          <a:lstStyle/>
          <a:p>
            <a:r>
              <a:rPr lang="cs-CZ" dirty="0"/>
              <a:t>Proč je </a:t>
            </a:r>
            <a:r>
              <a:rPr lang="cs-CZ" dirty="0" err="1"/>
              <a:t>time</a:t>
            </a:r>
            <a:r>
              <a:rPr lang="cs-CZ" dirty="0"/>
              <a:t> management důležitý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B455AC1-092A-472F-B154-ED4EACB58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/>
              <a:t>Noví manageři často chtějí dělat úplně vše sami, než aby delegovali činnosti na jiné a tím zdokonalovali i schopnosti a dovednosti ostatních lidí ve firmě. 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/>
              <a:t>Čas je jedním z nejcennějších zdrojů, které manager má.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14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Time management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3"/>
            <a:ext cx="10972800" cy="4390849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2800" dirty="0"/>
              <a:t>Úspěšný manager je ten, který umí využívat čas efektivně k dosažení důležitých věcí na prvním místě a méně důležitých až následně.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2800" dirty="0"/>
              <a:t>Studie ukázaly, že </a:t>
            </a:r>
            <a:r>
              <a:rPr lang="cs-CZ" sz="2800" u="sng" dirty="0"/>
              <a:t>průměrný čas</a:t>
            </a:r>
            <a:r>
              <a:rPr lang="cs-CZ" sz="2800" dirty="0"/>
              <a:t>, který stráví </a:t>
            </a:r>
            <a:r>
              <a:rPr lang="cs-CZ" sz="2800" u="sng" dirty="0"/>
              <a:t>top manageři </a:t>
            </a:r>
            <a:r>
              <a:rPr lang="cs-CZ" sz="2800" dirty="0"/>
              <a:t>na jedné aktivitě, je </a:t>
            </a:r>
            <a:r>
              <a:rPr lang="cs-CZ" sz="2800" u="sng" dirty="0"/>
              <a:t>méně než 9 minut</a:t>
            </a:r>
            <a:r>
              <a:rPr lang="cs-CZ" sz="2800" dirty="0"/>
              <a:t>.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2800" dirty="0"/>
              <a:t>Další výzkum ukázal, že </a:t>
            </a:r>
            <a:r>
              <a:rPr lang="cs-CZ" sz="2800" u="sng" dirty="0"/>
              <a:t>manageři na nižších postech</a:t>
            </a:r>
            <a:r>
              <a:rPr lang="cs-CZ" sz="2800" dirty="0"/>
              <a:t> průměrně mění aktivitu </a:t>
            </a:r>
            <a:r>
              <a:rPr lang="cs-CZ" sz="2800" u="sng" dirty="0"/>
              <a:t>každých 48 sekund</a:t>
            </a:r>
            <a:r>
              <a:rPr lang="cs-CZ" sz="2800" dirty="0"/>
              <a:t>.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8795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Time management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3"/>
            <a:ext cx="10972800" cy="4390849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/>
              <a:t>znamená používání různých technik, které nám umožňují vykonat více věcí v kratším čase a s lepšími výsledky a tím dostáváme více času na odpočinek, přináší nám to větší radost z práce a z našeho života.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/>
              <a:t>Time management je jedna z největších výzev, které noví manageři musí čelit.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598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Time management – tipy a techniky pro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3"/>
            <a:ext cx="10972800" cy="4390849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/>
              <a:t> eliminaci tzv. žroutů času a pro větší efektivitu</a:t>
            </a:r>
            <a:r>
              <a:rPr lang="en-US" sz="3200" dirty="0"/>
              <a:t> </a:t>
            </a:r>
            <a:r>
              <a:rPr lang="en-US" sz="3200" dirty="0" err="1"/>
              <a:t>vyu</a:t>
            </a:r>
            <a:r>
              <a:rPr lang="cs-CZ" sz="3200" dirty="0"/>
              <a:t>žití času k dosažení stanovených cílů.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/>
              <a:t>Žrouti času jsou činnosti, které nemají velkou přidanou hodnotu, bývají často nenápadné anebo příjemné, ale nedůležité. 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2800" b="1" dirty="0"/>
              <a:t>Co jsou vaši žrouti času?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4581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Time management – tipy a techniky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3"/>
            <a:ext cx="10972800" cy="4390849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bg2">
                  <a:lumMod val="25000"/>
                </a:schemeClr>
              </a:buClr>
              <a:buAutoNum type="arabicPeriod"/>
            </a:pPr>
            <a:r>
              <a:rPr lang="cs-CZ" sz="3200" b="1" dirty="0"/>
              <a:t>Seznam věcí</a:t>
            </a:r>
            <a:r>
              <a:rPr lang="cs-CZ" sz="3200" dirty="0"/>
              <a:t>, co máte udělat během dne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/>
              <a:t>Lidé většinou udělají více, pokud mají alespoň jednoduchý seznam, co mají udělat během dne.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9322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Time management – tipy a techniky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3"/>
            <a:ext cx="10972800" cy="4390849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sz="3400" dirty="0"/>
              <a:t>2. </a:t>
            </a:r>
            <a:r>
              <a:rPr lang="cs-CZ" sz="3400" b="1" dirty="0"/>
              <a:t>Technika ABC</a:t>
            </a:r>
            <a:r>
              <a:rPr lang="cs-CZ" sz="3400" dirty="0"/>
              <a:t> – pro upřednostňování aktivit podle jejich důležitosti na Vašem seznamu dne.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400" dirty="0"/>
              <a:t>„A“ – jsou věci velmi důležité, které musí být udělány, jinak budete čelit vážným následkům.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400" dirty="0"/>
              <a:t>„B“ – věci, které byste měli udělat, ale důsledky pokud je neuděláte nebudou vážné.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400" dirty="0"/>
              <a:t>„C“ – věci, které by bylo fajn udělat, ale pokud je neuděláte, žádné důsledky to nebude mít.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400" dirty="0"/>
              <a:t>„D“ – věci, které můžete delegovat na někoho jiného.</a:t>
            </a:r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cs-CZ" sz="3200" dirty="0"/>
              <a:t> 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0602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Time management – tipy a techniky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3"/>
            <a:ext cx="10972800" cy="4390849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sz="3400" dirty="0"/>
              <a:t>3. </a:t>
            </a:r>
            <a:r>
              <a:rPr lang="cs-CZ" sz="3400" b="1" dirty="0"/>
              <a:t>Naplánujte si svůj pracovní den </a:t>
            </a:r>
            <a:r>
              <a:rPr lang="cs-CZ" sz="3400" dirty="0"/>
              <a:t>– každá </a:t>
            </a:r>
            <a:r>
              <a:rPr lang="cs-CZ" sz="3400" u="sng" dirty="0"/>
              <a:t>minuta plánování </a:t>
            </a:r>
            <a:r>
              <a:rPr lang="cs-CZ" sz="3400" dirty="0"/>
              <a:t>nějaké </a:t>
            </a:r>
            <a:r>
              <a:rPr lang="cs-CZ" sz="3400" u="sng" dirty="0"/>
              <a:t>činnosti</a:t>
            </a:r>
            <a:r>
              <a:rPr lang="cs-CZ" sz="3400" dirty="0"/>
              <a:t> ušetří až </a:t>
            </a:r>
            <a:r>
              <a:rPr lang="cs-CZ" sz="3400" u="sng" dirty="0"/>
              <a:t>10 minut</a:t>
            </a:r>
            <a:r>
              <a:rPr lang="cs-CZ" sz="3400" dirty="0"/>
              <a:t> při </a:t>
            </a:r>
            <a:r>
              <a:rPr lang="cs-CZ" sz="3400" u="sng" dirty="0"/>
              <a:t>plnění této činnosti</a:t>
            </a:r>
            <a:r>
              <a:rPr lang="cs-CZ" sz="3400" dirty="0"/>
              <a:t>.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400" dirty="0"/>
              <a:t>Vycházejte ze svého seznamu věcí pro daný den a naplánujte si, co kdy budete dělat.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400" dirty="0"/>
              <a:t>Nejlepší je udělat ty </a:t>
            </a:r>
            <a:r>
              <a:rPr lang="cs-CZ" sz="3400" u="sng" dirty="0"/>
              <a:t>nejtěžší nebo nejdelší aktivity ze začátku dne</a:t>
            </a:r>
            <a:r>
              <a:rPr lang="cs-CZ" sz="3400" dirty="0"/>
              <a:t>, protože jsme většinou nejproduktivnější v této době.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400" dirty="0"/>
              <a:t>Emaily a telefonáty mohou počkat na méně produktivní část dne.</a:t>
            </a:r>
            <a:endParaRPr lang="cs-CZ" sz="32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1017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Time management – tipy a techniky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3"/>
            <a:ext cx="10972800" cy="4390849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sz="3400" dirty="0"/>
              <a:t>4. </a:t>
            </a:r>
            <a:r>
              <a:rPr lang="cs-CZ" sz="3400" b="1" dirty="0"/>
              <a:t>Dělejte a soustřeďte se jen na jednu věc </a:t>
            </a:r>
            <a:r>
              <a:rPr lang="cs-CZ" sz="3400" dirty="0"/>
              <a:t>– dělání více věcí najednou (multitasking) je taky jeden ze žroutů času.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400" dirty="0"/>
              <a:t>Z výzkumů vyplývá, že </a:t>
            </a:r>
            <a:r>
              <a:rPr lang="cs-CZ" sz="3400" dirty="0" err="1"/>
              <a:t>mutitasking</a:t>
            </a:r>
            <a:r>
              <a:rPr lang="cs-CZ" sz="3400" dirty="0"/>
              <a:t> snižuje naši produktivitu.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400" dirty="0"/>
              <a:t>Neschopnost soustředit se na jednu věc snižuje efektivitu naší práce o 20 až 40 procent.</a:t>
            </a:r>
          </a:p>
          <a:p>
            <a:pPr>
              <a:buClr>
                <a:schemeClr val="bg2">
                  <a:lumMod val="25000"/>
                </a:schemeClr>
              </a:buClr>
            </a:pPr>
            <a:endParaRPr lang="cs-CZ" sz="34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406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B231-F55F-4851-B393-43FBFCC2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613791"/>
          </a:xfrm>
        </p:spPr>
        <p:txBody>
          <a:bodyPr>
            <a:normAutofit fontScale="90000"/>
          </a:bodyPr>
          <a:lstStyle/>
          <a:p>
            <a:r>
              <a:rPr lang="cs-CZ" dirty="0"/>
              <a:t>Něco málo o mě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40CAB7B-21FD-4329-8D8A-A483B9F541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8113" y="2344240"/>
            <a:ext cx="2776587" cy="216952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51896771-6AE6-4EEC-B2BF-E9459EDC47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77200" y="2806471"/>
            <a:ext cx="3605482" cy="1245058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8F496CAC-2730-4714-8EDE-4CD42810F5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6812" y="2209812"/>
            <a:ext cx="2438375" cy="24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07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5"/>
            <a:ext cx="10972800" cy="655196"/>
          </a:xfrm>
        </p:spPr>
        <p:txBody>
          <a:bodyPr>
            <a:normAutofit fontScale="90000"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Time management – 20 tipů jak ušetřit čas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3"/>
            <a:ext cx="10972800" cy="4390849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endParaRPr lang="cs-CZ" sz="34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  <p:pic>
        <p:nvPicPr>
          <p:cNvPr id="3" name="Online Media 2" title="20 Quick Tips for Better Time Management">
            <a:hlinkClick r:id="" action="ppaction://media"/>
            <a:extLst>
              <a:ext uri="{FF2B5EF4-FFF2-40B4-BE49-F238E27FC236}">
                <a16:creationId xmlns:a16="http://schemas.microsoft.com/office/drawing/2014/main" id="{11183B61-299E-4A51-8638-D03819F056D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17037" y="1207660"/>
            <a:ext cx="9835458" cy="555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71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Time management – </a:t>
            </a:r>
            <a:r>
              <a:rPr lang="cs-CZ" dirty="0" err="1"/>
              <a:t>Apps</a:t>
            </a:r>
            <a:r>
              <a:rPr lang="cs-CZ" dirty="0"/>
              <a:t> pro jednotlivce a malé firmy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3"/>
            <a:ext cx="10972800" cy="4390849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endParaRPr lang="cs-CZ" sz="34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2FF73317-0520-4EDB-9661-EFBE9663A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5407" y="3041740"/>
            <a:ext cx="3190018" cy="1359383"/>
          </a:xfrm>
          <a:prstGeom prst="rect">
            <a:avLst/>
          </a:prstGeom>
        </p:spPr>
      </p:pic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55E6044-A27F-4E39-A817-730CC404BD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180" y="2918000"/>
            <a:ext cx="3086568" cy="1606865"/>
          </a:xfrm>
          <a:prstGeom prst="rect">
            <a:avLst/>
          </a:prstGeom>
        </p:spPr>
      </p:pic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86247529-C857-4C7C-838C-1FB2EBFCD0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1654" y="2947163"/>
            <a:ext cx="3325839" cy="1606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041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Time management – vyzkoušejte si jak umíte zacházet se svým časem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3"/>
            <a:ext cx="10972800" cy="4390849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400" dirty="0"/>
              <a:t>Zamyslete se, jak v průběhu typického dne ve škole nebo v práci řešíte běžné úkoly. 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400" dirty="0"/>
              <a:t>Pak si přečtěte každý výrok a rozhodněte, jestli je pro Vás výrok spíše pravdivý nebo spíše nepravdivý.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0513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3"/>
            <a:ext cx="10972800" cy="4390849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endParaRPr lang="cs-CZ" sz="28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B97817B-CAC4-4C91-A332-9BD18CE3D7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176151"/>
              </p:ext>
            </p:extLst>
          </p:nvPr>
        </p:nvGraphicFramePr>
        <p:xfrm>
          <a:off x="1546789" y="250819"/>
          <a:ext cx="7967217" cy="6307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04432">
                  <a:extLst>
                    <a:ext uri="{9D8B030D-6E8A-4147-A177-3AD203B41FA5}">
                      <a16:colId xmlns:a16="http://schemas.microsoft.com/office/drawing/2014/main" val="3679519772"/>
                    </a:ext>
                  </a:extLst>
                </a:gridCol>
                <a:gridCol w="739852">
                  <a:extLst>
                    <a:ext uri="{9D8B030D-6E8A-4147-A177-3AD203B41FA5}">
                      <a16:colId xmlns:a16="http://schemas.microsoft.com/office/drawing/2014/main" val="2445839699"/>
                    </a:ext>
                  </a:extLst>
                </a:gridCol>
                <a:gridCol w="822933">
                  <a:extLst>
                    <a:ext uri="{9D8B030D-6E8A-4147-A177-3AD203B41FA5}">
                      <a16:colId xmlns:a16="http://schemas.microsoft.com/office/drawing/2014/main" val="1843215314"/>
                    </a:ext>
                  </a:extLst>
                </a:gridCol>
              </a:tblGrid>
              <a:tr h="164449"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Spíše pravda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Spíše nepravda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extLst>
                  <a:ext uri="{0D108BD9-81ED-4DB2-BD59-A6C34878D82A}">
                    <a16:rowId xmlns:a16="http://schemas.microsoft.com/office/drawing/2014/main" val="2507459662"/>
                  </a:ext>
                </a:extLst>
              </a:tr>
              <a:tr h="336961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600" dirty="0">
                          <a:effectLst/>
                        </a:rPr>
                        <a:t>1. Běžně na sebe beru příliš mnoho úkolů.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extLst>
                  <a:ext uri="{0D108BD9-81ED-4DB2-BD59-A6C34878D82A}">
                    <a16:rowId xmlns:a16="http://schemas.microsoft.com/office/drawing/2014/main" val="2163237361"/>
                  </a:ext>
                </a:extLst>
              </a:tr>
              <a:tr h="647477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600" dirty="0">
                          <a:effectLst/>
                        </a:rPr>
                        <a:t>2. Trávím příliš mnoho času děláním příjemných, ale nepodstatných aktivit.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extLst>
                  <a:ext uri="{0D108BD9-81ED-4DB2-BD59-A6C34878D82A}">
                    <a16:rowId xmlns:a16="http://schemas.microsoft.com/office/drawing/2014/main" val="3762289329"/>
                  </a:ext>
                </a:extLst>
              </a:tr>
              <a:tr h="509473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600" dirty="0">
                          <a:effectLst/>
                        </a:rPr>
                        <a:t>3. Myslím, že si svůj čas dokážu výborně zorganizovat.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extLst>
                  <a:ext uri="{0D108BD9-81ED-4DB2-BD59-A6C34878D82A}">
                    <a16:rowId xmlns:a16="http://schemas.microsoft.com/office/drawing/2014/main" val="973976921"/>
                  </a:ext>
                </a:extLst>
              </a:tr>
              <a:tr h="509473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600" dirty="0">
                          <a:effectLst/>
                        </a:rPr>
                        <a:t>4. Běžně se mi stává, že v průběhu dne nevím, co dělat dále.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extLst>
                  <a:ext uri="{0D108BD9-81ED-4DB2-BD59-A6C34878D82A}">
                    <a16:rowId xmlns:a16="http://schemas.microsoft.com/office/drawing/2014/main" val="3121343026"/>
                  </a:ext>
                </a:extLst>
              </a:tr>
              <a:tr h="684167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600" dirty="0">
                          <a:effectLst/>
                        </a:rPr>
                        <a:t>5. Nemám už moc možností, jak vylepšit </a:t>
                      </a:r>
                      <a:r>
                        <a:rPr lang="cs-CZ" sz="1600" dirty="0" err="1">
                          <a:effectLst/>
                        </a:rPr>
                        <a:t>orgranizování</a:t>
                      </a:r>
                      <a:r>
                        <a:rPr lang="cs-CZ" sz="1600" dirty="0">
                          <a:effectLst/>
                        </a:rPr>
                        <a:t> mého času.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extLst>
                  <a:ext uri="{0D108BD9-81ED-4DB2-BD59-A6C34878D82A}">
                    <a16:rowId xmlns:a16="http://schemas.microsoft.com/office/drawing/2014/main" val="275991409"/>
                  </a:ext>
                </a:extLst>
              </a:tr>
              <a:tr h="509473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600" dirty="0">
                          <a:effectLst/>
                        </a:rPr>
                        <a:t>6. Mám udělaný časový rozvrh pro akce, schůzky, a termíny.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extLst>
                  <a:ext uri="{0D108BD9-81ED-4DB2-BD59-A6C34878D82A}">
                    <a16:rowId xmlns:a16="http://schemas.microsoft.com/office/drawing/2014/main" val="2691792202"/>
                  </a:ext>
                </a:extLst>
              </a:tr>
              <a:tr h="854497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600" dirty="0">
                          <a:effectLst/>
                        </a:rPr>
                        <a:t>7. Mé pracovní místo a všechny potřebné dokumenty jsou dobře zorganizované a uspořádané.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extLst>
                  <a:ext uri="{0D108BD9-81ED-4DB2-BD59-A6C34878D82A}">
                    <a16:rowId xmlns:a16="http://schemas.microsoft.com/office/drawing/2014/main" val="1176965113"/>
                  </a:ext>
                </a:extLst>
              </a:tr>
              <a:tr h="681985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600" dirty="0">
                          <a:effectLst/>
                        </a:rPr>
                        <a:t>8. Jsem pečlivá</a:t>
                      </a:r>
                      <a:r>
                        <a:rPr lang="en-US" sz="1600" dirty="0">
                          <a:effectLst/>
                        </a:rPr>
                        <a:t>/</a:t>
                      </a:r>
                      <a:r>
                        <a:rPr lang="cs-CZ" sz="1600" dirty="0">
                          <a:effectLst/>
                        </a:rPr>
                        <a:t>ý v zaznamenávání důležitých údajů a dokumentů.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extLst>
                  <a:ext uri="{0D108BD9-81ED-4DB2-BD59-A6C34878D82A}">
                    <a16:rowId xmlns:a16="http://schemas.microsoft.com/office/drawing/2014/main" val="4130696350"/>
                  </a:ext>
                </a:extLst>
              </a:tr>
              <a:tr h="509473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600" dirty="0">
                          <a:effectLst/>
                        </a:rPr>
                        <a:t>9. Čas, kdy na něco nebo někoho čekám, umím dobře využít.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extLst>
                  <a:ext uri="{0D108BD9-81ED-4DB2-BD59-A6C34878D82A}">
                    <a16:rowId xmlns:a16="http://schemas.microsoft.com/office/drawing/2014/main" val="2810930803"/>
                  </a:ext>
                </a:extLst>
              </a:tr>
              <a:tr h="681985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600" dirty="0">
                          <a:effectLst/>
                        </a:rPr>
                        <a:t>10. Vždy se snažím najít způsob, jak splnit úkol co nejefektivněji.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55" marR="48955" marT="0" marB="0"/>
                </a:tc>
                <a:extLst>
                  <a:ext uri="{0D108BD9-81ED-4DB2-BD59-A6C34878D82A}">
                    <a16:rowId xmlns:a16="http://schemas.microsoft.com/office/drawing/2014/main" val="3751038881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6CAD8784-C18C-42B5-989E-AB71CC401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68709" y="2176695"/>
            <a:ext cx="109728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358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Time management – vyzkoušejte si jak umíte zacházet se svým časem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E45D0-1444-47FC-96E4-60C03B7AF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3"/>
            <a:ext cx="10972800" cy="4390849"/>
          </a:xfrm>
        </p:spPr>
        <p:txBody>
          <a:bodyPr>
            <a:normAutofit fontScale="92500" lnSpcReduction="10000"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Vyhodnocení: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Otázky 3 a 5-10 : dejte si 1 bod za každou odpověď “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spíše pravda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Otázky 1, 2 a 4 : dejte si 1 bod za každou odpověď “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spíše nepravda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Váš celkový počet bodů ukazuje Váš celkový postoj k využívání vašeho času.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Výroky 1 až 5 se vztahují k Vaší psychické schopnosti kontrolovat, jak trávíte svůj čas.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Výroky 6 až 10 se vztahují k metodám dobrého využívání času 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management).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Pokud mate dobré psychické schopnosti a metody využívání času, Vaše schopnost řídit a využívat čas efektivněji je jednodušší.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Pokud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dosáhli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 a v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bodů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umíte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dobře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řídit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využívat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Váš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čas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Pokud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dosáhli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 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méně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bodů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měli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Vašimi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praktikami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řízení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využívání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času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zamyslet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pokud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v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budoucnu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chcete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stát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manažery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Převzato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přeloženo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z: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Daft, R. L. 2016, Management, Twelfth ed., Cengage Learning, Australia</a:t>
            </a:r>
          </a:p>
          <a:p>
            <a:pPr>
              <a:buClr>
                <a:schemeClr val="bg2">
                  <a:lumMod val="25000"/>
                </a:schemeClr>
              </a:buClr>
            </a:pPr>
            <a:endParaRPr lang="cs-CZ" sz="28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3847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2B4BD-6AF3-4DA9-BD98-B8882FA2F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Příští týden: Delegování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DDA71-E8A4-47EB-A624-347F4B1F22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140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8169F-F6EF-4257-9654-FAFA3BDB8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56EED-AC7E-4987-913E-1B977E633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Daft, R. L. 2016, Management, Twelfth ed., Cengage Learning, Australia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2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0269D-5EB0-444B-A15D-7E60AA35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výuky předmětu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06634-4D0A-4B22-8DBA-298329BBB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Výuka probíhá celkem 12 týdnů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Seminární práce – termín odevzdání do </a:t>
            </a:r>
            <a:r>
              <a:rPr lang="cs-CZ" sz="2800" b="1" dirty="0"/>
              <a:t>10.5.2022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Průběžný test – v týdnu od </a:t>
            </a:r>
            <a:r>
              <a:rPr lang="cs-CZ" sz="2800" b="1" dirty="0"/>
              <a:t>29.3.2022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Prezentace seminární práce – poslední seminář v týdnu od </a:t>
            </a:r>
            <a:r>
              <a:rPr lang="cs-CZ" sz="2800" b="1" dirty="0"/>
              <a:t>17.5.2022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336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0269D-5EB0-444B-A15D-7E60AA35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výuky předmětu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06634-4D0A-4B22-8DBA-298329BBB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sz="2800" b="1" dirty="0"/>
              <a:t>Hodnocení</a:t>
            </a:r>
            <a:r>
              <a:rPr lang="cs-CZ" sz="2800" dirty="0"/>
              <a:t> předmětu je závislé na splnění: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1. Průběžný test - max. 20b. (2</a:t>
            </a:r>
            <a:r>
              <a:rPr lang="en-US" sz="2800" dirty="0"/>
              <a:t>0%)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2. </a:t>
            </a:r>
            <a:r>
              <a:rPr lang="cs-CZ" sz="2800" dirty="0"/>
              <a:t>Docházka na semináře a plnění úkolů - max. 5b.</a:t>
            </a:r>
            <a:r>
              <a:rPr lang="en-US" sz="2800" dirty="0"/>
              <a:t>   (5%)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3. Semin</a:t>
            </a:r>
            <a:r>
              <a:rPr lang="cs-CZ" sz="2800" dirty="0" err="1"/>
              <a:t>ární</a:t>
            </a:r>
            <a:r>
              <a:rPr lang="cs-CZ" sz="2800" dirty="0"/>
              <a:t> práce - max. 15b.</a:t>
            </a:r>
            <a:r>
              <a:rPr lang="en-US" sz="2800" dirty="0"/>
              <a:t> (15%)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4. </a:t>
            </a:r>
            <a:r>
              <a:rPr lang="en-US" sz="2800" dirty="0" err="1"/>
              <a:t>Zkou</a:t>
            </a:r>
            <a:r>
              <a:rPr lang="cs-CZ" sz="2800" dirty="0" err="1"/>
              <a:t>ška</a:t>
            </a:r>
            <a:r>
              <a:rPr lang="cs-CZ" sz="2800" dirty="0"/>
              <a:t> - max. 60b.</a:t>
            </a:r>
            <a:r>
              <a:rPr lang="en-US" sz="2800" dirty="0"/>
              <a:t>  (60%)</a:t>
            </a:r>
            <a:endParaRPr lang="cs-CZ" sz="28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Všechny potřebné informace najdete ve složce Organizační pokyny.</a:t>
            </a:r>
          </a:p>
        </p:txBody>
      </p:sp>
    </p:spTree>
    <p:extLst>
      <p:ext uri="{BB962C8B-B14F-4D97-AF65-F5344CB8AC3E}">
        <p14:creationId xmlns:p14="http://schemas.microsoft.com/office/powerpoint/2010/main" val="3361827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0C1DB-9908-4C4C-A279-F83B38C6C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cílem dnešního semináře: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54901-9C1E-4A37-9C9C-10FD38280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/>
              <a:t>Co je to management?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/>
              <a:t>Kdo je to manager?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/>
              <a:t>Co je to </a:t>
            </a:r>
            <a:r>
              <a:rPr lang="cs-CZ" sz="3200" dirty="0" err="1"/>
              <a:t>time</a:t>
            </a:r>
            <a:r>
              <a:rPr lang="cs-CZ" sz="3200" dirty="0"/>
              <a:t> management?</a:t>
            </a:r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/>
              <a:t>Proč je </a:t>
            </a:r>
            <a:r>
              <a:rPr lang="cs-CZ" sz="3200" dirty="0" err="1"/>
              <a:t>time</a:t>
            </a:r>
            <a:r>
              <a:rPr lang="cs-CZ" sz="3200" dirty="0"/>
              <a:t> management důležitý?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96059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 je to management?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AA82B-73C1-4A64-9D4D-B46DBBF71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/>
              <a:t>náplní managementu je motivace a koordinace jiných lidí za účelem vypořádání se s rozličnými a dalekosáhlými výzvami, kterým firma čelí (</a:t>
            </a:r>
            <a:r>
              <a:rPr lang="cs-CZ" sz="3200" dirty="0" err="1"/>
              <a:t>Daft</a:t>
            </a:r>
            <a:r>
              <a:rPr lang="cs-CZ" sz="3200" dirty="0"/>
              <a:t> 2016),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/>
              <a:t>dosažení cílů firmy </a:t>
            </a:r>
            <a:r>
              <a:rPr lang="cs-CZ" sz="3200" u="sng" dirty="0"/>
              <a:t>účinným</a:t>
            </a:r>
            <a:r>
              <a:rPr lang="cs-CZ" sz="3200" dirty="0"/>
              <a:t> a co nejvíce </a:t>
            </a:r>
            <a:r>
              <a:rPr lang="cs-CZ" sz="3200" u="sng" dirty="0"/>
              <a:t>úsporným</a:t>
            </a:r>
            <a:r>
              <a:rPr lang="cs-CZ" sz="3200" dirty="0"/>
              <a:t> způsobem využitím plánování, organizování, vedení a kontroly firemních zdrojů (</a:t>
            </a:r>
            <a:r>
              <a:rPr lang="cs-CZ" sz="3200" dirty="0" err="1"/>
              <a:t>Daft</a:t>
            </a:r>
            <a:r>
              <a:rPr lang="cs-CZ" sz="3200" dirty="0"/>
              <a:t> 2016).</a:t>
            </a:r>
            <a:endParaRPr lang="en-US" sz="32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17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Účinný – rozdíl mezi </a:t>
            </a:r>
            <a:r>
              <a:rPr lang="cs-CZ" dirty="0" err="1"/>
              <a:t>effective</a:t>
            </a:r>
            <a:r>
              <a:rPr lang="cs-CZ" dirty="0"/>
              <a:t> a </a:t>
            </a:r>
            <a:r>
              <a:rPr lang="cs-CZ" dirty="0" err="1"/>
              <a:t>efficient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AA82B-73C1-4A64-9D4D-B46DBBF71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 err="1"/>
              <a:t>Effective</a:t>
            </a:r>
            <a:r>
              <a:rPr lang="cs-CZ" sz="3200" dirty="0"/>
              <a:t>        </a:t>
            </a:r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cs-CZ" sz="3200" dirty="0"/>
              <a:t>účinný ve smyslu </a:t>
            </a:r>
            <a:r>
              <a:rPr lang="cs-CZ" sz="3200" u="sng" dirty="0"/>
              <a:t>dosažení</a:t>
            </a:r>
            <a:r>
              <a:rPr lang="cs-CZ" sz="3200" dirty="0"/>
              <a:t> plánovaných nebo zamýšlených cílů. </a:t>
            </a:r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457200" indent="-4572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200" dirty="0" err="1"/>
              <a:t>Efficient</a:t>
            </a:r>
            <a:r>
              <a:rPr lang="cs-CZ" sz="3200" dirty="0"/>
              <a:t>        </a:t>
            </a:r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cs-CZ" sz="3200" dirty="0"/>
              <a:t>účinný ve smyslu </a:t>
            </a:r>
            <a:r>
              <a:rPr lang="cs-CZ" sz="3200" u="sng" dirty="0"/>
              <a:t>dosáhnutí</a:t>
            </a:r>
            <a:r>
              <a:rPr lang="cs-CZ" sz="3200" dirty="0"/>
              <a:t> plánovaných cílů </a:t>
            </a:r>
            <a:r>
              <a:rPr lang="cs-CZ" sz="3200" u="sng" dirty="0"/>
              <a:t>co nejúspornějším způsobem</a:t>
            </a:r>
            <a:r>
              <a:rPr lang="cs-CZ" sz="3200" dirty="0"/>
              <a:t> z hlediska materiálu, času a energie.</a:t>
            </a:r>
            <a:endParaRPr lang="en-US" sz="3200" dirty="0"/>
          </a:p>
          <a:p>
            <a:pPr marL="342900" indent="-342900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AF5F2529-96DE-48A8-B9BC-0FD8C3F76FEE}"/>
              </a:ext>
            </a:extLst>
          </p:cNvPr>
          <p:cNvSpPr/>
          <p:nvPr/>
        </p:nvSpPr>
        <p:spPr>
          <a:xfrm>
            <a:off x="2871536" y="2358389"/>
            <a:ext cx="36896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692CF5D-7609-45E8-B4CD-D4BBA4C102B6}"/>
              </a:ext>
            </a:extLst>
          </p:cNvPr>
          <p:cNvSpPr/>
          <p:nvPr/>
        </p:nvSpPr>
        <p:spPr>
          <a:xfrm>
            <a:off x="2871536" y="4357840"/>
            <a:ext cx="36896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E6557-0E93-4B4F-8AD1-1A7E3870C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6B84358-2894-45F1-8753-B1EC1E593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28517" y="-2"/>
            <a:ext cx="7742945" cy="6858001"/>
          </a:xfrm>
          <a:custGeom>
            <a:avLst/>
            <a:gdLst>
              <a:gd name="connsiteX0" fmla="*/ 615190 w 7742945"/>
              <a:gd name="connsiteY0" fmla="*/ 3536636 h 6858001"/>
              <a:gd name="connsiteX1" fmla="*/ 1124778 w 7742945"/>
              <a:gd name="connsiteY1" fmla="*/ 4046224 h 6858001"/>
              <a:gd name="connsiteX2" fmla="*/ 615190 w 7742945"/>
              <a:gd name="connsiteY2" fmla="*/ 4555812 h 6858001"/>
              <a:gd name="connsiteX3" fmla="*/ 105602 w 7742945"/>
              <a:gd name="connsiteY3" fmla="*/ 4046224 h 6858001"/>
              <a:gd name="connsiteX4" fmla="*/ 615190 w 7742945"/>
              <a:gd name="connsiteY4" fmla="*/ 3536636 h 6858001"/>
              <a:gd name="connsiteX5" fmla="*/ 14543 w 7742945"/>
              <a:gd name="connsiteY5" fmla="*/ 1 h 6858001"/>
              <a:gd name="connsiteX6" fmla="*/ 879351 w 7742945"/>
              <a:gd name="connsiteY6" fmla="*/ 1 h 6858001"/>
              <a:gd name="connsiteX7" fmla="*/ 892053 w 7742945"/>
              <a:gd name="connsiteY7" fmla="*/ 78053 h 6858001"/>
              <a:gd name="connsiteX8" fmla="*/ 561940 w 7742945"/>
              <a:gd name="connsiteY8" fmla="*/ 535444 h 6858001"/>
              <a:gd name="connsiteX9" fmla="*/ 15319 w 7742945"/>
              <a:gd name="connsiteY9" fmla="*/ 219853 h 6858001"/>
              <a:gd name="connsiteX10" fmla="*/ 4234 w 7742945"/>
              <a:gd name="connsiteY10" fmla="*/ 42970 h 6858001"/>
              <a:gd name="connsiteX11" fmla="*/ 2617781 w 7742945"/>
              <a:gd name="connsiteY11" fmla="*/ 0 h 6858001"/>
              <a:gd name="connsiteX12" fmla="*/ 7742945 w 7742945"/>
              <a:gd name="connsiteY12" fmla="*/ 0 h 6858001"/>
              <a:gd name="connsiteX13" fmla="*/ 7742945 w 7742945"/>
              <a:gd name="connsiteY13" fmla="*/ 6858000 h 6858001"/>
              <a:gd name="connsiteX14" fmla="*/ 5726653 w 7742945"/>
              <a:gd name="connsiteY14" fmla="*/ 6858000 h 6858001"/>
              <a:gd name="connsiteX15" fmla="*/ 5726653 w 7742945"/>
              <a:gd name="connsiteY15" fmla="*/ 6858001 h 6858001"/>
              <a:gd name="connsiteX16" fmla="*/ 311757 w 7742945"/>
              <a:gd name="connsiteY16" fmla="*/ 6858001 h 6858001"/>
              <a:gd name="connsiteX17" fmla="*/ 314130 w 7742945"/>
              <a:gd name="connsiteY17" fmla="*/ 6707671 h 6858001"/>
              <a:gd name="connsiteX18" fmla="*/ 599702 w 7742945"/>
              <a:gd name="connsiteY18" fmla="*/ 5670859 h 6858001"/>
              <a:gd name="connsiteX19" fmla="*/ 1211433 w 7742945"/>
              <a:gd name="connsiteY19" fmla="*/ 4641256 h 6858001"/>
              <a:gd name="connsiteX20" fmla="*/ 1053041 w 7742945"/>
              <a:gd name="connsiteY20" fmla="*/ 3164270 h 6858001"/>
              <a:gd name="connsiteX21" fmla="*/ 607048 w 7742945"/>
              <a:gd name="connsiteY21" fmla="*/ 2589406 h 6858001"/>
              <a:gd name="connsiteX22" fmla="*/ 1054915 w 7742945"/>
              <a:gd name="connsiteY22" fmla="*/ 1068100 h 6858001"/>
              <a:gd name="connsiteX23" fmla="*/ 1502877 w 7742945"/>
              <a:gd name="connsiteY23" fmla="*/ 419996 h 6858001"/>
              <a:gd name="connsiteX24" fmla="*/ 1505904 w 7742945"/>
              <a:gd name="connsiteY24" fmla="*/ 184997 h 6858001"/>
              <a:gd name="connsiteX25" fmla="*/ 1497780 w 7742945"/>
              <a:gd name="connsiteY25" fmla="*/ 1 h 6858001"/>
              <a:gd name="connsiteX26" fmla="*/ 2617781 w 7742945"/>
              <a:gd name="connsiteY26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742945" h="6858001">
                <a:moveTo>
                  <a:pt x="615190" y="3536636"/>
                </a:moveTo>
                <a:cubicBezTo>
                  <a:pt x="896628" y="3536636"/>
                  <a:pt x="1124778" y="3764786"/>
                  <a:pt x="1124778" y="4046224"/>
                </a:cubicBezTo>
                <a:cubicBezTo>
                  <a:pt x="1124778" y="4327662"/>
                  <a:pt x="896628" y="4555812"/>
                  <a:pt x="615190" y="4555812"/>
                </a:cubicBezTo>
                <a:cubicBezTo>
                  <a:pt x="333752" y="4555812"/>
                  <a:pt x="105602" y="4327662"/>
                  <a:pt x="105602" y="4046224"/>
                </a:cubicBezTo>
                <a:cubicBezTo>
                  <a:pt x="105602" y="3764786"/>
                  <a:pt x="333752" y="3536636"/>
                  <a:pt x="615190" y="3536636"/>
                </a:cubicBezTo>
                <a:close/>
                <a:moveTo>
                  <a:pt x="14543" y="1"/>
                </a:moveTo>
                <a:lnTo>
                  <a:pt x="879351" y="1"/>
                </a:lnTo>
                <a:lnTo>
                  <a:pt x="892053" y="78053"/>
                </a:lnTo>
                <a:cubicBezTo>
                  <a:pt x="904492" y="285272"/>
                  <a:pt x="770271" y="479622"/>
                  <a:pt x="561940" y="535444"/>
                </a:cubicBezTo>
                <a:cubicBezTo>
                  <a:pt x="323846" y="599241"/>
                  <a:pt x="79116" y="457946"/>
                  <a:pt x="15319" y="219853"/>
                </a:cubicBezTo>
                <a:cubicBezTo>
                  <a:pt x="-631" y="160330"/>
                  <a:pt x="-3762" y="100392"/>
                  <a:pt x="4234" y="42970"/>
                </a:cubicBezTo>
                <a:close/>
                <a:moveTo>
                  <a:pt x="2617781" y="0"/>
                </a:moveTo>
                <a:lnTo>
                  <a:pt x="7742945" y="0"/>
                </a:lnTo>
                <a:lnTo>
                  <a:pt x="7742945" y="6858000"/>
                </a:lnTo>
                <a:lnTo>
                  <a:pt x="5726653" y="6858000"/>
                </a:lnTo>
                <a:lnTo>
                  <a:pt x="5726653" y="6858001"/>
                </a:lnTo>
                <a:lnTo>
                  <a:pt x="311757" y="6858001"/>
                </a:lnTo>
                <a:lnTo>
                  <a:pt x="314130" y="6707671"/>
                </a:lnTo>
                <a:cubicBezTo>
                  <a:pt x="335132" y="6366410"/>
                  <a:pt x="433651" y="6019043"/>
                  <a:pt x="599702" y="5670859"/>
                </a:cubicBezTo>
                <a:cubicBezTo>
                  <a:pt x="770257" y="5311557"/>
                  <a:pt x="1010813" y="4986833"/>
                  <a:pt x="1211433" y="4641256"/>
                </a:cubicBezTo>
                <a:cubicBezTo>
                  <a:pt x="1493036" y="4154457"/>
                  <a:pt x="1511835" y="3622745"/>
                  <a:pt x="1053041" y="3164270"/>
                </a:cubicBezTo>
                <a:cubicBezTo>
                  <a:pt x="881977" y="2993265"/>
                  <a:pt x="700422" y="2805524"/>
                  <a:pt x="607048" y="2589406"/>
                </a:cubicBezTo>
                <a:cubicBezTo>
                  <a:pt x="366279" y="2032159"/>
                  <a:pt x="541125" y="1508062"/>
                  <a:pt x="1054915" y="1068100"/>
                </a:cubicBezTo>
                <a:cubicBezTo>
                  <a:pt x="1261027" y="891536"/>
                  <a:pt x="1489688" y="709489"/>
                  <a:pt x="1502877" y="419996"/>
                </a:cubicBezTo>
                <a:cubicBezTo>
                  <a:pt x="1506389" y="341911"/>
                  <a:pt x="1507262" y="263521"/>
                  <a:pt x="1505904" y="184997"/>
                </a:cubicBezTo>
                <a:lnTo>
                  <a:pt x="1497780" y="1"/>
                </a:lnTo>
                <a:lnTo>
                  <a:pt x="2617781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271" y="810563"/>
            <a:ext cx="3705572" cy="5409262"/>
          </a:xfrm>
        </p:spPr>
        <p:txBody>
          <a:bodyPr anchor="t">
            <a:normAutofit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Kdo je to manager?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1CD22C1-15A4-4BAB-B401-E1F35C958F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442940"/>
              </p:ext>
            </p:extLst>
          </p:nvPr>
        </p:nvGraphicFramePr>
        <p:xfrm>
          <a:off x="5141167" y="594069"/>
          <a:ext cx="6488562" cy="5461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520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38F-F0F2-468F-957B-A39D7B5C1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831" y="0"/>
            <a:ext cx="10972800" cy="1325563"/>
          </a:xfrm>
        </p:spPr>
        <p:txBody>
          <a:bodyPr/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cs-CZ" dirty="0"/>
              <a:t>Jste připraveni býti managery?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BB84827-B5C9-48A2-BB9A-59636E189E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152971"/>
              </p:ext>
            </p:extLst>
          </p:nvPr>
        </p:nvGraphicFramePr>
        <p:xfrm>
          <a:off x="679508" y="1620253"/>
          <a:ext cx="10357460" cy="5187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75489">
                  <a:extLst>
                    <a:ext uri="{9D8B030D-6E8A-4147-A177-3AD203B41FA5}">
                      <a16:colId xmlns:a16="http://schemas.microsoft.com/office/drawing/2014/main" val="547740413"/>
                    </a:ext>
                  </a:extLst>
                </a:gridCol>
                <a:gridCol w="1981311">
                  <a:extLst>
                    <a:ext uri="{9D8B030D-6E8A-4147-A177-3AD203B41FA5}">
                      <a16:colId xmlns:a16="http://schemas.microsoft.com/office/drawing/2014/main" val="4034963496"/>
                    </a:ext>
                  </a:extLst>
                </a:gridCol>
                <a:gridCol w="2200660">
                  <a:extLst>
                    <a:ext uri="{9D8B030D-6E8A-4147-A177-3AD203B41FA5}">
                      <a16:colId xmlns:a16="http://schemas.microsoft.com/office/drawing/2014/main" val="4188324051"/>
                    </a:ext>
                  </a:extLst>
                </a:gridCol>
              </a:tblGrid>
              <a:tr h="51452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Spíše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pravda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Spíše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nepravda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0361619"/>
                  </a:ext>
                </a:extLst>
              </a:tr>
              <a:tr h="514528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b="0" dirty="0" err="1">
                          <a:effectLst/>
                        </a:rPr>
                        <a:t>Mám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radost</a:t>
                      </a:r>
                      <a:r>
                        <a:rPr lang="en-US" sz="1800" b="0" dirty="0">
                          <a:effectLst/>
                        </a:rPr>
                        <a:t>, </a:t>
                      </a:r>
                      <a:r>
                        <a:rPr lang="en-US" sz="1800" b="0" dirty="0" err="1">
                          <a:effectLst/>
                        </a:rPr>
                        <a:t>když</a:t>
                      </a:r>
                      <a:r>
                        <a:rPr lang="en-US" sz="1800" b="0" dirty="0">
                          <a:effectLst/>
                        </a:rPr>
                        <a:t> se </a:t>
                      </a:r>
                      <a:r>
                        <a:rPr lang="en-US" sz="1800" b="0" dirty="0" err="1">
                          <a:effectLst/>
                        </a:rPr>
                        <a:t>zvládnu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naučit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novou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věc</a:t>
                      </a:r>
                      <a:r>
                        <a:rPr lang="en-US" sz="1800" b="0" dirty="0">
                          <a:effectLst/>
                        </a:rPr>
                        <a:t>/</a:t>
                      </a:r>
                      <a:r>
                        <a:rPr lang="en-US" sz="1800" b="0" dirty="0" err="1">
                          <a:effectLst/>
                        </a:rPr>
                        <a:t>dovednost</a:t>
                      </a:r>
                      <a:r>
                        <a:rPr lang="en-US" sz="1800" b="0" dirty="0">
                          <a:effectLst/>
                        </a:rPr>
                        <a:t>.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0263480"/>
                  </a:ext>
                </a:extLst>
              </a:tr>
              <a:tr h="514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b="0" dirty="0">
                          <a:effectLst/>
                        </a:rPr>
                        <a:t>2.   </a:t>
                      </a:r>
                      <a:r>
                        <a:rPr lang="en-US" sz="1800" b="0" dirty="0" err="1">
                          <a:effectLst/>
                        </a:rPr>
                        <a:t>Upřednostňuji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raději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pracovat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samostatně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před</a:t>
                      </a:r>
                      <a:r>
                        <a:rPr lang="en-US" sz="1800" b="0" dirty="0">
                          <a:effectLst/>
                        </a:rPr>
                        <a:t>  </a:t>
                      </a:r>
                      <a:r>
                        <a:rPr lang="en-US" sz="1800" b="0" dirty="0" err="1">
                          <a:effectLst/>
                        </a:rPr>
                        <a:t>prací</a:t>
                      </a:r>
                      <a:r>
                        <a:rPr lang="en-US" sz="1800" b="0" dirty="0">
                          <a:effectLst/>
                        </a:rPr>
                        <a:t>  </a:t>
                      </a:r>
                      <a:r>
                        <a:rPr lang="en-US" sz="1800" b="0" dirty="0" err="1">
                          <a:effectLst/>
                        </a:rPr>
                        <a:t>ve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skupině</a:t>
                      </a:r>
                      <a:r>
                        <a:rPr lang="en-US" sz="1800" b="0" dirty="0">
                          <a:effectLst/>
                        </a:rPr>
                        <a:t>.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3204313"/>
                  </a:ext>
                </a:extLst>
              </a:tr>
              <a:tr h="514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b="0" dirty="0">
                          <a:effectLst/>
                        </a:rPr>
                        <a:t>3. </a:t>
                      </a:r>
                      <a:r>
                        <a:rPr lang="en-US" sz="1800" b="0" dirty="0" err="1">
                          <a:effectLst/>
                        </a:rPr>
                        <a:t>Mám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rád</a:t>
                      </a:r>
                      <a:r>
                        <a:rPr lang="en-US" sz="1800" b="0" dirty="0">
                          <a:effectLst/>
                        </a:rPr>
                        <a:t> ten </a:t>
                      </a:r>
                      <a:r>
                        <a:rPr lang="en-US" sz="1800" b="0" dirty="0" err="1">
                          <a:effectLst/>
                        </a:rPr>
                        <a:t>pocit</a:t>
                      </a:r>
                      <a:r>
                        <a:rPr lang="en-US" sz="1800" b="0" dirty="0">
                          <a:effectLst/>
                        </a:rPr>
                        <a:t>, </a:t>
                      </a:r>
                      <a:r>
                        <a:rPr lang="en-US" sz="1800" b="0" dirty="0" err="1">
                          <a:effectLst/>
                        </a:rPr>
                        <a:t>když</a:t>
                      </a:r>
                      <a:r>
                        <a:rPr lang="en-US" sz="1800" b="0" dirty="0">
                          <a:effectLst/>
                        </a:rPr>
                        <a:t> v </a:t>
                      </a:r>
                      <a:r>
                        <a:rPr lang="en-US" sz="1800" b="0" dirty="0" err="1">
                          <a:effectLst/>
                        </a:rPr>
                        <a:t>něčěm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zvítězím</a:t>
                      </a:r>
                      <a:r>
                        <a:rPr lang="en-US" sz="1800" b="0" dirty="0">
                          <a:effectLst/>
                        </a:rPr>
                        <a:t>.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4380941"/>
                  </a:ext>
                </a:extLst>
              </a:tr>
              <a:tr h="514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b="0" dirty="0">
                          <a:effectLst/>
                        </a:rPr>
                        <a:t>4. </a:t>
                      </a:r>
                      <a:r>
                        <a:rPr lang="en-US" sz="1800" b="0" dirty="0" err="1">
                          <a:effectLst/>
                        </a:rPr>
                        <a:t>Když</a:t>
                      </a:r>
                      <a:r>
                        <a:rPr lang="en-US" sz="1800" b="0" dirty="0">
                          <a:effectLst/>
                        </a:rPr>
                        <a:t> se </a:t>
                      </a:r>
                      <a:r>
                        <a:rPr lang="en-US" sz="1800" b="0" dirty="0" err="1">
                          <a:effectLst/>
                        </a:rPr>
                        <a:t>učím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nové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dovednosti</a:t>
                      </a:r>
                      <a:r>
                        <a:rPr lang="en-US" sz="1800" b="0" dirty="0">
                          <a:effectLst/>
                        </a:rPr>
                        <a:t>, </a:t>
                      </a:r>
                      <a:r>
                        <a:rPr lang="en-US" sz="1800" b="0" dirty="0" err="1">
                          <a:effectLst/>
                        </a:rPr>
                        <a:t>chci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cs-CZ" sz="1800" b="0" dirty="0">
                          <a:effectLst/>
                        </a:rPr>
                        <a:t>v nich </a:t>
                      </a:r>
                      <a:r>
                        <a:rPr lang="en-US" sz="1800" b="0" dirty="0" err="1">
                          <a:effectLst/>
                        </a:rPr>
                        <a:t>být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vždy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nejlepší</a:t>
                      </a:r>
                      <a:r>
                        <a:rPr lang="en-US" sz="1800" b="0" dirty="0">
                          <a:effectLst/>
                        </a:rPr>
                        <a:t>.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5311314"/>
                  </a:ext>
                </a:extLst>
              </a:tr>
              <a:tr h="514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b="0" dirty="0">
                          <a:effectLst/>
                        </a:rPr>
                        <a:t>5. </a:t>
                      </a:r>
                      <a:r>
                        <a:rPr lang="en-US" sz="1800" b="0" dirty="0" err="1">
                          <a:effectLst/>
                        </a:rPr>
                        <a:t>Málokdy</a:t>
                      </a:r>
                      <a:r>
                        <a:rPr lang="en-US" sz="1800" b="0" dirty="0">
                          <a:effectLst/>
                        </a:rPr>
                        <a:t> se </a:t>
                      </a:r>
                      <a:r>
                        <a:rPr lang="en-US" sz="1800" b="0" dirty="0" err="1">
                          <a:effectLst/>
                        </a:rPr>
                        <a:t>spoléhám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na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někoho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jiného</a:t>
                      </a:r>
                      <a:r>
                        <a:rPr lang="en-US" sz="1800" b="0" dirty="0">
                          <a:effectLst/>
                        </a:rPr>
                        <a:t>, </a:t>
                      </a:r>
                      <a:r>
                        <a:rPr lang="en-US" sz="1800" b="0" dirty="0" err="1">
                          <a:effectLst/>
                        </a:rPr>
                        <a:t>když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mám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udělat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nějaký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úkol</a:t>
                      </a:r>
                      <a:r>
                        <a:rPr lang="en-US" sz="1800" b="0" dirty="0">
                          <a:effectLst/>
                        </a:rPr>
                        <a:t>.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9083583"/>
                  </a:ext>
                </a:extLst>
              </a:tr>
              <a:tr h="514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b="0" dirty="0">
                          <a:effectLst/>
                        </a:rPr>
                        <a:t>6. </a:t>
                      </a:r>
                      <a:r>
                        <a:rPr lang="en-US" sz="1800" b="0" dirty="0" err="1">
                          <a:effectLst/>
                        </a:rPr>
                        <a:t>Obvykle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jsem</a:t>
                      </a:r>
                      <a:r>
                        <a:rPr lang="en-US" sz="1800" b="0" dirty="0">
                          <a:effectLst/>
                        </a:rPr>
                        <a:t> ten, </a:t>
                      </a:r>
                      <a:r>
                        <a:rPr lang="en-US" sz="1800" b="0" dirty="0" err="1">
                          <a:effectLst/>
                        </a:rPr>
                        <a:t>kdo</a:t>
                      </a:r>
                      <a:r>
                        <a:rPr lang="en-US" sz="1800" b="0" dirty="0">
                          <a:effectLst/>
                        </a:rPr>
                        <a:t> v </a:t>
                      </a:r>
                      <a:r>
                        <a:rPr lang="en-US" sz="1800" b="0" dirty="0" err="1">
                          <a:effectLst/>
                        </a:rPr>
                        <a:t>týmu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cs-CZ" sz="1800" b="0" dirty="0">
                          <a:effectLst/>
                        </a:rPr>
                        <a:t>nejvíce </a:t>
                      </a:r>
                      <a:r>
                        <a:rPr lang="en-US" sz="1800" b="0" dirty="0" err="1">
                          <a:effectLst/>
                        </a:rPr>
                        <a:t>přispívá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svými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nápady</a:t>
                      </a:r>
                      <a:r>
                        <a:rPr lang="en-US" sz="1800" b="0" dirty="0">
                          <a:effectLst/>
                        </a:rPr>
                        <a:t>.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109584"/>
                  </a:ext>
                </a:extLst>
              </a:tr>
              <a:tr h="514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b="0" dirty="0">
                          <a:effectLst/>
                        </a:rPr>
                        <a:t>7. </a:t>
                      </a:r>
                      <a:r>
                        <a:rPr lang="en-US" sz="1800" b="0" dirty="0" err="1">
                          <a:effectLst/>
                        </a:rPr>
                        <a:t>Cítím</a:t>
                      </a:r>
                      <a:r>
                        <a:rPr lang="en-US" sz="1800" b="0" dirty="0">
                          <a:effectLst/>
                        </a:rPr>
                        <a:t> se </a:t>
                      </a:r>
                      <a:r>
                        <a:rPr lang="en-US" sz="1800" b="0" dirty="0" err="1">
                          <a:effectLst/>
                        </a:rPr>
                        <a:t>dobře</a:t>
                      </a:r>
                      <a:r>
                        <a:rPr lang="en-US" sz="1800" b="0" dirty="0">
                          <a:effectLst/>
                        </a:rPr>
                        <a:t> v </a:t>
                      </a:r>
                      <a:r>
                        <a:rPr lang="en-US" sz="1800" b="0" dirty="0" err="1">
                          <a:effectLst/>
                        </a:rPr>
                        <a:t>konkurenčním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prostředí</a:t>
                      </a:r>
                      <a:r>
                        <a:rPr lang="en-US" sz="1800" b="0" dirty="0">
                          <a:effectLst/>
                        </a:rPr>
                        <a:t>.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4607205"/>
                  </a:ext>
                </a:extLst>
              </a:tr>
              <a:tr h="77798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b="0" dirty="0">
                          <a:effectLst/>
                        </a:rPr>
                        <a:t>8. </a:t>
                      </a:r>
                      <a:r>
                        <a:rPr lang="en-US" sz="1800" b="0" dirty="0" err="1">
                          <a:effectLst/>
                        </a:rPr>
                        <a:t>Abych</a:t>
                      </a:r>
                      <a:r>
                        <a:rPr lang="en-US" sz="1800" b="0" dirty="0">
                          <a:effectLst/>
                        </a:rPr>
                        <a:t> se </a:t>
                      </a:r>
                      <a:r>
                        <a:rPr lang="en-US" sz="1800" b="0" dirty="0" err="1">
                          <a:effectLst/>
                        </a:rPr>
                        <a:t>posunul</a:t>
                      </a:r>
                      <a:r>
                        <a:rPr lang="en-US" sz="1800" b="0" dirty="0">
                          <a:effectLst/>
                        </a:rPr>
                        <a:t>/a </a:t>
                      </a:r>
                      <a:r>
                        <a:rPr lang="en-US" sz="1800" b="0" dirty="0" err="1">
                          <a:effectLst/>
                        </a:rPr>
                        <a:t>dopředu</a:t>
                      </a:r>
                      <a:r>
                        <a:rPr lang="en-US" sz="1800" b="0" dirty="0">
                          <a:effectLst/>
                        </a:rPr>
                        <a:t>, je </a:t>
                      </a:r>
                      <a:r>
                        <a:rPr lang="en-US" sz="1800" b="0" dirty="0" err="1">
                          <a:effectLst/>
                        </a:rPr>
                        <a:t>důležité</a:t>
                      </a:r>
                      <a:r>
                        <a:rPr lang="en-US" sz="1800" b="0" dirty="0">
                          <a:effectLst/>
                        </a:rPr>
                        <a:t>, aby </a:t>
                      </a:r>
                      <a:r>
                        <a:rPr lang="en-US" sz="1800" b="0" dirty="0" err="1">
                          <a:effectLst/>
                        </a:rPr>
                        <a:t>mě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ostatní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vnímali</a:t>
                      </a:r>
                      <a:r>
                        <a:rPr lang="cs-CZ" sz="1800" b="0" dirty="0">
                          <a:effectLst/>
                        </a:rPr>
                        <a:t> předem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jako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vítěze</a:t>
                      </a:r>
                      <a:r>
                        <a:rPr lang="en-US" sz="1800" b="0" dirty="0">
                          <a:effectLst/>
                        </a:rPr>
                        <a:t>.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8300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917901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Custom 11">
      <a:dk1>
        <a:srgbClr val="262626"/>
      </a:dk1>
      <a:lt1>
        <a:sysClr val="window" lastClr="FFFFFF"/>
      </a:lt1>
      <a:dk2>
        <a:srgbClr val="2F333D"/>
      </a:dk2>
      <a:lt2>
        <a:srgbClr val="E9F3F3"/>
      </a:lt2>
      <a:accent1>
        <a:srgbClr val="1EBE9B"/>
      </a:accent1>
      <a:accent2>
        <a:srgbClr val="FD8686"/>
      </a:accent2>
      <a:accent3>
        <a:srgbClr val="0AC8AD"/>
      </a:accent3>
      <a:accent4>
        <a:srgbClr val="E69500"/>
      </a:accent4>
      <a:accent5>
        <a:srgbClr val="EC4E70"/>
      </a:accent5>
      <a:accent6>
        <a:srgbClr val="794DFF"/>
      </a:accent6>
      <a:hlink>
        <a:srgbClr val="3E8FF1"/>
      </a:hlink>
      <a:folHlink>
        <a:srgbClr val="939393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672</TotalTime>
  <Words>1407</Words>
  <Application>Microsoft Office PowerPoint</Application>
  <PresentationFormat>Širokoúhlá obrazovka</PresentationFormat>
  <Paragraphs>168</Paragraphs>
  <Slides>26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Avenir Next LT Pro</vt:lpstr>
      <vt:lpstr>Calibri</vt:lpstr>
      <vt:lpstr>Posterama</vt:lpstr>
      <vt:lpstr>Segoe UI Semilight</vt:lpstr>
      <vt:lpstr>Wingdings</vt:lpstr>
      <vt:lpstr>SplashVTI</vt:lpstr>
      <vt:lpstr>Time management</vt:lpstr>
      <vt:lpstr>Něco málo o mě</vt:lpstr>
      <vt:lpstr>Organizace výuky předmětu</vt:lpstr>
      <vt:lpstr>Organizace výuky předmětu</vt:lpstr>
      <vt:lpstr>Co je cílem dnešního semináře:</vt:lpstr>
      <vt:lpstr>Co je to management?</vt:lpstr>
      <vt:lpstr>Účinný – rozdíl mezi effective a efficient </vt:lpstr>
      <vt:lpstr>Kdo je to manager?</vt:lpstr>
      <vt:lpstr>Jste připraveni býti managery?</vt:lpstr>
      <vt:lpstr>Jste připraveni býti managery?</vt:lpstr>
      <vt:lpstr>Proč je time management důležitý</vt:lpstr>
      <vt:lpstr>Proč je time management důležitý</vt:lpstr>
      <vt:lpstr>Time management</vt:lpstr>
      <vt:lpstr>Time management </vt:lpstr>
      <vt:lpstr>Time management – tipy a techniky pro</vt:lpstr>
      <vt:lpstr>Time management – tipy a techniky</vt:lpstr>
      <vt:lpstr>Time management – tipy a techniky</vt:lpstr>
      <vt:lpstr>Time management – tipy a techniky</vt:lpstr>
      <vt:lpstr>Time management – tipy a techniky</vt:lpstr>
      <vt:lpstr>Time management – 20 tipů jak ušetřit čas</vt:lpstr>
      <vt:lpstr>Time management – Apps pro jednotlivce a malé firmy</vt:lpstr>
      <vt:lpstr>Time management – vyzkoušejte si jak umíte zacházet se svým časem</vt:lpstr>
      <vt:lpstr>Prezentace aplikace PowerPoint</vt:lpstr>
      <vt:lpstr>Time management – vyzkoušejte si jak umíte zacházet se svým časem</vt:lpstr>
      <vt:lpstr>Děkuji za pozornost.  Příští týden: Delegování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management</dc:title>
  <dc:creator>Ibrahim Najjar [Boothroyd]</dc:creator>
  <cp:lastModifiedBy>student</cp:lastModifiedBy>
  <cp:revision>83</cp:revision>
  <dcterms:created xsi:type="dcterms:W3CDTF">2022-02-22T16:46:02Z</dcterms:created>
  <dcterms:modified xsi:type="dcterms:W3CDTF">2022-03-01T12:35:54Z</dcterms:modified>
</cp:coreProperties>
</file>