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58" r:id="rId4"/>
    <p:sldId id="257" r:id="rId5"/>
    <p:sldId id="268" r:id="rId6"/>
    <p:sldId id="261" r:id="rId7"/>
    <p:sldId id="263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74A117-DA30-4F6E-A203-4E250B9124C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FF00D-F667-409C-A69F-85E45BCF8738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B0B9E3D-0C37-4EAF-AF3D-F0F90C2B654E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729E28E-CBEF-48A1-8152-33B797703E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D7DFB82-993D-4A06-A0AF-F50715760626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2B8EF-BFD8-4575-8657-0769E922CA43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B0405-7C8D-432E-803B-162EA366302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09D1B53-2FB1-4E81-9D97-1B29584F68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29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93824F7-604E-4C16-9A79-5B038A0FB8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1DD7B6-3B82-4EAD-A029-75C78DC3C8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cs-CZ"/>
              <a:t>- </a:t>
            </a:r>
            <a:r>
              <a:rPr lang="en-US"/>
              <a:t>"Delegation is the process a manager follows in dividing the work assigned to him so that he performs</a:t>
            </a:r>
          </a:p>
          <a:p>
            <a:pPr lvl="0"/>
            <a:r>
              <a:rPr lang="en-US"/>
              <a:t>only that part which he can perform effectively and so get others help him with the remaining</a:t>
            </a:r>
          </a:p>
          <a:p>
            <a:pPr lvl="0"/>
            <a:r>
              <a:rPr lang="en-US"/>
              <a:t>work."3</a:t>
            </a:r>
          </a:p>
          <a:p>
            <a:pPr lvl="0"/>
            <a:r>
              <a:rPr lang="cs-CZ"/>
              <a:t>- </a:t>
            </a:r>
            <a:r>
              <a:rPr lang="en-US"/>
              <a:t>Delegation is the instrument of responsibility and authority of another and the creation of accountability</a:t>
            </a:r>
          </a:p>
          <a:p>
            <a:pPr lvl="0"/>
            <a:r>
              <a:rPr lang="en-US"/>
              <a:t>for performance. It is to be noted that the person who delegates authority and responsibility will not</a:t>
            </a:r>
          </a:p>
          <a:p>
            <a:pPr lvl="0"/>
            <a:r>
              <a:rPr lang="en-US"/>
              <a:t>be relieved of the final responsibility and accountability.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41342-3889-4A98-90DF-D44230EF429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5D9ADB2-E425-4E69-BAC3-8570E83B3B1B}" type="slidenum">
              <a:t>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57630-5EA5-48F6-A2C8-6EA2A21A9CE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12648" y="557784"/>
            <a:ext cx="10969755" cy="313080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012718-E79C-4D22-BE80-0D4E8F848A5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12648" y="3902201"/>
            <a:ext cx="10969755" cy="22405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6E21-D30B-4241-AAA1-A86A4E9412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07EFC2-2B9F-4396-8188-85F904340BCB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117D9-ABE6-4195-B592-18B1021BDF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37141-FBA0-44B9-876E-E6C09DFF75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2343CB-787B-460F-AF61-E22B88493FC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6244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04AB2-D231-4DA7-BDCF-A3C027D2166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E790FA-C493-4620-9C63-C96DD6C8D52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878F7-1901-4F99-90A8-547D3F3323D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C2286F-0EE7-4102-8D42-01EDF2704D5D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63C7B-6173-4029-AAEF-14AA7D435F0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A6F4D-659A-4995-96F5-DD02CF51AA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2523BD-665E-4796-A0A3-B471C642954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2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6E267-FF33-41A7-88AE-B84CEB35A48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557784"/>
            <a:ext cx="2854455" cy="564342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6A39C-90F4-4B8F-A417-33591C11E71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12648" y="557784"/>
            <a:ext cx="7734296" cy="56434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F7A35-F4D4-404B-8862-3AC784D84B1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0E2BD9-82AE-404C-A573-59EED66A851A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D72AE-E5EA-467C-9656-16CCDF89E1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28C8C-F9CB-4BB6-956F-D16DCAB671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8EC4B6-098B-4EAE-BEB9-C0BB426D0F3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36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27F7C-39F6-440D-AB0B-23ABDF33414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EB4C5-45D4-4DD6-82D3-20003747E81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71327-B1EA-4E3E-98EA-C670079155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023668-B976-4EE8-AA48-02CBC9B7F664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6253E-D863-4E2A-AF80-D2342C78C8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468C6-E6D6-436B-9BE1-E44BAD5F5B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DC1602-1151-4F7E-A5C8-4E3353F86B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2693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423A8-A2C6-4727-AB85-22AA6DDD2D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12648" y="557784"/>
            <a:ext cx="10969755" cy="314639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BF0C7-9A6E-414F-986A-1F1D7D4BE3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12648" y="3902211"/>
            <a:ext cx="10969755" cy="21874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2C7B1-0364-46D1-9BBE-90617DA9D65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01E643-A00D-4060-A8EA-DBF06CD1FAC5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C642C-695B-4BA0-BBE9-F47F54B131A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E197C-726E-462B-9278-D779404716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DCBDE3-7F35-43EE-8CBB-5F4FE25812D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2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1CAEB-0DBC-4F82-BC9F-3F0C49286CB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E53DA-5928-4786-BA9F-8FA182D00A4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3" y="2081366"/>
            <a:ext cx="5410203" cy="4095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0D4871-6606-4C2D-8CB5-CD803E05FBB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2081366"/>
            <a:ext cx="5410203" cy="4095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251A5F-3BB4-4A18-BC1B-76588C6B73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4CC6C2-1E8D-425B-9567-A465BAC40396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9CF31-6162-4D31-9392-C518A38E7AF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BBA27-9DAD-4829-ACB1-DF8CFBEFDF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5C16F7-BCD8-4518-99A3-750B0D59FFC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8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0468D-635F-47AE-B542-D2250EC606B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365129"/>
            <a:ext cx="10745791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81F7C-2E88-4FBE-937D-D01A88AEDB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3" y="1895093"/>
            <a:ext cx="5387973" cy="82391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D1FB42-5AF4-49F5-99C9-51F2FA6CEDA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09603" y="2842211"/>
            <a:ext cx="5387973" cy="334745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82F636-B9D6-4159-B9ED-27552009AD0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67893" y="1895093"/>
            <a:ext cx="5414509" cy="82391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E69BF6-ADA6-4D1F-BD9D-ACBE351ECA3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67893" y="2842211"/>
            <a:ext cx="5414509" cy="334745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46D7F6-90F4-456E-9596-F6B1343EFB2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1AA8F4-B161-4BB0-A5B1-C173D7D357F2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E9DA25-CDF1-493A-A335-5A1B089A559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1AA660-17A1-4683-8745-8DD8157D40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830C17-4C84-4019-9CAF-174ED92EB6A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6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BA593-1AB1-4BE1-8D84-2FC9F47B1F9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0F28B7-CA44-4F4B-B58B-2E7517152A9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460E2A-CF9F-40C5-918C-11D174F1CBDB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C35D42-092C-4825-82C1-6D502108964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6DF935-A2CF-490C-852B-1B57BC2418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24B244-36FA-4A65-882E-6F22B26A31E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9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E6F88D-6D51-4277-8526-58A20B11928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92CDA8-9FC7-4DA8-8CCF-808D98C1974E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79194F-1BFD-4582-94B5-E5C7D7839D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7E1C0-8EF9-462D-9DDB-35D9F21EC4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704717-E9C9-405B-AB02-43CDAE15B2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0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57D0-7BC0-4C5D-9A27-44FC98CA6A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12648" y="457200"/>
            <a:ext cx="4970824" cy="2660209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A5C2F-A696-4FFD-AE6D-3F7D0751940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03" y="457200"/>
            <a:ext cx="5483355" cy="57440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DC178E-E7E1-4EB8-B7DC-D7D58572AA1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12648" y="3329988"/>
            <a:ext cx="4970824" cy="287121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69C16-9D43-4622-A594-B6051F580C5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92D26-F0E4-4981-8D9F-FC7A78450970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50771-9E77-4751-9844-29F53DBF64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19B80-75F8-48C5-9F0E-8FAA2EC617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EC47CC-6A57-4D70-876D-CE1A63B91D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77F35-EA3B-457A-BCAA-F03D5E19D8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12648" y="457200"/>
            <a:ext cx="4970824" cy="2667487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CAB152-F537-4AA9-8D2B-FAC4F1B602F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6096003" y="457200"/>
            <a:ext cx="5483355" cy="5403847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B6C338-89A3-4719-AADB-F7B34BCF9DF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12648" y="3322710"/>
            <a:ext cx="4970824" cy="2546283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F903A-F095-480A-80B3-89ED482A7D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4ABA5C-1489-41A4-B1A2-7431F426C1C1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D8DA4-F06E-4F71-AF79-305BDCF3ED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92C9D-967C-4E58-988F-81DF9051C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942184-51B2-4547-A325-7D111AD25D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3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3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B870C60-5941-4A69-9CEA-176A3977D75D}"/>
              </a:ext>
            </a:extLst>
          </p:cNvPr>
          <p:cNvSpPr/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venir Next LT Pro"/>
            </a:endParaRPr>
          </a:p>
        </p:txBody>
      </p:sp>
      <p:sp>
        <p:nvSpPr>
          <p:cNvPr id="3" name="Freeform: Shape 7">
            <a:extLst>
              <a:ext uri="{FF2B5EF4-FFF2-40B4-BE49-F238E27FC236}">
                <a16:creationId xmlns:a16="http://schemas.microsoft.com/office/drawing/2014/main" id="{7611CD03-C75A-462A-B767-368089B18B03}"/>
              </a:ext>
            </a:extLst>
          </p:cNvPr>
          <p:cNvSpPr/>
          <p:nvPr/>
        </p:nvSpPr>
        <p:spPr>
          <a:xfrm>
            <a:off x="0" y="232970"/>
            <a:ext cx="9560472" cy="662502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9263816"/>
              <a:gd name="f7" fmla="val 6858000"/>
              <a:gd name="f8" fmla="val 8831314"/>
              <a:gd name="f9" fmla="val 5943878"/>
              <a:gd name="f10" fmla="val 8964281"/>
              <a:gd name="f11" fmla="val 5927490"/>
              <a:gd name="f12" fmla="val 9096260"/>
              <a:gd name="f13" fmla="val 5981362"/>
              <a:gd name="f14" fmla="val 9179783"/>
              <a:gd name="f15" fmla="val 6086141"/>
              <a:gd name="f16" fmla="val 9224074"/>
              <a:gd name="f17" fmla="val 6141769"/>
              <a:gd name="f18" fmla="val 9252211"/>
              <a:gd name="f19" fmla="val 6208560"/>
              <a:gd name="f20" fmla="val 9260887"/>
              <a:gd name="f21" fmla="val 6279156"/>
              <a:gd name="f22" fmla="val 9286897"/>
              <a:gd name="f23" fmla="val 6490362"/>
              <a:gd name="f24" fmla="val 9136845"/>
              <a:gd name="f25" fmla="val 6682672"/>
              <a:gd name="f26" fmla="val 8925621"/>
              <a:gd name="f27" fmla="val 6708712"/>
              <a:gd name="f28" fmla="val 8714398"/>
              <a:gd name="f29" fmla="val 6734766"/>
              <a:gd name="f30" fmla="val 8522062"/>
              <a:gd name="f31" fmla="val 6584655"/>
              <a:gd name="f32" fmla="val 8496050"/>
              <a:gd name="f33" fmla="val 6373449"/>
              <a:gd name="f34" fmla="val 8470038"/>
              <a:gd name="f35" fmla="val 6162229"/>
              <a:gd name="f36" fmla="val 8620090"/>
              <a:gd name="f37" fmla="val 5969920"/>
              <a:gd name="f38" fmla="val 7397485"/>
              <a:gd name="f39" fmla="val 5931706"/>
              <a:gd name="f40" fmla="val 7598431"/>
              <a:gd name="f41" fmla="val 5931157"/>
              <a:gd name="f42" fmla="val 7792965"/>
              <a:gd name="f43" fmla="val 6024548"/>
              <a:gd name="f44" fmla="val 7917779"/>
              <a:gd name="f45" fmla="val 6191864"/>
              <a:gd name="f46" fmla="val 7959204"/>
              <a:gd name="f47" fmla="val 6247714"/>
              <a:gd name="f48" fmla="val 7991530"/>
              <a:gd name="f49" fmla="val 6309792"/>
              <a:gd name="f50" fmla="val 8013467"/>
              <a:gd name="f51" fmla="val 6375784"/>
              <a:gd name="f52" fmla="val 8055425"/>
              <a:gd name="f53" fmla="val 6502973"/>
              <a:gd name="f54" fmla="val 8055748"/>
              <a:gd name="f55" fmla="val 6633888"/>
              <a:gd name="f56" fmla="val 8021879"/>
              <a:gd name="f57" fmla="val 6753751"/>
              <a:gd name="f58" fmla="val 7981316"/>
              <a:gd name="f59" fmla="val 6819486"/>
              <a:gd name="f60" fmla="val 6785199"/>
              <a:gd name="f61" fmla="val 6781101"/>
              <a:gd name="f62" fmla="val 6673307"/>
              <a:gd name="f63" fmla="val 6441922"/>
              <a:gd name="f64" fmla="val 6857485"/>
              <a:gd name="f65" fmla="val 6076251"/>
              <a:gd name="f66" fmla="val 7196747"/>
              <a:gd name="f67" fmla="val 5964309"/>
              <a:gd name="f68" fmla="val 7262809"/>
              <a:gd name="f69" fmla="val 5942509"/>
              <a:gd name="f70" fmla="val 7330503"/>
              <a:gd name="f71" fmla="val 5931889"/>
              <a:gd name="f72" fmla="val 1505570"/>
              <a:gd name="f73" fmla="val 227178"/>
              <a:gd name="f74" fmla="val 1691018"/>
              <a:gd name="f75" fmla="val 218628"/>
              <a:gd name="f76" fmla="val 1889853"/>
              <a:gd name="f77" fmla="val 275403"/>
              <a:gd name="f78" fmla="val 2026489"/>
              <a:gd name="f79" fmla="val 392370"/>
              <a:gd name="f80" fmla="val 2369898"/>
              <a:gd name="f81" fmla="val 685965"/>
              <a:gd name="f82" fmla="val 2078266"/>
              <a:gd name="f83" fmla="val 1147857"/>
              <a:gd name="f84" fmla="val 2444553"/>
              <a:gd name="f85" fmla="val 1654853"/>
              <a:gd name="f86" fmla="val 2492906"/>
              <a:gd name="f87" fmla="val 1721679"/>
              <a:gd name="f88" fmla="val 2800482"/>
              <a:gd name="f89" fmla="val 2144546"/>
              <a:gd name="f90" fmla="val 3183153"/>
              <a:gd name="f91" fmla="val 2116208"/>
              <a:gd name="f92" fmla="val 3673561"/>
              <a:gd name="f93" fmla="val 2080541"/>
              <a:gd name="f94" fmla="val 3723222"/>
              <a:gd name="f95" fmla="val 1441614"/>
              <a:gd name="f96" fmla="val 4288384"/>
              <a:gd name="f97" fmla="val 1291908"/>
              <a:gd name="f98" fmla="val 4689065"/>
              <a:gd name="f99" fmla="val 1185875"/>
              <a:gd name="f100" fmla="val 5207943"/>
              <a:gd name="f101" fmla="val 1366633"/>
              <a:gd name="f102" fmla="val 5472602"/>
              <a:gd name="f103" fmla="val 1697818"/>
              <a:gd name="f104" fmla="val 5891294"/>
              <a:gd name="f105" fmla="val 2221754"/>
              <a:gd name="f106" fmla="val 5408012"/>
              <a:gd name="f107" fmla="val 2790179"/>
              <a:gd name="f108" fmla="val 5844697"/>
              <a:gd name="f109" fmla="val 3444791"/>
              <a:gd name="f110" fmla="val 6149900"/>
              <a:gd name="f111" fmla="val 3902467"/>
              <a:gd name="f112" fmla="val 6672672"/>
              <a:gd name="f113" fmla="val 4053594"/>
              <a:gd name="f114" fmla="val 6715674"/>
              <a:gd name="f115" fmla="val 4065208"/>
              <a:gd name="f116" fmla="val 7326423"/>
              <a:gd name="f117" fmla="val 4232519"/>
              <a:gd name="f118" fmla="val 7677158"/>
              <a:gd name="f119" fmla="val 3817020"/>
              <a:gd name="f120" fmla="val 8130429"/>
              <a:gd name="f121" fmla="val 4101787"/>
              <a:gd name="f122" fmla="val 8226340"/>
              <a:gd name="f123" fmla="val 4161985"/>
              <a:gd name="f124" fmla="val 8536372"/>
              <a:gd name="f125" fmla="val 4356819"/>
              <a:gd name="f126" fmla="val 8624630"/>
              <a:gd name="f127" fmla="val 4686202"/>
              <a:gd name="f128" fmla="val 8623843"/>
              <a:gd name="f129" fmla="val 4685749"/>
              <a:gd name="f130" fmla="val 8636924"/>
              <a:gd name="f131" fmla="val 4734567"/>
              <a:gd name="f132" fmla="val 8644635"/>
              <a:gd name="f133" fmla="val 4784678"/>
              <a:gd name="f134" fmla="val 8646859"/>
              <a:gd name="f135" fmla="val 4835156"/>
              <a:gd name="f136" fmla="val 8662596"/>
              <a:gd name="f137" fmla="val 5196604"/>
              <a:gd name="f138" fmla="val 8398383"/>
              <a:gd name="f139" fmla="val 5562326"/>
              <a:gd name="f140" fmla="val 8079403"/>
              <a:gd name="f141" fmla="val 5661624"/>
              <a:gd name="f142" fmla="val 7649807"/>
              <a:gd name="f143" fmla="val 5795217"/>
              <a:gd name="f144" fmla="val 7430996"/>
              <a:gd name="f145" fmla="val 5350293"/>
              <a:gd name="f146" fmla="val 6833105"/>
              <a:gd name="f147" fmla="val 5397208"/>
              <a:gd name="f148" fmla="val 6519033"/>
              <a:gd name="f149" fmla="val 5421527"/>
              <a:gd name="f150" fmla="val 6056658"/>
              <a:gd name="f151" fmla="val 5595550"/>
              <a:gd name="f152" fmla="val 5900832"/>
              <a:gd name="f153" fmla="val 5944462"/>
              <a:gd name="f154" fmla="val 5770548"/>
              <a:gd name="f155" fmla="val 6236600"/>
              <a:gd name="f156" fmla="val 5916359"/>
              <a:gd name="f157" fmla="val 6515160"/>
              <a:gd name="f158" fmla="val 6067212"/>
              <a:gd name="f159" fmla="val 6811916"/>
              <a:gd name="f160" fmla="val 6089565"/>
              <a:gd name="f161" fmla="val 2181377"/>
              <a:gd name="f162" fmla="val 73069"/>
              <a:gd name="f163" fmla="val 2215839"/>
              <a:gd name="f164" fmla="val 165116"/>
              <a:gd name="f165" fmla="val 2251829"/>
              <a:gd name="f166" fmla="val 254486"/>
              <a:gd name="f167" fmla="val 2263171"/>
              <a:gd name="f168" fmla="val 335445"/>
              <a:gd name="f169" fmla="val 2237140"/>
              <a:gd name="f170" fmla="val 594718"/>
              <a:gd name="f171" fmla="val 2153707"/>
              <a:gd name="f172" fmla="val 688441"/>
              <a:gd name="f173" fmla="val 1733807"/>
              <a:gd name="f174" fmla="val 752878"/>
              <a:gd name="f175" fmla="val 1445285"/>
              <a:gd name="f176" fmla="val 925059"/>
              <a:gd name="f177" fmla="val 674068"/>
              <a:gd name="f178" fmla="val 975076"/>
              <a:gd name="f179" fmla="val 456292"/>
              <a:gd name="f180" fmla="val 1202551"/>
              <a:gd name="f181" fmla="val 314229"/>
              <a:gd name="f182" fmla="val 1287853"/>
              <a:gd name="f183" fmla="val 260956"/>
              <a:gd name="f184" fmla="val 1394302"/>
              <a:gd name="f185" fmla="val 232308"/>
              <a:gd name="f186" fmla="val 3142509"/>
              <a:gd name="f187" fmla="val 68854"/>
              <a:gd name="f188" fmla="val 3275474"/>
              <a:gd name="f189" fmla="val 52467"/>
              <a:gd name="f190" fmla="val 3407455"/>
              <a:gd name="f191" fmla="val 106339"/>
              <a:gd name="f192" fmla="val 3490978"/>
              <a:gd name="f193" fmla="val 211117"/>
              <a:gd name="f194" fmla="val 3535271"/>
              <a:gd name="f195" fmla="val 266744"/>
              <a:gd name="f196" fmla="val 3563404"/>
              <a:gd name="f197" fmla="val 333535"/>
              <a:gd name="f198" fmla="val 3572083"/>
              <a:gd name="f199" fmla="val 404131"/>
              <a:gd name="f200" fmla="val 3598092"/>
              <a:gd name="f201" fmla="val 615337"/>
              <a:gd name="f202" fmla="val 3448040"/>
              <a:gd name="f203" fmla="val 807648"/>
              <a:gd name="f204" fmla="val 3236814"/>
              <a:gd name="f205" fmla="val 833688"/>
              <a:gd name="f206" fmla="val 3025594"/>
              <a:gd name="f207" fmla="val 859741"/>
              <a:gd name="f208" fmla="val 2833255"/>
              <a:gd name="f209" fmla="val 709631"/>
              <a:gd name="f210" fmla="val 2807245"/>
              <a:gd name="f211" fmla="val 498425"/>
              <a:gd name="f212" fmla="val 2781232"/>
              <a:gd name="f213" fmla="val 287207"/>
              <a:gd name="f214" fmla="val 2931283"/>
              <a:gd name="f215" fmla="val 94896"/>
              <a:gd name="f216" fmla="val 39858"/>
              <a:gd name="f217" fmla="val 65022"/>
              <a:gd name="f218" fmla="val 5834"/>
              <a:gd name="f219" fmla="val 191545"/>
              <a:gd name="f220" fmla="val 45606"/>
              <a:gd name="f221" fmla="val 305874"/>
              <a:gd name="f222" fmla="val 124173"/>
              <a:gd name="f223" fmla="val 389258"/>
              <a:gd name="f224" fmla="val 235630"/>
              <a:gd name="f225" fmla="val 430983"/>
              <a:gd name="f226" fmla="val 291600"/>
              <a:gd name="f227" fmla="val 463360"/>
              <a:gd name="f228" fmla="val 353876"/>
              <a:gd name="f229" fmla="val 485484"/>
              <a:gd name="f230" fmla="val 420070"/>
              <a:gd name="f231" fmla="val 597711"/>
              <a:gd name="f232" fmla="val 759508"/>
              <a:gd name="f233" fmla="val 413661"/>
              <a:gd name="f234" fmla="val 1125662"/>
              <a:gd name="f235" fmla="val 74229"/>
              <a:gd name="f236" fmla="val 1237955"/>
              <a:gd name="f237" fmla="val 1254477"/>
              <a:gd name="f238" fmla="+- 0 0 -90"/>
              <a:gd name="f239" fmla="*/ f3 1 9263816"/>
              <a:gd name="f240" fmla="*/ f4 1 6858000"/>
              <a:gd name="f241" fmla="+- f7 0 f5"/>
              <a:gd name="f242" fmla="+- f6 0 f5"/>
              <a:gd name="f243" fmla="*/ f238 f0 1"/>
              <a:gd name="f244" fmla="*/ f242 1 9263816"/>
              <a:gd name="f245" fmla="*/ f241 1 6858000"/>
              <a:gd name="f246" fmla="*/ 8831314 f242 1"/>
              <a:gd name="f247" fmla="*/ 5943878 f241 1"/>
              <a:gd name="f248" fmla="*/ 9179783 f242 1"/>
              <a:gd name="f249" fmla="*/ 6086141 f241 1"/>
              <a:gd name="f250" fmla="*/ 9260887 f242 1"/>
              <a:gd name="f251" fmla="*/ 6279156 f241 1"/>
              <a:gd name="f252" fmla="*/ 8925621 f242 1"/>
              <a:gd name="f253" fmla="*/ 6708712 f241 1"/>
              <a:gd name="f254" fmla="*/ 8496050 f242 1"/>
              <a:gd name="f255" fmla="*/ 6373449 f241 1"/>
              <a:gd name="f256" fmla="*/ 7397485 f242 1"/>
              <a:gd name="f257" fmla="*/ 5931706 f241 1"/>
              <a:gd name="f258" fmla="*/ 7917779 f242 1"/>
              <a:gd name="f259" fmla="*/ 6191864 f241 1"/>
              <a:gd name="f260" fmla="*/ 8013467 f242 1"/>
              <a:gd name="f261" fmla="*/ 6375784 f241 1"/>
              <a:gd name="f262" fmla="*/ 8021879 f242 1"/>
              <a:gd name="f263" fmla="*/ 6753751 f241 1"/>
              <a:gd name="f264" fmla="*/ 7981316 f242 1"/>
              <a:gd name="f265" fmla="*/ 6858000 f241 1"/>
              <a:gd name="f266" fmla="*/ 6819486 f242 1"/>
              <a:gd name="f267" fmla="*/ 6785199 f242 1"/>
              <a:gd name="f268" fmla="*/ 6781101 f241 1"/>
              <a:gd name="f269" fmla="*/ 7196747 f242 1"/>
              <a:gd name="f270" fmla="*/ 5964309 f241 1"/>
              <a:gd name="f271" fmla="*/ 1505570 f242 1"/>
              <a:gd name="f272" fmla="*/ 227178 f241 1"/>
              <a:gd name="f273" fmla="*/ 2026489 f242 1"/>
              <a:gd name="f274" fmla="*/ 392370 f241 1"/>
              <a:gd name="f275" fmla="*/ 2444553 f242 1"/>
              <a:gd name="f276" fmla="*/ 1654853 f241 1"/>
              <a:gd name="f277" fmla="*/ 3183153 f242 1"/>
              <a:gd name="f278" fmla="*/ 2116208 f241 1"/>
              <a:gd name="f279" fmla="*/ 4288384 f242 1"/>
              <a:gd name="f280" fmla="*/ 1291908 f241 1"/>
              <a:gd name="f281" fmla="*/ 5472602 f242 1"/>
              <a:gd name="f282" fmla="*/ 1697818 f241 1"/>
              <a:gd name="f283" fmla="*/ 5844697 f242 1"/>
              <a:gd name="f284" fmla="*/ 3444791 f241 1"/>
              <a:gd name="f285" fmla="*/ 6715674 f242 1"/>
              <a:gd name="f286" fmla="*/ 4065208 f241 1"/>
              <a:gd name="f287" fmla="*/ 8130429 f242 1"/>
              <a:gd name="f288" fmla="*/ 4101787 f241 1"/>
              <a:gd name="f289" fmla="*/ 8624630 f242 1"/>
              <a:gd name="f290" fmla="*/ 4686202 f241 1"/>
              <a:gd name="f291" fmla="*/ 8623843 f242 1"/>
              <a:gd name="f292" fmla="*/ 4685749 f241 1"/>
              <a:gd name="f293" fmla="*/ 8646859 f242 1"/>
              <a:gd name="f294" fmla="*/ 4835156 f241 1"/>
              <a:gd name="f295" fmla="*/ 8079403 f242 1"/>
              <a:gd name="f296" fmla="*/ 5661624 f241 1"/>
              <a:gd name="f297" fmla="*/ 6833105 f242 1"/>
              <a:gd name="f298" fmla="*/ 5397208 f241 1"/>
              <a:gd name="f299" fmla="*/ 5900832 f242 1"/>
              <a:gd name="f300" fmla="*/ 5944462 f241 1"/>
              <a:gd name="f301" fmla="*/ 6067212 f242 1"/>
              <a:gd name="f302" fmla="*/ 6811916 f241 1"/>
              <a:gd name="f303" fmla="*/ 6089565 f242 1"/>
              <a:gd name="f304" fmla="*/ 0 f242 1"/>
              <a:gd name="f305" fmla="*/ 2181377 f241 1"/>
              <a:gd name="f306" fmla="*/ 73069 f242 1"/>
              <a:gd name="f307" fmla="*/ 2215839 f241 1"/>
              <a:gd name="f308" fmla="*/ 335445 f242 1"/>
              <a:gd name="f309" fmla="*/ 2237140 f241 1"/>
              <a:gd name="f310" fmla="*/ 752878 f242 1"/>
              <a:gd name="f311" fmla="*/ 1445285 f241 1"/>
              <a:gd name="f312" fmla="*/ 1202551 f242 1"/>
              <a:gd name="f313" fmla="*/ 314229 f241 1"/>
              <a:gd name="f314" fmla="*/ 3142509 f242 1"/>
              <a:gd name="f315" fmla="*/ 68854 f241 1"/>
              <a:gd name="f316" fmla="*/ 3490978 f242 1"/>
              <a:gd name="f317" fmla="*/ 211117 f241 1"/>
              <a:gd name="f318" fmla="*/ 3572083 f242 1"/>
              <a:gd name="f319" fmla="*/ 404131 f241 1"/>
              <a:gd name="f320" fmla="*/ 3236814 f242 1"/>
              <a:gd name="f321" fmla="*/ 833688 f241 1"/>
              <a:gd name="f322" fmla="*/ 2807245 f242 1"/>
              <a:gd name="f323" fmla="*/ 498425 f241 1"/>
              <a:gd name="f324" fmla="*/ 0 f241 1"/>
              <a:gd name="f325" fmla="*/ 39858 f242 1"/>
              <a:gd name="f326" fmla="*/ 65022 f242 1"/>
              <a:gd name="f327" fmla="*/ 5834 f241 1"/>
              <a:gd name="f328" fmla="*/ 389258 f242 1"/>
              <a:gd name="f329" fmla="*/ 235630 f241 1"/>
              <a:gd name="f330" fmla="*/ 485484 f242 1"/>
              <a:gd name="f331" fmla="*/ 420070 f241 1"/>
              <a:gd name="f332" fmla="*/ 74229 f242 1"/>
              <a:gd name="f333" fmla="*/ 1237955 f241 1"/>
              <a:gd name="f334" fmla="*/ 1254477 f241 1"/>
              <a:gd name="f335" fmla="*/ f243 1 f2"/>
              <a:gd name="f336" fmla="*/ f246 1 9263816"/>
              <a:gd name="f337" fmla="*/ f247 1 6858000"/>
              <a:gd name="f338" fmla="*/ f248 1 9263816"/>
              <a:gd name="f339" fmla="*/ f249 1 6858000"/>
              <a:gd name="f340" fmla="*/ f250 1 9263816"/>
              <a:gd name="f341" fmla="*/ f251 1 6858000"/>
              <a:gd name="f342" fmla="*/ f252 1 9263816"/>
              <a:gd name="f343" fmla="*/ f253 1 6858000"/>
              <a:gd name="f344" fmla="*/ f254 1 9263816"/>
              <a:gd name="f345" fmla="*/ f255 1 6858000"/>
              <a:gd name="f346" fmla="*/ f256 1 9263816"/>
              <a:gd name="f347" fmla="*/ f257 1 6858000"/>
              <a:gd name="f348" fmla="*/ f258 1 9263816"/>
              <a:gd name="f349" fmla="*/ f259 1 6858000"/>
              <a:gd name="f350" fmla="*/ f260 1 9263816"/>
              <a:gd name="f351" fmla="*/ f261 1 6858000"/>
              <a:gd name="f352" fmla="*/ f262 1 9263816"/>
              <a:gd name="f353" fmla="*/ f263 1 6858000"/>
              <a:gd name="f354" fmla="*/ f264 1 9263816"/>
              <a:gd name="f355" fmla="*/ f265 1 6858000"/>
              <a:gd name="f356" fmla="*/ f266 1 9263816"/>
              <a:gd name="f357" fmla="*/ f267 1 9263816"/>
              <a:gd name="f358" fmla="*/ f268 1 6858000"/>
              <a:gd name="f359" fmla="*/ f269 1 9263816"/>
              <a:gd name="f360" fmla="*/ f270 1 6858000"/>
              <a:gd name="f361" fmla="*/ f271 1 9263816"/>
              <a:gd name="f362" fmla="*/ f272 1 6858000"/>
              <a:gd name="f363" fmla="*/ f273 1 9263816"/>
              <a:gd name="f364" fmla="*/ f274 1 6858000"/>
              <a:gd name="f365" fmla="*/ f275 1 9263816"/>
              <a:gd name="f366" fmla="*/ f276 1 6858000"/>
              <a:gd name="f367" fmla="*/ f277 1 9263816"/>
              <a:gd name="f368" fmla="*/ f278 1 6858000"/>
              <a:gd name="f369" fmla="*/ f279 1 9263816"/>
              <a:gd name="f370" fmla="*/ f280 1 6858000"/>
              <a:gd name="f371" fmla="*/ f281 1 9263816"/>
              <a:gd name="f372" fmla="*/ f282 1 6858000"/>
              <a:gd name="f373" fmla="*/ f283 1 9263816"/>
              <a:gd name="f374" fmla="*/ f284 1 6858000"/>
              <a:gd name="f375" fmla="*/ f285 1 9263816"/>
              <a:gd name="f376" fmla="*/ f286 1 6858000"/>
              <a:gd name="f377" fmla="*/ f287 1 9263816"/>
              <a:gd name="f378" fmla="*/ f288 1 6858000"/>
              <a:gd name="f379" fmla="*/ f289 1 9263816"/>
              <a:gd name="f380" fmla="*/ f290 1 6858000"/>
              <a:gd name="f381" fmla="*/ f291 1 9263816"/>
              <a:gd name="f382" fmla="*/ f292 1 6858000"/>
              <a:gd name="f383" fmla="*/ f293 1 9263816"/>
              <a:gd name="f384" fmla="*/ f294 1 6858000"/>
              <a:gd name="f385" fmla="*/ f295 1 9263816"/>
              <a:gd name="f386" fmla="*/ f296 1 6858000"/>
              <a:gd name="f387" fmla="*/ f297 1 9263816"/>
              <a:gd name="f388" fmla="*/ f298 1 6858000"/>
              <a:gd name="f389" fmla="*/ f299 1 9263816"/>
              <a:gd name="f390" fmla="*/ f300 1 6858000"/>
              <a:gd name="f391" fmla="*/ f301 1 9263816"/>
              <a:gd name="f392" fmla="*/ f302 1 6858000"/>
              <a:gd name="f393" fmla="*/ f303 1 9263816"/>
              <a:gd name="f394" fmla="*/ f304 1 9263816"/>
              <a:gd name="f395" fmla="*/ f305 1 6858000"/>
              <a:gd name="f396" fmla="*/ f306 1 9263816"/>
              <a:gd name="f397" fmla="*/ f307 1 6858000"/>
              <a:gd name="f398" fmla="*/ f308 1 9263816"/>
              <a:gd name="f399" fmla="*/ f309 1 6858000"/>
              <a:gd name="f400" fmla="*/ f310 1 9263816"/>
              <a:gd name="f401" fmla="*/ f311 1 6858000"/>
              <a:gd name="f402" fmla="*/ f312 1 9263816"/>
              <a:gd name="f403" fmla="*/ f313 1 6858000"/>
              <a:gd name="f404" fmla="*/ f314 1 9263816"/>
              <a:gd name="f405" fmla="*/ f315 1 6858000"/>
              <a:gd name="f406" fmla="*/ f316 1 9263816"/>
              <a:gd name="f407" fmla="*/ f317 1 6858000"/>
              <a:gd name="f408" fmla="*/ f318 1 9263816"/>
              <a:gd name="f409" fmla="*/ f319 1 6858000"/>
              <a:gd name="f410" fmla="*/ f320 1 9263816"/>
              <a:gd name="f411" fmla="*/ f321 1 6858000"/>
              <a:gd name="f412" fmla="*/ f322 1 9263816"/>
              <a:gd name="f413" fmla="*/ f323 1 6858000"/>
              <a:gd name="f414" fmla="*/ f324 1 6858000"/>
              <a:gd name="f415" fmla="*/ f325 1 9263816"/>
              <a:gd name="f416" fmla="*/ f326 1 9263816"/>
              <a:gd name="f417" fmla="*/ f327 1 6858000"/>
              <a:gd name="f418" fmla="*/ f328 1 9263816"/>
              <a:gd name="f419" fmla="*/ f329 1 6858000"/>
              <a:gd name="f420" fmla="*/ f330 1 9263816"/>
              <a:gd name="f421" fmla="*/ f331 1 6858000"/>
              <a:gd name="f422" fmla="*/ f332 1 9263816"/>
              <a:gd name="f423" fmla="*/ f333 1 6858000"/>
              <a:gd name="f424" fmla="*/ f334 1 6858000"/>
              <a:gd name="f425" fmla="*/ f5 1 f244"/>
              <a:gd name="f426" fmla="*/ f6 1 f244"/>
              <a:gd name="f427" fmla="*/ f5 1 f245"/>
              <a:gd name="f428" fmla="*/ f7 1 f245"/>
              <a:gd name="f429" fmla="+- f335 0 f1"/>
              <a:gd name="f430" fmla="*/ f336 1 f244"/>
              <a:gd name="f431" fmla="*/ f337 1 f245"/>
              <a:gd name="f432" fmla="*/ f338 1 f244"/>
              <a:gd name="f433" fmla="*/ f339 1 f245"/>
              <a:gd name="f434" fmla="*/ f340 1 f244"/>
              <a:gd name="f435" fmla="*/ f341 1 f245"/>
              <a:gd name="f436" fmla="*/ f342 1 f244"/>
              <a:gd name="f437" fmla="*/ f343 1 f245"/>
              <a:gd name="f438" fmla="*/ f344 1 f244"/>
              <a:gd name="f439" fmla="*/ f345 1 f245"/>
              <a:gd name="f440" fmla="*/ f346 1 f244"/>
              <a:gd name="f441" fmla="*/ f347 1 f245"/>
              <a:gd name="f442" fmla="*/ f348 1 f244"/>
              <a:gd name="f443" fmla="*/ f349 1 f245"/>
              <a:gd name="f444" fmla="*/ f350 1 f244"/>
              <a:gd name="f445" fmla="*/ f351 1 f245"/>
              <a:gd name="f446" fmla="*/ f352 1 f244"/>
              <a:gd name="f447" fmla="*/ f353 1 f245"/>
              <a:gd name="f448" fmla="*/ f354 1 f244"/>
              <a:gd name="f449" fmla="*/ f355 1 f245"/>
              <a:gd name="f450" fmla="*/ f356 1 f244"/>
              <a:gd name="f451" fmla="*/ f357 1 f244"/>
              <a:gd name="f452" fmla="*/ f358 1 f245"/>
              <a:gd name="f453" fmla="*/ f359 1 f244"/>
              <a:gd name="f454" fmla="*/ f360 1 f245"/>
              <a:gd name="f455" fmla="*/ f361 1 f244"/>
              <a:gd name="f456" fmla="*/ f362 1 f245"/>
              <a:gd name="f457" fmla="*/ f363 1 f244"/>
              <a:gd name="f458" fmla="*/ f364 1 f245"/>
              <a:gd name="f459" fmla="*/ f365 1 f244"/>
              <a:gd name="f460" fmla="*/ f366 1 f245"/>
              <a:gd name="f461" fmla="*/ f367 1 f244"/>
              <a:gd name="f462" fmla="*/ f368 1 f245"/>
              <a:gd name="f463" fmla="*/ f369 1 f244"/>
              <a:gd name="f464" fmla="*/ f370 1 f245"/>
              <a:gd name="f465" fmla="*/ f371 1 f244"/>
              <a:gd name="f466" fmla="*/ f372 1 f245"/>
              <a:gd name="f467" fmla="*/ f373 1 f244"/>
              <a:gd name="f468" fmla="*/ f374 1 f245"/>
              <a:gd name="f469" fmla="*/ f375 1 f244"/>
              <a:gd name="f470" fmla="*/ f376 1 f245"/>
              <a:gd name="f471" fmla="*/ f377 1 f244"/>
              <a:gd name="f472" fmla="*/ f378 1 f245"/>
              <a:gd name="f473" fmla="*/ f379 1 f244"/>
              <a:gd name="f474" fmla="*/ f380 1 f245"/>
              <a:gd name="f475" fmla="*/ f381 1 f244"/>
              <a:gd name="f476" fmla="*/ f382 1 f245"/>
              <a:gd name="f477" fmla="*/ f383 1 f244"/>
              <a:gd name="f478" fmla="*/ f384 1 f245"/>
              <a:gd name="f479" fmla="*/ f385 1 f244"/>
              <a:gd name="f480" fmla="*/ f386 1 f245"/>
              <a:gd name="f481" fmla="*/ f387 1 f244"/>
              <a:gd name="f482" fmla="*/ f388 1 f245"/>
              <a:gd name="f483" fmla="*/ f389 1 f244"/>
              <a:gd name="f484" fmla="*/ f390 1 f245"/>
              <a:gd name="f485" fmla="*/ f391 1 f244"/>
              <a:gd name="f486" fmla="*/ f392 1 f245"/>
              <a:gd name="f487" fmla="*/ f393 1 f244"/>
              <a:gd name="f488" fmla="*/ f394 1 f244"/>
              <a:gd name="f489" fmla="*/ f395 1 f245"/>
              <a:gd name="f490" fmla="*/ f396 1 f244"/>
              <a:gd name="f491" fmla="*/ f397 1 f245"/>
              <a:gd name="f492" fmla="*/ f398 1 f244"/>
              <a:gd name="f493" fmla="*/ f399 1 f245"/>
              <a:gd name="f494" fmla="*/ f400 1 f244"/>
              <a:gd name="f495" fmla="*/ f401 1 f245"/>
              <a:gd name="f496" fmla="*/ f402 1 f244"/>
              <a:gd name="f497" fmla="*/ f403 1 f245"/>
              <a:gd name="f498" fmla="*/ f404 1 f244"/>
              <a:gd name="f499" fmla="*/ f405 1 f245"/>
              <a:gd name="f500" fmla="*/ f406 1 f244"/>
              <a:gd name="f501" fmla="*/ f407 1 f245"/>
              <a:gd name="f502" fmla="*/ f408 1 f244"/>
              <a:gd name="f503" fmla="*/ f409 1 f245"/>
              <a:gd name="f504" fmla="*/ f410 1 f244"/>
              <a:gd name="f505" fmla="*/ f411 1 f245"/>
              <a:gd name="f506" fmla="*/ f412 1 f244"/>
              <a:gd name="f507" fmla="*/ f413 1 f245"/>
              <a:gd name="f508" fmla="*/ f414 1 f245"/>
              <a:gd name="f509" fmla="*/ f415 1 f244"/>
              <a:gd name="f510" fmla="*/ f416 1 f244"/>
              <a:gd name="f511" fmla="*/ f417 1 f245"/>
              <a:gd name="f512" fmla="*/ f418 1 f244"/>
              <a:gd name="f513" fmla="*/ f419 1 f245"/>
              <a:gd name="f514" fmla="*/ f420 1 f244"/>
              <a:gd name="f515" fmla="*/ f421 1 f245"/>
              <a:gd name="f516" fmla="*/ f422 1 f244"/>
              <a:gd name="f517" fmla="*/ f423 1 f245"/>
              <a:gd name="f518" fmla="*/ f424 1 f245"/>
              <a:gd name="f519" fmla="*/ f425 f239 1"/>
              <a:gd name="f520" fmla="*/ f426 f239 1"/>
              <a:gd name="f521" fmla="*/ f428 f240 1"/>
              <a:gd name="f522" fmla="*/ f427 f240 1"/>
              <a:gd name="f523" fmla="*/ f430 f239 1"/>
              <a:gd name="f524" fmla="*/ f431 f240 1"/>
              <a:gd name="f525" fmla="*/ f432 f239 1"/>
              <a:gd name="f526" fmla="*/ f433 f240 1"/>
              <a:gd name="f527" fmla="*/ f434 f239 1"/>
              <a:gd name="f528" fmla="*/ f435 f240 1"/>
              <a:gd name="f529" fmla="*/ f436 f239 1"/>
              <a:gd name="f530" fmla="*/ f437 f240 1"/>
              <a:gd name="f531" fmla="*/ f438 f239 1"/>
              <a:gd name="f532" fmla="*/ f439 f240 1"/>
              <a:gd name="f533" fmla="*/ f440 f239 1"/>
              <a:gd name="f534" fmla="*/ f441 f240 1"/>
              <a:gd name="f535" fmla="*/ f442 f239 1"/>
              <a:gd name="f536" fmla="*/ f443 f240 1"/>
              <a:gd name="f537" fmla="*/ f444 f239 1"/>
              <a:gd name="f538" fmla="*/ f445 f240 1"/>
              <a:gd name="f539" fmla="*/ f446 f239 1"/>
              <a:gd name="f540" fmla="*/ f447 f240 1"/>
              <a:gd name="f541" fmla="*/ f448 f239 1"/>
              <a:gd name="f542" fmla="*/ f449 f240 1"/>
              <a:gd name="f543" fmla="*/ f450 f239 1"/>
              <a:gd name="f544" fmla="*/ f451 f239 1"/>
              <a:gd name="f545" fmla="*/ f452 f240 1"/>
              <a:gd name="f546" fmla="*/ f453 f239 1"/>
              <a:gd name="f547" fmla="*/ f454 f240 1"/>
              <a:gd name="f548" fmla="*/ f455 f239 1"/>
              <a:gd name="f549" fmla="*/ f456 f240 1"/>
              <a:gd name="f550" fmla="*/ f457 f239 1"/>
              <a:gd name="f551" fmla="*/ f458 f240 1"/>
              <a:gd name="f552" fmla="*/ f459 f239 1"/>
              <a:gd name="f553" fmla="*/ f460 f240 1"/>
              <a:gd name="f554" fmla="*/ f461 f239 1"/>
              <a:gd name="f555" fmla="*/ f462 f240 1"/>
              <a:gd name="f556" fmla="*/ f463 f239 1"/>
              <a:gd name="f557" fmla="*/ f464 f240 1"/>
              <a:gd name="f558" fmla="*/ f465 f239 1"/>
              <a:gd name="f559" fmla="*/ f466 f240 1"/>
              <a:gd name="f560" fmla="*/ f467 f239 1"/>
              <a:gd name="f561" fmla="*/ f468 f240 1"/>
              <a:gd name="f562" fmla="*/ f469 f239 1"/>
              <a:gd name="f563" fmla="*/ f470 f240 1"/>
              <a:gd name="f564" fmla="*/ f471 f239 1"/>
              <a:gd name="f565" fmla="*/ f472 f240 1"/>
              <a:gd name="f566" fmla="*/ f473 f239 1"/>
              <a:gd name="f567" fmla="*/ f474 f240 1"/>
              <a:gd name="f568" fmla="*/ f475 f239 1"/>
              <a:gd name="f569" fmla="*/ f476 f240 1"/>
              <a:gd name="f570" fmla="*/ f477 f239 1"/>
              <a:gd name="f571" fmla="*/ f478 f240 1"/>
              <a:gd name="f572" fmla="*/ f479 f239 1"/>
              <a:gd name="f573" fmla="*/ f480 f240 1"/>
              <a:gd name="f574" fmla="*/ f481 f239 1"/>
              <a:gd name="f575" fmla="*/ f482 f240 1"/>
              <a:gd name="f576" fmla="*/ f483 f239 1"/>
              <a:gd name="f577" fmla="*/ f484 f240 1"/>
              <a:gd name="f578" fmla="*/ f485 f239 1"/>
              <a:gd name="f579" fmla="*/ f486 f240 1"/>
              <a:gd name="f580" fmla="*/ f487 f239 1"/>
              <a:gd name="f581" fmla="*/ f488 f239 1"/>
              <a:gd name="f582" fmla="*/ f489 f240 1"/>
              <a:gd name="f583" fmla="*/ f490 f239 1"/>
              <a:gd name="f584" fmla="*/ f491 f240 1"/>
              <a:gd name="f585" fmla="*/ f492 f239 1"/>
              <a:gd name="f586" fmla="*/ f493 f240 1"/>
              <a:gd name="f587" fmla="*/ f494 f239 1"/>
              <a:gd name="f588" fmla="*/ f495 f240 1"/>
              <a:gd name="f589" fmla="*/ f496 f239 1"/>
              <a:gd name="f590" fmla="*/ f497 f240 1"/>
              <a:gd name="f591" fmla="*/ f498 f239 1"/>
              <a:gd name="f592" fmla="*/ f499 f240 1"/>
              <a:gd name="f593" fmla="*/ f500 f239 1"/>
              <a:gd name="f594" fmla="*/ f501 f240 1"/>
              <a:gd name="f595" fmla="*/ f502 f239 1"/>
              <a:gd name="f596" fmla="*/ f503 f240 1"/>
              <a:gd name="f597" fmla="*/ f504 f239 1"/>
              <a:gd name="f598" fmla="*/ f505 f240 1"/>
              <a:gd name="f599" fmla="*/ f506 f239 1"/>
              <a:gd name="f600" fmla="*/ f507 f240 1"/>
              <a:gd name="f601" fmla="*/ f508 f240 1"/>
              <a:gd name="f602" fmla="*/ f509 f239 1"/>
              <a:gd name="f603" fmla="*/ f510 f239 1"/>
              <a:gd name="f604" fmla="*/ f511 f240 1"/>
              <a:gd name="f605" fmla="*/ f512 f239 1"/>
              <a:gd name="f606" fmla="*/ f513 f240 1"/>
              <a:gd name="f607" fmla="*/ f514 f239 1"/>
              <a:gd name="f608" fmla="*/ f515 f240 1"/>
              <a:gd name="f609" fmla="*/ f516 f239 1"/>
              <a:gd name="f610" fmla="*/ f517 f240 1"/>
              <a:gd name="f611" fmla="*/ f518 f24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9">
                <a:pos x="f523" y="f524"/>
              </a:cxn>
              <a:cxn ang="f429">
                <a:pos x="f525" y="f526"/>
              </a:cxn>
              <a:cxn ang="f429">
                <a:pos x="f527" y="f528"/>
              </a:cxn>
              <a:cxn ang="f429">
                <a:pos x="f529" y="f530"/>
              </a:cxn>
              <a:cxn ang="f429">
                <a:pos x="f531" y="f532"/>
              </a:cxn>
              <a:cxn ang="f429">
                <a:pos x="f523" y="f524"/>
              </a:cxn>
              <a:cxn ang="f429">
                <a:pos x="f533" y="f534"/>
              </a:cxn>
              <a:cxn ang="f429">
                <a:pos x="f535" y="f536"/>
              </a:cxn>
              <a:cxn ang="f429">
                <a:pos x="f537" y="f538"/>
              </a:cxn>
              <a:cxn ang="f429">
                <a:pos x="f539" y="f540"/>
              </a:cxn>
              <a:cxn ang="f429">
                <a:pos x="f541" y="f542"/>
              </a:cxn>
              <a:cxn ang="f429">
                <a:pos x="f543" y="f542"/>
              </a:cxn>
              <a:cxn ang="f429">
                <a:pos x="f544" y="f545"/>
              </a:cxn>
              <a:cxn ang="f429">
                <a:pos x="f546" y="f547"/>
              </a:cxn>
              <a:cxn ang="f429">
                <a:pos x="f533" y="f534"/>
              </a:cxn>
              <a:cxn ang="f429">
                <a:pos x="f548" y="f549"/>
              </a:cxn>
              <a:cxn ang="f429">
                <a:pos x="f550" y="f551"/>
              </a:cxn>
              <a:cxn ang="f429">
                <a:pos x="f552" y="f553"/>
              </a:cxn>
              <a:cxn ang="f429">
                <a:pos x="f554" y="f555"/>
              </a:cxn>
              <a:cxn ang="f429">
                <a:pos x="f556" y="f557"/>
              </a:cxn>
              <a:cxn ang="f429">
                <a:pos x="f558" y="f559"/>
              </a:cxn>
              <a:cxn ang="f429">
                <a:pos x="f560" y="f561"/>
              </a:cxn>
              <a:cxn ang="f429">
                <a:pos x="f562" y="f563"/>
              </a:cxn>
              <a:cxn ang="f429">
                <a:pos x="f564" y="f565"/>
              </a:cxn>
              <a:cxn ang="f429">
                <a:pos x="f566" y="f567"/>
              </a:cxn>
              <a:cxn ang="f429">
                <a:pos x="f568" y="f569"/>
              </a:cxn>
              <a:cxn ang="f429">
                <a:pos x="f570" y="f571"/>
              </a:cxn>
              <a:cxn ang="f429">
                <a:pos x="f572" y="f573"/>
              </a:cxn>
              <a:cxn ang="f429">
                <a:pos x="f574" y="f575"/>
              </a:cxn>
              <a:cxn ang="f429">
                <a:pos x="f576" y="f577"/>
              </a:cxn>
              <a:cxn ang="f429">
                <a:pos x="f578" y="f579"/>
              </a:cxn>
              <a:cxn ang="f429">
                <a:pos x="f580" y="f542"/>
              </a:cxn>
              <a:cxn ang="f429">
                <a:pos x="f581" y="f542"/>
              </a:cxn>
              <a:cxn ang="f429">
                <a:pos x="f581" y="f582"/>
              </a:cxn>
              <a:cxn ang="f429">
                <a:pos x="f583" y="f584"/>
              </a:cxn>
              <a:cxn ang="f429">
                <a:pos x="f585" y="f586"/>
              </a:cxn>
              <a:cxn ang="f429">
                <a:pos x="f587" y="f588"/>
              </a:cxn>
              <a:cxn ang="f429">
                <a:pos x="f589" y="f590"/>
              </a:cxn>
              <a:cxn ang="f429">
                <a:pos x="f548" y="f549"/>
              </a:cxn>
              <a:cxn ang="f429">
                <a:pos x="f591" y="f592"/>
              </a:cxn>
              <a:cxn ang="f429">
                <a:pos x="f593" y="f594"/>
              </a:cxn>
              <a:cxn ang="f429">
                <a:pos x="f595" y="f596"/>
              </a:cxn>
              <a:cxn ang="f429">
                <a:pos x="f597" y="f598"/>
              </a:cxn>
              <a:cxn ang="f429">
                <a:pos x="f599" y="f600"/>
              </a:cxn>
              <a:cxn ang="f429">
                <a:pos x="f591" y="f592"/>
              </a:cxn>
              <a:cxn ang="f429">
                <a:pos x="f581" y="f601"/>
              </a:cxn>
              <a:cxn ang="f429">
                <a:pos x="f602" y="f601"/>
              </a:cxn>
              <a:cxn ang="f429">
                <a:pos x="f603" y="f604"/>
              </a:cxn>
              <a:cxn ang="f429">
                <a:pos x="f605" y="f606"/>
              </a:cxn>
              <a:cxn ang="f429">
                <a:pos x="f607" y="f608"/>
              </a:cxn>
              <a:cxn ang="f429">
                <a:pos x="f609" y="f610"/>
              </a:cxn>
              <a:cxn ang="f429">
                <a:pos x="f581" y="f611"/>
              </a:cxn>
            </a:cxnLst>
            <a:rect l="f519" t="f522" r="f520" b="f521"/>
            <a:pathLst>
              <a:path w="9263816" h="6858000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8" y="f9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lnTo>
                  <a:pt x="f58" y="f7"/>
                </a:lnTo>
                <a:lnTo>
                  <a:pt x="f59" y="f7"/>
                </a:lnTo>
                <a:lnTo>
                  <a:pt x="f60" y="f61"/>
                </a:lnTo>
                <a:cubicBezTo>
                  <a:pt x="f62" y="f63"/>
                  <a:pt x="f64" y="f65"/>
                  <a:pt x="f66" y="f67"/>
                </a:cubicBezTo>
                <a:cubicBezTo>
                  <a:pt x="f68" y="f69"/>
                  <a:pt x="f70" y="f71"/>
                  <a:pt x="f38" y="f39"/>
                </a:cubicBezTo>
                <a:close/>
                <a:moveTo>
                  <a:pt x="f72" y="f73"/>
                </a:moveTo>
                <a:cubicBezTo>
                  <a:pt x="f74" y="f75"/>
                  <a:pt x="f76" y="f77"/>
                  <a:pt x="f78" y="f79"/>
                </a:cubicBezTo>
                <a:cubicBezTo>
                  <a:pt x="f80" y="f81"/>
                  <a:pt x="f82" y="f83"/>
                  <a:pt x="f84" y="f85"/>
                </a:cubicBezTo>
                <a:cubicBezTo>
                  <a:pt x="f86" y="f87"/>
                  <a:pt x="f88" y="f89"/>
                  <a:pt x="f90" y="f91"/>
                </a:cubicBezTo>
                <a:cubicBezTo>
                  <a:pt x="f92" y="f93"/>
                  <a:pt x="f94" y="f95"/>
                  <a:pt x="f96" y="f97"/>
                </a:cubicBezTo>
                <a:cubicBezTo>
                  <a:pt x="f98" y="f99"/>
                  <a:pt x="f100" y="f101"/>
                  <a:pt x="f102" y="f103"/>
                </a:cubicBezTo>
                <a:cubicBezTo>
                  <a:pt x="f104" y="f105"/>
                  <a:pt x="f106" y="f107"/>
                  <a:pt x="f108" y="f109"/>
                </a:cubicBezTo>
                <a:cubicBezTo>
                  <a:pt x="f110" y="f111"/>
                  <a:pt x="f112" y="f113"/>
                  <a:pt x="f114" y="f115"/>
                </a:cubicBezTo>
                <a:cubicBezTo>
                  <a:pt x="f116" y="f117"/>
                  <a:pt x="f118" y="f119"/>
                  <a:pt x="f120" y="f121"/>
                </a:cubicBezTo>
                <a:cubicBezTo>
                  <a:pt x="f122" y="f123"/>
                  <a:pt x="f124" y="f125"/>
                  <a:pt x="f126" y="f127"/>
                </a:cubicBezTo>
                <a:lnTo>
                  <a:pt x="f128" y="f129"/>
                </a:lnTo>
                <a:cubicBezTo>
                  <a:pt x="f130" y="f131"/>
                  <a:pt x="f132" y="f133"/>
                  <a:pt x="f134" y="f135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52" y="f153"/>
                </a:cubicBezTo>
                <a:cubicBezTo>
                  <a:pt x="f154" y="f155"/>
                  <a:pt x="f156" y="f157"/>
                  <a:pt x="f158" y="f159"/>
                </a:cubicBezTo>
                <a:lnTo>
                  <a:pt x="f160" y="f7"/>
                </a:lnTo>
                <a:lnTo>
                  <a:pt x="f5" y="f7"/>
                </a:lnTo>
                <a:lnTo>
                  <a:pt x="f5" y="f161"/>
                </a:lnTo>
                <a:lnTo>
                  <a:pt x="f162" y="f163"/>
                </a:lnTo>
                <a:cubicBezTo>
                  <a:pt x="f164" y="f165"/>
                  <a:pt x="f166" y="f167"/>
                  <a:pt x="f168" y="f169"/>
                </a:cubicBezTo>
                <a:cubicBezTo>
                  <a:pt x="f170" y="f171"/>
                  <a:pt x="f172" y="f173"/>
                  <a:pt x="f174" y="f175"/>
                </a:cubicBezTo>
                <a:cubicBezTo>
                  <a:pt x="f176" y="f177"/>
                  <a:pt x="f178" y="f179"/>
                  <a:pt x="f180" y="f181"/>
                </a:cubicBezTo>
                <a:cubicBezTo>
                  <a:pt x="f182" y="f183"/>
                  <a:pt x="f184" y="f185"/>
                  <a:pt x="f72" y="f73"/>
                </a:cubicBezTo>
                <a:close/>
                <a:moveTo>
                  <a:pt x="f186" y="f187"/>
                </a:moveTo>
                <a:cubicBezTo>
                  <a:pt x="f188" y="f189"/>
                  <a:pt x="f190" y="f191"/>
                  <a:pt x="f192" y="f193"/>
                </a:cubicBezTo>
                <a:cubicBezTo>
                  <a:pt x="f194" y="f195"/>
                  <a:pt x="f196" y="f197"/>
                  <a:pt x="f198" y="f199"/>
                </a:cubicBezTo>
                <a:cubicBezTo>
                  <a:pt x="f200" y="f201"/>
                  <a:pt x="f202" y="f203"/>
                  <a:pt x="f204" y="f205"/>
                </a:cubicBezTo>
                <a:cubicBezTo>
                  <a:pt x="f206" y="f207"/>
                  <a:pt x="f208" y="f209"/>
                  <a:pt x="f210" y="f211"/>
                </a:cubicBezTo>
                <a:cubicBezTo>
                  <a:pt x="f212" y="f213"/>
                  <a:pt x="f214" y="f215"/>
                  <a:pt x="f186" y="f187"/>
                </a:cubicBezTo>
                <a:close/>
                <a:moveTo>
                  <a:pt x="f5" y="f5"/>
                </a:moveTo>
                <a:lnTo>
                  <a:pt x="f216" y="f5"/>
                </a:lnTo>
                <a:lnTo>
                  <a:pt x="f217" y="f218"/>
                </a:lnTo>
                <a:cubicBezTo>
                  <a:pt x="f219" y="f220"/>
                  <a:pt x="f221" y="f222"/>
                  <a:pt x="f223" y="f224"/>
                </a:cubicBezTo>
                <a:cubicBezTo>
                  <a:pt x="f225" y="f226"/>
                  <a:pt x="f227" y="f228"/>
                  <a:pt x="f229" y="f230"/>
                </a:cubicBezTo>
                <a:cubicBezTo>
                  <a:pt x="f231" y="f232"/>
                  <a:pt x="f233" y="f234"/>
                  <a:pt x="f235" y="f236"/>
                </a:cubicBezTo>
                <a:lnTo>
                  <a:pt x="f5" y="f23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venir Next LT Pro"/>
            </a:endParaRP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C3159A79-1194-41F8-860C-2E5844BEB0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557784"/>
            <a:ext cx="109728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F9BEA73-1F24-46FD-B3F9-68885FECE2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3" y="2106201"/>
            <a:ext cx="10972800" cy="40365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C286877-9FC0-4F54-B44A-D643859E69D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09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800" b="0" i="0" u="none" strike="noStrike" kern="1200" cap="all" spc="200" baseline="0">
                <a:solidFill>
                  <a:srgbClr val="000000"/>
                </a:solidFill>
                <a:uFillTx/>
                <a:latin typeface="Avenir Next LT Pro"/>
                <a:cs typeface="Segoe UI Semilight" pitchFamily="34"/>
              </a:defRPr>
            </a:lvl1pPr>
          </a:lstStyle>
          <a:p>
            <a:pPr lvl="0"/>
            <a:fld id="{1C3C7CF6-3650-4B45-8B62-A8A32B3AAE36}" type="datetime1">
              <a:rPr lang="en-US"/>
              <a:pPr lvl="0"/>
              <a:t>3/8/2022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7876DF-AD2E-426A-8B16-6384B34664A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800" b="0" i="0" u="none" strike="noStrike" kern="1200" cap="all" spc="200" baseline="0">
                <a:solidFill>
                  <a:srgbClr val="000000"/>
                </a:solidFill>
                <a:uFillTx/>
                <a:latin typeface="Avenir Next LT Pro"/>
                <a:cs typeface="Segoe UI Semilight" pitchFamily="34"/>
              </a:defRPr>
            </a:lvl1pPr>
          </a:lstStyle>
          <a:p>
            <a:pPr lvl="0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2CD2AC9-0D43-4051-B2EE-90858F29F5D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134596" y="6356351"/>
            <a:ext cx="14477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800" b="0" i="0" u="none" strike="noStrike" kern="1200" cap="all" spc="200" baseline="0">
                <a:solidFill>
                  <a:srgbClr val="000000"/>
                </a:solidFill>
                <a:uFillTx/>
                <a:latin typeface="Avenir Next LT Pro"/>
                <a:cs typeface="Segoe UI Semilight" pitchFamily="34"/>
              </a:defRPr>
            </a:lvl1pPr>
          </a:lstStyle>
          <a:p>
            <a:pPr lvl="0"/>
            <a:fld id="{B241FD7D-FD24-4D5C-87BA-5656A67DF3EE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Posterama"/>
        </a:defRPr>
      </a:lvl1pPr>
    </p:titleStyle>
    <p:bodyStyle>
      <a:lvl1pPr marL="0" marR="0" lvl="0" indent="0" algn="l" defTabSz="914400" rtl="0" fontAlgn="auto" hangingPunct="1">
        <a:lnSpc>
          <a:spcPct val="110000"/>
        </a:lnSpc>
        <a:spcBef>
          <a:spcPts val="1000"/>
        </a:spcBef>
        <a:spcAft>
          <a:spcPts val="0"/>
        </a:spcAft>
        <a:buNone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venir Next LT Pro"/>
        </a:defRPr>
      </a:lvl1pPr>
      <a:lvl2pPr marL="228600" marR="0" lvl="1" indent="0" algn="l" defTabSz="914400" rtl="0" fontAlgn="auto" hangingPunct="1">
        <a:lnSpc>
          <a:spcPct val="110000"/>
        </a:lnSpc>
        <a:spcBef>
          <a:spcPts val="500"/>
        </a:spcBef>
        <a:spcAft>
          <a:spcPts val="0"/>
        </a:spcAft>
        <a:buNone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venir Next LT Pro"/>
        </a:defRPr>
      </a:lvl2pPr>
      <a:lvl3pPr marL="457200" marR="0" lvl="2" indent="0" algn="l" defTabSz="914400" rtl="0" fontAlgn="auto" hangingPunct="1">
        <a:lnSpc>
          <a:spcPct val="110000"/>
        </a:lnSpc>
        <a:spcBef>
          <a:spcPts val="500"/>
        </a:spcBef>
        <a:spcAft>
          <a:spcPts val="0"/>
        </a:spcAft>
        <a:buNone/>
        <a:tabLst/>
        <a:defRPr lang="en-US" sz="1600" b="0" i="0" u="none" strike="noStrike" kern="1200" cap="none" spc="0" baseline="0">
          <a:solidFill>
            <a:srgbClr val="000000"/>
          </a:solidFill>
          <a:uFillTx/>
          <a:latin typeface="Avenir Next LT Pro"/>
        </a:defRPr>
      </a:lvl3pPr>
      <a:lvl4pPr marL="685800" marR="0" lvl="3" indent="0" algn="l" defTabSz="914400" rtl="0" fontAlgn="auto" hangingPunct="1">
        <a:lnSpc>
          <a:spcPct val="110000"/>
        </a:lnSpc>
        <a:spcBef>
          <a:spcPts val="500"/>
        </a:spcBef>
        <a:spcAft>
          <a:spcPts val="0"/>
        </a:spcAft>
        <a:buNone/>
        <a:tabLst/>
        <a:defRPr lang="en-US" sz="1400" b="0" i="0" u="none" strike="noStrike" kern="1200" cap="none" spc="0" baseline="0">
          <a:solidFill>
            <a:srgbClr val="000000"/>
          </a:solidFill>
          <a:uFillTx/>
          <a:latin typeface="Avenir Next LT Pro"/>
        </a:defRPr>
      </a:lvl4pPr>
      <a:lvl5pPr marL="914400" marR="0" lvl="4" indent="0" algn="l" defTabSz="914400" rtl="0" fontAlgn="auto" hangingPunct="1">
        <a:lnSpc>
          <a:spcPct val="110000"/>
        </a:lnSpc>
        <a:spcBef>
          <a:spcPts val="500"/>
        </a:spcBef>
        <a:spcAft>
          <a:spcPts val="0"/>
        </a:spcAft>
        <a:buNone/>
        <a:tabLst/>
        <a:defRPr lang="en-US" sz="1400" b="0" i="0" u="none" strike="noStrike" kern="1200" cap="none" spc="0" baseline="0">
          <a:solidFill>
            <a:srgbClr val="000000"/>
          </a:solidFill>
          <a:uFillTx/>
          <a:latin typeface="Avenir Next LT Pro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F1F3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0F0FA162-38AD-4917-90F0-91BA79058B64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1F3F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1F3F0"/>
              </a:solidFill>
              <a:uFillTx/>
              <a:latin typeface="Avenir Next LT Pro"/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F80BB379-69F8-4F76-BC7A-367F82FA825C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venir Next LT Pro"/>
            </a:endParaRPr>
          </a:p>
        </p:txBody>
      </p:sp>
      <p:pic>
        <p:nvPicPr>
          <p:cNvPr id="4" name="Picture 3" descr="Abstract glowing blue wireframe">
            <a:extLst>
              <a:ext uri="{FF2B5EF4-FFF2-40B4-BE49-F238E27FC236}">
                <a16:creationId xmlns:a16="http://schemas.microsoft.com/office/drawing/2014/main" id="{58CD8934-1CED-43B9-B3B4-46E81FA674A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808" r="9711"/>
          <a:stretch>
            <a:fillRect/>
          </a:stretch>
        </p:blipFill>
        <p:spPr>
          <a:xfrm>
            <a:off x="-50045" y="-39154"/>
            <a:ext cx="7918859" cy="689715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Freeform: Shape 12">
            <a:extLst>
              <a:ext uri="{FF2B5EF4-FFF2-40B4-BE49-F238E27FC236}">
                <a16:creationId xmlns:a16="http://schemas.microsoft.com/office/drawing/2014/main" id="{A821E41B-34F1-4226-9506-AFDB502D5EC5}"/>
              </a:ext>
            </a:extLst>
          </p:cNvPr>
          <p:cNvSpPr>
            <a:spLocks noMove="1" noResize="1"/>
          </p:cNvSpPr>
          <p:nvPr/>
        </p:nvSpPr>
        <p:spPr>
          <a:xfrm flipH="1">
            <a:off x="6599032" y="-39154"/>
            <a:ext cx="5592973" cy="689715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592970"/>
              <a:gd name="f7" fmla="val 6897159"/>
              <a:gd name="f8" fmla="val 4912746"/>
              <a:gd name="f9" fmla="val 2355321"/>
              <a:gd name="f10" fmla="val 4803389"/>
              <a:gd name="f11" fmla="val 4714738"/>
              <a:gd name="f12" fmla="val 2443972"/>
              <a:gd name="f13" fmla="val 2553329"/>
              <a:gd name="f14" fmla="val 2662686"/>
              <a:gd name="f15" fmla="val 2751337"/>
              <a:gd name="f16" fmla="val 5022103"/>
              <a:gd name="f17" fmla="val 5110754"/>
              <a:gd name="f18" fmla="val 4769785"/>
              <a:gd name="f19" fmla="val 1301525"/>
              <a:gd name="f20" fmla="val 4542468"/>
              <a:gd name="f21" fmla="val 4358192"/>
              <a:gd name="f22" fmla="val 1485801"/>
              <a:gd name="f23" fmla="val 1713118"/>
              <a:gd name="f24" fmla="val 1940435"/>
              <a:gd name="f25" fmla="val 2124711"/>
              <a:gd name="f26" fmla="val 4997102"/>
              <a:gd name="f27" fmla="val 5181378"/>
              <a:gd name="f28" fmla="val 1485712"/>
              <a:gd name="f29" fmla="val 1911850"/>
              <a:gd name="f30" fmla="val 4693359"/>
              <a:gd name="f31" fmla="val 4687196"/>
              <a:gd name="f32" fmla="val 186052"/>
              <a:gd name="f33" fmla="val 4686166"/>
              <a:gd name="f34" fmla="val 265025"/>
              <a:gd name="f35" fmla="val 4686829"/>
              <a:gd name="f36" fmla="val 343862"/>
              <a:gd name="f37" fmla="val 4689492"/>
              <a:gd name="f38" fmla="val 422393"/>
              <a:gd name="f39" fmla="val 4699496"/>
              <a:gd name="f40" fmla="val 713539"/>
              <a:gd name="f41" fmla="val 4872938"/>
              <a:gd name="f42" fmla="val 896626"/>
              <a:gd name="f43" fmla="val 5029277"/>
              <a:gd name="f44" fmla="val 1074198"/>
              <a:gd name="f45" fmla="val 5418992"/>
              <a:gd name="f46" fmla="val 1516672"/>
              <a:gd name="f47" fmla="val 5551614"/>
              <a:gd name="f48" fmla="val 2043761"/>
              <a:gd name="f49" fmla="val 5368989"/>
              <a:gd name="f50" fmla="val 2604190"/>
              <a:gd name="f51" fmla="val 5298163"/>
              <a:gd name="f52" fmla="val 2821542"/>
              <a:gd name="f53" fmla="val 5160452"/>
              <a:gd name="f54" fmla="val 3010355"/>
              <a:gd name="f55" fmla="val 5030698"/>
              <a:gd name="f56" fmla="val 3182337"/>
              <a:gd name="f57" fmla="val 4682698"/>
              <a:gd name="f58" fmla="val 3643429"/>
              <a:gd name="f59" fmla="val 4696957"/>
              <a:gd name="f60" fmla="val 4178177"/>
              <a:gd name="f61" fmla="val 4910556"/>
              <a:gd name="f62" fmla="val 4667756"/>
              <a:gd name="f63" fmla="val 5062728"/>
              <a:gd name="f64" fmla="val 5015306"/>
              <a:gd name="f65" fmla="val 5245193"/>
              <a:gd name="f66" fmla="val 5341884"/>
              <a:gd name="f67" fmla="val 5374561"/>
              <a:gd name="f68" fmla="val 5703238"/>
              <a:gd name="f69" fmla="val 5500512"/>
              <a:gd name="f70" fmla="val 6053410"/>
              <a:gd name="f71" fmla="val 5575240"/>
              <a:gd name="f72" fmla="val 6402760"/>
              <a:gd name="f73" fmla="val 5591170"/>
              <a:gd name="f74" fmla="val 6745970"/>
              <a:gd name="f75" fmla="val 6897158"/>
              <a:gd name="f76" fmla="val 2734191"/>
              <a:gd name="f77" fmla="val 1"/>
              <a:gd name="f78" fmla="+- 0 0 -90"/>
              <a:gd name="f79" fmla="*/ f3 1 5592970"/>
              <a:gd name="f80" fmla="*/ f4 1 6897159"/>
              <a:gd name="f81" fmla="+- f7 0 f5"/>
              <a:gd name="f82" fmla="+- f6 0 f5"/>
              <a:gd name="f83" fmla="*/ f78 f0 1"/>
              <a:gd name="f84" fmla="*/ f82 1 5592970"/>
              <a:gd name="f85" fmla="*/ f81 1 6897159"/>
              <a:gd name="f86" fmla="*/ 4912746 f82 1"/>
              <a:gd name="f87" fmla="*/ 2355321 f81 1"/>
              <a:gd name="f88" fmla="*/ 4714738 f82 1"/>
              <a:gd name="f89" fmla="*/ 2553329 f81 1"/>
              <a:gd name="f90" fmla="*/ 2751337 f81 1"/>
              <a:gd name="f91" fmla="*/ 5110754 f82 1"/>
              <a:gd name="f92" fmla="*/ 4769785 f82 1"/>
              <a:gd name="f93" fmla="*/ 1301525 f81 1"/>
              <a:gd name="f94" fmla="*/ 4358192 f82 1"/>
              <a:gd name="f95" fmla="*/ 1713118 f81 1"/>
              <a:gd name="f96" fmla="*/ 2124711 f81 1"/>
              <a:gd name="f97" fmla="*/ 5181378 f82 1"/>
              <a:gd name="f98" fmla="*/ 1485712 f82 1"/>
              <a:gd name="f99" fmla="*/ 0 f81 1"/>
              <a:gd name="f100" fmla="*/ 1911850 f82 1"/>
              <a:gd name="f101" fmla="*/ 4693359 f82 1"/>
              <a:gd name="f102" fmla="*/ 4687196 f82 1"/>
              <a:gd name="f103" fmla="*/ 186052 f81 1"/>
              <a:gd name="f104" fmla="*/ 4689492 f82 1"/>
              <a:gd name="f105" fmla="*/ 422393 f81 1"/>
              <a:gd name="f106" fmla="*/ 5029277 f82 1"/>
              <a:gd name="f107" fmla="*/ 1074198 f81 1"/>
              <a:gd name="f108" fmla="*/ 5368989 f82 1"/>
              <a:gd name="f109" fmla="*/ 2604190 f81 1"/>
              <a:gd name="f110" fmla="*/ 5030698 f82 1"/>
              <a:gd name="f111" fmla="*/ 3182337 f81 1"/>
              <a:gd name="f112" fmla="*/ 4910556 f82 1"/>
              <a:gd name="f113" fmla="*/ 4667756 f81 1"/>
              <a:gd name="f114" fmla="*/ 5374561 f82 1"/>
              <a:gd name="f115" fmla="*/ 5703238 f81 1"/>
              <a:gd name="f116" fmla="*/ 5591170 f82 1"/>
              <a:gd name="f117" fmla="*/ 6745970 f81 1"/>
              <a:gd name="f118" fmla="*/ 5592970 f82 1"/>
              <a:gd name="f119" fmla="*/ 6897158 f81 1"/>
              <a:gd name="f120" fmla="*/ 2734191 f82 1"/>
              <a:gd name="f121" fmla="*/ 6897159 f81 1"/>
              <a:gd name="f122" fmla="*/ 0 f82 1"/>
              <a:gd name="f123" fmla="*/ 1 f81 1"/>
              <a:gd name="f124" fmla="*/ f83 1 f2"/>
              <a:gd name="f125" fmla="*/ f86 1 5592970"/>
              <a:gd name="f126" fmla="*/ f87 1 6897159"/>
              <a:gd name="f127" fmla="*/ f88 1 5592970"/>
              <a:gd name="f128" fmla="*/ f89 1 6897159"/>
              <a:gd name="f129" fmla="*/ f90 1 6897159"/>
              <a:gd name="f130" fmla="*/ f91 1 5592970"/>
              <a:gd name="f131" fmla="*/ f92 1 5592970"/>
              <a:gd name="f132" fmla="*/ f93 1 6897159"/>
              <a:gd name="f133" fmla="*/ f94 1 5592970"/>
              <a:gd name="f134" fmla="*/ f95 1 6897159"/>
              <a:gd name="f135" fmla="*/ f96 1 6897159"/>
              <a:gd name="f136" fmla="*/ f97 1 5592970"/>
              <a:gd name="f137" fmla="*/ f98 1 5592970"/>
              <a:gd name="f138" fmla="*/ f99 1 6897159"/>
              <a:gd name="f139" fmla="*/ f100 1 5592970"/>
              <a:gd name="f140" fmla="*/ f101 1 5592970"/>
              <a:gd name="f141" fmla="*/ f102 1 5592970"/>
              <a:gd name="f142" fmla="*/ f103 1 6897159"/>
              <a:gd name="f143" fmla="*/ f104 1 5592970"/>
              <a:gd name="f144" fmla="*/ f105 1 6897159"/>
              <a:gd name="f145" fmla="*/ f106 1 5592970"/>
              <a:gd name="f146" fmla="*/ f107 1 6897159"/>
              <a:gd name="f147" fmla="*/ f108 1 5592970"/>
              <a:gd name="f148" fmla="*/ f109 1 6897159"/>
              <a:gd name="f149" fmla="*/ f110 1 5592970"/>
              <a:gd name="f150" fmla="*/ f111 1 6897159"/>
              <a:gd name="f151" fmla="*/ f112 1 5592970"/>
              <a:gd name="f152" fmla="*/ f113 1 6897159"/>
              <a:gd name="f153" fmla="*/ f114 1 5592970"/>
              <a:gd name="f154" fmla="*/ f115 1 6897159"/>
              <a:gd name="f155" fmla="*/ f116 1 5592970"/>
              <a:gd name="f156" fmla="*/ f117 1 6897159"/>
              <a:gd name="f157" fmla="*/ f118 1 5592970"/>
              <a:gd name="f158" fmla="*/ f119 1 6897159"/>
              <a:gd name="f159" fmla="*/ f120 1 5592970"/>
              <a:gd name="f160" fmla="*/ f121 1 6897159"/>
              <a:gd name="f161" fmla="*/ f122 1 5592970"/>
              <a:gd name="f162" fmla="*/ f123 1 6897159"/>
              <a:gd name="f163" fmla="*/ f5 1 f84"/>
              <a:gd name="f164" fmla="*/ f6 1 f84"/>
              <a:gd name="f165" fmla="*/ f5 1 f85"/>
              <a:gd name="f166" fmla="*/ f7 1 f85"/>
              <a:gd name="f167" fmla="+- f124 0 f1"/>
              <a:gd name="f168" fmla="*/ f125 1 f84"/>
              <a:gd name="f169" fmla="*/ f126 1 f85"/>
              <a:gd name="f170" fmla="*/ f127 1 f84"/>
              <a:gd name="f171" fmla="*/ f128 1 f85"/>
              <a:gd name="f172" fmla="*/ f129 1 f85"/>
              <a:gd name="f173" fmla="*/ f130 1 f84"/>
              <a:gd name="f174" fmla="*/ f131 1 f84"/>
              <a:gd name="f175" fmla="*/ f132 1 f85"/>
              <a:gd name="f176" fmla="*/ f133 1 f84"/>
              <a:gd name="f177" fmla="*/ f134 1 f85"/>
              <a:gd name="f178" fmla="*/ f135 1 f85"/>
              <a:gd name="f179" fmla="*/ f136 1 f84"/>
              <a:gd name="f180" fmla="*/ f137 1 f84"/>
              <a:gd name="f181" fmla="*/ f138 1 f85"/>
              <a:gd name="f182" fmla="*/ f139 1 f84"/>
              <a:gd name="f183" fmla="*/ f140 1 f84"/>
              <a:gd name="f184" fmla="*/ f141 1 f84"/>
              <a:gd name="f185" fmla="*/ f142 1 f85"/>
              <a:gd name="f186" fmla="*/ f143 1 f84"/>
              <a:gd name="f187" fmla="*/ f144 1 f85"/>
              <a:gd name="f188" fmla="*/ f145 1 f84"/>
              <a:gd name="f189" fmla="*/ f146 1 f85"/>
              <a:gd name="f190" fmla="*/ f147 1 f84"/>
              <a:gd name="f191" fmla="*/ f148 1 f85"/>
              <a:gd name="f192" fmla="*/ f149 1 f84"/>
              <a:gd name="f193" fmla="*/ f150 1 f85"/>
              <a:gd name="f194" fmla="*/ f151 1 f84"/>
              <a:gd name="f195" fmla="*/ f152 1 f85"/>
              <a:gd name="f196" fmla="*/ f153 1 f84"/>
              <a:gd name="f197" fmla="*/ f154 1 f85"/>
              <a:gd name="f198" fmla="*/ f155 1 f84"/>
              <a:gd name="f199" fmla="*/ f156 1 f85"/>
              <a:gd name="f200" fmla="*/ f157 1 f84"/>
              <a:gd name="f201" fmla="*/ f158 1 f85"/>
              <a:gd name="f202" fmla="*/ f159 1 f84"/>
              <a:gd name="f203" fmla="*/ f160 1 f85"/>
              <a:gd name="f204" fmla="*/ f161 1 f84"/>
              <a:gd name="f205" fmla="*/ f162 1 f85"/>
              <a:gd name="f206" fmla="*/ f163 f79 1"/>
              <a:gd name="f207" fmla="*/ f164 f79 1"/>
              <a:gd name="f208" fmla="*/ f166 f80 1"/>
              <a:gd name="f209" fmla="*/ f165 f80 1"/>
              <a:gd name="f210" fmla="*/ f168 f79 1"/>
              <a:gd name="f211" fmla="*/ f169 f80 1"/>
              <a:gd name="f212" fmla="*/ f170 f79 1"/>
              <a:gd name="f213" fmla="*/ f171 f80 1"/>
              <a:gd name="f214" fmla="*/ f172 f80 1"/>
              <a:gd name="f215" fmla="*/ f173 f79 1"/>
              <a:gd name="f216" fmla="*/ f174 f79 1"/>
              <a:gd name="f217" fmla="*/ f175 f80 1"/>
              <a:gd name="f218" fmla="*/ f176 f79 1"/>
              <a:gd name="f219" fmla="*/ f177 f80 1"/>
              <a:gd name="f220" fmla="*/ f178 f80 1"/>
              <a:gd name="f221" fmla="*/ f179 f79 1"/>
              <a:gd name="f222" fmla="*/ f180 f79 1"/>
              <a:gd name="f223" fmla="*/ f181 f80 1"/>
              <a:gd name="f224" fmla="*/ f182 f79 1"/>
              <a:gd name="f225" fmla="*/ f183 f79 1"/>
              <a:gd name="f226" fmla="*/ f184 f79 1"/>
              <a:gd name="f227" fmla="*/ f185 f80 1"/>
              <a:gd name="f228" fmla="*/ f186 f79 1"/>
              <a:gd name="f229" fmla="*/ f187 f80 1"/>
              <a:gd name="f230" fmla="*/ f188 f79 1"/>
              <a:gd name="f231" fmla="*/ f189 f80 1"/>
              <a:gd name="f232" fmla="*/ f190 f79 1"/>
              <a:gd name="f233" fmla="*/ f191 f80 1"/>
              <a:gd name="f234" fmla="*/ f192 f79 1"/>
              <a:gd name="f235" fmla="*/ f193 f80 1"/>
              <a:gd name="f236" fmla="*/ f194 f79 1"/>
              <a:gd name="f237" fmla="*/ f195 f80 1"/>
              <a:gd name="f238" fmla="*/ f196 f79 1"/>
              <a:gd name="f239" fmla="*/ f197 f80 1"/>
              <a:gd name="f240" fmla="*/ f198 f79 1"/>
              <a:gd name="f241" fmla="*/ f199 f80 1"/>
              <a:gd name="f242" fmla="*/ f200 f79 1"/>
              <a:gd name="f243" fmla="*/ f201 f80 1"/>
              <a:gd name="f244" fmla="*/ f202 f79 1"/>
              <a:gd name="f245" fmla="*/ f203 f80 1"/>
              <a:gd name="f246" fmla="*/ f204 f79 1"/>
              <a:gd name="f247" fmla="*/ f205 f8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67">
                <a:pos x="f210" y="f211"/>
              </a:cxn>
              <a:cxn ang="f167">
                <a:pos x="f212" y="f213"/>
              </a:cxn>
              <a:cxn ang="f167">
                <a:pos x="f210" y="f214"/>
              </a:cxn>
              <a:cxn ang="f167">
                <a:pos x="f215" y="f213"/>
              </a:cxn>
              <a:cxn ang="f167">
                <a:pos x="f210" y="f211"/>
              </a:cxn>
              <a:cxn ang="f167">
                <a:pos x="f216" y="f217"/>
              </a:cxn>
              <a:cxn ang="f167">
                <a:pos x="f218" y="f219"/>
              </a:cxn>
              <a:cxn ang="f167">
                <a:pos x="f216" y="f220"/>
              </a:cxn>
              <a:cxn ang="f167">
                <a:pos x="f221" y="f219"/>
              </a:cxn>
              <a:cxn ang="f167">
                <a:pos x="f216" y="f217"/>
              </a:cxn>
              <a:cxn ang="f167">
                <a:pos x="f222" y="f223"/>
              </a:cxn>
              <a:cxn ang="f167">
                <a:pos x="f224" y="f223"/>
              </a:cxn>
              <a:cxn ang="f167">
                <a:pos x="f225" y="f223"/>
              </a:cxn>
              <a:cxn ang="f167">
                <a:pos x="f226" y="f227"/>
              </a:cxn>
              <a:cxn ang="f167">
                <a:pos x="f228" y="f229"/>
              </a:cxn>
              <a:cxn ang="f167">
                <a:pos x="f230" y="f231"/>
              </a:cxn>
              <a:cxn ang="f167">
                <a:pos x="f232" y="f233"/>
              </a:cxn>
              <a:cxn ang="f167">
                <a:pos x="f234" y="f235"/>
              </a:cxn>
              <a:cxn ang="f167">
                <a:pos x="f236" y="f237"/>
              </a:cxn>
              <a:cxn ang="f167">
                <a:pos x="f238" y="f239"/>
              </a:cxn>
              <a:cxn ang="f167">
                <a:pos x="f240" y="f241"/>
              </a:cxn>
              <a:cxn ang="f167">
                <a:pos x="f242" y="f243"/>
              </a:cxn>
              <a:cxn ang="f167">
                <a:pos x="f244" y="f243"/>
              </a:cxn>
              <a:cxn ang="f167">
                <a:pos x="f244" y="f245"/>
              </a:cxn>
              <a:cxn ang="f167">
                <a:pos x="f246" y="f245"/>
              </a:cxn>
              <a:cxn ang="f167">
                <a:pos x="f246" y="f247"/>
              </a:cxn>
              <a:cxn ang="f167">
                <a:pos x="f222" y="f247"/>
              </a:cxn>
            </a:cxnLst>
            <a:rect l="f206" t="f209" r="f207" b="f208"/>
            <a:pathLst>
              <a:path w="5592970" h="6897159">
                <a:moveTo>
                  <a:pt x="f8" y="f9"/>
                </a:moveTo>
                <a:cubicBezTo>
                  <a:pt x="f10" y="f9"/>
                  <a:pt x="f11" y="f12"/>
                  <a:pt x="f11" y="f13"/>
                </a:cubicBezTo>
                <a:cubicBezTo>
                  <a:pt x="f11" y="f14"/>
                  <a:pt x="f10" y="f15"/>
                  <a:pt x="f8" y="f15"/>
                </a:cubicBezTo>
                <a:cubicBezTo>
                  <a:pt x="f16" y="f15"/>
                  <a:pt x="f17" y="f14"/>
                  <a:pt x="f17" y="f13"/>
                </a:cubicBezTo>
                <a:cubicBezTo>
                  <a:pt x="f17" y="f12"/>
                  <a:pt x="f16" y="f9"/>
                  <a:pt x="f8" y="f9"/>
                </a:cubicBezTo>
                <a:close/>
                <a:moveTo>
                  <a:pt x="f18" y="f19"/>
                </a:moveTo>
                <a:cubicBezTo>
                  <a:pt x="f20" y="f19"/>
                  <a:pt x="f21" y="f22"/>
                  <a:pt x="f21" y="f23"/>
                </a:cubicBezTo>
                <a:cubicBezTo>
                  <a:pt x="f21" y="f24"/>
                  <a:pt x="f20" y="f25"/>
                  <a:pt x="f18" y="f25"/>
                </a:cubicBezTo>
                <a:cubicBezTo>
                  <a:pt x="f26" y="f25"/>
                  <a:pt x="f27" y="f24"/>
                  <a:pt x="f27" y="f23"/>
                </a:cubicBezTo>
                <a:cubicBezTo>
                  <a:pt x="f27" y="f22"/>
                  <a:pt x="f26" y="f19"/>
                  <a:pt x="f18" y="f19"/>
                </a:cubicBezTo>
                <a:close/>
                <a:moveTo>
                  <a:pt x="f28" y="f5"/>
                </a:moveTo>
                <a:lnTo>
                  <a:pt x="f29" y="f5"/>
                </a:lnTo>
                <a:lnTo>
                  <a:pt x="f30" y="f5"/>
                </a:lnTo>
                <a:lnTo>
                  <a:pt x="f31" y="f32"/>
                </a:lnTo>
                <a:cubicBezTo>
                  <a:pt x="f33" y="f34"/>
                  <a:pt x="f35" y="f36"/>
                  <a:pt x="f37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lnTo>
                  <a:pt x="f6" y="f75"/>
                </a:lnTo>
                <a:lnTo>
                  <a:pt x="f76" y="f75"/>
                </a:lnTo>
                <a:lnTo>
                  <a:pt x="f76" y="f7"/>
                </a:lnTo>
                <a:lnTo>
                  <a:pt x="f5" y="f7"/>
                </a:lnTo>
                <a:lnTo>
                  <a:pt x="f5" y="f77"/>
                </a:lnTo>
                <a:lnTo>
                  <a:pt x="f28" y="f77"/>
                </a:lnTo>
                <a:close/>
              </a:path>
            </a:pathLst>
          </a:custGeom>
          <a:solidFill>
            <a:srgbClr val="F1F3F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venir Next LT Pro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3B0553A-3488-435A-9450-13870329326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68814" y="1122361"/>
            <a:ext cx="3850428" cy="2387598"/>
          </a:xfrm>
        </p:spPr>
        <p:txBody>
          <a:bodyPr/>
          <a:lstStyle/>
          <a:p>
            <a:pPr lvl="0" algn="r"/>
            <a:r>
              <a:rPr lang="en-US"/>
              <a:t>Delegov</a:t>
            </a:r>
            <a:r>
              <a:rPr lang="cs-CZ"/>
              <a:t>ání</a:t>
            </a:r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34D1194-4A1D-4A37-81C4-1F4135ABD11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59477" y="3602041"/>
            <a:ext cx="3622925" cy="2133596"/>
          </a:xfrm>
        </p:spPr>
        <p:txBody>
          <a:bodyPr/>
          <a:lstStyle/>
          <a:p>
            <a:pPr lvl="0" algn="r">
              <a:lnSpc>
                <a:spcPct val="100000"/>
              </a:lnSpc>
            </a:pPr>
            <a:r>
              <a:rPr lang="cs-CZ" dirty="0"/>
              <a:t>3. Seminář</a:t>
            </a:r>
          </a:p>
          <a:p>
            <a:pPr lvl="0" algn="r">
              <a:lnSpc>
                <a:spcPct val="100000"/>
              </a:lnSpc>
            </a:pPr>
            <a:r>
              <a:rPr lang="cs-CZ" dirty="0"/>
              <a:t>Úterý 8.3.2022</a:t>
            </a:r>
            <a:endParaRPr lang="en-US" dirty="0"/>
          </a:p>
          <a:p>
            <a:pPr lvl="0" algn="r">
              <a:lnSpc>
                <a:spcPct val="100000"/>
              </a:lnSpc>
            </a:pPr>
            <a:endParaRPr lang="en-US" dirty="0"/>
          </a:p>
          <a:p>
            <a:pPr lvl="0" algn="r">
              <a:lnSpc>
                <a:spcPct val="100000"/>
              </a:lnSpc>
            </a:pPr>
            <a:r>
              <a:rPr lang="en-US" dirty="0"/>
              <a:t>Lucie </a:t>
            </a:r>
            <a:r>
              <a:rPr lang="en-US" dirty="0" err="1"/>
              <a:t>Reczkov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cs-CZ" dirty="0"/>
              <a:t> </a:t>
            </a:r>
          </a:p>
          <a:p>
            <a:pPr lvl="0" algn="r">
              <a:lnSpc>
                <a:spcPct val="100000"/>
              </a:lnSpc>
            </a:pPr>
            <a:r>
              <a:rPr lang="en-US" dirty="0"/>
              <a:t>l</a:t>
            </a:r>
            <a:r>
              <a:rPr lang="cs-CZ" dirty="0" err="1"/>
              <a:t>ucie.reczkova</a:t>
            </a:r>
            <a:r>
              <a:rPr lang="en-US" dirty="0"/>
              <a:t>@</a:t>
            </a:r>
            <a:r>
              <a:rPr lang="cs-CZ" dirty="0" err="1"/>
              <a:t>opf.</a:t>
            </a:r>
            <a:r>
              <a:rPr lang="cs-CZ" err="1"/>
              <a:t>slu</a:t>
            </a:r>
            <a:r>
              <a:rPr lang="cs-CZ"/>
              <a:t>.cz</a:t>
            </a:r>
            <a:endParaRPr lang="cs-CZ" dirty="0"/>
          </a:p>
          <a:p>
            <a:pPr lvl="0" algn="r">
              <a:lnSpc>
                <a:spcPct val="100000"/>
              </a:lnSpc>
            </a:pPr>
            <a:endParaRPr lang="cs-CZ" dirty="0"/>
          </a:p>
          <a:p>
            <a:pPr lvl="0" algn="r">
              <a:lnSpc>
                <a:spcPct val="100000"/>
              </a:lnSpc>
            </a:pPr>
            <a:endParaRPr lang="cs-CZ" dirty="0"/>
          </a:p>
          <a:p>
            <a:pPr lvl="0" algn="r">
              <a:lnSpc>
                <a:spcPct val="1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D5C7D-3122-4625-BF04-3D8382932C7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0823" y="87142"/>
            <a:ext cx="10972800" cy="1325559"/>
          </a:xfrm>
        </p:spPr>
        <p:txBody>
          <a:bodyPr/>
          <a:lstStyle/>
          <a:p>
            <a:pPr lvl="0"/>
            <a:r>
              <a:rPr lang="cs-CZ"/>
              <a:t>Případové studie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BA3D0-B71C-4054-A93C-8DC1A0979A3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3" y="1412702"/>
            <a:ext cx="10972800" cy="4730035"/>
          </a:xfrm>
        </p:spPr>
        <p:txBody>
          <a:bodyPr/>
          <a:lstStyle/>
          <a:p>
            <a:pPr lvl="0"/>
            <a:r>
              <a:rPr lang="cs-CZ" sz="3200"/>
              <a:t>2. Na delegování zapomeňte!</a:t>
            </a:r>
          </a:p>
          <a:p>
            <a:pPr lvl="0"/>
            <a:endParaRPr lang="cs-CZ" sz="3200"/>
          </a:p>
          <a:p>
            <a:pPr lvl="0"/>
            <a:endParaRPr lang="cs-CZ" sz="3200"/>
          </a:p>
          <a:p>
            <a:pPr lvl="0"/>
            <a:endParaRPr lang="cs-CZ" sz="3200"/>
          </a:p>
        </p:txBody>
      </p:sp>
      <p:grpSp>
        <p:nvGrpSpPr>
          <p:cNvPr id="4" name="Diagram 5">
            <a:extLst>
              <a:ext uri="{FF2B5EF4-FFF2-40B4-BE49-F238E27FC236}">
                <a16:creationId xmlns:a16="http://schemas.microsoft.com/office/drawing/2014/main" id="{00349C29-31B9-4DA8-8038-E1AD22A281E9}"/>
              </a:ext>
            </a:extLst>
          </p:cNvPr>
          <p:cNvGrpSpPr/>
          <p:nvPr/>
        </p:nvGrpSpPr>
        <p:grpSpPr>
          <a:xfrm>
            <a:off x="7307016" y="1512152"/>
            <a:ext cx="4271271" cy="4729093"/>
            <a:chOff x="7307016" y="1512152"/>
            <a:chExt cx="4271271" cy="472909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1BEDB4A-D082-4781-A4FD-45A44D93BE35}"/>
                </a:ext>
              </a:extLst>
            </p:cNvPr>
            <p:cNvSpPr/>
            <p:nvPr/>
          </p:nvSpPr>
          <p:spPr>
            <a:xfrm>
              <a:off x="8130808" y="2564855"/>
              <a:ext cx="2623687" cy="262368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23691"/>
                <a:gd name="f7" fmla="val 1311846"/>
                <a:gd name="f8" fmla="val 587333"/>
                <a:gd name="f9" fmla="val 2036359"/>
                <a:gd name="f10" fmla="val 2623692"/>
                <a:gd name="f11" fmla="+- 0 0 -90"/>
                <a:gd name="f12" fmla="*/ f3 1 2623691"/>
                <a:gd name="f13" fmla="*/ f4 1 2623691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2623691"/>
                <a:gd name="f20" fmla="*/ 0 f17 1"/>
                <a:gd name="f21" fmla="*/ 1311846 f17 1"/>
                <a:gd name="f22" fmla="*/ 2623692 f17 1"/>
                <a:gd name="f23" fmla="+- f18 0 f1"/>
                <a:gd name="f24" fmla="*/ f20 1 2623691"/>
                <a:gd name="f25" fmla="*/ f21 1 2623691"/>
                <a:gd name="f26" fmla="*/ f22 1 2623691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2623691" h="2623691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423604" tIns="423604" rIns="423604" bIns="423604" anchor="ctr" anchorCtr="1" compatLnSpc="1">
              <a:noAutofit/>
            </a:bodyPr>
            <a:lstStyle/>
            <a:p>
              <a:pPr marL="0" marR="0" lvl="0" indent="0" algn="ct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3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Bariéry delegování</a:t>
              </a:r>
              <a:endParaRPr lang="en-US" sz="3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9BA6FB5-B9E1-4683-BCB5-810F4E4406A6}"/>
                </a:ext>
              </a:extLst>
            </p:cNvPr>
            <p:cNvSpPr/>
            <p:nvPr/>
          </p:nvSpPr>
          <p:spPr>
            <a:xfrm>
              <a:off x="8786725" y="1512152"/>
              <a:ext cx="1311843" cy="131184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11845"/>
                <a:gd name="f7" fmla="val 655923"/>
                <a:gd name="f8" fmla="val 293667"/>
                <a:gd name="f9" fmla="val 1018179"/>
                <a:gd name="f10" fmla="val 1311846"/>
                <a:gd name="f11" fmla="+- 0 0 -90"/>
                <a:gd name="f12" fmla="*/ f3 1 1311845"/>
                <a:gd name="f13" fmla="*/ f4 1 131184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11845"/>
                <a:gd name="f20" fmla="*/ 0 f17 1"/>
                <a:gd name="f21" fmla="*/ 655923 f17 1"/>
                <a:gd name="f22" fmla="*/ 1311846 f17 1"/>
                <a:gd name="f23" fmla="+- f18 0 f1"/>
                <a:gd name="f24" fmla="*/ f20 1 1311845"/>
                <a:gd name="f25" fmla="*/ f21 1 1311845"/>
                <a:gd name="f26" fmla="*/ f22 1 1311845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11845" h="131184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2433" tIns="212433" rIns="212433" bIns="212433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Strach ze ztráty moci</a:t>
              </a:r>
              <a:endPara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36D3290-3C53-4A14-A840-8C015CAE9970}"/>
                </a:ext>
              </a:extLst>
            </p:cNvPr>
            <p:cNvSpPr/>
            <p:nvPr/>
          </p:nvSpPr>
          <p:spPr>
            <a:xfrm>
              <a:off x="10266444" y="2366467"/>
              <a:ext cx="1311843" cy="131184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11845"/>
                <a:gd name="f7" fmla="val 655923"/>
                <a:gd name="f8" fmla="val 293667"/>
                <a:gd name="f9" fmla="val 1018179"/>
                <a:gd name="f10" fmla="val 1311846"/>
                <a:gd name="f11" fmla="+- 0 0 -90"/>
                <a:gd name="f12" fmla="*/ f3 1 1311845"/>
                <a:gd name="f13" fmla="*/ f4 1 131184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11845"/>
                <a:gd name="f20" fmla="*/ 0 f17 1"/>
                <a:gd name="f21" fmla="*/ 655923 f17 1"/>
                <a:gd name="f22" fmla="*/ 1311846 f17 1"/>
                <a:gd name="f23" fmla="+- f18 0 f1"/>
                <a:gd name="f24" fmla="*/ f20 1 1311845"/>
                <a:gd name="f25" fmla="*/ f21 1 1311845"/>
                <a:gd name="f26" fmla="*/ f22 1 1311845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11845" h="131184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FC000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2433" tIns="212433" rIns="212433" bIns="212433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Vyhýbání se nebezpečí</a:t>
              </a:r>
              <a:endPara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718A6F-2B85-4A35-B352-BA65DFF4BEA4}"/>
                </a:ext>
              </a:extLst>
            </p:cNvPr>
            <p:cNvSpPr/>
            <p:nvPr/>
          </p:nvSpPr>
          <p:spPr>
            <a:xfrm>
              <a:off x="10266444" y="4075087"/>
              <a:ext cx="1311843" cy="131184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11845"/>
                <a:gd name="f7" fmla="val 655923"/>
                <a:gd name="f8" fmla="val 293667"/>
                <a:gd name="f9" fmla="val 1018179"/>
                <a:gd name="f10" fmla="val 1311846"/>
                <a:gd name="f11" fmla="+- 0 0 -90"/>
                <a:gd name="f12" fmla="*/ f3 1 1311845"/>
                <a:gd name="f13" fmla="*/ f4 1 131184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11845"/>
                <a:gd name="f20" fmla="*/ 0 f17 1"/>
                <a:gd name="f21" fmla="*/ 655923 f17 1"/>
                <a:gd name="f22" fmla="*/ 1311846 f17 1"/>
                <a:gd name="f23" fmla="+- f18 0 f1"/>
                <a:gd name="f24" fmla="*/ f20 1 1311845"/>
                <a:gd name="f25" fmla="*/ f21 1 1311845"/>
                <a:gd name="f26" fmla="*/ f22 1 1311845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11845" h="131184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5B9BD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09891" tIns="209891" rIns="209891" bIns="209891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Málo důvěry vůči podřízeným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283096D-E304-400E-B46A-5720FE3F90F0}"/>
                </a:ext>
              </a:extLst>
            </p:cNvPr>
            <p:cNvSpPr/>
            <p:nvPr/>
          </p:nvSpPr>
          <p:spPr>
            <a:xfrm>
              <a:off x="8786725" y="4929402"/>
              <a:ext cx="1311843" cy="131184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11845"/>
                <a:gd name="f7" fmla="val 655923"/>
                <a:gd name="f8" fmla="val 293667"/>
                <a:gd name="f9" fmla="val 1018179"/>
                <a:gd name="f10" fmla="val 1311846"/>
                <a:gd name="f11" fmla="+- 0 0 -90"/>
                <a:gd name="f12" fmla="*/ f3 1 1311845"/>
                <a:gd name="f13" fmla="*/ f4 1 131184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11845"/>
                <a:gd name="f20" fmla="*/ 0 f17 1"/>
                <a:gd name="f21" fmla="*/ 655923 f17 1"/>
                <a:gd name="f22" fmla="*/ 1311846 f17 1"/>
                <a:gd name="f23" fmla="+- f18 0 f1"/>
                <a:gd name="f24" fmla="*/ f20 1 1311845"/>
                <a:gd name="f25" fmla="*/ f21 1 1311845"/>
                <a:gd name="f26" fmla="*/ f22 1 1311845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11845" h="131184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70AD47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09891" tIns="209891" rIns="209891" bIns="209891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Diktátorský styl vedení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BBF6280-862C-41A9-8FB9-D50CACAA7576}"/>
                </a:ext>
              </a:extLst>
            </p:cNvPr>
            <p:cNvSpPr/>
            <p:nvPr/>
          </p:nvSpPr>
          <p:spPr>
            <a:xfrm>
              <a:off x="7307016" y="4075087"/>
              <a:ext cx="1311843" cy="131184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11845"/>
                <a:gd name="f7" fmla="val 655923"/>
                <a:gd name="f8" fmla="val 293667"/>
                <a:gd name="f9" fmla="val 1018179"/>
                <a:gd name="f10" fmla="val 1311846"/>
                <a:gd name="f11" fmla="+- 0 0 -90"/>
                <a:gd name="f12" fmla="*/ f3 1 1311845"/>
                <a:gd name="f13" fmla="*/ f4 1 131184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11845"/>
                <a:gd name="f20" fmla="*/ 0 f17 1"/>
                <a:gd name="f21" fmla="*/ 655923 f17 1"/>
                <a:gd name="f22" fmla="*/ 1311846 f17 1"/>
                <a:gd name="f23" fmla="+- f18 0 f1"/>
                <a:gd name="f24" fmla="*/ f20 1 1311845"/>
                <a:gd name="f25" fmla="*/ f21 1 1311845"/>
                <a:gd name="f26" fmla="*/ f22 1 1311845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11845" h="131184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08629" tIns="208629" rIns="208629" bIns="208629" anchor="ctr" anchorCtr="1" compatLnSpc="1">
              <a:noAutofit/>
            </a:bodyPr>
            <a:lstStyle/>
            <a:p>
              <a:pPr marL="0" marR="0" lvl="0" indent="0" algn="ctr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3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Strach ze zneužití pravomocí podřízenými</a:t>
              </a:r>
              <a:endParaRPr lang="en-US" sz="13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3B4E98E-E29A-4DFC-BB5E-8E9FF1AC85CA}"/>
                </a:ext>
              </a:extLst>
            </p:cNvPr>
            <p:cNvSpPr/>
            <p:nvPr/>
          </p:nvSpPr>
          <p:spPr>
            <a:xfrm>
              <a:off x="7307016" y="2366467"/>
              <a:ext cx="1311843" cy="131184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11845"/>
                <a:gd name="f7" fmla="val 655923"/>
                <a:gd name="f8" fmla="val 293667"/>
                <a:gd name="f9" fmla="val 1018179"/>
                <a:gd name="f10" fmla="val 1311846"/>
                <a:gd name="f11" fmla="+- 0 0 -90"/>
                <a:gd name="f12" fmla="*/ f3 1 1311845"/>
                <a:gd name="f13" fmla="*/ f4 1 131184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11845"/>
                <a:gd name="f20" fmla="*/ 0 f17 1"/>
                <a:gd name="f21" fmla="*/ 655923 f17 1"/>
                <a:gd name="f22" fmla="*/ 1311846 f17 1"/>
                <a:gd name="f23" fmla="+- f18 0 f1"/>
                <a:gd name="f24" fmla="*/ f20 1 1311845"/>
                <a:gd name="f25" fmla="*/ f21 1 1311845"/>
                <a:gd name="f26" fmla="*/ f22 1 1311845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11845" h="131184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2433" tIns="212433" rIns="212433" bIns="212433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Přehnaná důvěra v podřízené</a:t>
              </a:r>
              <a:endPara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2" name="Diagram 6">
            <a:extLst>
              <a:ext uri="{FF2B5EF4-FFF2-40B4-BE49-F238E27FC236}">
                <a16:creationId xmlns:a16="http://schemas.microsoft.com/office/drawing/2014/main" id="{9B1D12CC-EA39-4682-BD03-72F169059A55}"/>
              </a:ext>
            </a:extLst>
          </p:cNvPr>
          <p:cNvGrpSpPr/>
          <p:nvPr/>
        </p:nvGrpSpPr>
        <p:grpSpPr>
          <a:xfrm>
            <a:off x="918459" y="1997945"/>
            <a:ext cx="4365610" cy="4772436"/>
            <a:chOff x="918459" y="1997945"/>
            <a:chExt cx="4365610" cy="47724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AA5A6A5-660F-4022-BCFC-9E574A9CCA7E}"/>
                </a:ext>
              </a:extLst>
            </p:cNvPr>
            <p:cNvSpPr/>
            <p:nvPr/>
          </p:nvSpPr>
          <p:spPr>
            <a:xfrm>
              <a:off x="1749795" y="3060295"/>
              <a:ext cx="2647736" cy="264773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47735"/>
                <a:gd name="f7" fmla="val 1323868"/>
                <a:gd name="f8" fmla="val 592716"/>
                <a:gd name="f9" fmla="val 2055020"/>
                <a:gd name="f10" fmla="val 2647736"/>
                <a:gd name="f11" fmla="+- 0 0 -90"/>
                <a:gd name="f12" fmla="*/ f3 1 2647735"/>
                <a:gd name="f13" fmla="*/ f4 1 264773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2647735"/>
                <a:gd name="f20" fmla="*/ 0 f17 1"/>
                <a:gd name="f21" fmla="*/ 1323868 f17 1"/>
                <a:gd name="f22" fmla="*/ 2647736 f17 1"/>
                <a:gd name="f23" fmla="+- f18 0 f1"/>
                <a:gd name="f24" fmla="*/ f20 1 2647735"/>
                <a:gd name="f25" fmla="*/ f21 1 2647735"/>
                <a:gd name="f26" fmla="*/ f22 1 2647735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2647735" h="264773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437284" tIns="437284" rIns="437284" bIns="437284" anchor="ctr" anchorCtr="1" compatLnSpc="1">
              <a:noAutofit/>
            </a:bodyPr>
            <a:lstStyle/>
            <a:p>
              <a:pPr marL="0" marR="0" lvl="0" indent="0" algn="ctr" defTabSz="173354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39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Manažer</a:t>
              </a:r>
              <a:endParaRPr lang="en-US" sz="39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CD5D3D3-D3C8-49B7-B874-DD18F25E446E}"/>
                </a:ext>
              </a:extLst>
            </p:cNvPr>
            <p:cNvSpPr/>
            <p:nvPr/>
          </p:nvSpPr>
          <p:spPr>
            <a:xfrm>
              <a:off x="2411730" y="1997945"/>
              <a:ext cx="1323868" cy="132386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23867"/>
                <a:gd name="f7" fmla="val 661934"/>
                <a:gd name="f8" fmla="val 296358"/>
                <a:gd name="f9" fmla="val 1027510"/>
                <a:gd name="f10" fmla="val 1323868"/>
                <a:gd name="f11" fmla="+- 0 0 -90"/>
                <a:gd name="f12" fmla="*/ f3 1 1323867"/>
                <a:gd name="f13" fmla="*/ f4 1 1323867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23867"/>
                <a:gd name="f20" fmla="*/ 0 f17 1"/>
                <a:gd name="f21" fmla="*/ 661934 f17 1"/>
                <a:gd name="f22" fmla="*/ 1323868 f17 1"/>
                <a:gd name="f23" fmla="+- f18 0 f1"/>
                <a:gd name="f24" fmla="*/ f20 1 1323867"/>
                <a:gd name="f25" fmla="*/ f21 1 1323867"/>
                <a:gd name="f26" fmla="*/ f22 1 1323867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23867" h="132386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1656" tIns="211656" rIns="211656" bIns="211656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Obavy z  chyb podřízených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16BD939-A596-439C-B770-ADB334D249A4}"/>
                </a:ext>
              </a:extLst>
            </p:cNvPr>
            <p:cNvSpPr/>
            <p:nvPr/>
          </p:nvSpPr>
          <p:spPr>
            <a:xfrm>
              <a:off x="3905009" y="2860087"/>
              <a:ext cx="1323868" cy="132386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23867"/>
                <a:gd name="f7" fmla="val 661934"/>
                <a:gd name="f8" fmla="val 296358"/>
                <a:gd name="f9" fmla="val 1027510"/>
                <a:gd name="f10" fmla="val 1323868"/>
                <a:gd name="f11" fmla="+- 0 0 -90"/>
                <a:gd name="f12" fmla="*/ f3 1 1323867"/>
                <a:gd name="f13" fmla="*/ f4 1 1323867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23867"/>
                <a:gd name="f20" fmla="*/ 0 f17 1"/>
                <a:gd name="f21" fmla="*/ 661934 f17 1"/>
                <a:gd name="f22" fmla="*/ 1323868 f17 1"/>
                <a:gd name="f23" fmla="+- f18 0 f1"/>
                <a:gd name="f24" fmla="*/ f20 1 1323867"/>
                <a:gd name="f25" fmla="*/ f21 1 1323867"/>
                <a:gd name="f26" fmla="*/ f22 1 1323867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23867" h="132386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FC000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1656" tIns="211656" rIns="211656" bIns="211656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důvěřovat podřízeným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E576FCE-4C81-4870-A891-B7F75BC553AE}"/>
                </a:ext>
              </a:extLst>
            </p:cNvPr>
            <p:cNvSpPr/>
            <p:nvPr/>
          </p:nvSpPr>
          <p:spPr>
            <a:xfrm>
              <a:off x="3849806" y="4561575"/>
              <a:ext cx="1434263" cy="13694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34264"/>
                <a:gd name="f7" fmla="val 1369461"/>
                <a:gd name="f8" fmla="val 684731"/>
                <a:gd name="f9" fmla="val 306565"/>
                <a:gd name="f10" fmla="val 321071"/>
                <a:gd name="f11" fmla="val 717132"/>
                <a:gd name="f12" fmla="val 1113193"/>
                <a:gd name="f13" fmla="val 1062897"/>
                <a:gd name="f14" fmla="val 1369462"/>
                <a:gd name="f15" fmla="+- 0 0 -90"/>
                <a:gd name="f16" fmla="*/ f3 1 1434264"/>
                <a:gd name="f17" fmla="*/ f4 1 1369461"/>
                <a:gd name="f18" fmla="val f5"/>
                <a:gd name="f19" fmla="val f6"/>
                <a:gd name="f20" fmla="val f7"/>
                <a:gd name="f21" fmla="*/ f15 f0 1"/>
                <a:gd name="f22" fmla="+- f20 0 f18"/>
                <a:gd name="f23" fmla="+- f19 0 f18"/>
                <a:gd name="f24" fmla="*/ f21 1 f2"/>
                <a:gd name="f25" fmla="*/ f23 1 1434264"/>
                <a:gd name="f26" fmla="*/ f22 1 1369461"/>
                <a:gd name="f27" fmla="*/ 0 f23 1"/>
                <a:gd name="f28" fmla="*/ 684731 f22 1"/>
                <a:gd name="f29" fmla="*/ 717132 f23 1"/>
                <a:gd name="f30" fmla="*/ 0 f22 1"/>
                <a:gd name="f31" fmla="*/ 1434264 f23 1"/>
                <a:gd name="f32" fmla="*/ 1369462 f22 1"/>
                <a:gd name="f33" fmla="+- f24 0 f1"/>
                <a:gd name="f34" fmla="*/ f27 1 1434264"/>
                <a:gd name="f35" fmla="*/ f28 1 1369461"/>
                <a:gd name="f36" fmla="*/ f29 1 1434264"/>
                <a:gd name="f37" fmla="*/ f30 1 1369461"/>
                <a:gd name="f38" fmla="*/ f31 1 1434264"/>
                <a:gd name="f39" fmla="*/ f32 1 1369461"/>
                <a:gd name="f40" fmla="*/ f18 1 f25"/>
                <a:gd name="f41" fmla="*/ f19 1 f25"/>
                <a:gd name="f42" fmla="*/ f18 1 f26"/>
                <a:gd name="f43" fmla="*/ f20 1 f26"/>
                <a:gd name="f44" fmla="*/ f34 1 f25"/>
                <a:gd name="f45" fmla="*/ f35 1 f26"/>
                <a:gd name="f46" fmla="*/ f36 1 f25"/>
                <a:gd name="f47" fmla="*/ f37 1 f26"/>
                <a:gd name="f48" fmla="*/ f38 1 f25"/>
                <a:gd name="f49" fmla="*/ f39 1 f26"/>
                <a:gd name="f50" fmla="*/ f40 f16 1"/>
                <a:gd name="f51" fmla="*/ f41 f16 1"/>
                <a:gd name="f52" fmla="*/ f43 f17 1"/>
                <a:gd name="f53" fmla="*/ f42 f17 1"/>
                <a:gd name="f54" fmla="*/ f44 f16 1"/>
                <a:gd name="f55" fmla="*/ f45 f17 1"/>
                <a:gd name="f56" fmla="*/ f46 f16 1"/>
                <a:gd name="f57" fmla="*/ f47 f17 1"/>
                <a:gd name="f58" fmla="*/ f48 f16 1"/>
                <a:gd name="f59" fmla="*/ f49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4" y="f55"/>
                </a:cxn>
                <a:cxn ang="f33">
                  <a:pos x="f56" y="f57"/>
                </a:cxn>
                <a:cxn ang="f33">
                  <a:pos x="f58" y="f55"/>
                </a:cxn>
                <a:cxn ang="f33">
                  <a:pos x="f56" y="f59"/>
                </a:cxn>
                <a:cxn ang="f33">
                  <a:pos x="f54" y="f55"/>
                </a:cxn>
              </a:cxnLst>
              <a:rect l="f50" t="f53" r="f51" b="f52"/>
              <a:pathLst>
                <a:path w="1434264" h="1369461">
                  <a:moveTo>
                    <a:pt x="f5" y="f8"/>
                  </a:moveTo>
                  <a:cubicBezTo>
                    <a:pt x="f5" y="f9"/>
                    <a:pt x="f10" y="f5"/>
                    <a:pt x="f11" y="f5"/>
                  </a:cubicBezTo>
                  <a:cubicBezTo>
                    <a:pt x="f12" y="f5"/>
                    <a:pt x="f6" y="f9"/>
                    <a:pt x="f6" y="f8"/>
                  </a:cubicBezTo>
                  <a:cubicBezTo>
                    <a:pt x="f6" y="f13"/>
                    <a:pt x="f12" y="f14"/>
                    <a:pt x="f11" y="f14"/>
                  </a:cubicBezTo>
                  <a:cubicBezTo>
                    <a:pt x="f10" y="f14"/>
                    <a:pt x="f5" y="f13"/>
                    <a:pt x="f5" y="f8"/>
                  </a:cubicBezTo>
                  <a:close/>
                </a:path>
              </a:pathLst>
            </a:custGeom>
            <a:solidFill>
              <a:srgbClr val="5B9BD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27822" tIns="218331" rIns="227822" bIns="218331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vzdát se autoritářského stylu vedení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F818A9D-B025-41AE-BD79-26577A3FA8F1}"/>
                </a:ext>
              </a:extLst>
            </p:cNvPr>
            <p:cNvSpPr/>
            <p:nvPr/>
          </p:nvSpPr>
          <p:spPr>
            <a:xfrm>
              <a:off x="2411730" y="5446513"/>
              <a:ext cx="1323868" cy="132386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23867"/>
                <a:gd name="f7" fmla="val 661934"/>
                <a:gd name="f8" fmla="val 296358"/>
                <a:gd name="f9" fmla="val 1027510"/>
                <a:gd name="f10" fmla="val 1323868"/>
                <a:gd name="f11" fmla="+- 0 0 -90"/>
                <a:gd name="f12" fmla="*/ f3 1 1323867"/>
                <a:gd name="f13" fmla="*/ f4 1 1323867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23867"/>
                <a:gd name="f20" fmla="*/ 0 f17 1"/>
                <a:gd name="f21" fmla="*/ 661934 f17 1"/>
                <a:gd name="f22" fmla="*/ 1323868 f17 1"/>
                <a:gd name="f23" fmla="+- f18 0 f1"/>
                <a:gd name="f24" fmla="*/ f20 1 1323867"/>
                <a:gd name="f25" fmla="*/ f21 1 1323867"/>
                <a:gd name="f26" fmla="*/ f22 1 1323867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23867" h="132386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70AD47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0385" tIns="210385" rIns="210385" bIns="210385" anchor="ctr" anchorCtr="1" compatLnSpc="1">
              <a:noAutofit/>
            </a:bodyPr>
            <a:lstStyle/>
            <a:p>
              <a:pPr marL="0" marR="0" lvl="0" indent="0" algn="ctr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3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Podceňování schopností podřízených</a:t>
              </a:r>
              <a:endParaRPr lang="en-US" sz="13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26BF5E2-943F-4F29-BC8C-70DBB183F124}"/>
                </a:ext>
              </a:extLst>
            </p:cNvPr>
            <p:cNvSpPr/>
            <p:nvPr/>
          </p:nvSpPr>
          <p:spPr>
            <a:xfrm>
              <a:off x="918459" y="4584371"/>
              <a:ext cx="1323868" cy="132386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23867"/>
                <a:gd name="f7" fmla="val 661934"/>
                <a:gd name="f8" fmla="val 296358"/>
                <a:gd name="f9" fmla="val 1027510"/>
                <a:gd name="f10" fmla="val 1323868"/>
                <a:gd name="f11" fmla="+- 0 0 -90"/>
                <a:gd name="f12" fmla="*/ f3 1 1323867"/>
                <a:gd name="f13" fmla="*/ f4 1 1323867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23867"/>
                <a:gd name="f20" fmla="*/ 0 f17 1"/>
                <a:gd name="f21" fmla="*/ 661934 f17 1"/>
                <a:gd name="f22" fmla="*/ 1323868 f17 1"/>
                <a:gd name="f23" fmla="+- f18 0 f1"/>
                <a:gd name="f24" fmla="*/ f20 1 1323867"/>
                <a:gd name="f25" fmla="*/ f21 1 1323867"/>
                <a:gd name="f26" fmla="*/ f22 1 1323867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23867" h="132386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1656" tIns="211656" rIns="211656" bIns="211656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být otevřený a přístupný novým nápadům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A06863F-EECA-4126-8D97-0EB0BAE04D1E}"/>
                </a:ext>
              </a:extLst>
            </p:cNvPr>
            <p:cNvSpPr/>
            <p:nvPr/>
          </p:nvSpPr>
          <p:spPr>
            <a:xfrm>
              <a:off x="918459" y="2860087"/>
              <a:ext cx="1323868" cy="132386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23867"/>
                <a:gd name="f7" fmla="val 661934"/>
                <a:gd name="f8" fmla="val 296358"/>
                <a:gd name="f9" fmla="val 1027510"/>
                <a:gd name="f10" fmla="val 1323868"/>
                <a:gd name="f11" fmla="+- 0 0 -90"/>
                <a:gd name="f12" fmla="*/ f3 1 1323867"/>
                <a:gd name="f13" fmla="*/ f4 1 1323867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23867"/>
                <a:gd name="f20" fmla="*/ 0 f17 1"/>
                <a:gd name="f21" fmla="*/ 661934 f17 1"/>
                <a:gd name="f22" fmla="*/ 1323868 f17 1"/>
                <a:gd name="f23" fmla="+- f18 0 f1"/>
                <a:gd name="f24" fmla="*/ f20 1 1323867"/>
                <a:gd name="f25" fmla="*/ f21 1 1323867"/>
                <a:gd name="f26" fmla="*/ f22 1 1323867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23867" h="132386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1656" tIns="211656" rIns="211656" bIns="211656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stanovit jasně danou kontrolu delegování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48288-232B-4325-B92A-4C73C5DF20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263" y="-511862"/>
            <a:ext cx="10972800" cy="1325559"/>
          </a:xfrm>
        </p:spPr>
        <p:txBody>
          <a:bodyPr/>
          <a:lstStyle/>
          <a:p>
            <a:pPr lvl="0"/>
            <a:r>
              <a:rPr lang="cs-CZ"/>
              <a:t>Případové studie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78527-BB97-4371-B084-9068AC3A271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-11841" y="695291"/>
            <a:ext cx="10972800" cy="4527002"/>
          </a:xfrm>
        </p:spPr>
        <p:txBody>
          <a:bodyPr/>
          <a:lstStyle/>
          <a:p>
            <a:pPr lvl="0"/>
            <a:r>
              <a:rPr lang="cs-CZ" sz="3200"/>
              <a:t>3. Manažer „Udělej si sám“</a:t>
            </a:r>
          </a:p>
          <a:p>
            <a:pPr lvl="0"/>
            <a:endParaRPr lang="en-US" sz="320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C57880D-112E-44E1-897D-B629B3F3F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0008" y="0"/>
            <a:ext cx="7201988" cy="3501539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5" name="Diagram 6">
            <a:extLst>
              <a:ext uri="{FF2B5EF4-FFF2-40B4-BE49-F238E27FC236}">
                <a16:creationId xmlns:a16="http://schemas.microsoft.com/office/drawing/2014/main" id="{4D8726AE-BDCF-4165-8190-0E4B9B77DE6B}"/>
              </a:ext>
            </a:extLst>
          </p:cNvPr>
          <p:cNvGrpSpPr/>
          <p:nvPr/>
        </p:nvGrpSpPr>
        <p:grpSpPr>
          <a:xfrm>
            <a:off x="918459" y="1997945"/>
            <a:ext cx="4365610" cy="4772436"/>
            <a:chOff x="918459" y="1997945"/>
            <a:chExt cx="4365610" cy="4772436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4740DCB-3907-417E-B8A7-53779F3C06AD}"/>
                </a:ext>
              </a:extLst>
            </p:cNvPr>
            <p:cNvSpPr/>
            <p:nvPr/>
          </p:nvSpPr>
          <p:spPr>
            <a:xfrm>
              <a:off x="1749795" y="3060295"/>
              <a:ext cx="2647736" cy="264773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47735"/>
                <a:gd name="f7" fmla="val 1323868"/>
                <a:gd name="f8" fmla="val 592716"/>
                <a:gd name="f9" fmla="val 2055020"/>
                <a:gd name="f10" fmla="val 2647736"/>
                <a:gd name="f11" fmla="+- 0 0 -90"/>
                <a:gd name="f12" fmla="*/ f3 1 2647735"/>
                <a:gd name="f13" fmla="*/ f4 1 264773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2647735"/>
                <a:gd name="f20" fmla="*/ 0 f17 1"/>
                <a:gd name="f21" fmla="*/ 1323868 f17 1"/>
                <a:gd name="f22" fmla="*/ 2647736 f17 1"/>
                <a:gd name="f23" fmla="+- f18 0 f1"/>
                <a:gd name="f24" fmla="*/ f20 1 2647735"/>
                <a:gd name="f25" fmla="*/ f21 1 2647735"/>
                <a:gd name="f26" fmla="*/ f22 1 2647735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2647735" h="264773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437284" tIns="437284" rIns="437284" bIns="437284" anchor="ctr" anchorCtr="1" compatLnSpc="1">
              <a:noAutofit/>
            </a:bodyPr>
            <a:lstStyle/>
            <a:p>
              <a:pPr marL="0" marR="0" lvl="0" indent="0" algn="ctr" defTabSz="173354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39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Manažer</a:t>
              </a:r>
              <a:endParaRPr lang="en-US" sz="39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FB279E9-23E0-4739-9778-8DADBEF2C3CF}"/>
                </a:ext>
              </a:extLst>
            </p:cNvPr>
            <p:cNvSpPr/>
            <p:nvPr/>
          </p:nvSpPr>
          <p:spPr>
            <a:xfrm>
              <a:off x="2411730" y="1997945"/>
              <a:ext cx="1323868" cy="132386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23867"/>
                <a:gd name="f7" fmla="val 661934"/>
                <a:gd name="f8" fmla="val 296358"/>
                <a:gd name="f9" fmla="val 1027510"/>
                <a:gd name="f10" fmla="val 1323868"/>
                <a:gd name="f11" fmla="+- 0 0 -90"/>
                <a:gd name="f12" fmla="*/ f3 1 1323867"/>
                <a:gd name="f13" fmla="*/ f4 1 1323867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23867"/>
                <a:gd name="f20" fmla="*/ 0 f17 1"/>
                <a:gd name="f21" fmla="*/ 661934 f17 1"/>
                <a:gd name="f22" fmla="*/ 1323868 f17 1"/>
                <a:gd name="f23" fmla="+- f18 0 f1"/>
                <a:gd name="f24" fmla="*/ f20 1 1323867"/>
                <a:gd name="f25" fmla="*/ f21 1 1323867"/>
                <a:gd name="f26" fmla="*/ f22 1 1323867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23867" h="132386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1656" tIns="211656" rIns="211656" bIns="211656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Obavy z  chyb podřízených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D36BC94-CC75-429B-9C4E-0247A9500630}"/>
                </a:ext>
              </a:extLst>
            </p:cNvPr>
            <p:cNvSpPr/>
            <p:nvPr/>
          </p:nvSpPr>
          <p:spPr>
            <a:xfrm>
              <a:off x="3905009" y="2860087"/>
              <a:ext cx="1323868" cy="132386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23867"/>
                <a:gd name="f7" fmla="val 661934"/>
                <a:gd name="f8" fmla="val 296358"/>
                <a:gd name="f9" fmla="val 1027510"/>
                <a:gd name="f10" fmla="val 1323868"/>
                <a:gd name="f11" fmla="+- 0 0 -90"/>
                <a:gd name="f12" fmla="*/ f3 1 1323867"/>
                <a:gd name="f13" fmla="*/ f4 1 1323867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23867"/>
                <a:gd name="f20" fmla="*/ 0 f17 1"/>
                <a:gd name="f21" fmla="*/ 661934 f17 1"/>
                <a:gd name="f22" fmla="*/ 1323868 f17 1"/>
                <a:gd name="f23" fmla="+- f18 0 f1"/>
                <a:gd name="f24" fmla="*/ f20 1 1323867"/>
                <a:gd name="f25" fmla="*/ f21 1 1323867"/>
                <a:gd name="f26" fmla="*/ f22 1 1323867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23867" h="132386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FC000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1656" tIns="211656" rIns="211656" bIns="211656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důvěřovat podřízeným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2788BB9-BD41-4116-BAC4-4DECD1BB8651}"/>
                </a:ext>
              </a:extLst>
            </p:cNvPr>
            <p:cNvSpPr/>
            <p:nvPr/>
          </p:nvSpPr>
          <p:spPr>
            <a:xfrm>
              <a:off x="3849806" y="4561575"/>
              <a:ext cx="1434263" cy="13694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34264"/>
                <a:gd name="f7" fmla="val 1369461"/>
                <a:gd name="f8" fmla="val 684731"/>
                <a:gd name="f9" fmla="val 306565"/>
                <a:gd name="f10" fmla="val 321071"/>
                <a:gd name="f11" fmla="val 717132"/>
                <a:gd name="f12" fmla="val 1113193"/>
                <a:gd name="f13" fmla="val 1062897"/>
                <a:gd name="f14" fmla="val 1369462"/>
                <a:gd name="f15" fmla="+- 0 0 -90"/>
                <a:gd name="f16" fmla="*/ f3 1 1434264"/>
                <a:gd name="f17" fmla="*/ f4 1 1369461"/>
                <a:gd name="f18" fmla="val f5"/>
                <a:gd name="f19" fmla="val f6"/>
                <a:gd name="f20" fmla="val f7"/>
                <a:gd name="f21" fmla="*/ f15 f0 1"/>
                <a:gd name="f22" fmla="+- f20 0 f18"/>
                <a:gd name="f23" fmla="+- f19 0 f18"/>
                <a:gd name="f24" fmla="*/ f21 1 f2"/>
                <a:gd name="f25" fmla="*/ f23 1 1434264"/>
                <a:gd name="f26" fmla="*/ f22 1 1369461"/>
                <a:gd name="f27" fmla="*/ 0 f23 1"/>
                <a:gd name="f28" fmla="*/ 684731 f22 1"/>
                <a:gd name="f29" fmla="*/ 717132 f23 1"/>
                <a:gd name="f30" fmla="*/ 0 f22 1"/>
                <a:gd name="f31" fmla="*/ 1434264 f23 1"/>
                <a:gd name="f32" fmla="*/ 1369462 f22 1"/>
                <a:gd name="f33" fmla="+- f24 0 f1"/>
                <a:gd name="f34" fmla="*/ f27 1 1434264"/>
                <a:gd name="f35" fmla="*/ f28 1 1369461"/>
                <a:gd name="f36" fmla="*/ f29 1 1434264"/>
                <a:gd name="f37" fmla="*/ f30 1 1369461"/>
                <a:gd name="f38" fmla="*/ f31 1 1434264"/>
                <a:gd name="f39" fmla="*/ f32 1 1369461"/>
                <a:gd name="f40" fmla="*/ f18 1 f25"/>
                <a:gd name="f41" fmla="*/ f19 1 f25"/>
                <a:gd name="f42" fmla="*/ f18 1 f26"/>
                <a:gd name="f43" fmla="*/ f20 1 f26"/>
                <a:gd name="f44" fmla="*/ f34 1 f25"/>
                <a:gd name="f45" fmla="*/ f35 1 f26"/>
                <a:gd name="f46" fmla="*/ f36 1 f25"/>
                <a:gd name="f47" fmla="*/ f37 1 f26"/>
                <a:gd name="f48" fmla="*/ f38 1 f25"/>
                <a:gd name="f49" fmla="*/ f39 1 f26"/>
                <a:gd name="f50" fmla="*/ f40 f16 1"/>
                <a:gd name="f51" fmla="*/ f41 f16 1"/>
                <a:gd name="f52" fmla="*/ f43 f17 1"/>
                <a:gd name="f53" fmla="*/ f42 f17 1"/>
                <a:gd name="f54" fmla="*/ f44 f16 1"/>
                <a:gd name="f55" fmla="*/ f45 f17 1"/>
                <a:gd name="f56" fmla="*/ f46 f16 1"/>
                <a:gd name="f57" fmla="*/ f47 f17 1"/>
                <a:gd name="f58" fmla="*/ f48 f16 1"/>
                <a:gd name="f59" fmla="*/ f49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4" y="f55"/>
                </a:cxn>
                <a:cxn ang="f33">
                  <a:pos x="f56" y="f57"/>
                </a:cxn>
                <a:cxn ang="f33">
                  <a:pos x="f58" y="f55"/>
                </a:cxn>
                <a:cxn ang="f33">
                  <a:pos x="f56" y="f59"/>
                </a:cxn>
                <a:cxn ang="f33">
                  <a:pos x="f54" y="f55"/>
                </a:cxn>
              </a:cxnLst>
              <a:rect l="f50" t="f53" r="f51" b="f52"/>
              <a:pathLst>
                <a:path w="1434264" h="1369461">
                  <a:moveTo>
                    <a:pt x="f5" y="f8"/>
                  </a:moveTo>
                  <a:cubicBezTo>
                    <a:pt x="f5" y="f9"/>
                    <a:pt x="f10" y="f5"/>
                    <a:pt x="f11" y="f5"/>
                  </a:cubicBezTo>
                  <a:cubicBezTo>
                    <a:pt x="f12" y="f5"/>
                    <a:pt x="f6" y="f9"/>
                    <a:pt x="f6" y="f8"/>
                  </a:cubicBezTo>
                  <a:cubicBezTo>
                    <a:pt x="f6" y="f13"/>
                    <a:pt x="f12" y="f14"/>
                    <a:pt x="f11" y="f14"/>
                  </a:cubicBezTo>
                  <a:cubicBezTo>
                    <a:pt x="f10" y="f14"/>
                    <a:pt x="f5" y="f13"/>
                    <a:pt x="f5" y="f8"/>
                  </a:cubicBezTo>
                  <a:close/>
                </a:path>
              </a:pathLst>
            </a:custGeom>
            <a:solidFill>
              <a:srgbClr val="5B9BD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27822" tIns="218331" rIns="227822" bIns="218331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vzdát se autoritářského stylu vedení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4B090BA-EA63-41CD-9623-C221A86A521B}"/>
                </a:ext>
              </a:extLst>
            </p:cNvPr>
            <p:cNvSpPr/>
            <p:nvPr/>
          </p:nvSpPr>
          <p:spPr>
            <a:xfrm>
              <a:off x="2411730" y="5446513"/>
              <a:ext cx="1323868" cy="132386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23867"/>
                <a:gd name="f7" fmla="val 661934"/>
                <a:gd name="f8" fmla="val 296358"/>
                <a:gd name="f9" fmla="val 1027510"/>
                <a:gd name="f10" fmla="val 1323868"/>
                <a:gd name="f11" fmla="+- 0 0 -90"/>
                <a:gd name="f12" fmla="*/ f3 1 1323867"/>
                <a:gd name="f13" fmla="*/ f4 1 1323867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23867"/>
                <a:gd name="f20" fmla="*/ 0 f17 1"/>
                <a:gd name="f21" fmla="*/ 661934 f17 1"/>
                <a:gd name="f22" fmla="*/ 1323868 f17 1"/>
                <a:gd name="f23" fmla="+- f18 0 f1"/>
                <a:gd name="f24" fmla="*/ f20 1 1323867"/>
                <a:gd name="f25" fmla="*/ f21 1 1323867"/>
                <a:gd name="f26" fmla="*/ f22 1 1323867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23867" h="132386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70AD47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0385" tIns="210385" rIns="210385" bIns="210385" anchor="ctr" anchorCtr="1" compatLnSpc="1">
              <a:noAutofit/>
            </a:bodyPr>
            <a:lstStyle/>
            <a:p>
              <a:pPr marL="0" marR="0" lvl="0" indent="0" algn="ctr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3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Podceňování schopností podřízených</a:t>
              </a:r>
              <a:endParaRPr lang="en-US" sz="13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D20DC5A-B96C-4849-866F-883EF510E4AD}"/>
                </a:ext>
              </a:extLst>
            </p:cNvPr>
            <p:cNvSpPr/>
            <p:nvPr/>
          </p:nvSpPr>
          <p:spPr>
            <a:xfrm>
              <a:off x="918459" y="4584371"/>
              <a:ext cx="1323868" cy="132386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23867"/>
                <a:gd name="f7" fmla="val 661934"/>
                <a:gd name="f8" fmla="val 296358"/>
                <a:gd name="f9" fmla="val 1027510"/>
                <a:gd name="f10" fmla="val 1323868"/>
                <a:gd name="f11" fmla="+- 0 0 -90"/>
                <a:gd name="f12" fmla="*/ f3 1 1323867"/>
                <a:gd name="f13" fmla="*/ f4 1 1323867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23867"/>
                <a:gd name="f20" fmla="*/ 0 f17 1"/>
                <a:gd name="f21" fmla="*/ 661934 f17 1"/>
                <a:gd name="f22" fmla="*/ 1323868 f17 1"/>
                <a:gd name="f23" fmla="+- f18 0 f1"/>
                <a:gd name="f24" fmla="*/ f20 1 1323867"/>
                <a:gd name="f25" fmla="*/ f21 1 1323867"/>
                <a:gd name="f26" fmla="*/ f22 1 1323867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23867" h="132386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1656" tIns="211656" rIns="211656" bIns="211656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být otevřený a přístupný novým nápadům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CE394DC-9B4A-4860-9457-48C779E6F41A}"/>
                </a:ext>
              </a:extLst>
            </p:cNvPr>
            <p:cNvSpPr/>
            <p:nvPr/>
          </p:nvSpPr>
          <p:spPr>
            <a:xfrm>
              <a:off x="918459" y="2860087"/>
              <a:ext cx="1323868" cy="132386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23867"/>
                <a:gd name="f7" fmla="val 661934"/>
                <a:gd name="f8" fmla="val 296358"/>
                <a:gd name="f9" fmla="val 1027510"/>
                <a:gd name="f10" fmla="val 1323868"/>
                <a:gd name="f11" fmla="+- 0 0 -90"/>
                <a:gd name="f12" fmla="*/ f3 1 1323867"/>
                <a:gd name="f13" fmla="*/ f4 1 1323867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323867"/>
                <a:gd name="f20" fmla="*/ 0 f17 1"/>
                <a:gd name="f21" fmla="*/ 661934 f17 1"/>
                <a:gd name="f22" fmla="*/ 1323868 f17 1"/>
                <a:gd name="f23" fmla="+- f18 0 f1"/>
                <a:gd name="f24" fmla="*/ f20 1 1323867"/>
                <a:gd name="f25" fmla="*/ f21 1 1323867"/>
                <a:gd name="f26" fmla="*/ f22 1 1323867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323867" h="132386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11656" tIns="211656" rIns="211656" bIns="211656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stanovit jasně danou kontrolu delegování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3" name="Diagram 7">
            <a:extLst>
              <a:ext uri="{FF2B5EF4-FFF2-40B4-BE49-F238E27FC236}">
                <a16:creationId xmlns:a16="http://schemas.microsoft.com/office/drawing/2014/main" id="{BB3830C2-4749-49F8-929D-D38EF501FB1B}"/>
              </a:ext>
            </a:extLst>
          </p:cNvPr>
          <p:cNvGrpSpPr/>
          <p:nvPr/>
        </p:nvGrpSpPr>
        <p:grpSpPr>
          <a:xfrm>
            <a:off x="7319762" y="3054297"/>
            <a:ext cx="3435126" cy="3803318"/>
            <a:chOff x="7319762" y="3054297"/>
            <a:chExt cx="3435126" cy="38033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BA65373-5337-45C4-A584-2F89623EA23F}"/>
                </a:ext>
              </a:extLst>
            </p:cNvPr>
            <p:cNvSpPr/>
            <p:nvPr/>
          </p:nvSpPr>
          <p:spPr>
            <a:xfrm>
              <a:off x="7982291" y="3900921"/>
              <a:ext cx="2110078" cy="211007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10076"/>
                <a:gd name="f7" fmla="val 1055038"/>
                <a:gd name="f8" fmla="val 472357"/>
                <a:gd name="f9" fmla="val 1637719"/>
                <a:gd name="f10" fmla="+- 0 0 -90"/>
                <a:gd name="f11" fmla="*/ f3 1 2110076"/>
                <a:gd name="f12" fmla="*/ f4 1 2110076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2110076"/>
                <a:gd name="f19" fmla="*/ 0 f16 1"/>
                <a:gd name="f20" fmla="*/ 1055038 f16 1"/>
                <a:gd name="f21" fmla="*/ 2110076 f16 1"/>
                <a:gd name="f22" fmla="+- f17 0 f1"/>
                <a:gd name="f23" fmla="*/ f19 1 2110076"/>
                <a:gd name="f24" fmla="*/ f20 1 2110076"/>
                <a:gd name="f25" fmla="*/ f21 1 2110076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2110076" h="2110076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340760" tIns="340760" rIns="340760" bIns="340760" anchor="ctr" anchorCtr="1" compatLnSpc="1">
              <a:noAutofit/>
            </a:bodyPr>
            <a:lstStyle/>
            <a:p>
              <a:pPr marL="0" marR="0" lvl="0" indent="0" algn="ctr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25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Bariéry delegování</a:t>
              </a:r>
              <a:endParaRPr lang="en-US" sz="25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8FDA201-B3A6-4966-A57F-0C8F757030CE}"/>
                </a:ext>
              </a:extLst>
            </p:cNvPr>
            <p:cNvSpPr/>
            <p:nvPr/>
          </p:nvSpPr>
          <p:spPr>
            <a:xfrm>
              <a:off x="8509808" y="3054297"/>
              <a:ext cx="1055034" cy="10550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55038"/>
                <a:gd name="f7" fmla="val 527519"/>
                <a:gd name="f8" fmla="val 236178"/>
                <a:gd name="f9" fmla="val 818860"/>
                <a:gd name="f10" fmla="+- 0 0 -90"/>
                <a:gd name="f11" fmla="*/ f3 1 1055038"/>
                <a:gd name="f12" fmla="*/ f4 1 1055038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55038"/>
                <a:gd name="f19" fmla="*/ 0 f16 1"/>
                <a:gd name="f20" fmla="*/ 527519 f16 1"/>
                <a:gd name="f21" fmla="*/ 1055038 f16 1"/>
                <a:gd name="f22" fmla="+- f17 0 f1"/>
                <a:gd name="f23" fmla="*/ f19 1 1055038"/>
                <a:gd name="f24" fmla="*/ f20 1 1055038"/>
                <a:gd name="f25" fmla="*/ f21 1 1055038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55038" h="1055038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8478" tIns="168478" rIns="168478" bIns="168478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Strach ze ztráty moci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FDBBF6-C7D8-4C07-B56F-FF60DC4080DC}"/>
                </a:ext>
              </a:extLst>
            </p:cNvPr>
            <p:cNvSpPr/>
            <p:nvPr/>
          </p:nvSpPr>
          <p:spPr>
            <a:xfrm>
              <a:off x="9699854" y="3741368"/>
              <a:ext cx="1055034" cy="10550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55038"/>
                <a:gd name="f7" fmla="val 527519"/>
                <a:gd name="f8" fmla="val 236178"/>
                <a:gd name="f9" fmla="val 818860"/>
                <a:gd name="f10" fmla="+- 0 0 -90"/>
                <a:gd name="f11" fmla="*/ f3 1 1055038"/>
                <a:gd name="f12" fmla="*/ f4 1 1055038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55038"/>
                <a:gd name="f19" fmla="*/ 0 f16 1"/>
                <a:gd name="f20" fmla="*/ 527519 f16 1"/>
                <a:gd name="f21" fmla="*/ 1055038 f16 1"/>
                <a:gd name="f22" fmla="+- f17 0 f1"/>
                <a:gd name="f23" fmla="*/ f19 1 1055038"/>
                <a:gd name="f24" fmla="*/ f20 1 1055038"/>
                <a:gd name="f25" fmla="*/ f21 1 1055038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55038" h="1055038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FC000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8478" tIns="168478" rIns="168478" bIns="168478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Vyhýbání se nebezpečí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C06D976-3E13-4236-9447-997E13D2826A}"/>
                </a:ext>
              </a:extLst>
            </p:cNvPr>
            <p:cNvSpPr/>
            <p:nvPr/>
          </p:nvSpPr>
          <p:spPr>
            <a:xfrm>
              <a:off x="9699854" y="5115510"/>
              <a:ext cx="1055034" cy="10550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55038"/>
                <a:gd name="f7" fmla="val 527519"/>
                <a:gd name="f8" fmla="val 236178"/>
                <a:gd name="f9" fmla="val 818860"/>
                <a:gd name="f10" fmla="+- 0 0 -90"/>
                <a:gd name="f11" fmla="*/ f3 1 1055038"/>
                <a:gd name="f12" fmla="*/ f4 1 1055038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55038"/>
                <a:gd name="f19" fmla="*/ 0 f16 1"/>
                <a:gd name="f20" fmla="*/ 527519 f16 1"/>
                <a:gd name="f21" fmla="*/ 1055038 f16 1"/>
                <a:gd name="f22" fmla="+- f17 0 f1"/>
                <a:gd name="f23" fmla="*/ f19 1 1055038"/>
                <a:gd name="f24" fmla="*/ f20 1 1055038"/>
                <a:gd name="f25" fmla="*/ f21 1 1055038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55038" h="1055038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5B9BD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8478" tIns="168478" rIns="168478" bIns="168478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Málo důvěry vůči podřízeným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A11E29F-4CC3-4A92-A378-896419EB0666}"/>
                </a:ext>
              </a:extLst>
            </p:cNvPr>
            <p:cNvSpPr/>
            <p:nvPr/>
          </p:nvSpPr>
          <p:spPr>
            <a:xfrm>
              <a:off x="8509808" y="5802581"/>
              <a:ext cx="1055034" cy="10550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55038"/>
                <a:gd name="f7" fmla="val 527519"/>
                <a:gd name="f8" fmla="val 236178"/>
                <a:gd name="f9" fmla="val 818860"/>
                <a:gd name="f10" fmla="+- 0 0 -90"/>
                <a:gd name="f11" fmla="*/ f3 1 1055038"/>
                <a:gd name="f12" fmla="*/ f4 1 1055038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55038"/>
                <a:gd name="f19" fmla="*/ 0 f16 1"/>
                <a:gd name="f20" fmla="*/ 527519 f16 1"/>
                <a:gd name="f21" fmla="*/ 1055038 f16 1"/>
                <a:gd name="f22" fmla="+- f17 0 f1"/>
                <a:gd name="f23" fmla="*/ f19 1 1055038"/>
                <a:gd name="f24" fmla="*/ f20 1 1055038"/>
                <a:gd name="f25" fmla="*/ f21 1 1055038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55038" h="1055038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70AD47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8478" tIns="168478" rIns="168478" bIns="168478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Diktátorský styl vedení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DB1ACA1-8623-42C3-912B-49DE6735A086}"/>
                </a:ext>
              </a:extLst>
            </p:cNvPr>
            <p:cNvSpPr/>
            <p:nvPr/>
          </p:nvSpPr>
          <p:spPr>
            <a:xfrm>
              <a:off x="7319762" y="5115510"/>
              <a:ext cx="1055034" cy="10550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55038"/>
                <a:gd name="f7" fmla="val 527519"/>
                <a:gd name="f8" fmla="val 236178"/>
                <a:gd name="f9" fmla="val 818860"/>
                <a:gd name="f10" fmla="+- 0 0 -90"/>
                <a:gd name="f11" fmla="*/ f3 1 1055038"/>
                <a:gd name="f12" fmla="*/ f4 1 1055038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55038"/>
                <a:gd name="f19" fmla="*/ 0 f16 1"/>
                <a:gd name="f20" fmla="*/ 527519 f16 1"/>
                <a:gd name="f21" fmla="*/ 1055038 f16 1"/>
                <a:gd name="f22" fmla="+- f17 0 f1"/>
                <a:gd name="f23" fmla="*/ f19 1 1055038"/>
                <a:gd name="f24" fmla="*/ f20 1 1055038"/>
                <a:gd name="f25" fmla="*/ f21 1 1055038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55038" h="1055038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8478" tIns="168478" rIns="168478" bIns="168478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Strach ze zneužití pravomocí podřízenými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625E502-B219-4E5C-89F7-BE38F0FCF1B3}"/>
                </a:ext>
              </a:extLst>
            </p:cNvPr>
            <p:cNvSpPr/>
            <p:nvPr/>
          </p:nvSpPr>
          <p:spPr>
            <a:xfrm>
              <a:off x="7319762" y="3741368"/>
              <a:ext cx="1055034" cy="10550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55038"/>
                <a:gd name="f7" fmla="val 527519"/>
                <a:gd name="f8" fmla="val 236178"/>
                <a:gd name="f9" fmla="val 818860"/>
                <a:gd name="f10" fmla="+- 0 0 -90"/>
                <a:gd name="f11" fmla="*/ f3 1 1055038"/>
                <a:gd name="f12" fmla="*/ f4 1 1055038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55038"/>
                <a:gd name="f19" fmla="*/ 0 f16 1"/>
                <a:gd name="f20" fmla="*/ 527519 f16 1"/>
                <a:gd name="f21" fmla="*/ 1055038 f16 1"/>
                <a:gd name="f22" fmla="+- f17 0 f1"/>
                <a:gd name="f23" fmla="*/ f19 1 1055038"/>
                <a:gd name="f24" fmla="*/ f20 1 1055038"/>
                <a:gd name="f25" fmla="*/ f21 1 1055038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55038" h="1055038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8478" tIns="168478" rIns="168478" bIns="168478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Přehnaná důvěra v podřízené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62C1-5BAC-42CF-9508-87305125A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0F9B8-8178-4275-80E9-6FB95AAFE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Rao, P. S., &amp; Kumar, V. T. (2010). Management theory and practice : (text &amp; cases). Himalaya Publishing House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BYU–Idaho Personnel Services, Effective Supervision: Training</a:t>
            </a:r>
            <a:r>
              <a:rPr lang="cs-CZ" dirty="0"/>
              <a:t> </a:t>
            </a:r>
            <a:r>
              <a:rPr lang="en-US" dirty="0"/>
              <a:t>for Managers and Supervisors at BYU–Idaho, © 2001 by BYU–Idaho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Daft</a:t>
            </a:r>
            <a:r>
              <a:rPr lang="en-US" dirty="0"/>
              <a:t>, R.L. 2016, Management, Twelfth </a:t>
            </a:r>
            <a:r>
              <a:rPr lang="en-US" dirty="0" err="1"/>
              <a:t>edn</a:t>
            </a:r>
            <a:r>
              <a:rPr lang="en-US" dirty="0"/>
              <a:t>, Cengage Learning, Australia</a:t>
            </a:r>
          </a:p>
        </p:txBody>
      </p:sp>
    </p:spTree>
    <p:extLst>
      <p:ext uri="{BB962C8B-B14F-4D97-AF65-F5344CB8AC3E}">
        <p14:creationId xmlns:p14="http://schemas.microsoft.com/office/powerpoint/2010/main" val="48438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E95DC-0824-457B-ADEE-7C9E6E049B5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Co je cílem dnešního semináře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9B3C8-DE0F-40A6-8220-39A2369AC1B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3600" dirty="0"/>
              <a:t>Co je to delegování, pravomoc a odpovědnost</a:t>
            </a:r>
          </a:p>
          <a:p>
            <a:pPr marL="342900" lvl="0" indent="-342900"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3600" dirty="0"/>
              <a:t>Zásady delegování</a:t>
            </a:r>
          </a:p>
          <a:p>
            <a:pPr marL="342900" lvl="0" indent="-342900"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3600" dirty="0"/>
              <a:t>Výhody </a:t>
            </a:r>
            <a:r>
              <a:rPr lang="en-GB" sz="3600" dirty="0"/>
              <a:t>&amp; </a:t>
            </a:r>
            <a:r>
              <a:rPr lang="cs-CZ" sz="3600" dirty="0"/>
              <a:t>bariéry delegování</a:t>
            </a:r>
          </a:p>
          <a:p>
            <a:pPr marL="342900" lvl="0" indent="-342900"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3600" dirty="0"/>
              <a:t>Důvody, proč delegování někdy nefunguje</a:t>
            </a:r>
          </a:p>
          <a:p>
            <a:pPr marL="342900" lvl="0" indent="-342900"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3600" dirty="0"/>
              <a:t>Procvičení na případových studiích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4F32A-1395-421C-AC75-5E5F4143532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557784"/>
            <a:ext cx="10972800" cy="720602"/>
          </a:xfrm>
        </p:spPr>
        <p:txBody>
          <a:bodyPr/>
          <a:lstStyle/>
          <a:p>
            <a:pPr lvl="0"/>
            <a:r>
              <a:rPr lang="cs-CZ" sz="4000"/>
              <a:t>Delegování, pravomoc a odpovědnost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02F43-5689-422D-B5FE-230D09A0EBD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3" y="1429307"/>
            <a:ext cx="7078461" cy="5166808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90000"/>
              </a:lnSpc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2400" b="1" dirty="0"/>
              <a:t>Delegování</a:t>
            </a:r>
            <a:r>
              <a:rPr lang="cs-CZ" sz="2400" dirty="0"/>
              <a:t> – </a:t>
            </a:r>
          </a:p>
          <a:p>
            <a:pPr marL="342900" lvl="0" indent="-342900">
              <a:lnSpc>
                <a:spcPct val="90000"/>
              </a:lnSpc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2400" dirty="0"/>
              <a:t>je proces </a:t>
            </a:r>
            <a:r>
              <a:rPr lang="cs-CZ" sz="2400" dirty="0">
                <a:solidFill>
                  <a:srgbClr val="FF0000"/>
                </a:solidFill>
              </a:rPr>
              <a:t>předání pravomoci podřízeným</a:t>
            </a:r>
            <a:r>
              <a:rPr lang="cs-CZ" sz="2400" dirty="0"/>
              <a:t> zaměstnancům za účelem provedení zadaného úkolu.</a:t>
            </a:r>
          </a:p>
          <a:p>
            <a:pPr marL="342900" lvl="0" indent="-342900">
              <a:lnSpc>
                <a:spcPct val="90000"/>
              </a:lnSpc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2400" b="1" dirty="0"/>
              <a:t>Pravomoc</a:t>
            </a:r>
            <a:r>
              <a:rPr lang="cs-CZ" sz="2400" dirty="0"/>
              <a:t> – </a:t>
            </a:r>
          </a:p>
          <a:p>
            <a:pPr marL="342900" lvl="0" indent="-342900">
              <a:lnSpc>
                <a:spcPct val="90000"/>
              </a:lnSpc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2400" dirty="0"/>
              <a:t>formální a oprávněné </a:t>
            </a:r>
            <a:r>
              <a:rPr lang="cs-CZ" sz="2400" dirty="0">
                <a:solidFill>
                  <a:srgbClr val="FF0000"/>
                </a:solidFill>
              </a:rPr>
              <a:t>právo manažera </a:t>
            </a:r>
            <a:r>
              <a:rPr lang="cs-CZ" sz="2400" dirty="0"/>
              <a:t>dělat rozhodnutí, vydávat pokyny nebo příkazy, a rozdělovat firemní zdroje za účelem dosažení plánů a cílů firmy.</a:t>
            </a:r>
          </a:p>
          <a:p>
            <a:pPr marL="342900" lvl="0" indent="-342900">
              <a:lnSpc>
                <a:spcPct val="90000"/>
              </a:lnSpc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2400" b="1" dirty="0"/>
              <a:t>Odpovědnost </a:t>
            </a:r>
            <a:r>
              <a:rPr lang="cs-CZ" sz="2400" dirty="0"/>
              <a:t>– </a:t>
            </a:r>
          </a:p>
          <a:p>
            <a:pPr marL="457200" lvl="0" indent="-457200">
              <a:lnSpc>
                <a:spcPct val="90000"/>
              </a:lnSpc>
              <a:buClr>
                <a:srgbClr val="27BBDC"/>
              </a:buClr>
              <a:buSzPct val="100000"/>
              <a:buFont typeface="Avenir Next LT Pro" pitchFamily="34"/>
              <a:buAutoNum type="arabicPeriod"/>
            </a:pPr>
            <a:r>
              <a:rPr lang="cs-CZ" sz="2400" b="1" dirty="0" err="1"/>
              <a:t>Responsibility</a:t>
            </a:r>
            <a:r>
              <a:rPr lang="cs-CZ" sz="2400" dirty="0"/>
              <a:t> – </a:t>
            </a:r>
            <a:r>
              <a:rPr lang="cs-CZ" sz="2400" dirty="0">
                <a:solidFill>
                  <a:srgbClr val="FF0000"/>
                </a:solidFill>
              </a:rPr>
              <a:t>odpovědnost</a:t>
            </a:r>
            <a:r>
              <a:rPr lang="cs-CZ" sz="2400" dirty="0"/>
              <a:t> </a:t>
            </a:r>
            <a:r>
              <a:rPr lang="en-US" sz="2400" dirty="0"/>
              <a:t>pod</a:t>
            </a:r>
            <a:r>
              <a:rPr lang="cs-CZ" sz="2400" dirty="0"/>
              <a:t>řízeného provést úkoly tak, jak byly zadané.</a:t>
            </a:r>
          </a:p>
          <a:p>
            <a:pPr marL="457200" lvl="0" indent="-457200">
              <a:lnSpc>
                <a:spcPct val="90000"/>
              </a:lnSpc>
              <a:buClr>
                <a:srgbClr val="27BBDC"/>
              </a:buClr>
              <a:buSzPct val="100000"/>
              <a:buFont typeface="Avenir Next LT Pro" pitchFamily="34"/>
              <a:buAutoNum type="arabicPeriod"/>
            </a:pPr>
            <a:r>
              <a:rPr lang="cs-CZ" sz="2400" b="1" dirty="0" err="1"/>
              <a:t>Accountability</a:t>
            </a:r>
            <a:r>
              <a:rPr lang="cs-CZ" sz="2400" dirty="0"/>
              <a:t> – podřízení s pravomocí a odpovědností (</a:t>
            </a:r>
            <a:r>
              <a:rPr lang="cs-CZ" sz="2400" dirty="0" err="1"/>
              <a:t>responsibility</a:t>
            </a:r>
            <a:r>
              <a:rPr lang="cs-CZ" sz="2400" dirty="0"/>
              <a:t>) musí být zodpovědní za výsledky jejich úkolů.</a:t>
            </a:r>
            <a:endParaRPr lang="en-US" sz="2400" dirty="0"/>
          </a:p>
        </p:txBody>
      </p:sp>
      <p:pic>
        <p:nvPicPr>
          <p:cNvPr id="4" name="Picture 4" descr="A picture containing text, businesscard, screenshot&#10;&#10;Description automatically generated">
            <a:extLst>
              <a:ext uri="{FF2B5EF4-FFF2-40B4-BE49-F238E27FC236}">
                <a16:creationId xmlns:a16="http://schemas.microsoft.com/office/drawing/2014/main" id="{F77D7D21-145E-4EE8-A84D-1BFB6CF42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6680" y="1731146"/>
            <a:ext cx="4585320" cy="393280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BFAFA-ABFD-4E68-ADF3-07037F7735E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557784"/>
            <a:ext cx="10972800" cy="711723"/>
          </a:xfrm>
        </p:spPr>
        <p:txBody>
          <a:bodyPr/>
          <a:lstStyle/>
          <a:p>
            <a:pPr lvl="0"/>
            <a:r>
              <a:rPr lang="cs-CZ" sz="4000"/>
              <a:t>Zásady pro efektivní delegování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544D-495A-424C-B73C-D0BABFE4CDF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3" y="1340528"/>
            <a:ext cx="8925010" cy="5517471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2200" dirty="0">
                <a:solidFill>
                  <a:srgbClr val="FF0000"/>
                </a:solidFill>
              </a:rPr>
              <a:t>Zásada očekávaných výsledků </a:t>
            </a:r>
            <a:r>
              <a:rPr lang="cs-CZ" sz="2200" dirty="0"/>
              <a:t>– manažer musí přesně vědět jaký úkol bude delegovat podřízeným a jaký má být výsledek.</a:t>
            </a:r>
          </a:p>
          <a:p>
            <a:pPr marL="342900" lvl="0" indent="-342900">
              <a:lnSpc>
                <a:spcPct val="100000"/>
              </a:lnSpc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2200" dirty="0">
                <a:solidFill>
                  <a:srgbClr val="FF0000"/>
                </a:solidFill>
              </a:rPr>
              <a:t>Míra pravomocí </a:t>
            </a:r>
            <a:r>
              <a:rPr lang="cs-CZ" sz="2200" dirty="0"/>
              <a:t>musí odpovídat </a:t>
            </a:r>
            <a:r>
              <a:rPr lang="cs-CZ" sz="2200" dirty="0">
                <a:solidFill>
                  <a:srgbClr val="FF0000"/>
                </a:solidFill>
              </a:rPr>
              <a:t>míře odpovědnosti</a:t>
            </a:r>
            <a:r>
              <a:rPr lang="cs-CZ" sz="2200" dirty="0"/>
              <a:t>.</a:t>
            </a:r>
          </a:p>
          <a:p>
            <a:pPr marL="342900" lvl="0" indent="-342900">
              <a:lnSpc>
                <a:spcPct val="100000"/>
              </a:lnSpc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2200" dirty="0">
                <a:solidFill>
                  <a:srgbClr val="FF0000"/>
                </a:solidFill>
              </a:rPr>
              <a:t>Absolutní odpovědnost </a:t>
            </a:r>
            <a:r>
              <a:rPr lang="cs-CZ" sz="2200" dirty="0"/>
              <a:t>manažera. </a:t>
            </a:r>
          </a:p>
          <a:p>
            <a:pPr marL="342900" lvl="0" indent="-342900">
              <a:lnSpc>
                <a:spcPct val="100000"/>
              </a:lnSpc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2200" dirty="0"/>
              <a:t>Delegování pravomoci a odpovědnosti musí u podřízených vyvolat </a:t>
            </a:r>
            <a:r>
              <a:rPr lang="cs-CZ" sz="2200" dirty="0">
                <a:solidFill>
                  <a:srgbClr val="FF0000"/>
                </a:solidFill>
              </a:rPr>
              <a:t>pocit zodpovědnosti za své úkony a úkoly</a:t>
            </a:r>
            <a:r>
              <a:rPr lang="cs-CZ" sz="2200" dirty="0"/>
              <a:t>.</a:t>
            </a:r>
          </a:p>
          <a:p>
            <a:pPr marL="342900" lvl="0" indent="-342900">
              <a:lnSpc>
                <a:spcPct val="100000"/>
              </a:lnSpc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2200" dirty="0">
                <a:solidFill>
                  <a:srgbClr val="FF0000"/>
                </a:solidFill>
              </a:rPr>
              <a:t>Zásada řízení jednou osobou</a:t>
            </a:r>
            <a:r>
              <a:rPr lang="cs-CZ" sz="2200" dirty="0"/>
              <a:t> – podřízený by měl dostávat úkoly, pokyny a příkazy jenom od jedné nadřízené osoby.</a:t>
            </a:r>
          </a:p>
          <a:p>
            <a:pPr marL="342900" lvl="0" indent="-342900">
              <a:lnSpc>
                <a:spcPct val="100000"/>
              </a:lnSpc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sz="2200" dirty="0">
                <a:solidFill>
                  <a:srgbClr val="FF0000"/>
                </a:solidFill>
              </a:rPr>
              <a:t>Meze pravomocí </a:t>
            </a:r>
            <a:r>
              <a:rPr lang="cs-CZ" sz="2200" dirty="0"/>
              <a:t>– nadřízený deleguje jenom část svých pravomocí a podřízený by měl znát, které pravomoci má.</a:t>
            </a:r>
            <a:endParaRPr lang="en-US" sz="2200" dirty="0"/>
          </a:p>
        </p:txBody>
      </p:sp>
      <p:pic>
        <p:nvPicPr>
          <p:cNvPr id="4" name="Picture 4" descr="Diagram&#10;&#10;Description automatically generated">
            <a:extLst>
              <a:ext uri="{FF2B5EF4-FFF2-40B4-BE49-F238E27FC236}">
                <a16:creationId xmlns:a16="http://schemas.microsoft.com/office/drawing/2014/main" id="{A96ECB2D-4DDA-400F-A721-ED422EEE9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8969" y="4257400"/>
            <a:ext cx="3393036" cy="2600599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C2F51-A031-4973-9500-B05EEEBC9BC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557785"/>
            <a:ext cx="10972800" cy="748502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/>
              <a:t>Výhody delegování</a:t>
            </a:r>
            <a:endParaRPr lang="en-US" dirty="0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9515A71D-276A-4020-B10B-B3EECA857A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3" y="2106613"/>
          <a:ext cx="10972800" cy="428379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837974914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122722444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743554074"/>
                    </a:ext>
                  </a:extLst>
                </a:gridCol>
              </a:tblGrid>
              <a:tr h="778593">
                <a:tc>
                  <a:txBody>
                    <a:bodyPr/>
                    <a:lstStyle/>
                    <a:p>
                      <a:pPr lvl="0" algn="ctr"/>
                      <a:r>
                        <a:rPr lang="en-US" sz="3200"/>
                        <a:t>Mana</a:t>
                      </a:r>
                      <a:r>
                        <a:rPr lang="cs-CZ" sz="3200"/>
                        <a:t>žer</a:t>
                      </a:r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3200"/>
                        <a:t>Zaměstnanci</a:t>
                      </a:r>
                      <a:endParaRPr lang="en-US" sz="3200"/>
                    </a:p>
                  </a:txBody>
                  <a:tcPr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3200"/>
                        <a:t>Firma</a:t>
                      </a:r>
                      <a:endParaRPr lang="en-US" sz="3200"/>
                    </a:p>
                  </a:txBody>
                  <a:tcPr>
                    <a:solidFill>
                      <a:srgbClr val="3857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425405"/>
                  </a:ext>
                </a:extLst>
              </a:tr>
              <a:tr h="3071707"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Méně stresu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Efektivní a včasné rozhodování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Více důvěry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Více času na strategické řízení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Rozvoj pracovních schopností a dovedností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Získání sebedůvěry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Motivace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Pocit zadostiučinění a realizace</a:t>
                      </a:r>
                      <a:endParaRPr lang="en-US" sz="2800"/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Efektivní fungování firmy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Posiluje týmovou práci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Spokojenost zaměstnanců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800"/>
                        <a:t>Přináší inovace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endParaRPr lang="en-US" sz="2800"/>
                    </a:p>
                  </a:txBody>
                  <a:tcPr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35433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EE9D0-4BAF-43F7-9B8C-D225607304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557784"/>
            <a:ext cx="10972800" cy="711723"/>
          </a:xfrm>
        </p:spPr>
        <p:txBody>
          <a:bodyPr/>
          <a:lstStyle/>
          <a:p>
            <a:pPr lvl="0"/>
            <a:r>
              <a:rPr lang="cs-CZ" sz="4000"/>
              <a:t>Bariéry delegování</a:t>
            </a:r>
            <a:endParaRPr lang="en-US" sz="4000"/>
          </a:p>
        </p:txBody>
      </p:sp>
      <p:grpSp>
        <p:nvGrpSpPr>
          <p:cNvPr id="3" name="Diagram 7">
            <a:extLst>
              <a:ext uri="{FF2B5EF4-FFF2-40B4-BE49-F238E27FC236}">
                <a16:creationId xmlns:a16="http://schemas.microsoft.com/office/drawing/2014/main" id="{03B54677-CE02-42AB-B9CF-1ED1ADD49DBD}"/>
              </a:ext>
            </a:extLst>
          </p:cNvPr>
          <p:cNvGrpSpPr/>
          <p:nvPr/>
        </p:nvGrpSpPr>
        <p:grpSpPr>
          <a:xfrm>
            <a:off x="3622772" y="1270046"/>
            <a:ext cx="4946461" cy="5417591"/>
            <a:chOff x="3622772" y="1270046"/>
            <a:chExt cx="4946461" cy="5417591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04EAC0C-0D7C-493B-8B04-6457691C736E}"/>
                </a:ext>
              </a:extLst>
            </p:cNvPr>
            <p:cNvSpPr/>
            <p:nvPr/>
          </p:nvSpPr>
          <p:spPr>
            <a:xfrm>
              <a:off x="4593168" y="2476003"/>
              <a:ext cx="3005669" cy="300566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5666"/>
                <a:gd name="f7" fmla="val 1502833"/>
                <a:gd name="f8" fmla="val 672841"/>
                <a:gd name="f9" fmla="val 2332825"/>
                <a:gd name="f10" fmla="+- 0 0 -90"/>
                <a:gd name="f11" fmla="*/ f3 1 3005666"/>
                <a:gd name="f12" fmla="*/ f4 1 3005666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3005666"/>
                <a:gd name="f19" fmla="*/ 0 f16 1"/>
                <a:gd name="f20" fmla="*/ 1502833 f16 1"/>
                <a:gd name="f21" fmla="*/ 3005666 f16 1"/>
                <a:gd name="f22" fmla="+- f17 0 f1"/>
                <a:gd name="f23" fmla="*/ f19 1 3005666"/>
                <a:gd name="f24" fmla="*/ f20 1 3005666"/>
                <a:gd name="f25" fmla="*/ f21 1 3005666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3005666" h="3005666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485893" tIns="485893" rIns="485893" bIns="485893" anchor="ctr" anchorCtr="1" compatLnSpc="1">
              <a:noAutofit/>
            </a:bodyPr>
            <a:lstStyle/>
            <a:p>
              <a:pPr marL="0" marR="0" lvl="0" indent="0" algn="ctr" defTabSz="16002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36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Bariéry delegování</a:t>
              </a:r>
              <a:endPara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F209803-67FE-4F07-AE8F-F395661A71BA}"/>
                </a:ext>
              </a:extLst>
            </p:cNvPr>
            <p:cNvSpPr/>
            <p:nvPr/>
          </p:nvSpPr>
          <p:spPr>
            <a:xfrm>
              <a:off x="5344585" y="1270046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2946" tIns="242946" rIns="242946" bIns="242946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Strach ze ztráty moci</a:t>
              </a:r>
              <a:endPara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A1B9249-985E-4263-A36E-4B10FC33C793}"/>
                </a:ext>
              </a:extLst>
            </p:cNvPr>
            <p:cNvSpPr/>
            <p:nvPr/>
          </p:nvSpPr>
          <p:spPr>
            <a:xfrm>
              <a:off x="7039726" y="2248729"/>
              <a:ext cx="1529507" cy="146112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FC000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0404" tIns="240404" rIns="240404" bIns="240404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Vyhýbání se nebezpečí</a:t>
              </a:r>
              <a:r>
                <a:rPr lang="en-US" sz="1600" b="1" dirty="0">
                  <a:solidFill>
                    <a:srgbClr val="000000"/>
                  </a:solidFill>
                  <a:latin typeface="Calibri"/>
                </a:rPr>
                <a:t> ze </a:t>
              </a:r>
              <a:r>
                <a:rPr lang="en-US" sz="1600" b="1" dirty="0" err="1">
                  <a:solidFill>
                    <a:srgbClr val="000000"/>
                  </a:solidFill>
                  <a:latin typeface="Calibri"/>
                </a:rPr>
                <a:t>strany</a:t>
              </a:r>
              <a:r>
                <a:rPr lang="en-US" sz="1600" b="1" dirty="0">
                  <a:solidFill>
                    <a:srgbClr val="000000"/>
                  </a:solidFill>
                  <a:latin typeface="Calibri"/>
                </a:rPr>
                <a:t> pod</a:t>
              </a:r>
              <a:r>
                <a:rPr lang="cs-CZ" sz="1600" b="1" dirty="0">
                  <a:solidFill>
                    <a:srgbClr val="000000"/>
                  </a:solidFill>
                  <a:latin typeface="Calibri"/>
                </a:rPr>
                <a:t>řízených</a:t>
              </a:r>
              <a:endParaRPr lang="en-US" sz="1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6CE215E-78B6-4902-A87C-53CF7740EA4D}"/>
                </a:ext>
              </a:extLst>
            </p:cNvPr>
            <p:cNvSpPr/>
            <p:nvPr/>
          </p:nvSpPr>
          <p:spPr>
            <a:xfrm>
              <a:off x="7039727" y="4206111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5B9BD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0404" tIns="240404" rIns="240404" bIns="240404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Málo důvěry vůči podřízeným</a:t>
              </a:r>
              <a:endParaRPr lang="en-US" sz="1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DC58958-9D35-4250-8B19-9AAE0CDCCC06}"/>
                </a:ext>
              </a:extLst>
            </p:cNvPr>
            <p:cNvSpPr/>
            <p:nvPr/>
          </p:nvSpPr>
          <p:spPr>
            <a:xfrm>
              <a:off x="5344585" y="5184803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70AD47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0404" tIns="240404" rIns="240404" bIns="240404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Diktátorský styl vedení</a:t>
              </a:r>
              <a:endParaRPr lang="en-US" sz="1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6EECA7C-90E9-4B83-9BA2-E48E23642B70}"/>
                </a:ext>
              </a:extLst>
            </p:cNvPr>
            <p:cNvSpPr/>
            <p:nvPr/>
          </p:nvSpPr>
          <p:spPr>
            <a:xfrm>
              <a:off x="3622772" y="4206111"/>
              <a:ext cx="1529505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0404" tIns="240404" rIns="240404" bIns="240404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Strach ze zneužití pravomocí podřízenými</a:t>
              </a:r>
              <a:endParaRPr lang="en-US" sz="1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37B0E1F-BB10-4240-BAEE-431222D1869B}"/>
                </a:ext>
              </a:extLst>
            </p:cNvPr>
            <p:cNvSpPr/>
            <p:nvPr/>
          </p:nvSpPr>
          <p:spPr>
            <a:xfrm>
              <a:off x="3649443" y="2248729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0404" tIns="240404" rIns="240404" bIns="240404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Přehnaná důvěra v podřízené</a:t>
              </a:r>
              <a:endParaRPr lang="en-US" sz="1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7EA85-5C60-47F4-BFA1-E8FD941B45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0624" y="193797"/>
            <a:ext cx="10972800" cy="782744"/>
          </a:xfrm>
        </p:spPr>
        <p:txBody>
          <a:bodyPr/>
          <a:lstStyle/>
          <a:p>
            <a:pPr lvl="0"/>
            <a:r>
              <a:rPr lang="cs-CZ"/>
              <a:t>Důvody, proč delegování nefunguje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64E-46B9-4FE5-97DA-AC03A28560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3" y="976542"/>
            <a:ext cx="10972800" cy="5166195"/>
          </a:xfrm>
        </p:spPr>
        <p:txBody>
          <a:bodyPr/>
          <a:lstStyle/>
          <a:p>
            <a:pPr marL="342900" lvl="0" indent="-342900">
              <a:buClr>
                <a:srgbClr val="27BBDC"/>
              </a:buClr>
              <a:buSzPct val="100000"/>
              <a:buFont typeface="Wingdings" pitchFamily="2"/>
              <a:buChar char="Ø"/>
            </a:pPr>
            <a:r>
              <a:rPr lang="cs-CZ" b="1"/>
              <a:t>Delegování ze strany manažerů většinou nefunguje z důvodu, že neuplatňují zásady pro delegování.</a:t>
            </a:r>
            <a:endParaRPr lang="cs-CZ"/>
          </a:p>
        </p:txBody>
      </p:sp>
      <p:grpSp>
        <p:nvGrpSpPr>
          <p:cNvPr id="4" name="Diagram 3">
            <a:extLst>
              <a:ext uri="{FF2B5EF4-FFF2-40B4-BE49-F238E27FC236}">
                <a16:creationId xmlns:a16="http://schemas.microsoft.com/office/drawing/2014/main" id="{FA9AFC57-5C5F-42D4-AAD7-DE3F9BFB9CC5}"/>
              </a:ext>
            </a:extLst>
          </p:cNvPr>
          <p:cNvGrpSpPr/>
          <p:nvPr/>
        </p:nvGrpSpPr>
        <p:grpSpPr>
          <a:xfrm>
            <a:off x="3458315" y="1439869"/>
            <a:ext cx="4955774" cy="5417590"/>
            <a:chOff x="3458315" y="1439869"/>
            <a:chExt cx="4955774" cy="541759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71C48D8-2A26-4BB9-B407-48ED05582AC8}"/>
                </a:ext>
              </a:extLst>
            </p:cNvPr>
            <p:cNvSpPr/>
            <p:nvPr/>
          </p:nvSpPr>
          <p:spPr>
            <a:xfrm>
              <a:off x="4402040" y="2645834"/>
              <a:ext cx="3005669" cy="300566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5666"/>
                <a:gd name="f7" fmla="val 1502833"/>
                <a:gd name="f8" fmla="val 672841"/>
                <a:gd name="f9" fmla="val 2332825"/>
                <a:gd name="f10" fmla="+- 0 0 -90"/>
                <a:gd name="f11" fmla="*/ f3 1 3005666"/>
                <a:gd name="f12" fmla="*/ f4 1 3005666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3005666"/>
                <a:gd name="f19" fmla="*/ 0 f16 1"/>
                <a:gd name="f20" fmla="*/ 1502833 f16 1"/>
                <a:gd name="f21" fmla="*/ 3005666 f16 1"/>
                <a:gd name="f22" fmla="+- f17 0 f1"/>
                <a:gd name="f23" fmla="*/ f19 1 3005666"/>
                <a:gd name="f24" fmla="*/ f20 1 3005666"/>
                <a:gd name="f25" fmla="*/ f21 1 3005666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3005666" h="3005666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496052" tIns="496052" rIns="496052" bIns="496052" anchor="ctr" anchorCtr="1" compatLnSpc="1">
              <a:noAutofit/>
            </a:bodyPr>
            <a:lstStyle/>
            <a:p>
              <a:pPr marL="0" marR="0" lvl="0" indent="0" algn="ctr" defTabSz="195580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4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Manažer</a:t>
              </a:r>
              <a:endPara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F80D845-C91B-4185-A90E-2DFC6043C02E}"/>
                </a:ext>
              </a:extLst>
            </p:cNvPr>
            <p:cNvSpPr/>
            <p:nvPr/>
          </p:nvSpPr>
          <p:spPr>
            <a:xfrm>
              <a:off x="5153457" y="1439869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37862" tIns="237862" rIns="237862" bIns="23786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Obavy z  chyb podřízených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AEAE76D-4BBA-4128-8FF0-AB8ECA2B43D5}"/>
                </a:ext>
              </a:extLst>
            </p:cNvPr>
            <p:cNvSpPr/>
            <p:nvPr/>
          </p:nvSpPr>
          <p:spPr>
            <a:xfrm>
              <a:off x="6848599" y="2418560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FC000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37862" tIns="237862" rIns="237862" bIns="23786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důvěřovat podřízeným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3C87496-11DF-412E-9B61-437A05F51560}"/>
                </a:ext>
              </a:extLst>
            </p:cNvPr>
            <p:cNvSpPr/>
            <p:nvPr/>
          </p:nvSpPr>
          <p:spPr>
            <a:xfrm>
              <a:off x="6785936" y="4350056"/>
              <a:ext cx="1628153" cy="15545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28154"/>
                <a:gd name="f7" fmla="val 1554591"/>
                <a:gd name="f8" fmla="val 777296"/>
                <a:gd name="f9" fmla="val 348007"/>
                <a:gd name="f10" fmla="val 364475"/>
                <a:gd name="f11" fmla="val 814077"/>
                <a:gd name="f12" fmla="val 1263679"/>
                <a:gd name="f13" fmla="val 1206585"/>
                <a:gd name="f14" fmla="val 1554592"/>
                <a:gd name="f15" fmla="+- 0 0 -90"/>
                <a:gd name="f16" fmla="*/ f3 1 1628154"/>
                <a:gd name="f17" fmla="*/ f4 1 1554591"/>
                <a:gd name="f18" fmla="val f5"/>
                <a:gd name="f19" fmla="val f6"/>
                <a:gd name="f20" fmla="val f7"/>
                <a:gd name="f21" fmla="*/ f15 f0 1"/>
                <a:gd name="f22" fmla="+- f20 0 f18"/>
                <a:gd name="f23" fmla="+- f19 0 f18"/>
                <a:gd name="f24" fmla="*/ f21 1 f2"/>
                <a:gd name="f25" fmla="*/ f23 1 1628154"/>
                <a:gd name="f26" fmla="*/ f22 1 1554591"/>
                <a:gd name="f27" fmla="*/ 0 f23 1"/>
                <a:gd name="f28" fmla="*/ 777296 f22 1"/>
                <a:gd name="f29" fmla="*/ 814077 f23 1"/>
                <a:gd name="f30" fmla="*/ 0 f22 1"/>
                <a:gd name="f31" fmla="*/ 1628154 f23 1"/>
                <a:gd name="f32" fmla="*/ 1554592 f22 1"/>
                <a:gd name="f33" fmla="+- f24 0 f1"/>
                <a:gd name="f34" fmla="*/ f27 1 1628154"/>
                <a:gd name="f35" fmla="*/ f28 1 1554591"/>
                <a:gd name="f36" fmla="*/ f29 1 1628154"/>
                <a:gd name="f37" fmla="*/ f30 1 1554591"/>
                <a:gd name="f38" fmla="*/ f31 1 1628154"/>
                <a:gd name="f39" fmla="*/ f32 1 1554591"/>
                <a:gd name="f40" fmla="*/ f18 1 f25"/>
                <a:gd name="f41" fmla="*/ f19 1 f25"/>
                <a:gd name="f42" fmla="*/ f18 1 f26"/>
                <a:gd name="f43" fmla="*/ f20 1 f26"/>
                <a:gd name="f44" fmla="*/ f34 1 f25"/>
                <a:gd name="f45" fmla="*/ f35 1 f26"/>
                <a:gd name="f46" fmla="*/ f36 1 f25"/>
                <a:gd name="f47" fmla="*/ f37 1 f26"/>
                <a:gd name="f48" fmla="*/ f38 1 f25"/>
                <a:gd name="f49" fmla="*/ f39 1 f26"/>
                <a:gd name="f50" fmla="*/ f40 f16 1"/>
                <a:gd name="f51" fmla="*/ f41 f16 1"/>
                <a:gd name="f52" fmla="*/ f43 f17 1"/>
                <a:gd name="f53" fmla="*/ f42 f17 1"/>
                <a:gd name="f54" fmla="*/ f44 f16 1"/>
                <a:gd name="f55" fmla="*/ f45 f17 1"/>
                <a:gd name="f56" fmla="*/ f46 f16 1"/>
                <a:gd name="f57" fmla="*/ f47 f17 1"/>
                <a:gd name="f58" fmla="*/ f48 f16 1"/>
                <a:gd name="f59" fmla="*/ f49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4" y="f55"/>
                </a:cxn>
                <a:cxn ang="f33">
                  <a:pos x="f56" y="f57"/>
                </a:cxn>
                <a:cxn ang="f33">
                  <a:pos x="f58" y="f55"/>
                </a:cxn>
                <a:cxn ang="f33">
                  <a:pos x="f56" y="f59"/>
                </a:cxn>
                <a:cxn ang="f33">
                  <a:pos x="f54" y="f55"/>
                </a:cxn>
              </a:cxnLst>
              <a:rect l="f50" t="f53" r="f51" b="f52"/>
              <a:pathLst>
                <a:path w="1628154" h="1554591">
                  <a:moveTo>
                    <a:pt x="f5" y="f8"/>
                  </a:moveTo>
                  <a:cubicBezTo>
                    <a:pt x="f5" y="f9"/>
                    <a:pt x="f10" y="f5"/>
                    <a:pt x="f11" y="f5"/>
                  </a:cubicBezTo>
                  <a:cubicBezTo>
                    <a:pt x="f12" y="f5"/>
                    <a:pt x="f6" y="f9"/>
                    <a:pt x="f6" y="f8"/>
                  </a:cubicBezTo>
                  <a:cubicBezTo>
                    <a:pt x="f6" y="f13"/>
                    <a:pt x="f12" y="f14"/>
                    <a:pt x="f11" y="f14"/>
                  </a:cubicBezTo>
                  <a:cubicBezTo>
                    <a:pt x="f10" y="f14"/>
                    <a:pt x="f5" y="f13"/>
                    <a:pt x="f5" y="f8"/>
                  </a:cubicBezTo>
                  <a:close/>
                </a:path>
              </a:pathLst>
            </a:custGeom>
            <a:solidFill>
              <a:srgbClr val="5B9BD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56214" tIns="245443" rIns="256214" bIns="245443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vzdát se autoritářského stylu vedení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DF11BA8-2891-469E-AA49-871D44DFAB03}"/>
                </a:ext>
              </a:extLst>
            </p:cNvPr>
            <p:cNvSpPr/>
            <p:nvPr/>
          </p:nvSpPr>
          <p:spPr>
            <a:xfrm>
              <a:off x="5153457" y="5354625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70AD47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39133" tIns="239133" rIns="239133" bIns="239133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5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Podceňování schopností podřízených</a:t>
              </a:r>
              <a:endParaRPr lang="en-US" sz="15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1DE4D7E-CFCF-408F-802D-DA075F57D414}"/>
                </a:ext>
              </a:extLst>
            </p:cNvPr>
            <p:cNvSpPr/>
            <p:nvPr/>
          </p:nvSpPr>
          <p:spPr>
            <a:xfrm>
              <a:off x="3458315" y="4375943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37862" tIns="237862" rIns="237862" bIns="23786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být otevřený a přístupný novým nápadům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006A714-5C2D-4042-B609-63D42A3CF19C}"/>
                </a:ext>
              </a:extLst>
            </p:cNvPr>
            <p:cNvSpPr/>
            <p:nvPr/>
          </p:nvSpPr>
          <p:spPr>
            <a:xfrm>
              <a:off x="3458315" y="2418560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37862" tIns="237862" rIns="237862" bIns="23786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stanovit jasně danou kontrolu delegování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F5D2-A79B-4EE0-AB81-F4ED7C30419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Případové studie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35CAD-25D9-49D7-BB34-6D9793A3B04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Clr>
                <a:srgbClr val="27BBDC"/>
              </a:buClr>
              <a:buSzPct val="100000"/>
              <a:buAutoNum type="arabicPeriod"/>
            </a:pPr>
            <a:r>
              <a:rPr lang="cs-CZ" sz="3200"/>
              <a:t>Delegování napříč firmou</a:t>
            </a:r>
          </a:p>
          <a:p>
            <a:pPr marL="514350" lvl="0" indent="-514350">
              <a:buClr>
                <a:srgbClr val="27BBDC"/>
              </a:buClr>
              <a:buSzPct val="100000"/>
              <a:buAutoNum type="arabicPeriod"/>
            </a:pPr>
            <a:endParaRPr lang="cs-CZ" sz="3200"/>
          </a:p>
          <a:p>
            <a:pPr marL="514350" lvl="0" indent="-514350">
              <a:buClr>
                <a:srgbClr val="27BBDC"/>
              </a:buClr>
              <a:buSzPct val="100000"/>
              <a:buAutoNum type="arabicPeriod"/>
            </a:pPr>
            <a:r>
              <a:rPr lang="cs-CZ" sz="3200"/>
              <a:t>Na delegování zapomeňte!</a:t>
            </a:r>
          </a:p>
          <a:p>
            <a:pPr marL="514350" lvl="0" indent="-514350">
              <a:buClr>
                <a:srgbClr val="27BBDC"/>
              </a:buClr>
              <a:buSzPct val="100000"/>
              <a:buAutoNum type="arabicPeriod"/>
            </a:pPr>
            <a:endParaRPr lang="cs-CZ" sz="3200"/>
          </a:p>
          <a:p>
            <a:pPr marL="514350" lvl="0" indent="-514350">
              <a:buClr>
                <a:srgbClr val="27BBDC"/>
              </a:buClr>
              <a:buSzPct val="100000"/>
              <a:buAutoNum type="arabicPeriod"/>
            </a:pPr>
            <a:r>
              <a:rPr lang="cs-CZ" sz="3200"/>
              <a:t>Manažer „Udělej si sám“</a:t>
            </a:r>
            <a:endParaRPr lang="en-US"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FC362-B74F-482A-8ADA-4D14C494E7E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010" y="-391875"/>
            <a:ext cx="10972800" cy="1325559"/>
          </a:xfrm>
        </p:spPr>
        <p:txBody>
          <a:bodyPr/>
          <a:lstStyle/>
          <a:p>
            <a:pPr lvl="0"/>
            <a:r>
              <a:rPr lang="cs-CZ"/>
              <a:t>Případové studie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8EDEF-39B8-4788-8318-E17B45C48EE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0" y="999539"/>
            <a:ext cx="10972800" cy="4036536"/>
          </a:xfrm>
        </p:spPr>
        <p:txBody>
          <a:bodyPr/>
          <a:lstStyle/>
          <a:p>
            <a:pPr marL="514350" lvl="0" indent="-514350">
              <a:buClr>
                <a:srgbClr val="27BBDC"/>
              </a:buClr>
              <a:buSzPct val="100000"/>
              <a:buAutoNum type="arabicPeriod"/>
            </a:pPr>
            <a:r>
              <a:rPr lang="cs-CZ" sz="3200"/>
              <a:t>Delegování napříč firmou</a:t>
            </a:r>
          </a:p>
          <a:p>
            <a:pPr lvl="0"/>
            <a:r>
              <a:rPr lang="cs-CZ" b="1"/>
              <a:t>Výhody delegování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63D31D-F2A9-4F09-A653-58629C95F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216" y="270900"/>
            <a:ext cx="6380308" cy="3102047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5364CB5-F11C-4FDC-B82D-1DA963EAFBEE}"/>
              </a:ext>
            </a:extLst>
          </p:cNvPr>
          <p:cNvGraphicFramePr>
            <a:graphicFrameLocks noGrp="1"/>
          </p:cNvGraphicFramePr>
          <p:nvPr/>
        </p:nvGraphicFramePr>
        <p:xfrm>
          <a:off x="0" y="2108386"/>
          <a:ext cx="5803038" cy="474961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934349">
                  <a:extLst>
                    <a:ext uri="{9D8B030D-6E8A-4147-A177-3AD203B41FA5}">
                      <a16:colId xmlns:a16="http://schemas.microsoft.com/office/drawing/2014/main" val="1677159316"/>
                    </a:ext>
                  </a:extLst>
                </a:gridCol>
                <a:gridCol w="1934349">
                  <a:extLst>
                    <a:ext uri="{9D8B030D-6E8A-4147-A177-3AD203B41FA5}">
                      <a16:colId xmlns:a16="http://schemas.microsoft.com/office/drawing/2014/main" val="8935333"/>
                    </a:ext>
                  </a:extLst>
                </a:gridCol>
                <a:gridCol w="1934349">
                  <a:extLst>
                    <a:ext uri="{9D8B030D-6E8A-4147-A177-3AD203B41FA5}">
                      <a16:colId xmlns:a16="http://schemas.microsoft.com/office/drawing/2014/main" val="2386115476"/>
                    </a:ext>
                  </a:extLst>
                </a:gridCol>
              </a:tblGrid>
              <a:tr h="977859">
                <a:tc>
                  <a:txBody>
                    <a:bodyPr/>
                    <a:lstStyle/>
                    <a:p>
                      <a:pPr lvl="0" algn="ctr"/>
                      <a:r>
                        <a:rPr lang="en-US" sz="2000"/>
                        <a:t>Mana</a:t>
                      </a:r>
                      <a:r>
                        <a:rPr lang="cs-CZ" sz="2000"/>
                        <a:t>žer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2000"/>
                        <a:t>Zaměstnanci</a:t>
                      </a:r>
                      <a:endParaRPr lang="en-US" sz="2000"/>
                    </a:p>
                  </a:txBody>
                  <a:tcPr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2000"/>
                        <a:t>Firma</a:t>
                      </a:r>
                      <a:endParaRPr lang="en-US" sz="2000"/>
                    </a:p>
                  </a:txBody>
                  <a:tcPr>
                    <a:solidFill>
                      <a:srgbClr val="3857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887960"/>
                  </a:ext>
                </a:extLst>
              </a:tr>
              <a:tr h="3771753"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Méně stresu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Efektivní a včasné rozhodování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Více důvěry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Více času na strategické řízení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Rozvoj pracovních schopností a dovedností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Získání sebedůvěry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Motivace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Pocit zadostiučinění a realizace</a:t>
                      </a:r>
                      <a:endParaRPr lang="en-US" sz="2000"/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Efektivní fungování firmy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Posiluje týmovou práci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Spokojenost zaměstnanců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000"/>
                        <a:t>Přináší inovace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endParaRPr lang="en-US" sz="2000"/>
                    </a:p>
                  </a:txBody>
                  <a:tcPr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089585"/>
                  </a:ext>
                </a:extLst>
              </a:tr>
            </a:tbl>
          </a:graphicData>
        </a:graphic>
      </p:graphicFrame>
      <p:grpSp>
        <p:nvGrpSpPr>
          <p:cNvPr id="6" name="Diagram 7">
            <a:extLst>
              <a:ext uri="{FF2B5EF4-FFF2-40B4-BE49-F238E27FC236}">
                <a16:creationId xmlns:a16="http://schemas.microsoft.com/office/drawing/2014/main" id="{F9FA8B7E-ED51-4DCD-B6AF-7C8D6EC55D7B}"/>
              </a:ext>
            </a:extLst>
          </p:cNvPr>
          <p:cNvGrpSpPr/>
          <p:nvPr/>
        </p:nvGrpSpPr>
        <p:grpSpPr>
          <a:xfrm>
            <a:off x="7269864" y="3023747"/>
            <a:ext cx="3462713" cy="3833868"/>
            <a:chOff x="7269864" y="3023747"/>
            <a:chExt cx="3462713" cy="3833868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B3D6234-497C-4C1A-B75A-A99B155E97C5}"/>
                </a:ext>
              </a:extLst>
            </p:cNvPr>
            <p:cNvSpPr/>
            <p:nvPr/>
          </p:nvSpPr>
          <p:spPr>
            <a:xfrm>
              <a:off x="7937705" y="3877174"/>
              <a:ext cx="2127022" cy="212702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27021"/>
                <a:gd name="f7" fmla="val 1063511"/>
                <a:gd name="f8" fmla="val 476150"/>
                <a:gd name="f9" fmla="val 1650872"/>
                <a:gd name="f10" fmla="val 2127022"/>
                <a:gd name="f11" fmla="+- 0 0 -90"/>
                <a:gd name="f12" fmla="*/ f3 1 2127021"/>
                <a:gd name="f13" fmla="*/ f4 1 2127021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2127021"/>
                <a:gd name="f20" fmla="*/ 0 f17 1"/>
                <a:gd name="f21" fmla="*/ 1063511 f17 1"/>
                <a:gd name="f22" fmla="*/ 2127022 f17 1"/>
                <a:gd name="f23" fmla="+- f18 0 f1"/>
                <a:gd name="f24" fmla="*/ f20 1 2127021"/>
                <a:gd name="f25" fmla="*/ f21 1 2127021"/>
                <a:gd name="f26" fmla="*/ f22 1 2127021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2127021" h="2127021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343247" tIns="343247" rIns="343247" bIns="343247" anchor="ctr" anchorCtr="1" compatLnSpc="1">
              <a:noAutofit/>
            </a:bodyPr>
            <a:lstStyle/>
            <a:p>
              <a:pPr marL="0" marR="0" lvl="0" indent="0" algn="ctr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25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Bariéry delegování</a:t>
              </a:r>
              <a:endParaRPr lang="en-US" sz="25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D26D684-F209-42C9-B23C-8935FAB4D367}"/>
                </a:ext>
              </a:extLst>
            </p:cNvPr>
            <p:cNvSpPr/>
            <p:nvPr/>
          </p:nvSpPr>
          <p:spPr>
            <a:xfrm>
              <a:off x="8469465" y="3023747"/>
              <a:ext cx="1063511" cy="10635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63510"/>
                <a:gd name="f7" fmla="val 531755"/>
                <a:gd name="f8" fmla="val 238075"/>
                <a:gd name="f9" fmla="val 825435"/>
                <a:gd name="f10" fmla="+- 0 0 -90"/>
                <a:gd name="f11" fmla="*/ f3 1 1063510"/>
                <a:gd name="f12" fmla="*/ f4 1 1063510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63510"/>
                <a:gd name="f19" fmla="*/ 0 f16 1"/>
                <a:gd name="f20" fmla="*/ 531755 f16 1"/>
                <a:gd name="f21" fmla="*/ 1063510 f16 1"/>
                <a:gd name="f22" fmla="+- f17 0 f1"/>
                <a:gd name="f23" fmla="*/ f19 1 1063510"/>
                <a:gd name="f24" fmla="*/ f20 1 1063510"/>
                <a:gd name="f25" fmla="*/ f21 1 1063510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63510" h="1063510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9712" tIns="169712" rIns="169712" bIns="169712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Strach ze ztráty moci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3BA5382-102E-4169-97C5-EA6112BB6110}"/>
                </a:ext>
              </a:extLst>
            </p:cNvPr>
            <p:cNvSpPr/>
            <p:nvPr/>
          </p:nvSpPr>
          <p:spPr>
            <a:xfrm>
              <a:off x="9669066" y="3716341"/>
              <a:ext cx="1063511" cy="10635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63510"/>
                <a:gd name="f7" fmla="val 531755"/>
                <a:gd name="f8" fmla="val 238075"/>
                <a:gd name="f9" fmla="val 825435"/>
                <a:gd name="f10" fmla="+- 0 0 -90"/>
                <a:gd name="f11" fmla="*/ f3 1 1063510"/>
                <a:gd name="f12" fmla="*/ f4 1 1063510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63510"/>
                <a:gd name="f19" fmla="*/ 0 f16 1"/>
                <a:gd name="f20" fmla="*/ 531755 f16 1"/>
                <a:gd name="f21" fmla="*/ 1063510 f16 1"/>
                <a:gd name="f22" fmla="+- f17 0 f1"/>
                <a:gd name="f23" fmla="*/ f19 1 1063510"/>
                <a:gd name="f24" fmla="*/ f20 1 1063510"/>
                <a:gd name="f25" fmla="*/ f21 1 1063510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63510" h="1063510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FC000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9712" tIns="169712" rIns="169712" bIns="169712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Vyhýbání se nebezpečí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FCEB274-5ED5-4803-8916-4F18BD241D9E}"/>
                </a:ext>
              </a:extLst>
            </p:cNvPr>
            <p:cNvSpPr/>
            <p:nvPr/>
          </p:nvSpPr>
          <p:spPr>
            <a:xfrm>
              <a:off x="9669066" y="5101519"/>
              <a:ext cx="1063511" cy="10635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63510"/>
                <a:gd name="f7" fmla="val 531755"/>
                <a:gd name="f8" fmla="val 238075"/>
                <a:gd name="f9" fmla="val 825435"/>
                <a:gd name="f10" fmla="+- 0 0 -90"/>
                <a:gd name="f11" fmla="*/ f3 1 1063510"/>
                <a:gd name="f12" fmla="*/ f4 1 1063510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63510"/>
                <a:gd name="f19" fmla="*/ 0 f16 1"/>
                <a:gd name="f20" fmla="*/ 531755 f16 1"/>
                <a:gd name="f21" fmla="*/ 1063510 f16 1"/>
                <a:gd name="f22" fmla="+- f17 0 f1"/>
                <a:gd name="f23" fmla="*/ f19 1 1063510"/>
                <a:gd name="f24" fmla="*/ f20 1 1063510"/>
                <a:gd name="f25" fmla="*/ f21 1 1063510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63510" h="1063510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5B9BD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9712" tIns="169712" rIns="169712" bIns="169712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Málo důvěry vůči podřízeným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38B709D-C30C-4C3A-A263-C964F41C5715}"/>
                </a:ext>
              </a:extLst>
            </p:cNvPr>
            <p:cNvSpPr/>
            <p:nvPr/>
          </p:nvSpPr>
          <p:spPr>
            <a:xfrm>
              <a:off x="8469465" y="5794104"/>
              <a:ext cx="1063511" cy="10635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63510"/>
                <a:gd name="f7" fmla="val 531755"/>
                <a:gd name="f8" fmla="val 238075"/>
                <a:gd name="f9" fmla="val 825435"/>
                <a:gd name="f10" fmla="+- 0 0 -90"/>
                <a:gd name="f11" fmla="*/ f3 1 1063510"/>
                <a:gd name="f12" fmla="*/ f4 1 1063510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63510"/>
                <a:gd name="f19" fmla="*/ 0 f16 1"/>
                <a:gd name="f20" fmla="*/ 531755 f16 1"/>
                <a:gd name="f21" fmla="*/ 1063510 f16 1"/>
                <a:gd name="f22" fmla="+- f17 0 f1"/>
                <a:gd name="f23" fmla="*/ f19 1 1063510"/>
                <a:gd name="f24" fmla="*/ f20 1 1063510"/>
                <a:gd name="f25" fmla="*/ f21 1 1063510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63510" h="1063510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70AD47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9712" tIns="169712" rIns="169712" bIns="169712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Diktátorský styl vedení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53E3E6C-9F62-4219-A83B-53B415F9AD1F}"/>
                </a:ext>
              </a:extLst>
            </p:cNvPr>
            <p:cNvSpPr/>
            <p:nvPr/>
          </p:nvSpPr>
          <p:spPr>
            <a:xfrm>
              <a:off x="7269864" y="5101519"/>
              <a:ext cx="1063511" cy="10635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63510"/>
                <a:gd name="f7" fmla="val 531755"/>
                <a:gd name="f8" fmla="val 238075"/>
                <a:gd name="f9" fmla="val 825435"/>
                <a:gd name="f10" fmla="+- 0 0 -90"/>
                <a:gd name="f11" fmla="*/ f3 1 1063510"/>
                <a:gd name="f12" fmla="*/ f4 1 1063510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63510"/>
                <a:gd name="f19" fmla="*/ 0 f16 1"/>
                <a:gd name="f20" fmla="*/ 531755 f16 1"/>
                <a:gd name="f21" fmla="*/ 1063510 f16 1"/>
                <a:gd name="f22" fmla="+- f17 0 f1"/>
                <a:gd name="f23" fmla="*/ f19 1 1063510"/>
                <a:gd name="f24" fmla="*/ f20 1 1063510"/>
                <a:gd name="f25" fmla="*/ f21 1 1063510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63510" h="1063510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9712" tIns="169712" rIns="169712" bIns="169712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Strach ze zneužití pravomocí podřízenými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6D33871-C158-4873-B054-18F1DFA08273}"/>
                </a:ext>
              </a:extLst>
            </p:cNvPr>
            <p:cNvSpPr/>
            <p:nvPr/>
          </p:nvSpPr>
          <p:spPr>
            <a:xfrm>
              <a:off x="7269864" y="3716341"/>
              <a:ext cx="1063511" cy="10635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63510"/>
                <a:gd name="f7" fmla="val 531755"/>
                <a:gd name="f8" fmla="val 238075"/>
                <a:gd name="f9" fmla="val 825435"/>
                <a:gd name="f10" fmla="+- 0 0 -90"/>
                <a:gd name="f11" fmla="*/ f3 1 1063510"/>
                <a:gd name="f12" fmla="*/ f4 1 1063510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063510"/>
                <a:gd name="f19" fmla="*/ 0 f16 1"/>
                <a:gd name="f20" fmla="*/ 531755 f16 1"/>
                <a:gd name="f21" fmla="*/ 1063510 f16 1"/>
                <a:gd name="f22" fmla="+- f17 0 f1"/>
                <a:gd name="f23" fmla="*/ f19 1 1063510"/>
                <a:gd name="f24" fmla="*/ f20 1 1063510"/>
                <a:gd name="f25" fmla="*/ f21 1 1063510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063510" h="1063510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169712" tIns="169712" rIns="169712" bIns="169712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Přehnaná důvěra v podřízené</a:t>
              </a:r>
              <a:endPara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709</Words>
  <Application>Microsoft Office PowerPoint</Application>
  <PresentationFormat>Širokoúhlá obrazovka</PresentationFormat>
  <Paragraphs>136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Avenir Next LT Pro</vt:lpstr>
      <vt:lpstr>Calibri</vt:lpstr>
      <vt:lpstr>Posterama</vt:lpstr>
      <vt:lpstr>Segoe UI Semilight</vt:lpstr>
      <vt:lpstr>Wingdings</vt:lpstr>
      <vt:lpstr>SplashVTI</vt:lpstr>
      <vt:lpstr>Delegování</vt:lpstr>
      <vt:lpstr>Co je cílem dnešního semináře</vt:lpstr>
      <vt:lpstr>Delegování, pravomoc a odpovědnost</vt:lpstr>
      <vt:lpstr>Zásady pro efektivní delegování</vt:lpstr>
      <vt:lpstr>Výhody delegování</vt:lpstr>
      <vt:lpstr>Bariéry delegování</vt:lpstr>
      <vt:lpstr>Důvody, proč delegování nefunguje</vt:lpstr>
      <vt:lpstr>Případové studie</vt:lpstr>
      <vt:lpstr>Případové studie</vt:lpstr>
      <vt:lpstr>Případové studie</vt:lpstr>
      <vt:lpstr>Případové studie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Delegování</dc:title>
  <dc:creator>Lucie Reczková</dc:creator>
  <cp:lastModifiedBy>student</cp:lastModifiedBy>
  <cp:revision>17</cp:revision>
  <dcterms:created xsi:type="dcterms:W3CDTF">2022-03-06T20:55:06Z</dcterms:created>
  <dcterms:modified xsi:type="dcterms:W3CDTF">2022-03-08T07:35:55Z</dcterms:modified>
</cp:coreProperties>
</file>