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98" r:id="rId4"/>
    <p:sldId id="258" r:id="rId5"/>
    <p:sldId id="259" r:id="rId6"/>
    <p:sldId id="292" r:id="rId7"/>
    <p:sldId id="260" r:id="rId8"/>
    <p:sldId id="294" r:id="rId9"/>
    <p:sldId id="262" r:id="rId10"/>
    <p:sldId id="295" r:id="rId11"/>
    <p:sldId id="296" r:id="rId12"/>
    <p:sldId id="264" r:id="rId13"/>
    <p:sldId id="265" r:id="rId14"/>
    <p:sldId id="266" r:id="rId15"/>
    <p:sldId id="267" r:id="rId16"/>
    <p:sldId id="268" r:id="rId17"/>
    <p:sldId id="297" r:id="rId18"/>
    <p:sldId id="269" r:id="rId19"/>
    <p:sldId id="293" r:id="rId20"/>
    <p:sldId id="270" r:id="rId21"/>
    <p:sldId id="261" r:id="rId22"/>
    <p:sldId id="271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2397" autoAdjust="0"/>
  </p:normalViewPr>
  <p:slideViewPr>
    <p:cSldViewPr snapToGrid="0">
      <p:cViewPr varScale="1">
        <p:scale>
          <a:sx n="91" d="100"/>
          <a:sy n="91" d="100"/>
        </p:scale>
        <p:origin x="6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C2091-FD6B-4E8A-AC87-0E08255A38FE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588A3-4746-4419-A5AD-079D6C518B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872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588A3-4746-4419-A5AD-079D6C518B03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003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 základě SWOT analýzy můžeme vytvořit strategie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588A3-4746-4419-A5AD-079D6C518B03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440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588A3-4746-4419-A5AD-079D6C518B03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231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5C009-72BC-400C-B9E2-0FE064DC7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2CE62A-83E3-4277-802A-A36BC7E85A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DD039-095B-4FE9-9625-08F560752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E0E6C-B6CB-4E52-8447-5A72529F8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92EF8-FD2F-49BC-BD04-D0A3D35FE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75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14161-E591-45F9-B02D-09B134996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72375-6986-4D0E-AB65-481D61FB6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8F182-2DFC-424E-BF98-7B444D228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86B62-B562-4A62-9E35-ACAF132B7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6B717-4F57-432D-BE73-035198A19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6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2B3336-6D37-422D-B0EF-9B32817303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AD5F7B-538D-49F5-84EF-3269B15B0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16778-5FF5-47E5-B333-1D688F5EF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D2AE9-660E-4D6C-B21D-D04401738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9CC5F-4E93-42D3-82FC-0C023BCD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41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0EFE7-D3A3-4438-B9DD-5B48C2850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A7BE6-48EB-44DF-A573-762414C29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97B2D-9772-48B0-99E5-FCCA3A7A9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4F932-9648-4854-B6D2-5FC779B0E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B9AB0-7D5E-4824-96EF-60665472F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6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2BDB7-4CEE-470B-908B-CB2613EA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577E62-598F-4EEB-805E-D1E120FF0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041D4-47CA-4F6F-8364-A7D9CBC7D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EB398-5372-4463-9280-FFE13B866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35D91-964F-4FAD-A0EE-91C9AAC32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3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259BB-B070-4D3F-AEEA-0D129767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78393-CC5D-4EBB-80EA-4788544E51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717972-D5F6-420C-858F-9545C27EF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2A0232-3EFE-4B19-92D0-3B49DDE16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2598C8-B0AF-4B72-908F-5EF009347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304623-6DD4-4B1D-9B66-DCEEE6AF0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6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FF144-2600-4E01-B215-F842D381B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88D824-7974-4159-BC0F-2BD4B5711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EB0484-2250-4348-B178-9E9EB3CC3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2E6076-B5E1-4588-AC68-F8E28C4AD0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CF3CAF-4CD7-4580-9C78-5DA345B8C4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F75405-F873-4492-9032-CF0AE542E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5C893-7702-48C3-B236-389CA2386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A3F1F8-02A5-46D8-B390-44B9E0A86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6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D4EC-2C1E-4C21-A015-27E9C7F3D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12FBD2-DF96-4EFB-BA29-4C9E02551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474805-F245-4266-847A-3AF885FE8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E80E35-B954-4ED4-A181-77CDDCBBF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8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15B30D-494E-4B29-AE5A-48138D438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1FDA72-EA5F-4196-B995-8E24495AF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671868-FECE-4429-9218-18011539A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1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CD12F-026C-4DD1-8F0A-AD37F6D73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868C4-D6AE-4F2B-9684-2216D8020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A2333A-2918-407E-9CD9-DD7CAA2A0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D28B0A-0A82-4829-A830-E11C92046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0A8DA-F179-44D0-BA8D-830DFFA32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008208-0159-497F-A3DA-6834B3C67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51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2E610-2F32-4F0F-93C6-2B010B098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066B16-5FB6-4EE2-AD48-9E74117B79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1B17BA-B0E2-413A-98DA-F4FD63A02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11819-6B3E-40CB-959D-52FD43AD3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0F1044-BD44-466F-8FED-88C6C85CB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B2BF6D-6EF2-400E-9D4A-7898C10F6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4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473F86-CEFE-493B-86CC-21FA737F9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DC3F0-3478-4D26-A6F6-D2EA99D30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284DB-6893-46B8-B813-E7F707A1E6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A3A90-C842-41CB-B04C-92D0ABA85A86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62C7E-1B2C-4784-99B1-125468FDB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C5F91-615F-4EA3-A0CD-2BF503C6C6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6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44CE9D-26E9-4C97-A310-DAA57AA75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cs-CZ" sz="7200" dirty="0"/>
              <a:t>Organizování</a:t>
            </a: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146064-EABF-41B6-B505-5AE8CE8ED8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cs-CZ" sz="1500" dirty="0"/>
              <a:t>5. Seminář / 22.3.2022</a:t>
            </a:r>
          </a:p>
          <a:p>
            <a:r>
              <a:rPr lang="cs-CZ" sz="1500" dirty="0"/>
              <a:t>Lucie Reczková</a:t>
            </a:r>
            <a:endParaRPr lang="en-US" sz="15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7409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Vytváření útvarů – podle procesů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2018806"/>
            <a:ext cx="10168128" cy="41964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766C54-0EBD-4700-B4A2-C4E046DF2C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841" y="2105758"/>
            <a:ext cx="7102455" cy="1257409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4D4874C-02E5-4BFB-86D5-3D26C77A25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48548"/>
              </p:ext>
            </p:extLst>
          </p:nvPr>
        </p:nvGraphicFramePr>
        <p:xfrm>
          <a:off x="1834242" y="3722365"/>
          <a:ext cx="7837714" cy="1257409"/>
        </p:xfrm>
        <a:graphic>
          <a:graphicData uri="http://schemas.openxmlformats.org/drawingml/2006/table">
            <a:tbl>
              <a:tblPr firstRow="1" firstCol="1" bandRow="1"/>
              <a:tblGrid>
                <a:gridCol w="3918857">
                  <a:extLst>
                    <a:ext uri="{9D8B030D-6E8A-4147-A177-3AD203B41FA5}">
                      <a16:colId xmlns:a16="http://schemas.microsoft.com/office/drawing/2014/main" val="27816033"/>
                    </a:ext>
                  </a:extLst>
                </a:gridCol>
                <a:gridCol w="3918857">
                  <a:extLst>
                    <a:ext uri="{9D8B030D-6E8A-4147-A177-3AD203B41FA5}">
                      <a16:colId xmlns:a16="http://schemas.microsoft.com/office/drawing/2014/main" val="1564270520"/>
                    </a:ext>
                  </a:extLst>
                </a:gridCol>
              </a:tblGrid>
              <a:tr h="4127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ý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hody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Nevýhody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5268402"/>
                  </a:ext>
                </a:extLst>
              </a:tr>
              <a:tr h="844642"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Efektivnější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průběh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pracovních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procesů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Může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se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použít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jen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u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některých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typů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výrobků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služeb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5983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03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Vytváření útvarů – podle zákazníků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0B0B7D5-B441-46E7-AE10-D6C0F6B98D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433" y="2089717"/>
            <a:ext cx="6131858" cy="1346764"/>
          </a:xfr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04ACBB6-414E-4114-A242-E9F4659429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584571"/>
              </p:ext>
            </p:extLst>
          </p:nvPr>
        </p:nvGraphicFramePr>
        <p:xfrm>
          <a:off x="1440947" y="3645918"/>
          <a:ext cx="8588830" cy="1501322"/>
        </p:xfrm>
        <a:graphic>
          <a:graphicData uri="http://schemas.openxmlformats.org/drawingml/2006/table">
            <a:tbl>
              <a:tblPr firstRow="1" firstCol="1" bandRow="1"/>
              <a:tblGrid>
                <a:gridCol w="4294415">
                  <a:extLst>
                    <a:ext uri="{9D8B030D-6E8A-4147-A177-3AD203B41FA5}">
                      <a16:colId xmlns:a16="http://schemas.microsoft.com/office/drawing/2014/main" val="2077254378"/>
                    </a:ext>
                  </a:extLst>
                </a:gridCol>
                <a:gridCol w="4294415">
                  <a:extLst>
                    <a:ext uri="{9D8B030D-6E8A-4147-A177-3AD203B41FA5}">
                      <a16:colId xmlns:a16="http://schemas.microsoft.com/office/drawing/2014/main" val="2422117109"/>
                    </a:ext>
                  </a:extLst>
                </a:gridCol>
              </a:tblGrid>
              <a:tr h="49283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ý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hody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Nevýhody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401803"/>
                  </a:ext>
                </a:extLst>
              </a:tr>
              <a:tr h="1008487"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Potřeby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problémy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zákazníků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jsou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uspokojovány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specialisty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Zdvojení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funkcí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Nedostatečný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náhled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cíle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408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299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Delegování – dělba kompetencí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12884"/>
            <a:ext cx="10168128" cy="4196475"/>
          </a:xfrm>
        </p:spPr>
        <p:txBody>
          <a:bodyPr>
            <a:normAutofit/>
          </a:bodyPr>
          <a:lstStyle/>
          <a:p>
            <a:r>
              <a:rPr lang="cs-CZ" dirty="0"/>
              <a:t>Pravomoc, odpovědnost a zodpovědnost, delegování na osobu</a:t>
            </a:r>
          </a:p>
          <a:p>
            <a:r>
              <a:rPr lang="cs-CZ" dirty="0"/>
              <a:t>Určuje kdo má jaké pravomoce a kdo se komu zodpovídá – hierarchie vztahů podřízený - nadřízený</a:t>
            </a:r>
          </a:p>
          <a:p>
            <a:r>
              <a:rPr lang="cs-CZ" dirty="0"/>
              <a:t>Současný pohled – delegování na osobu – podřízení jsou delegováni z více míst hlavně při práci v projektech</a:t>
            </a:r>
          </a:p>
        </p:txBody>
      </p:sp>
    </p:spTree>
    <p:extLst>
      <p:ext uri="{BB962C8B-B14F-4D97-AF65-F5344CB8AC3E}">
        <p14:creationId xmlns:p14="http://schemas.microsoft.com/office/powerpoint/2010/main" val="1450509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Rozpětí řízení - počet zaměstnanců, které může manager efektivně vést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12885"/>
            <a:ext cx="10168128" cy="4196475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en-US" sz="22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52FD5F5-A84C-4965-B79A-3D85C0C14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679334"/>
              </p:ext>
            </p:extLst>
          </p:nvPr>
        </p:nvGraphicFramePr>
        <p:xfrm>
          <a:off x="1240971" y="2276856"/>
          <a:ext cx="10481638" cy="3957644"/>
        </p:xfrm>
        <a:graphic>
          <a:graphicData uri="http://schemas.openxmlformats.org/drawingml/2006/table">
            <a:tbl>
              <a:tblPr firstRow="1" firstCol="1" bandRow="1"/>
              <a:tblGrid>
                <a:gridCol w="5240819">
                  <a:extLst>
                    <a:ext uri="{9D8B030D-6E8A-4147-A177-3AD203B41FA5}">
                      <a16:colId xmlns:a16="http://schemas.microsoft.com/office/drawing/2014/main" val="2855024395"/>
                    </a:ext>
                  </a:extLst>
                </a:gridCol>
                <a:gridCol w="5240819">
                  <a:extLst>
                    <a:ext uri="{9D8B030D-6E8A-4147-A177-3AD203B41FA5}">
                      <a16:colId xmlns:a16="http://schemas.microsoft.com/office/drawing/2014/main" val="760543172"/>
                    </a:ext>
                  </a:extLst>
                </a:gridCol>
              </a:tblGrid>
              <a:tr h="4528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Tradiční pohled 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Současná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doba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449149"/>
                  </a:ext>
                </a:extLst>
              </a:tr>
              <a:tr h="3295562"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Manager by neměl vést více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než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5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až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6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zaměstnanců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Určuje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počet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stupňů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řízení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manager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ů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v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organizaci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– a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tím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určuje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jak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efektivní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organizace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bude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(strmá a plochá organizační struktura)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Menší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počet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stupňů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řízení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manager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ů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vede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k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větší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efektivitě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 se týče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nákladů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Neexistuje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“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magické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”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číslo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které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by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určovalo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jaký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počet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stupňů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je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nejlepší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Závisí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hlavně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schopnostech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dovednostech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manažerů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zaměstnanců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práci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kterou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vykonávají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Tim Cook (Apple)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má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plochou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strukturu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– m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á pod sebou 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managerů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496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204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015605"/>
          </a:xfrm>
        </p:spPr>
        <p:txBody>
          <a:bodyPr>
            <a:normAutofit/>
          </a:bodyPr>
          <a:lstStyle/>
          <a:p>
            <a:r>
              <a:rPr lang="cs-CZ" sz="4000" dirty="0"/>
              <a:t>Centralizace a decentralizace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1785769"/>
            <a:ext cx="10168128" cy="4523591"/>
          </a:xfrm>
        </p:spPr>
        <p:txBody>
          <a:bodyPr>
            <a:normAutofit/>
          </a:bodyPr>
          <a:lstStyle/>
          <a:p>
            <a:r>
              <a:rPr lang="cs-CZ" sz="2400" dirty="0"/>
              <a:t>Dnešní organizace směřují k decentralizaci (employee empowerment)</a:t>
            </a:r>
          </a:p>
          <a:p>
            <a:r>
              <a:rPr lang="cs-CZ" sz="2400" dirty="0"/>
              <a:t>Decentralizace umožňuje organizacím být více flexibilní vzhledem k vlivům prostředí.</a:t>
            </a:r>
          </a:p>
          <a:p>
            <a:endParaRPr lang="cs-CZ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en-US" sz="22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DD3C7B9-068C-4BA1-9FAC-37C1095B97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269043"/>
              </p:ext>
            </p:extLst>
          </p:nvPr>
        </p:nvGraphicFramePr>
        <p:xfrm>
          <a:off x="1654628" y="3059925"/>
          <a:ext cx="8882744" cy="3558540"/>
        </p:xfrm>
        <a:graphic>
          <a:graphicData uri="http://schemas.openxmlformats.org/drawingml/2006/table">
            <a:tbl>
              <a:tblPr firstRow="1" firstCol="1" bandRow="1"/>
              <a:tblGrid>
                <a:gridCol w="4441372">
                  <a:extLst>
                    <a:ext uri="{9D8B030D-6E8A-4147-A177-3AD203B41FA5}">
                      <a16:colId xmlns:a16="http://schemas.microsoft.com/office/drawing/2014/main" val="3554923066"/>
                    </a:ext>
                  </a:extLst>
                </a:gridCol>
                <a:gridCol w="4441372">
                  <a:extLst>
                    <a:ext uri="{9D8B030D-6E8A-4147-A177-3AD203B41FA5}">
                      <a16:colId xmlns:a16="http://schemas.microsoft.com/office/drawing/2014/main" val="2397038526"/>
                    </a:ext>
                  </a:extLst>
                </a:gridCol>
              </a:tblGrid>
              <a:tr h="2877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Centralizace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Decentralizace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3632136"/>
                  </a:ext>
                </a:extLst>
              </a:tr>
              <a:tr h="2696178"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Stabilní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prosředí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Lower-level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manageři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nemají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tolik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zkušeností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nebo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schopností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jako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upper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-level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manageři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Top </a:t>
                      </a:r>
                      <a:r>
                        <a:rPr lang="cs-CZ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manageři</a:t>
                      </a: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řídí a rozhodují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Lower-level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manageři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nechtějí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rozhodovat</a:t>
                      </a: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o důležitých věcech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Mal</a:t>
                      </a: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společnosti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Organizace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čelí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krizi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Komplexní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nejisté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prostředí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Lower-level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manageři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jsou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schopni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rozhodovat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chtějí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se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podílet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rozhodování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Důležitá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rozhodování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Organizace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je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rozmístěna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v</a:t>
                      </a: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í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lokalitách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Kultura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organizace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dovoluje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managerům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projevit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svůj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názor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to co se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bude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dít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7884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1516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Rozsah formálního zavedení pravidel a předpisů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12885"/>
            <a:ext cx="10168128" cy="4196475"/>
          </a:xfrm>
        </p:spPr>
        <p:txBody>
          <a:bodyPr>
            <a:normAutofit/>
          </a:bodyPr>
          <a:lstStyle/>
          <a:p>
            <a:r>
              <a:rPr lang="cs-CZ" dirty="0"/>
              <a:t>Znamená jak moc je chování zaměstnanců upraveno předpisy a pravidly.</a:t>
            </a:r>
          </a:p>
          <a:p>
            <a:r>
              <a:rPr lang="cs-CZ" dirty="0"/>
              <a:t>Čím více předpisů a pravidel musí zaměstnanec dodržovat, tím méně má svobody rozhodovat, jak bude práci vykonávat.</a:t>
            </a:r>
          </a:p>
          <a:p>
            <a:r>
              <a:rPr lang="cs-CZ" dirty="0"/>
              <a:t>Tradiční postoj se klaní k vysoké formálnosti</a:t>
            </a:r>
          </a:p>
          <a:p>
            <a:r>
              <a:rPr lang="cs-CZ" dirty="0"/>
              <a:t>Současný postoj se spíše klaní k uvolněnému postoji ke striktním pravidlům a předpisům upravující chování a práci zaměstnanců z důvodů lepšího přizpůsobení organizace dynamickému a měnícímu se prostředí.</a:t>
            </a:r>
          </a:p>
          <a:p>
            <a:endParaRPr lang="cs-CZ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78325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Mechanistické a organické organizační struktury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51529"/>
            <a:ext cx="10168128" cy="4157831"/>
          </a:xfrm>
        </p:spPr>
        <p:txBody>
          <a:bodyPr>
            <a:normAutofit/>
          </a:bodyPr>
          <a:lstStyle/>
          <a:p>
            <a:r>
              <a:rPr lang="cs-CZ" dirty="0"/>
              <a:t>Základní design organizačních struktur se dělí na mechanistické a organické</a:t>
            </a:r>
          </a:p>
          <a:p>
            <a:endParaRPr lang="cs-CZ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en-US" sz="2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21388AA-4AAF-4B26-AADD-3D5532E47F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457619"/>
              </p:ext>
            </p:extLst>
          </p:nvPr>
        </p:nvGraphicFramePr>
        <p:xfrm>
          <a:off x="830317" y="3096196"/>
          <a:ext cx="10657490" cy="3487484"/>
        </p:xfrm>
        <a:graphic>
          <a:graphicData uri="http://schemas.openxmlformats.org/drawingml/2006/table">
            <a:tbl>
              <a:tblPr firstRow="1" firstCol="1" bandRow="1"/>
              <a:tblGrid>
                <a:gridCol w="5328745">
                  <a:extLst>
                    <a:ext uri="{9D8B030D-6E8A-4147-A177-3AD203B41FA5}">
                      <a16:colId xmlns:a16="http://schemas.microsoft.com/office/drawing/2014/main" val="1192277622"/>
                    </a:ext>
                  </a:extLst>
                </a:gridCol>
                <a:gridCol w="5328745">
                  <a:extLst>
                    <a:ext uri="{9D8B030D-6E8A-4147-A177-3AD203B41FA5}">
                      <a16:colId xmlns:a16="http://schemas.microsoft.com/office/drawing/2014/main" val="2767987807"/>
                    </a:ext>
                  </a:extLst>
                </a:gridCol>
              </a:tblGrid>
              <a:tr h="3243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Mechanistické</a:t>
                      </a:r>
                      <a:r>
                        <a:rPr lang="cs-CZ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– zkostnatělé a úzce kontrolované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Organické</a:t>
                      </a:r>
                      <a:r>
                        <a:rPr lang="cs-CZ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– flexibilní a adaptabilní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0993276"/>
                  </a:ext>
                </a:extLst>
              </a:tr>
              <a:tr h="2360265"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Vysoká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specializace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Nepružné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vytváření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útvarů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Centralizace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Velký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rozsah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pravidel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předpisů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Vysoký počet r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ozpětí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stupně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řízení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Podřízený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má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jen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jednoho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nadřízeného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Funkční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týmy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Neomezený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tok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informací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napříč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firmou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není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omezeno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pozicemi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firmě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Nízký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počet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stupňů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řízení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Decentralizace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Malý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rozsah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pravidel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předpisů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7628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3511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Faktory ovlivňující rozhodování o organizační struktuře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12885"/>
            <a:ext cx="10168128" cy="4196475"/>
          </a:xfrm>
        </p:spPr>
        <p:txBody>
          <a:bodyPr>
            <a:normAutofit fontScale="92500" lnSpcReduction="10000"/>
          </a:bodyPr>
          <a:lstStyle/>
          <a:p>
            <a:r>
              <a:rPr lang="cs-CZ" sz="3600" dirty="0"/>
              <a:t>Strategie (mechanistická – organizace orientovaná na kontrolu nákladů, organická – organizace zaměřená na inovace)</a:t>
            </a:r>
          </a:p>
          <a:p>
            <a:r>
              <a:rPr lang="cs-CZ" sz="3600" dirty="0"/>
              <a:t>Velikost podniku (mechanistická - velké organizace, organická – menší organizace) </a:t>
            </a:r>
          </a:p>
          <a:p>
            <a:r>
              <a:rPr lang="cs-CZ" sz="3600" dirty="0"/>
              <a:t>Technologie (běžná technologie – mechanistická struktura)</a:t>
            </a:r>
          </a:p>
          <a:p>
            <a:r>
              <a:rPr lang="cs-CZ" sz="3600" dirty="0"/>
              <a:t>Prostředí podniku a nejistota (mechanistická struktura – ve více stabilním prostředí)</a:t>
            </a:r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08419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599" y="12279"/>
            <a:ext cx="10168128" cy="1028748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Tradiční organizační struktury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12885"/>
            <a:ext cx="10168128" cy="4196475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en-US" sz="22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BCE4F25-D08A-4C19-B395-6EE92DA2509D}"/>
              </a:ext>
            </a:extLst>
          </p:cNvPr>
          <p:cNvGrpSpPr/>
          <p:nvPr/>
        </p:nvGrpSpPr>
        <p:grpSpPr>
          <a:xfrm>
            <a:off x="2931189" y="1005840"/>
            <a:ext cx="6174890" cy="5733824"/>
            <a:chOff x="0" y="0"/>
            <a:chExt cx="4899660" cy="538734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1B35879-4517-433F-BAD2-B14CDFDEA3CC}"/>
                </a:ext>
              </a:extLst>
            </p:cNvPr>
            <p:cNvGrpSpPr/>
            <p:nvPr/>
          </p:nvGrpSpPr>
          <p:grpSpPr>
            <a:xfrm>
              <a:off x="1783080" y="548640"/>
              <a:ext cx="1234440" cy="1089660"/>
              <a:chOff x="0" y="0"/>
              <a:chExt cx="1234440" cy="1089660"/>
            </a:xfrm>
          </p:grpSpPr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D3573095-B1B9-4176-B110-B4043A989076}"/>
                  </a:ext>
                </a:extLst>
              </p:cNvPr>
              <p:cNvSpPr/>
              <p:nvPr/>
            </p:nvSpPr>
            <p:spPr>
              <a:xfrm>
                <a:off x="15240" y="0"/>
                <a:ext cx="1219200" cy="67056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cs-CZ" sz="160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Jednoduchá organizační struktura</a:t>
                </a:r>
                <a:endParaRPr lang="en-US" sz="160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8F57789E-51C8-49AB-8B1C-B8B29F9CF786}"/>
                  </a:ext>
                </a:extLst>
              </p:cNvPr>
              <p:cNvSpPr/>
              <p:nvPr/>
            </p:nvSpPr>
            <p:spPr>
              <a:xfrm>
                <a:off x="0" y="784860"/>
                <a:ext cx="563880" cy="29718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DEF0DB5F-C9BF-4956-8619-42A5A0091DCF}"/>
                  </a:ext>
                </a:extLst>
              </p:cNvPr>
              <p:cNvSpPr/>
              <p:nvPr/>
            </p:nvSpPr>
            <p:spPr>
              <a:xfrm>
                <a:off x="662940" y="792480"/>
                <a:ext cx="563880" cy="29718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4E39D1E-D244-4E90-AB04-72C065E4D622}"/>
                </a:ext>
              </a:extLst>
            </p:cNvPr>
            <p:cNvSpPr/>
            <p:nvPr/>
          </p:nvSpPr>
          <p:spPr>
            <a:xfrm>
              <a:off x="22860" y="0"/>
              <a:ext cx="1607820" cy="388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cs-CZ" b="1" dirty="0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Výhody</a:t>
              </a:r>
              <a:endParaRPr lang="en-US" b="1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4A67A0F-0184-4798-8DAE-1696F60A2109}"/>
                </a:ext>
              </a:extLst>
            </p:cNvPr>
            <p:cNvSpPr/>
            <p:nvPr/>
          </p:nvSpPr>
          <p:spPr>
            <a:xfrm>
              <a:off x="3291840" y="0"/>
              <a:ext cx="1607820" cy="3886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cs-CZ" b="1" dirty="0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Nevýhody</a:t>
              </a:r>
              <a:endParaRPr lang="en-US" b="1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76DBBA3-32EC-461A-9CAA-794811F91854}"/>
                </a:ext>
              </a:extLst>
            </p:cNvPr>
            <p:cNvSpPr/>
            <p:nvPr/>
          </p:nvSpPr>
          <p:spPr>
            <a:xfrm>
              <a:off x="22860" y="525780"/>
              <a:ext cx="1607820" cy="12448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cs-CZ" sz="1600" dirty="0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Flexibilní, nenákladná, jasně daná zodpovědnost, řízení jednou osobou.</a:t>
              </a:r>
              <a:endParaRPr lang="en-US" sz="16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D5EDF39-A720-45C8-87AF-2CAA42F6D7CB}"/>
                </a:ext>
              </a:extLst>
            </p:cNvPr>
            <p:cNvSpPr/>
            <p:nvPr/>
          </p:nvSpPr>
          <p:spPr>
            <a:xfrm>
              <a:off x="3284220" y="533400"/>
              <a:ext cx="1607820" cy="10896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cs-CZ" sz="1600" dirty="0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Není vhodná pro větší a rostoucí společnosti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0228089-2512-4BA2-8B0F-D1B1CC79CFCB}"/>
                </a:ext>
              </a:extLst>
            </p:cNvPr>
            <p:cNvGrpSpPr/>
            <p:nvPr/>
          </p:nvGrpSpPr>
          <p:grpSpPr>
            <a:xfrm>
              <a:off x="1775460" y="1950720"/>
              <a:ext cx="1234440" cy="1440180"/>
              <a:chOff x="0" y="0"/>
              <a:chExt cx="1234440" cy="1440180"/>
            </a:xfrm>
          </p:grpSpPr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14670620-0437-4AD0-AB45-D478659B4C4F}"/>
                  </a:ext>
                </a:extLst>
              </p:cNvPr>
              <p:cNvGrpSpPr/>
              <p:nvPr/>
            </p:nvGrpSpPr>
            <p:grpSpPr>
              <a:xfrm>
                <a:off x="0" y="0"/>
                <a:ext cx="1234440" cy="1089660"/>
                <a:chOff x="0" y="0"/>
                <a:chExt cx="1234440" cy="1089660"/>
              </a:xfrm>
            </p:grpSpPr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EA50E27D-CA3D-4232-80FC-DE1201947714}"/>
                    </a:ext>
                  </a:extLst>
                </p:cNvPr>
                <p:cNvSpPr/>
                <p:nvPr/>
              </p:nvSpPr>
              <p:spPr>
                <a:xfrm>
                  <a:off x="15240" y="0"/>
                  <a:ext cx="1219200" cy="67056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cs-CZ" sz="1600" dirty="0">
                      <a:effectLst/>
                      <a:ea typeface="Calibri" panose="020F0502020204030204" pitchFamily="34" charset="0"/>
                      <a:cs typeface="Arial" panose="020B0604020202020204" pitchFamily="34" charset="0"/>
                    </a:rPr>
                    <a:t>Funkční organizační struktura</a:t>
                  </a:r>
                  <a:endParaRPr lang="en-US" sz="160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6755F008-6426-4BA3-8B01-A9BB133582B3}"/>
                    </a:ext>
                  </a:extLst>
                </p:cNvPr>
                <p:cNvSpPr/>
                <p:nvPr/>
              </p:nvSpPr>
              <p:spPr>
                <a:xfrm>
                  <a:off x="0" y="784860"/>
                  <a:ext cx="563880" cy="29718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DE4E6369-E792-4230-A268-EEA15F704E72}"/>
                    </a:ext>
                  </a:extLst>
                </p:cNvPr>
                <p:cNvSpPr/>
                <p:nvPr/>
              </p:nvSpPr>
              <p:spPr>
                <a:xfrm>
                  <a:off x="662940" y="792480"/>
                  <a:ext cx="563880" cy="29718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69E05694-925C-4880-BC45-5073F81A00B2}"/>
                  </a:ext>
                </a:extLst>
              </p:cNvPr>
              <p:cNvSpPr/>
              <p:nvPr/>
            </p:nvSpPr>
            <p:spPr>
              <a:xfrm>
                <a:off x="0" y="1165860"/>
                <a:ext cx="220980" cy="2667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18EECDB6-2117-4E00-9085-B89FFECD44DF}"/>
                  </a:ext>
                </a:extLst>
              </p:cNvPr>
              <p:cNvSpPr/>
              <p:nvPr/>
            </p:nvSpPr>
            <p:spPr>
              <a:xfrm>
                <a:off x="297180" y="1165860"/>
                <a:ext cx="220980" cy="2667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BBAA273B-3049-42B4-8868-2BAF88035759}"/>
                  </a:ext>
                </a:extLst>
              </p:cNvPr>
              <p:cNvSpPr/>
              <p:nvPr/>
            </p:nvSpPr>
            <p:spPr>
              <a:xfrm>
                <a:off x="678180" y="1165860"/>
                <a:ext cx="220980" cy="2667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DADA1835-5E82-43C7-BDA1-91BA0E3316BF}"/>
                  </a:ext>
                </a:extLst>
              </p:cNvPr>
              <p:cNvSpPr/>
              <p:nvPr/>
            </p:nvSpPr>
            <p:spPr>
              <a:xfrm>
                <a:off x="982980" y="1173480"/>
                <a:ext cx="220980" cy="2667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66FDB7A-1A02-4AA1-B677-9E7BAD99B63A}"/>
                </a:ext>
              </a:extLst>
            </p:cNvPr>
            <p:cNvSpPr/>
            <p:nvPr/>
          </p:nvSpPr>
          <p:spPr>
            <a:xfrm>
              <a:off x="15240" y="2057400"/>
              <a:ext cx="1607820" cy="10896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Nákladově efektivní, úspora díky specializaci, zaměstnanci seskupení podle podobných úkolů</a:t>
              </a:r>
              <a:endParaRPr lang="en-US" sz="14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D7A6539-A61D-4D51-BEA1-EC66B8762CC6}"/>
                </a:ext>
              </a:extLst>
            </p:cNvPr>
            <p:cNvSpPr/>
            <p:nvPr/>
          </p:nvSpPr>
          <p:spPr>
            <a:xfrm>
              <a:off x="3284220" y="1950720"/>
              <a:ext cx="1607820" cy="1402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cs-CZ" sz="1200" dirty="0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Funkční jednotky nemají navzájem o sobě dost informací, manageři se zaměřují na cíle funkční jednotky a ztrácí přehled o cílech organizace jako celku</a:t>
              </a:r>
              <a:endPara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6FEEC20-99A5-41FB-9289-238918A4EC03}"/>
                </a:ext>
              </a:extLst>
            </p:cNvPr>
            <p:cNvGrpSpPr/>
            <p:nvPr/>
          </p:nvGrpSpPr>
          <p:grpSpPr>
            <a:xfrm>
              <a:off x="1775460" y="3634740"/>
              <a:ext cx="1249680" cy="1752600"/>
              <a:chOff x="0" y="0"/>
              <a:chExt cx="1249680" cy="1752600"/>
            </a:xfrm>
          </p:grpSpPr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07038862-4558-46C5-8EEF-C7682630800A}"/>
                  </a:ext>
                </a:extLst>
              </p:cNvPr>
              <p:cNvGrpSpPr/>
              <p:nvPr/>
            </p:nvGrpSpPr>
            <p:grpSpPr>
              <a:xfrm>
                <a:off x="15240" y="0"/>
                <a:ext cx="1234440" cy="1440180"/>
                <a:chOff x="0" y="0"/>
                <a:chExt cx="1234440" cy="1440180"/>
              </a:xfrm>
            </p:grpSpPr>
            <p:grpSp>
              <p:nvGrpSpPr>
                <p:cNvPr id="34" name="Group 33">
                  <a:extLst>
                    <a:ext uri="{FF2B5EF4-FFF2-40B4-BE49-F238E27FC236}">
                      <a16:creationId xmlns:a16="http://schemas.microsoft.com/office/drawing/2014/main" id="{DBBCDB5D-FA1B-43B5-B8E1-0501C7166419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234440" cy="1089660"/>
                  <a:chOff x="0" y="0"/>
                  <a:chExt cx="1234440" cy="1089660"/>
                </a:xfrm>
              </p:grpSpPr>
              <p:sp>
                <p:nvSpPr>
                  <p:cNvPr id="39" name="Rectangle 38">
                    <a:extLst>
                      <a:ext uri="{FF2B5EF4-FFF2-40B4-BE49-F238E27FC236}">
                        <a16:creationId xmlns:a16="http://schemas.microsoft.com/office/drawing/2014/main" id="{523769CF-6B0B-4B33-BD92-51E0C7CE97F5}"/>
                      </a:ext>
                    </a:extLst>
                  </p:cNvPr>
                  <p:cNvSpPr/>
                  <p:nvPr/>
                </p:nvSpPr>
                <p:spPr>
                  <a:xfrm>
                    <a:off x="15240" y="0"/>
                    <a:ext cx="1219200" cy="67056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algn="ctr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:r>
                      <a:rPr lang="cs-CZ" sz="1600" dirty="0">
                        <a:effectLst/>
                        <a:ea typeface="Calibri" panose="020F0502020204030204" pitchFamily="34" charset="0"/>
                        <a:cs typeface="Arial" panose="020B0604020202020204" pitchFamily="34" charset="0"/>
                      </a:rPr>
                      <a:t>Divizní organizační struktura</a:t>
                    </a:r>
                    <a:endParaRPr lang="en-US" sz="1600" dirty="0">
                      <a:effectLst/>
                      <a:ea typeface="Calibri" panose="020F050202020403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0" name="Rectangle 39">
                    <a:extLst>
                      <a:ext uri="{FF2B5EF4-FFF2-40B4-BE49-F238E27FC236}">
                        <a16:creationId xmlns:a16="http://schemas.microsoft.com/office/drawing/2014/main" id="{A5F0B591-13D8-4991-8A66-5273C9DAEBB9}"/>
                      </a:ext>
                    </a:extLst>
                  </p:cNvPr>
                  <p:cNvSpPr/>
                  <p:nvPr/>
                </p:nvSpPr>
                <p:spPr>
                  <a:xfrm>
                    <a:off x="0" y="784860"/>
                    <a:ext cx="563880" cy="29718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" name="Rectangle 40">
                    <a:extLst>
                      <a:ext uri="{FF2B5EF4-FFF2-40B4-BE49-F238E27FC236}">
                        <a16:creationId xmlns:a16="http://schemas.microsoft.com/office/drawing/2014/main" id="{5890A310-4D01-421A-B19E-7B247180E4C9}"/>
                      </a:ext>
                    </a:extLst>
                  </p:cNvPr>
                  <p:cNvSpPr/>
                  <p:nvPr/>
                </p:nvSpPr>
                <p:spPr>
                  <a:xfrm>
                    <a:off x="662940" y="792480"/>
                    <a:ext cx="563880" cy="29718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50D1BC9D-344B-421E-BF7A-07C3FAB3E5DC}"/>
                    </a:ext>
                  </a:extLst>
                </p:cNvPr>
                <p:cNvSpPr/>
                <p:nvPr/>
              </p:nvSpPr>
              <p:spPr>
                <a:xfrm>
                  <a:off x="0" y="1165860"/>
                  <a:ext cx="220980" cy="2667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002B2C42-56BC-42D0-BA12-4A810A39D1F1}"/>
                    </a:ext>
                  </a:extLst>
                </p:cNvPr>
                <p:cNvSpPr/>
                <p:nvPr/>
              </p:nvSpPr>
              <p:spPr>
                <a:xfrm>
                  <a:off x="297180" y="1165860"/>
                  <a:ext cx="220980" cy="2667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4DA78335-6413-41EA-ADB8-6E9C273CF59D}"/>
                    </a:ext>
                  </a:extLst>
                </p:cNvPr>
                <p:cNvSpPr/>
                <p:nvPr/>
              </p:nvSpPr>
              <p:spPr>
                <a:xfrm>
                  <a:off x="678180" y="1165860"/>
                  <a:ext cx="220980" cy="2667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7EB4AE2C-E260-48E1-A239-86C0CFDAFA23}"/>
                    </a:ext>
                  </a:extLst>
                </p:cNvPr>
                <p:cNvSpPr/>
                <p:nvPr/>
              </p:nvSpPr>
              <p:spPr>
                <a:xfrm>
                  <a:off x="982980" y="1173480"/>
                  <a:ext cx="220980" cy="2667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71100936-65BB-44AD-9794-4D65293692D7}"/>
                  </a:ext>
                </a:extLst>
              </p:cNvPr>
              <p:cNvSpPr/>
              <p:nvPr/>
            </p:nvSpPr>
            <p:spPr>
              <a:xfrm>
                <a:off x="0" y="1524000"/>
                <a:ext cx="106680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AF33DE11-B6CD-4E60-B1C6-132993A5A88A}"/>
                  </a:ext>
                </a:extLst>
              </p:cNvPr>
              <p:cNvSpPr/>
              <p:nvPr/>
            </p:nvSpPr>
            <p:spPr>
              <a:xfrm>
                <a:off x="144780" y="1524000"/>
                <a:ext cx="106680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4295CDF1-74B9-48A0-B19F-C7985E00FFFB}"/>
                  </a:ext>
                </a:extLst>
              </p:cNvPr>
              <p:cNvSpPr/>
              <p:nvPr/>
            </p:nvSpPr>
            <p:spPr>
              <a:xfrm>
                <a:off x="297180" y="1524000"/>
                <a:ext cx="106680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09AE6B96-352C-4FF3-8B60-6546CE146A75}"/>
                  </a:ext>
                </a:extLst>
              </p:cNvPr>
              <p:cNvSpPr/>
              <p:nvPr/>
            </p:nvSpPr>
            <p:spPr>
              <a:xfrm>
                <a:off x="441960" y="1524000"/>
                <a:ext cx="106680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718D7BE4-5BFA-40B9-8373-2DB27CFF6EC6}"/>
                  </a:ext>
                </a:extLst>
              </p:cNvPr>
              <p:cNvSpPr/>
              <p:nvPr/>
            </p:nvSpPr>
            <p:spPr>
              <a:xfrm>
                <a:off x="678180" y="1524000"/>
                <a:ext cx="106680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C5C9B692-5893-4FB2-BECF-9ABC70267738}"/>
                  </a:ext>
                </a:extLst>
              </p:cNvPr>
              <p:cNvSpPr/>
              <p:nvPr/>
            </p:nvSpPr>
            <p:spPr>
              <a:xfrm>
                <a:off x="830580" y="1524000"/>
                <a:ext cx="106680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DD108F6A-968F-49EE-8910-5270B270D9F9}"/>
                  </a:ext>
                </a:extLst>
              </p:cNvPr>
              <p:cNvSpPr/>
              <p:nvPr/>
            </p:nvSpPr>
            <p:spPr>
              <a:xfrm>
                <a:off x="1005840" y="1524000"/>
                <a:ext cx="106680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69130EF5-306F-4546-B46E-71F97D140F94}"/>
                  </a:ext>
                </a:extLst>
              </p:cNvPr>
              <p:cNvSpPr/>
              <p:nvPr/>
            </p:nvSpPr>
            <p:spPr>
              <a:xfrm>
                <a:off x="1143000" y="1524000"/>
                <a:ext cx="106680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E4336AE-D874-4C48-80B8-DD19402F7E66}"/>
                </a:ext>
              </a:extLst>
            </p:cNvPr>
            <p:cNvSpPr/>
            <p:nvPr/>
          </p:nvSpPr>
          <p:spPr>
            <a:xfrm>
              <a:off x="0" y="3733800"/>
              <a:ext cx="1607820" cy="10896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Zaměřuje se navýsledky – divizní manageři jsou zodpovědní za své divize a výrobky a služby</a:t>
              </a:r>
              <a:endParaRPr lang="en-US" sz="14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5FA7879-5C93-40DE-9963-99A00D84A02E}"/>
                </a:ext>
              </a:extLst>
            </p:cNvPr>
            <p:cNvSpPr/>
            <p:nvPr/>
          </p:nvSpPr>
          <p:spPr>
            <a:xfrm>
              <a:off x="3268980" y="3733800"/>
              <a:ext cx="1607820" cy="10896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Duplicita aktivit a zdrojů divizí zvyšuje náklady a zmenšuje efektivitu</a:t>
              </a:r>
              <a:endParaRPr lang="en-US" sz="14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DEC138D-C78D-4E0C-AA6F-4FD2C6143789}"/>
              </a:ext>
            </a:extLst>
          </p:cNvPr>
          <p:cNvCxnSpPr>
            <a:stCxn id="51" idx="0"/>
          </p:cNvCxnSpPr>
          <p:nvPr/>
        </p:nvCxnSpPr>
        <p:spPr>
          <a:xfrm flipH="1" flipV="1">
            <a:off x="5533670" y="2303452"/>
            <a:ext cx="1" cy="1216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348D359-50FB-42C3-90A4-3E3F8B4CA45C}"/>
              </a:ext>
            </a:extLst>
          </p:cNvPr>
          <p:cNvCxnSpPr>
            <a:stCxn id="52" idx="0"/>
          </p:cNvCxnSpPr>
          <p:nvPr/>
        </p:nvCxnSpPr>
        <p:spPr>
          <a:xfrm flipV="1">
            <a:off x="6369154" y="2278328"/>
            <a:ext cx="9602" cy="154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060CD4B-60F1-4AC1-9DE8-1AB400A7D80D}"/>
              </a:ext>
            </a:extLst>
          </p:cNvPr>
          <p:cNvCxnSpPr>
            <a:stCxn id="48" idx="0"/>
          </p:cNvCxnSpPr>
          <p:nvPr/>
        </p:nvCxnSpPr>
        <p:spPr>
          <a:xfrm flipH="1" flipV="1">
            <a:off x="5524066" y="3730356"/>
            <a:ext cx="1" cy="187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10963E14-7B65-48CC-8580-E90E9594D653}"/>
              </a:ext>
            </a:extLst>
          </p:cNvPr>
          <p:cNvCxnSpPr>
            <a:cxnSpLocks/>
            <a:stCxn id="49" idx="0"/>
          </p:cNvCxnSpPr>
          <p:nvPr/>
        </p:nvCxnSpPr>
        <p:spPr>
          <a:xfrm flipH="1" flipV="1">
            <a:off x="6349946" y="3767205"/>
            <a:ext cx="9604" cy="158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F7C8962E-B94D-4BDB-9482-E21A80986E58}"/>
              </a:ext>
            </a:extLst>
          </p:cNvPr>
          <p:cNvCxnSpPr>
            <a:stCxn id="43" idx="0"/>
            <a:endCxn id="43" idx="0"/>
          </p:cNvCxnSpPr>
          <p:nvPr/>
        </p:nvCxnSpPr>
        <p:spPr>
          <a:xfrm>
            <a:off x="5307993" y="43228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952300D-6C39-4161-874F-559E9E90E675}"/>
              </a:ext>
            </a:extLst>
          </p:cNvPr>
          <p:cNvCxnSpPr>
            <a:stCxn id="44" idx="0"/>
          </p:cNvCxnSpPr>
          <p:nvPr/>
        </p:nvCxnSpPr>
        <p:spPr>
          <a:xfrm flipH="1" flipV="1">
            <a:off x="5677719" y="4233651"/>
            <a:ext cx="4801" cy="892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22DB9A8-CFFE-4F0C-A3C6-7CACFF372513}"/>
              </a:ext>
            </a:extLst>
          </p:cNvPr>
          <p:cNvCxnSpPr>
            <a:stCxn id="45" idx="0"/>
          </p:cNvCxnSpPr>
          <p:nvPr/>
        </p:nvCxnSpPr>
        <p:spPr>
          <a:xfrm flipH="1" flipV="1">
            <a:off x="6157880" y="4211122"/>
            <a:ext cx="4803" cy="1117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903CBD3-C3D3-4238-84D0-61AD3D083A29}"/>
              </a:ext>
            </a:extLst>
          </p:cNvPr>
          <p:cNvCxnSpPr>
            <a:stCxn id="46" idx="0"/>
          </p:cNvCxnSpPr>
          <p:nvPr/>
        </p:nvCxnSpPr>
        <p:spPr>
          <a:xfrm flipV="1">
            <a:off x="6546813" y="4153019"/>
            <a:ext cx="0" cy="177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26B7117-0430-42B1-A515-947E636E2CAD}"/>
              </a:ext>
            </a:extLst>
          </p:cNvPr>
          <p:cNvCxnSpPr>
            <a:stCxn id="43" idx="0"/>
          </p:cNvCxnSpPr>
          <p:nvPr/>
        </p:nvCxnSpPr>
        <p:spPr>
          <a:xfrm flipH="1" flipV="1">
            <a:off x="5303192" y="4211122"/>
            <a:ext cx="4801" cy="1117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4147138-AEED-4268-8DC4-934A1A696377}"/>
              </a:ext>
            </a:extLst>
          </p:cNvPr>
          <p:cNvCxnSpPr>
            <a:stCxn id="40" idx="0"/>
          </p:cNvCxnSpPr>
          <p:nvPr/>
        </p:nvCxnSpPr>
        <p:spPr>
          <a:xfrm flipH="1" flipV="1">
            <a:off x="5543273" y="5522682"/>
            <a:ext cx="1" cy="187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C03FF632-A6AB-45C0-9CBE-45016C0AE0C2}"/>
              </a:ext>
            </a:extLst>
          </p:cNvPr>
          <p:cNvCxnSpPr>
            <a:cxnSpLocks/>
            <a:stCxn id="41" idx="0"/>
          </p:cNvCxnSpPr>
          <p:nvPr/>
        </p:nvCxnSpPr>
        <p:spPr>
          <a:xfrm flipV="1">
            <a:off x="6378757" y="5510967"/>
            <a:ext cx="0" cy="206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A7026618-239D-4A3B-9EF7-5CDC0729DCCE}"/>
              </a:ext>
            </a:extLst>
          </p:cNvPr>
          <p:cNvCxnSpPr>
            <a:cxnSpLocks/>
            <a:stCxn id="35" idx="0"/>
          </p:cNvCxnSpPr>
          <p:nvPr/>
        </p:nvCxnSpPr>
        <p:spPr>
          <a:xfrm flipH="1" flipV="1">
            <a:off x="5310394" y="6025977"/>
            <a:ext cx="16806" cy="89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832C7C6A-BCD1-4199-B39A-CB41593CD588}"/>
              </a:ext>
            </a:extLst>
          </p:cNvPr>
          <p:cNvCxnSpPr>
            <a:stCxn id="36" idx="0"/>
          </p:cNvCxnSpPr>
          <p:nvPr/>
        </p:nvCxnSpPr>
        <p:spPr>
          <a:xfrm flipH="1" flipV="1">
            <a:off x="5687321" y="6025977"/>
            <a:ext cx="14406" cy="89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3061AF33-50CE-4D4E-A180-1C8AB14264AE}"/>
              </a:ext>
            </a:extLst>
          </p:cNvPr>
          <p:cNvCxnSpPr>
            <a:stCxn id="37" idx="0"/>
          </p:cNvCxnSpPr>
          <p:nvPr/>
        </p:nvCxnSpPr>
        <p:spPr>
          <a:xfrm flipV="1">
            <a:off x="6181890" y="6025977"/>
            <a:ext cx="4800" cy="89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588A267A-E8E3-4279-86F9-714C32CFAE0D}"/>
              </a:ext>
            </a:extLst>
          </p:cNvPr>
          <p:cNvCxnSpPr>
            <a:stCxn id="38" idx="0"/>
          </p:cNvCxnSpPr>
          <p:nvPr/>
        </p:nvCxnSpPr>
        <p:spPr>
          <a:xfrm flipV="1">
            <a:off x="6566020" y="5920547"/>
            <a:ext cx="0" cy="202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110A4AAF-FE4F-4023-9899-F88249FB4008}"/>
              </a:ext>
            </a:extLst>
          </p:cNvPr>
          <p:cNvCxnSpPr>
            <a:stCxn id="33" idx="0"/>
          </p:cNvCxnSpPr>
          <p:nvPr/>
        </p:nvCxnSpPr>
        <p:spPr>
          <a:xfrm flipV="1">
            <a:off x="6676457" y="6399041"/>
            <a:ext cx="9603" cy="973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0B2921BA-BDA7-4100-A422-156DCBF02B0A}"/>
              </a:ext>
            </a:extLst>
          </p:cNvPr>
          <p:cNvCxnSpPr>
            <a:cxnSpLocks/>
            <a:stCxn id="32" idx="0"/>
            <a:endCxn id="38" idx="1"/>
          </p:cNvCxnSpPr>
          <p:nvPr/>
        </p:nvCxnSpPr>
        <p:spPr>
          <a:xfrm flipH="1" flipV="1">
            <a:off x="6426773" y="6265225"/>
            <a:ext cx="76825" cy="231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585D55B-9CF7-4033-B904-840D7B347960}"/>
              </a:ext>
            </a:extLst>
          </p:cNvPr>
          <p:cNvCxnSpPr>
            <a:cxnSpLocks/>
            <a:stCxn id="30" idx="0"/>
            <a:endCxn id="37" idx="1"/>
          </p:cNvCxnSpPr>
          <p:nvPr/>
        </p:nvCxnSpPr>
        <p:spPr>
          <a:xfrm flipH="1" flipV="1">
            <a:off x="6042643" y="6257115"/>
            <a:ext cx="48015" cy="239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CECCBACA-3170-4F44-9D33-B2C893E1EEC9}"/>
              </a:ext>
            </a:extLst>
          </p:cNvPr>
          <p:cNvCxnSpPr>
            <a:cxnSpLocks/>
            <a:stCxn id="31" idx="0"/>
            <a:endCxn id="37" idx="3"/>
          </p:cNvCxnSpPr>
          <p:nvPr/>
        </p:nvCxnSpPr>
        <p:spPr>
          <a:xfrm flipV="1">
            <a:off x="6282723" y="6257115"/>
            <a:ext cx="38414" cy="239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8E5FFAC7-3E10-4973-AEDB-1FF228A1CA99}"/>
              </a:ext>
            </a:extLst>
          </p:cNvPr>
          <p:cNvCxnSpPr>
            <a:cxnSpLocks/>
            <a:stCxn id="26" idx="0"/>
            <a:endCxn id="35" idx="1"/>
          </p:cNvCxnSpPr>
          <p:nvPr/>
        </p:nvCxnSpPr>
        <p:spPr>
          <a:xfrm flipH="1" flipV="1">
            <a:off x="5187953" y="6257115"/>
            <a:ext cx="48016" cy="239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BC56A9FE-B79E-4837-A77E-7D5026ACCE53}"/>
              </a:ext>
            </a:extLst>
          </p:cNvPr>
          <p:cNvCxnSpPr>
            <a:stCxn id="27" idx="0"/>
          </p:cNvCxnSpPr>
          <p:nvPr/>
        </p:nvCxnSpPr>
        <p:spPr>
          <a:xfrm flipV="1">
            <a:off x="5418431" y="6376738"/>
            <a:ext cx="26409" cy="119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82BE106B-BFED-410F-82EB-4134CBCFEFEB}"/>
              </a:ext>
            </a:extLst>
          </p:cNvPr>
          <p:cNvCxnSpPr>
            <a:stCxn id="28" idx="0"/>
            <a:endCxn id="36" idx="1"/>
          </p:cNvCxnSpPr>
          <p:nvPr/>
        </p:nvCxnSpPr>
        <p:spPr>
          <a:xfrm flipH="1" flipV="1">
            <a:off x="5562480" y="6257115"/>
            <a:ext cx="48016" cy="239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AB135BF0-53FE-4E9B-9558-DEC265A9F73A}"/>
              </a:ext>
            </a:extLst>
          </p:cNvPr>
          <p:cNvCxnSpPr>
            <a:stCxn id="29" idx="0"/>
          </p:cNvCxnSpPr>
          <p:nvPr/>
        </p:nvCxnSpPr>
        <p:spPr>
          <a:xfrm flipV="1">
            <a:off x="5792958" y="6135833"/>
            <a:ext cx="48015" cy="360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521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Organizování ve 21. století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12885"/>
            <a:ext cx="10168128" cy="419647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Vytváření větší hodnoty pro zákazníky efektivněji, flexibilní, inovativní – </a:t>
            </a:r>
            <a:r>
              <a:rPr lang="cs-CZ" dirty="0" err="1"/>
              <a:t>manageři</a:t>
            </a:r>
            <a:r>
              <a:rPr lang="cs-CZ" dirty="0"/>
              <a:t> potřebují kreativitu při tvoření organizační struktury</a:t>
            </a:r>
          </a:p>
          <a:p>
            <a:r>
              <a:rPr lang="cs-CZ" dirty="0"/>
              <a:t>Týmová organizační struktura</a:t>
            </a:r>
          </a:p>
          <a:p>
            <a:r>
              <a:rPr lang="cs-CZ" dirty="0"/>
              <a:t>Maticová a projektová organizační struktura</a:t>
            </a:r>
          </a:p>
          <a:p>
            <a:r>
              <a:rPr lang="cs-CZ" dirty="0"/>
              <a:t>Virtuální organizace (modulární nebo síťová organizační struktura) – outsourcing hlavní podnikatelské činnosti firmy</a:t>
            </a:r>
          </a:p>
          <a:p>
            <a:r>
              <a:rPr lang="cs-CZ" dirty="0" err="1"/>
              <a:t>Telecommuting</a:t>
            </a:r>
            <a:r>
              <a:rPr lang="cs-CZ" dirty="0"/>
              <a:t> – práce z domu</a:t>
            </a:r>
          </a:p>
          <a:p>
            <a:r>
              <a:rPr lang="cs-CZ" dirty="0"/>
              <a:t>Compressed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weeks</a:t>
            </a:r>
            <a:r>
              <a:rPr lang="cs-CZ" dirty="0"/>
              <a:t> – zkrácený pracovní týden</a:t>
            </a:r>
          </a:p>
          <a:p>
            <a:r>
              <a:rPr lang="cs-CZ" dirty="0"/>
              <a:t>Job sharing</a:t>
            </a:r>
          </a:p>
          <a:p>
            <a:r>
              <a:rPr lang="cs-CZ" dirty="0" err="1"/>
              <a:t>Flextime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20371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US" sz="4000" dirty="0" err="1"/>
              <a:t>Obsah</a:t>
            </a:r>
            <a:r>
              <a:rPr lang="en-US" sz="4000" dirty="0"/>
              <a:t> </a:t>
            </a:r>
            <a:r>
              <a:rPr lang="en-US" sz="4000" dirty="0" err="1"/>
              <a:t>dne</a:t>
            </a:r>
            <a:r>
              <a:rPr lang="cs-CZ" sz="4000" dirty="0"/>
              <a:t>šního semináře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 lnSpcReduction="10000"/>
          </a:bodyPr>
          <a:lstStyle/>
          <a:p>
            <a:r>
              <a:rPr lang="cs-CZ" sz="2200"/>
              <a:t>Seminární práce a prezentace</a:t>
            </a:r>
          </a:p>
          <a:p>
            <a:r>
              <a:rPr lang="cs-CZ" sz="2200" dirty="0"/>
              <a:t>Definování organizování, organizační struktury, diagramu a designu organizační stuktury</a:t>
            </a:r>
          </a:p>
          <a:p>
            <a:r>
              <a:rPr lang="cs-CZ" sz="2200" dirty="0"/>
              <a:t>Šest základních prvků pro navrhování organizační struktury</a:t>
            </a:r>
          </a:p>
          <a:p>
            <a:r>
              <a:rPr lang="cs-CZ" sz="2200" dirty="0"/>
              <a:t>Mechanistické a organické struktury</a:t>
            </a:r>
          </a:p>
          <a:p>
            <a:r>
              <a:rPr lang="cs-CZ" sz="2200" dirty="0"/>
              <a:t>Faktory ovlivňující volbu organizační struktury</a:t>
            </a:r>
          </a:p>
          <a:p>
            <a:r>
              <a:rPr lang="cs-CZ" sz="2200" dirty="0"/>
              <a:t>Tradiční organizační struktury</a:t>
            </a:r>
          </a:p>
          <a:p>
            <a:r>
              <a:rPr lang="cs-CZ" sz="2200" dirty="0"/>
              <a:t>Flexibilní organizační struktury</a:t>
            </a:r>
          </a:p>
          <a:p>
            <a:r>
              <a:rPr lang="cs-CZ" sz="2200" dirty="0"/>
              <a:t>Případová studie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63773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25" y="548640"/>
            <a:ext cx="11098806" cy="1386692"/>
          </a:xfrm>
        </p:spPr>
        <p:txBody>
          <a:bodyPr>
            <a:normAutofit/>
          </a:bodyPr>
          <a:lstStyle/>
          <a:p>
            <a:r>
              <a:rPr lang="cs-CZ" sz="4000" dirty="0"/>
              <a:t>Týmová organizační struktura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12885"/>
            <a:ext cx="10168128" cy="4196475"/>
          </a:xfrm>
        </p:spPr>
        <p:txBody>
          <a:bodyPr>
            <a:normAutofit/>
          </a:bodyPr>
          <a:lstStyle/>
          <a:p>
            <a:r>
              <a:rPr lang="cs-CZ" dirty="0"/>
              <a:t>Organizace je tvořena a práce je zajištěna pracovními týmy</a:t>
            </a:r>
          </a:p>
          <a:p>
            <a:r>
              <a:rPr lang="cs-CZ" dirty="0"/>
              <a:t>Zaměstnanci jsou zmocnění dělat rozhodnutí v týmu a tým je zodpovědný za svou práci </a:t>
            </a:r>
          </a:p>
          <a:p>
            <a:r>
              <a:rPr lang="cs-CZ" dirty="0"/>
              <a:t>Týmy rozhodují samy, jak budou pracovat a co je pro ně nejlepší a za svou práci nesou plnou zodpovědnost</a:t>
            </a:r>
          </a:p>
          <a:p>
            <a:r>
              <a:rPr lang="cs-CZ" dirty="0"/>
              <a:t>Ve velkých společnostech týmy doplňují funční nebo divizní organizační strukturu</a:t>
            </a:r>
          </a:p>
          <a:p>
            <a:r>
              <a:rPr lang="cs-CZ" dirty="0"/>
              <a:t>Google, Amazon, Motorola, Xerox, HP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92276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299" y="11541"/>
            <a:ext cx="10168128" cy="914400"/>
          </a:xfrm>
        </p:spPr>
        <p:txBody>
          <a:bodyPr>
            <a:normAutofit/>
          </a:bodyPr>
          <a:lstStyle/>
          <a:p>
            <a:r>
              <a:rPr lang="cs-CZ" sz="4000" dirty="0"/>
              <a:t>Maticová a projektová organizační struktura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868" y="1030014"/>
            <a:ext cx="10168128" cy="5675586"/>
          </a:xfrm>
        </p:spPr>
        <p:txBody>
          <a:bodyPr>
            <a:noAutofit/>
          </a:bodyPr>
          <a:lstStyle/>
          <a:p>
            <a:r>
              <a:rPr lang="cs-CZ" sz="2400" b="1" dirty="0"/>
              <a:t>Maticová organizační struktura </a:t>
            </a:r>
            <a:r>
              <a:rPr lang="cs-CZ" sz="2400" dirty="0"/>
              <a:t>– odborníci z různých funkčních oddělení pracují na projektech řícících projektovým managerem.</a:t>
            </a:r>
          </a:p>
          <a:p>
            <a:r>
              <a:rPr lang="cs-CZ" sz="2400" dirty="0"/>
              <a:t>Zaměstnanci tak mají 2 nadřízené, funičního managera a projektového managera, kteří sdílejí pravomoc.</a:t>
            </a:r>
          </a:p>
          <a:p>
            <a:r>
              <a:rPr lang="cs-CZ" sz="2400" dirty="0"/>
              <a:t>Běžné ve zdravotnických zařízeních – fyzioterapeut</a:t>
            </a:r>
          </a:p>
          <a:p>
            <a:r>
              <a:rPr lang="cs-CZ" sz="2400" b="1" dirty="0"/>
              <a:t>Projektová organizační struktura </a:t>
            </a:r>
            <a:r>
              <a:rPr lang="cs-CZ" sz="2400" dirty="0"/>
              <a:t>– nemá formální oddělení, kde by se zaměstnanci vrátili po skončení projektu.</a:t>
            </a:r>
          </a:p>
          <a:p>
            <a:r>
              <a:rPr lang="cs-CZ" sz="2400" dirty="0"/>
              <a:t>Zaměstnanci jdou po skončení projektu do dalšího projektu s tím, že do něj přinášejí své zkušenosti, znalosti a dovednosti.</a:t>
            </a:r>
            <a:r>
              <a:rPr lang="en-US" sz="2400" dirty="0"/>
              <a:t> </a:t>
            </a:r>
            <a:endParaRPr lang="cs-CZ" sz="2400" dirty="0"/>
          </a:p>
          <a:p>
            <a:r>
              <a:rPr lang="cs-CZ" sz="2400" dirty="0"/>
              <a:t>Zaměstnanci pracují v týmech, kde se týmy formují a rozpouštějí a formují znovu podle potřeb organizace.</a:t>
            </a:r>
          </a:p>
          <a:p>
            <a:r>
              <a:rPr lang="cs-CZ" sz="2400" dirty="0"/>
              <a:t>Manageři spíše vedou a koučují práci, eliminují a minimalizují překážky a zajišťují potřebné zdroje.</a:t>
            </a:r>
            <a:endParaRPr lang="en-US" sz="24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1D000A8-BE25-4CA6-9778-D030E1C1C2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4325" y="2122879"/>
            <a:ext cx="3632689" cy="106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396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GB" sz="4000" dirty="0"/>
              <a:t>P</a:t>
            </a:r>
            <a:r>
              <a:rPr lang="cs-CZ" sz="4000" dirty="0"/>
              <a:t>řípadová studie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14244"/>
            <a:ext cx="10168128" cy="4394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Otázky:</a:t>
            </a:r>
          </a:p>
          <a:p>
            <a:pPr marL="0" indent="0">
              <a:buNone/>
            </a:pPr>
            <a:r>
              <a:rPr lang="en-US" sz="2200" dirty="0"/>
              <a:t>1. </a:t>
            </a:r>
            <a:r>
              <a:rPr lang="en-US" sz="2400" dirty="0" err="1"/>
              <a:t>Zhodnoťte</a:t>
            </a:r>
            <a:r>
              <a:rPr lang="en-US" sz="2400" dirty="0"/>
              <a:t> </a:t>
            </a:r>
            <a:r>
              <a:rPr lang="en-US" sz="2400" dirty="0" err="1"/>
              <a:t>situaci</a:t>
            </a:r>
            <a:r>
              <a:rPr lang="en-US" sz="2400" dirty="0"/>
              <a:t> </a:t>
            </a:r>
            <a:r>
              <a:rPr lang="en-US" sz="2400" dirty="0" err="1"/>
              <a:t>firmy</a:t>
            </a:r>
            <a:r>
              <a:rPr lang="en-US" sz="2400" dirty="0"/>
              <a:t> Barik, </a:t>
            </a:r>
            <a:r>
              <a:rPr lang="en-US" sz="2400" dirty="0" err="1"/>
              <a:t>s.r.o.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2. </a:t>
            </a:r>
            <a:r>
              <a:rPr lang="en-US" sz="2400" dirty="0" err="1"/>
              <a:t>Znázorněte</a:t>
            </a:r>
            <a:r>
              <a:rPr lang="en-US" sz="2400" dirty="0"/>
              <a:t> </a:t>
            </a:r>
            <a:r>
              <a:rPr lang="en-US" sz="2400" dirty="0" err="1"/>
              <a:t>současnou</a:t>
            </a:r>
            <a:r>
              <a:rPr lang="en-US" sz="2400" dirty="0"/>
              <a:t> </a:t>
            </a:r>
            <a:r>
              <a:rPr lang="en-US" sz="2400" dirty="0" err="1"/>
              <a:t>organizační</a:t>
            </a:r>
            <a:r>
              <a:rPr lang="en-US" sz="2400" dirty="0"/>
              <a:t> </a:t>
            </a:r>
            <a:r>
              <a:rPr lang="en-US" sz="2400" dirty="0" err="1"/>
              <a:t>strukturu</a:t>
            </a:r>
            <a:r>
              <a:rPr lang="en-US" sz="2400" dirty="0"/>
              <a:t> </a:t>
            </a:r>
            <a:r>
              <a:rPr lang="en-US" sz="2400" dirty="0" err="1"/>
              <a:t>firmy</a:t>
            </a:r>
            <a:r>
              <a:rPr lang="en-US" sz="2400" dirty="0"/>
              <a:t> Barik, </a:t>
            </a:r>
            <a:r>
              <a:rPr lang="en-US" sz="2400" dirty="0" err="1"/>
              <a:t>s.r.o.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3. </a:t>
            </a:r>
            <a:r>
              <a:rPr lang="en-US" sz="2400" dirty="0" err="1"/>
              <a:t>Které</a:t>
            </a:r>
            <a:r>
              <a:rPr lang="en-US" sz="2400" dirty="0"/>
              <a:t> </a:t>
            </a:r>
            <a:r>
              <a:rPr lang="en-US" sz="2400" dirty="0" err="1"/>
              <a:t>změny</a:t>
            </a:r>
            <a:r>
              <a:rPr lang="en-US" sz="2400" dirty="0"/>
              <a:t> </a:t>
            </a:r>
            <a:r>
              <a:rPr lang="en-US" sz="2400" dirty="0" err="1"/>
              <a:t>doporučujete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firmě</a:t>
            </a:r>
            <a:r>
              <a:rPr lang="en-US" sz="2400" dirty="0"/>
              <a:t> </a:t>
            </a:r>
            <a:r>
              <a:rPr lang="en-US" sz="2400" dirty="0" err="1"/>
              <a:t>provést</a:t>
            </a:r>
            <a:r>
              <a:rPr lang="en-US" sz="2400" dirty="0"/>
              <a:t>?</a:t>
            </a:r>
          </a:p>
          <a:p>
            <a:pPr marL="0" indent="0">
              <a:buNone/>
            </a:pPr>
            <a:r>
              <a:rPr lang="en-US" sz="2400" dirty="0"/>
              <a:t>4. Jak </a:t>
            </a:r>
            <a:r>
              <a:rPr lang="en-US" sz="2400" dirty="0" err="1"/>
              <a:t>byste</a:t>
            </a:r>
            <a:r>
              <a:rPr lang="en-US" sz="2400" dirty="0"/>
              <a:t> </a:t>
            </a:r>
            <a:r>
              <a:rPr lang="en-US" sz="2400" dirty="0" err="1"/>
              <a:t>tyto</a:t>
            </a:r>
            <a:r>
              <a:rPr lang="en-US" sz="2400" dirty="0"/>
              <a:t> </a:t>
            </a:r>
            <a:r>
              <a:rPr lang="en-US" sz="2400" dirty="0" err="1"/>
              <a:t>změny</a:t>
            </a:r>
            <a:r>
              <a:rPr lang="en-US" sz="2400" dirty="0"/>
              <a:t> </a:t>
            </a:r>
            <a:r>
              <a:rPr lang="en-US" sz="2400" dirty="0" err="1"/>
              <a:t>řadili</a:t>
            </a:r>
            <a:r>
              <a:rPr lang="en-US" sz="2400" dirty="0"/>
              <a:t>, </a:t>
            </a:r>
            <a:r>
              <a:rPr lang="en-US" sz="2400" dirty="0" err="1"/>
              <a:t>jaké</a:t>
            </a:r>
            <a:r>
              <a:rPr lang="en-US" sz="2400" dirty="0"/>
              <a:t> priority </a:t>
            </a:r>
            <a:r>
              <a:rPr lang="en-US" sz="2400" dirty="0" err="1"/>
              <a:t>byste</a:t>
            </a:r>
            <a:r>
              <a:rPr lang="en-US" sz="2400" dirty="0"/>
              <a:t> </a:t>
            </a:r>
            <a:r>
              <a:rPr lang="en-US" sz="2400" dirty="0" err="1"/>
              <a:t>jednotlivým</a:t>
            </a:r>
            <a:r>
              <a:rPr lang="en-US" sz="2400" dirty="0"/>
              <a:t> </a:t>
            </a:r>
            <a:r>
              <a:rPr lang="en-US" sz="2400" dirty="0" err="1"/>
              <a:t>změnám</a:t>
            </a:r>
            <a:r>
              <a:rPr lang="en-US" sz="2400" dirty="0"/>
              <a:t> </a:t>
            </a:r>
            <a:r>
              <a:rPr lang="en-US" sz="2400" dirty="0" err="1"/>
              <a:t>přiřadili</a:t>
            </a:r>
            <a:r>
              <a:rPr lang="cs-CZ" sz="2400" dirty="0"/>
              <a:t>?</a:t>
            </a:r>
            <a:r>
              <a:rPr lang="en-US" sz="2400" dirty="0"/>
              <a:t> </a:t>
            </a:r>
            <a:r>
              <a:rPr lang="cs-CZ" sz="2400" dirty="0"/>
              <a:t>   S</a:t>
            </a:r>
            <a:r>
              <a:rPr lang="en-US" sz="2400" dirty="0" err="1"/>
              <a:t>vou</a:t>
            </a:r>
            <a:r>
              <a:rPr lang="cs-CZ" sz="2400" dirty="0"/>
              <a:t> </a:t>
            </a:r>
            <a:r>
              <a:rPr lang="en-US" sz="2400" dirty="0" err="1"/>
              <a:t>odpověď</a:t>
            </a:r>
            <a:r>
              <a:rPr lang="en-US" sz="2400" dirty="0"/>
              <a:t> </a:t>
            </a:r>
            <a:r>
              <a:rPr lang="en-US" sz="2400" dirty="0" err="1"/>
              <a:t>zdůvodněte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5. </a:t>
            </a:r>
            <a:r>
              <a:rPr lang="en-US" sz="2400" dirty="0" err="1"/>
              <a:t>Navrhované</a:t>
            </a:r>
            <a:r>
              <a:rPr lang="en-US" sz="2400" dirty="0"/>
              <a:t> </a:t>
            </a:r>
            <a:r>
              <a:rPr lang="en-US" sz="2400" dirty="0" err="1"/>
              <a:t>změny</a:t>
            </a:r>
            <a:r>
              <a:rPr lang="en-US" sz="2400" dirty="0"/>
              <a:t> se </a:t>
            </a:r>
            <a:r>
              <a:rPr lang="en-US" sz="2400" dirty="0" err="1"/>
              <a:t>pravděpodobně</a:t>
            </a:r>
            <a:r>
              <a:rPr lang="en-US" sz="2400" dirty="0"/>
              <a:t> </a:t>
            </a:r>
            <a:r>
              <a:rPr lang="en-US" sz="2400" dirty="0" err="1"/>
              <a:t>dotknou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organizační</a:t>
            </a:r>
            <a:r>
              <a:rPr lang="en-US" sz="2400" dirty="0"/>
              <a:t> </a:t>
            </a:r>
            <a:r>
              <a:rPr lang="en-US" sz="2400" dirty="0" err="1"/>
              <a:t>struktury</a:t>
            </a:r>
            <a:r>
              <a:rPr lang="en-US" sz="2400" dirty="0"/>
              <a:t> </a:t>
            </a:r>
            <a:r>
              <a:rPr lang="en-US" sz="2400" dirty="0" err="1"/>
              <a:t>firmy</a:t>
            </a:r>
            <a:r>
              <a:rPr lang="en-US" sz="2400" dirty="0"/>
              <a:t> Barik.</a:t>
            </a:r>
          </a:p>
          <a:p>
            <a:pPr marL="0" indent="0">
              <a:buNone/>
            </a:pPr>
            <a:r>
              <a:rPr lang="cs-CZ" sz="2400" dirty="0"/>
              <a:t>6. </a:t>
            </a:r>
            <a:r>
              <a:rPr lang="en-US" sz="2400" dirty="0" err="1"/>
              <a:t>Novou</a:t>
            </a:r>
            <a:r>
              <a:rPr lang="en-US" sz="2400" dirty="0"/>
              <a:t> </a:t>
            </a:r>
            <a:r>
              <a:rPr lang="en-US" sz="2400" dirty="0" err="1"/>
              <a:t>organizační</a:t>
            </a:r>
            <a:r>
              <a:rPr lang="en-US" sz="2400" dirty="0"/>
              <a:t> </a:t>
            </a:r>
            <a:r>
              <a:rPr lang="en-US" sz="2400" dirty="0" err="1"/>
              <a:t>strukturu</a:t>
            </a:r>
            <a:r>
              <a:rPr lang="en-US" sz="2400" dirty="0"/>
              <a:t> </a:t>
            </a:r>
            <a:r>
              <a:rPr lang="en-US" sz="2400" dirty="0" err="1"/>
              <a:t>znázorněte</a:t>
            </a:r>
            <a:r>
              <a:rPr lang="en-US" sz="2400" dirty="0"/>
              <a:t> a </a:t>
            </a:r>
            <a:r>
              <a:rPr lang="en-US" sz="2400" dirty="0" err="1"/>
              <a:t>určete</a:t>
            </a:r>
            <a:r>
              <a:rPr lang="en-US" sz="2400" dirty="0"/>
              <a:t> </a:t>
            </a:r>
            <a:r>
              <a:rPr lang="en-US" sz="2400" dirty="0" err="1"/>
              <a:t>typ</a:t>
            </a:r>
            <a:r>
              <a:rPr lang="en-US" sz="2400" dirty="0"/>
              <a:t> </a:t>
            </a:r>
            <a:r>
              <a:rPr lang="en-US" sz="2400" dirty="0" err="1"/>
              <a:t>organizační</a:t>
            </a:r>
            <a:r>
              <a:rPr lang="en-US" sz="2400" dirty="0"/>
              <a:t> </a:t>
            </a:r>
            <a:r>
              <a:rPr lang="en-US" sz="2400" dirty="0" err="1"/>
              <a:t>struktury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68699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Zdroje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57274"/>
            <a:ext cx="10168128" cy="458087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E1533C-8064-4757-BB51-217CCF3ECF93}"/>
              </a:ext>
            </a:extLst>
          </p:cNvPr>
          <p:cNvSpPr txBox="1"/>
          <p:nvPr/>
        </p:nvSpPr>
        <p:spPr>
          <a:xfrm>
            <a:off x="908304" y="2276856"/>
            <a:ext cx="99461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555555"/>
                </a:solidFill>
                <a:effectLst/>
                <a:latin typeface="robotoregular"/>
              </a:rPr>
              <a:t>Robbins, S., &amp; Coulter, M. (2020). </a:t>
            </a:r>
            <a:r>
              <a:rPr lang="en-GB" b="0" i="1" dirty="0">
                <a:solidFill>
                  <a:srgbClr val="555555"/>
                </a:solidFill>
                <a:effectLst/>
                <a:latin typeface="robotoregular"/>
              </a:rPr>
              <a:t>Management, </a:t>
            </a:r>
            <a:r>
              <a:rPr lang="en-GB" b="0" i="1" dirty="0" err="1">
                <a:solidFill>
                  <a:srgbClr val="555555"/>
                </a:solidFill>
                <a:effectLst/>
                <a:latin typeface="robotoregular"/>
              </a:rPr>
              <a:t>ebook</a:t>
            </a:r>
            <a:r>
              <a:rPr lang="en-GB" b="0" i="1" dirty="0">
                <a:solidFill>
                  <a:srgbClr val="555555"/>
                </a:solidFill>
                <a:effectLst/>
                <a:latin typeface="robotoregular"/>
              </a:rPr>
              <a:t>, global edition</a:t>
            </a:r>
            <a:r>
              <a:rPr lang="en-GB" b="0" i="0" dirty="0">
                <a:solidFill>
                  <a:srgbClr val="555555"/>
                </a:solidFill>
                <a:effectLst/>
                <a:latin typeface="robotoregular"/>
              </a:rPr>
              <a:t>. Pearson Education, Limited.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543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Seminární práce a prezentace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 dirty="0"/>
              <a:t>Použijte: šablona_seminární práce_management uloženou v systému ve složce Informace k seminární práci</a:t>
            </a:r>
          </a:p>
          <a:p>
            <a:r>
              <a:rPr lang="cs-CZ" sz="2200" dirty="0"/>
              <a:t>Prezentace ve dvou posledních seminářích: 10.5. a 17.5.</a:t>
            </a:r>
          </a:p>
          <a:p>
            <a:r>
              <a:rPr lang="cs-CZ" sz="2200" dirty="0"/>
              <a:t>PowerPoint 2 slides - shrnutí Vaší seminární práce do dvou bodů</a:t>
            </a:r>
          </a:p>
          <a:p>
            <a:pPr marL="0" indent="0">
              <a:buNone/>
            </a:pPr>
            <a:r>
              <a:rPr lang="cs-CZ" sz="2200" dirty="0"/>
              <a:t> 1. představení firmy</a:t>
            </a:r>
          </a:p>
          <a:p>
            <a:pPr marL="0" indent="0">
              <a:buNone/>
            </a:pPr>
            <a:r>
              <a:rPr lang="cs-CZ" sz="2200" dirty="0"/>
              <a:t> 2. konkrétní organizační struktura (diagram) s vymezenými rolemi a popis</a:t>
            </a:r>
            <a:r>
              <a:rPr lang="en-GB" sz="2200" dirty="0"/>
              <a:t>y</a:t>
            </a:r>
            <a:r>
              <a:rPr lang="cs-CZ" sz="2200" dirty="0"/>
              <a:t> pracovní</a:t>
            </a:r>
            <a:r>
              <a:rPr lang="en-GB" sz="2200" dirty="0" err="1"/>
              <a:t>ch</a:t>
            </a:r>
            <a:r>
              <a:rPr lang="cs-CZ" sz="2200" dirty="0"/>
              <a:t> míst</a:t>
            </a:r>
            <a:r>
              <a:rPr lang="en-GB" sz="2200" dirty="0"/>
              <a:t> a </a:t>
            </a:r>
            <a:r>
              <a:rPr lang="en-GB" sz="2200" dirty="0" err="1"/>
              <a:t>pravomoc</a:t>
            </a:r>
            <a:r>
              <a:rPr lang="cs-CZ" sz="2200" dirty="0"/>
              <a:t>í</a:t>
            </a:r>
          </a:p>
          <a:p>
            <a:r>
              <a:rPr lang="cs-CZ" sz="2200" dirty="0"/>
              <a:t>Prezentace </a:t>
            </a:r>
            <a:r>
              <a:rPr lang="cs-CZ" sz="2200" u="sng" dirty="0"/>
              <a:t>maximálně 4 minuty</a:t>
            </a:r>
          </a:p>
          <a:p>
            <a:r>
              <a:rPr lang="cs-CZ" sz="2200" dirty="0"/>
              <a:t> </a:t>
            </a:r>
          </a:p>
          <a:p>
            <a:endParaRPr lang="cs-CZ" sz="2200" u="sng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22112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Definování organizování, organizační struktury, diagramu a design organizační stuktury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30640"/>
            <a:ext cx="10168128" cy="417871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Organizování – uspořádání a organizování práce lidí za účelem dosažení cílů organizace.</a:t>
            </a:r>
          </a:p>
          <a:p>
            <a:r>
              <a:rPr lang="cs-CZ" dirty="0"/>
              <a:t>Organizační struktura – je projevem organizování a je to </a:t>
            </a:r>
            <a:r>
              <a:rPr lang="cs-CZ" dirty="0">
                <a:solidFill>
                  <a:srgbClr val="FF0000"/>
                </a:solidFill>
              </a:rPr>
              <a:t>formální uspořádání </a:t>
            </a:r>
            <a:r>
              <a:rPr lang="cs-CZ" dirty="0"/>
              <a:t>pracovních míst v organizaci.</a:t>
            </a:r>
          </a:p>
          <a:p>
            <a:r>
              <a:rPr lang="cs-CZ" dirty="0"/>
              <a:t>Organizační diagram (organigram) – vizuální zobrazení organizační struktury</a:t>
            </a:r>
          </a:p>
          <a:p>
            <a:r>
              <a:rPr lang="cs-CZ" dirty="0"/>
              <a:t>Design organizační struktury – proces který zahrnuje rozhodnutí o šesti základních prvcích (dělba práce, vytváření útvarů, rozpětí řízení, centralizace/decentralizace řízení, rozsah formálního zavedení pravidel, delegování – dělba kompetencí)</a:t>
            </a:r>
          </a:p>
          <a:p>
            <a:endParaRPr lang="cs-CZ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9990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Šest základních prvků pro navrhování organizační struktury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6856"/>
            <a:ext cx="10168128" cy="3900107"/>
          </a:xfrm>
        </p:spPr>
        <p:txBody>
          <a:bodyPr>
            <a:normAutofit/>
          </a:bodyPr>
          <a:lstStyle/>
          <a:p>
            <a:r>
              <a:rPr lang="cs-CZ" sz="2200" dirty="0"/>
              <a:t>Dělba práce na specializované úkoly – Dělba práce na dílčí ukoly vykonávané jednotlivými zaměstnanci se snahou využít jejich dovednosti co nejefektivněji.</a:t>
            </a:r>
          </a:p>
          <a:p>
            <a:r>
              <a:rPr lang="cs-CZ" sz="2200" dirty="0"/>
              <a:t>Vytváření útvarů – Vytváření </a:t>
            </a:r>
            <a:r>
              <a:rPr lang="en-US" sz="2200" dirty="0" err="1"/>
              <a:t>organizačních</a:t>
            </a:r>
            <a:r>
              <a:rPr lang="en-US" sz="2200" dirty="0"/>
              <a:t> </a:t>
            </a:r>
            <a:r>
              <a:rPr lang="en-US" sz="2200" dirty="0" err="1"/>
              <a:t>jednotek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základě</a:t>
            </a:r>
            <a:r>
              <a:rPr lang="cs-CZ" sz="2200" dirty="0"/>
              <a:t>: </a:t>
            </a:r>
            <a:r>
              <a:rPr lang="en-US" sz="2200" dirty="0" err="1"/>
              <a:t>produktové</a:t>
            </a:r>
            <a:r>
              <a:rPr lang="en-US" sz="2200" dirty="0"/>
              <a:t> </a:t>
            </a:r>
            <a:r>
              <a:rPr lang="en-US" sz="2200" dirty="0" err="1"/>
              <a:t>specializace</a:t>
            </a:r>
            <a:r>
              <a:rPr lang="en-US" sz="2200" dirty="0"/>
              <a:t>, </a:t>
            </a:r>
            <a:r>
              <a:rPr lang="en-US" sz="2200" dirty="0" err="1"/>
              <a:t>geografické</a:t>
            </a:r>
            <a:r>
              <a:rPr lang="en-US" sz="2200" dirty="0"/>
              <a:t> </a:t>
            </a:r>
            <a:r>
              <a:rPr lang="en-US" sz="2200" dirty="0" err="1"/>
              <a:t>polohy</a:t>
            </a:r>
            <a:r>
              <a:rPr lang="en-US" sz="2200" dirty="0"/>
              <a:t>, </a:t>
            </a:r>
            <a:r>
              <a:rPr lang="en-US" sz="2200" dirty="0" err="1"/>
              <a:t>typu</a:t>
            </a:r>
            <a:r>
              <a:rPr lang="en-US" sz="2200" dirty="0"/>
              <a:t> </a:t>
            </a:r>
            <a:r>
              <a:rPr lang="en-US" sz="2200" dirty="0" err="1"/>
              <a:t>zákazníka</a:t>
            </a:r>
            <a:r>
              <a:rPr lang="en-US" sz="2200" dirty="0"/>
              <a:t>, </a:t>
            </a:r>
            <a:r>
              <a:rPr lang="en-US" sz="2200" dirty="0" err="1"/>
              <a:t>funkční</a:t>
            </a:r>
            <a:r>
              <a:rPr lang="en-US" sz="2200" dirty="0"/>
              <a:t> </a:t>
            </a:r>
            <a:r>
              <a:rPr lang="en-US" sz="2200" dirty="0" err="1"/>
              <a:t>specializovanosti</a:t>
            </a:r>
            <a:r>
              <a:rPr lang="en-US" sz="2200" dirty="0"/>
              <a:t>, </a:t>
            </a:r>
            <a:r>
              <a:rPr lang="cs-CZ" sz="2200" dirty="0"/>
              <a:t>nebo </a:t>
            </a:r>
            <a:r>
              <a:rPr lang="en-US" sz="2200" dirty="0" err="1"/>
              <a:t>podle</a:t>
            </a:r>
            <a:r>
              <a:rPr lang="en-US" sz="2200" dirty="0"/>
              <a:t> </a:t>
            </a:r>
            <a:r>
              <a:rPr lang="en-US" sz="2200" dirty="0" err="1"/>
              <a:t>procesů</a:t>
            </a:r>
            <a:r>
              <a:rPr lang="cs-CZ" sz="2200" dirty="0"/>
              <a:t>. (současný trend jsou útvary podle typu zákazníka)</a:t>
            </a:r>
          </a:p>
          <a:p>
            <a:r>
              <a:rPr lang="cs-CZ" sz="2200" dirty="0"/>
              <a:t>Delegování (dělba kompetencí) </a:t>
            </a:r>
          </a:p>
          <a:p>
            <a:r>
              <a:rPr lang="cs-CZ" sz="2200" dirty="0"/>
              <a:t>Rozpětí řízení – počet zaměstnanců, které může manager efektivně vést</a:t>
            </a:r>
          </a:p>
          <a:p>
            <a:r>
              <a:rPr lang="cs-CZ" sz="2200" dirty="0"/>
              <a:t>Centralizace/decentralizace – řízení z jednoho organizačního ústředí/přenesení pravomocí na nižší stupně řízení</a:t>
            </a:r>
          </a:p>
          <a:p>
            <a:r>
              <a:rPr lang="cs-CZ" sz="2200" dirty="0"/>
              <a:t> Rozsah formálního zavedení pravidel </a:t>
            </a:r>
          </a:p>
          <a:p>
            <a:endParaRPr lang="cs-CZ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01744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Dělba práce na specializované úkoly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285D6EB-AE67-4ADD-9537-CF8F95A2A3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503756"/>
              </p:ext>
            </p:extLst>
          </p:nvPr>
        </p:nvGraphicFramePr>
        <p:xfrm>
          <a:off x="1704831" y="2140772"/>
          <a:ext cx="8782338" cy="4442908"/>
        </p:xfrm>
        <a:graphic>
          <a:graphicData uri="http://schemas.openxmlformats.org/drawingml/2006/table">
            <a:tbl>
              <a:tblPr firstRow="1" firstCol="1" bandRow="1"/>
              <a:tblGrid>
                <a:gridCol w="4391169">
                  <a:extLst>
                    <a:ext uri="{9D8B030D-6E8A-4147-A177-3AD203B41FA5}">
                      <a16:colId xmlns:a16="http://schemas.microsoft.com/office/drawing/2014/main" val="4259557661"/>
                    </a:ext>
                  </a:extLst>
                </a:gridCol>
                <a:gridCol w="4391169">
                  <a:extLst>
                    <a:ext uri="{9D8B030D-6E8A-4147-A177-3AD203B41FA5}">
                      <a16:colId xmlns:a16="http://schemas.microsoft.com/office/drawing/2014/main" val="2792403966"/>
                    </a:ext>
                  </a:extLst>
                </a:gridCol>
              </a:tblGrid>
              <a:tr h="3052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Tradiční pohled 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Současná</a:t>
                      </a: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doba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072864"/>
                  </a:ext>
                </a:extLst>
              </a:tr>
              <a:tr h="4137698"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ělba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práce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na specializované úkoly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vede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zvyšování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produktivity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práce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 začátku 20. století nebyla s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pecializace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pracovníků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ještě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tak 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široce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využívána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proto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vždy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vedla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k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vyšší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produktivitě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práce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(Henry Ford)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určitém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bod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ě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dojde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k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nežádoucím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projevům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způsobených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dělbou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práce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to 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jsou: 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nuda,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únava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stress,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nízká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produktivita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kvalita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práce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špatná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docházka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vysoká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fluktuace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zaměstnatnců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které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pak převýší ekonomické výhody dělby práce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Stale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viděna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jako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důležitá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přispívající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k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efektivitě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práce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Příklad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McDonald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používá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vysokou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dělbu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práce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k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vyrobení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doručení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jejich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jídel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rychle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efektivně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určitém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bodě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však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vysoce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specializovaná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dělba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práce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přestane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vést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k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produktivitě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Například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Ford Australia, Hallmark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nebo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American Express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využívají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vysoce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specializovanou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dělbu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práce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minimálně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0510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715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Vytváření útvarů – funkční specializace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12885"/>
            <a:ext cx="10168128" cy="45187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/>
              <a:t>Příklad: General Electric</a:t>
            </a:r>
          </a:p>
          <a:p>
            <a:pPr marL="0" indent="0">
              <a:buNone/>
            </a:pPr>
            <a:r>
              <a:rPr lang="cs-CZ" sz="2200" dirty="0"/>
              <a:t>Vytváření </a:t>
            </a:r>
            <a:r>
              <a:rPr lang="en-US" sz="2200" dirty="0" err="1"/>
              <a:t>organizačních</a:t>
            </a:r>
            <a:r>
              <a:rPr lang="en-US" sz="2200" dirty="0"/>
              <a:t> </a:t>
            </a:r>
            <a:r>
              <a:rPr lang="en-US" sz="2200" dirty="0" err="1"/>
              <a:t>jednotek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základě</a:t>
            </a:r>
            <a:r>
              <a:rPr lang="cs-CZ" sz="2200" dirty="0"/>
              <a:t>:</a:t>
            </a:r>
            <a:r>
              <a:rPr lang="en-US" sz="2200" dirty="0"/>
              <a:t> </a:t>
            </a:r>
            <a:r>
              <a:rPr lang="en-US" sz="2200" dirty="0" err="1"/>
              <a:t>produktové</a:t>
            </a:r>
            <a:r>
              <a:rPr lang="en-US" sz="2200" dirty="0"/>
              <a:t> </a:t>
            </a:r>
            <a:r>
              <a:rPr lang="en-US" sz="2200" dirty="0" err="1"/>
              <a:t>specializace</a:t>
            </a:r>
            <a:r>
              <a:rPr lang="en-US" sz="2200" dirty="0"/>
              <a:t>, </a:t>
            </a:r>
            <a:r>
              <a:rPr lang="en-US" sz="2200" dirty="0" err="1"/>
              <a:t>geografické</a:t>
            </a:r>
            <a:r>
              <a:rPr lang="en-US" sz="2200" dirty="0"/>
              <a:t> </a:t>
            </a:r>
            <a:r>
              <a:rPr lang="en-US" sz="2200" dirty="0" err="1"/>
              <a:t>polohy</a:t>
            </a:r>
            <a:r>
              <a:rPr lang="en-US" sz="2200" dirty="0"/>
              <a:t>, </a:t>
            </a:r>
            <a:r>
              <a:rPr lang="en-US" sz="2200" dirty="0" err="1"/>
              <a:t>typu</a:t>
            </a:r>
            <a:r>
              <a:rPr lang="en-US" sz="2200" dirty="0"/>
              <a:t> </a:t>
            </a:r>
            <a:r>
              <a:rPr lang="en-US" sz="2200" dirty="0" err="1"/>
              <a:t>zákazníka</a:t>
            </a:r>
            <a:r>
              <a:rPr lang="en-US" sz="2200" dirty="0"/>
              <a:t>, </a:t>
            </a:r>
            <a:r>
              <a:rPr lang="en-US" sz="2200" dirty="0" err="1"/>
              <a:t>funkční</a:t>
            </a:r>
            <a:r>
              <a:rPr lang="en-US" sz="2200" dirty="0"/>
              <a:t> </a:t>
            </a:r>
            <a:r>
              <a:rPr lang="en-US" sz="2200" dirty="0" err="1"/>
              <a:t>specializovanosti</a:t>
            </a:r>
            <a:r>
              <a:rPr lang="en-US" sz="2200" dirty="0"/>
              <a:t>, </a:t>
            </a:r>
            <a:r>
              <a:rPr lang="en-US" sz="2200" dirty="0" err="1"/>
              <a:t>podle</a:t>
            </a:r>
            <a:r>
              <a:rPr lang="en-US" sz="2200" dirty="0"/>
              <a:t> </a:t>
            </a:r>
            <a:r>
              <a:rPr lang="en-US" sz="2200" dirty="0" err="1"/>
              <a:t>procesů</a:t>
            </a:r>
            <a:endParaRPr lang="en-US" sz="2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649243-1FCD-4EE4-AD61-AA9918C2E6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41" y="1512056"/>
            <a:ext cx="9153160" cy="1296964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EE336CC-01D5-4E57-A7CC-3E01508FF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100718"/>
              </p:ext>
            </p:extLst>
          </p:nvPr>
        </p:nvGraphicFramePr>
        <p:xfrm>
          <a:off x="1409443" y="3340093"/>
          <a:ext cx="8490858" cy="2064318"/>
        </p:xfrm>
        <a:graphic>
          <a:graphicData uri="http://schemas.openxmlformats.org/drawingml/2006/table">
            <a:tbl>
              <a:tblPr firstRow="1" firstCol="1" bandRow="1"/>
              <a:tblGrid>
                <a:gridCol w="4245429">
                  <a:extLst>
                    <a:ext uri="{9D8B030D-6E8A-4147-A177-3AD203B41FA5}">
                      <a16:colId xmlns:a16="http://schemas.microsoft.com/office/drawing/2014/main" val="4161543775"/>
                    </a:ext>
                  </a:extLst>
                </a:gridCol>
                <a:gridCol w="4245429">
                  <a:extLst>
                    <a:ext uri="{9D8B030D-6E8A-4147-A177-3AD203B41FA5}">
                      <a16:colId xmlns:a16="http://schemas.microsoft.com/office/drawing/2014/main" val="1551941064"/>
                    </a:ext>
                  </a:extLst>
                </a:gridCol>
              </a:tblGrid>
              <a:tr h="3337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ý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hody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Nevýhody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4752199"/>
                  </a:ext>
                </a:extLst>
              </a:tr>
              <a:tr h="1730566"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Efektivní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díky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sloučení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zaměstnanců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se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stejnými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znalostmi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dovednostmi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pracovní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orientací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Koordinace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v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rámci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funkční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jednotky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Vysoká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specializace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Špatná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komunikace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mezi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funkčními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oblastmi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Nedostatečný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náhled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celkové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cíle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9651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0913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Vytváření útvarů – geografická poloha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5A6B42F-36AB-46E1-9E64-150930A88D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246" y="1634077"/>
            <a:ext cx="7065507" cy="1285558"/>
          </a:xfr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F931175-254C-4963-B443-3F1A76AFFA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260732"/>
              </p:ext>
            </p:extLst>
          </p:nvPr>
        </p:nvGraphicFramePr>
        <p:xfrm>
          <a:off x="1432880" y="3205760"/>
          <a:ext cx="9732482" cy="2295295"/>
        </p:xfrm>
        <a:graphic>
          <a:graphicData uri="http://schemas.openxmlformats.org/drawingml/2006/table">
            <a:tbl>
              <a:tblPr firstRow="1" firstCol="1" bandRow="1"/>
              <a:tblGrid>
                <a:gridCol w="4866241">
                  <a:extLst>
                    <a:ext uri="{9D8B030D-6E8A-4147-A177-3AD203B41FA5}">
                      <a16:colId xmlns:a16="http://schemas.microsoft.com/office/drawing/2014/main" val="1806183366"/>
                    </a:ext>
                  </a:extLst>
                </a:gridCol>
                <a:gridCol w="4866241">
                  <a:extLst>
                    <a:ext uri="{9D8B030D-6E8A-4147-A177-3AD203B41FA5}">
                      <a16:colId xmlns:a16="http://schemas.microsoft.com/office/drawing/2014/main" val="4202244131"/>
                    </a:ext>
                  </a:extLst>
                </a:gridCol>
              </a:tblGrid>
              <a:tr h="3558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ý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hody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Nevýhody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524076"/>
                  </a:ext>
                </a:extLst>
              </a:tr>
              <a:tr h="1472941"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Efektivní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řešení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problémů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specifických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danou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lokalitu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Lepší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uspokojení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potřeb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jednotlivých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trhů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v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jednotlivých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lokalitách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voj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ení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funkc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í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Může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se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projevit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pocit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izolace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od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ostatních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organizačních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jednotek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410213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CA3F1B9-56FD-4990-986B-1B3ACA3EDCA7}"/>
              </a:ext>
            </a:extLst>
          </p:cNvPr>
          <p:cNvSpPr txBox="1"/>
          <p:nvPr/>
        </p:nvSpPr>
        <p:spPr>
          <a:xfrm>
            <a:off x="1204856" y="5733826"/>
            <a:ext cx="5637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Příklad: Pearson Education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84383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Vytváření útvarů – produktová specializace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12884"/>
            <a:ext cx="10168128" cy="4196475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en-US" sz="2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E0A31D-6DF6-4327-87CD-50D9C1B23F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948" y="1432426"/>
            <a:ext cx="6874136" cy="2285629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9DC1E54-E07C-4F8F-A24D-7527D9B3DD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318962"/>
              </p:ext>
            </p:extLst>
          </p:nvPr>
        </p:nvGraphicFramePr>
        <p:xfrm>
          <a:off x="1910442" y="3841769"/>
          <a:ext cx="7870372" cy="1943075"/>
        </p:xfrm>
        <a:graphic>
          <a:graphicData uri="http://schemas.openxmlformats.org/drawingml/2006/table">
            <a:tbl>
              <a:tblPr firstRow="1" firstCol="1" bandRow="1"/>
              <a:tblGrid>
                <a:gridCol w="3935186">
                  <a:extLst>
                    <a:ext uri="{9D8B030D-6E8A-4147-A177-3AD203B41FA5}">
                      <a16:colId xmlns:a16="http://schemas.microsoft.com/office/drawing/2014/main" val="3810166462"/>
                    </a:ext>
                  </a:extLst>
                </a:gridCol>
                <a:gridCol w="3935186">
                  <a:extLst>
                    <a:ext uri="{9D8B030D-6E8A-4147-A177-3AD203B41FA5}">
                      <a16:colId xmlns:a16="http://schemas.microsoft.com/office/drawing/2014/main" val="3545586209"/>
                    </a:ext>
                  </a:extLst>
                </a:gridCol>
              </a:tblGrid>
              <a:tr h="314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ý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hody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Nevýhody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3570647"/>
                  </a:ext>
                </a:extLst>
              </a:tr>
              <a:tr h="1628925"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Umožňuje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specializaci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jednotlivé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produkty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nebo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služby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Manageři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se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mohou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tá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experti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v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jejich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odvětví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Organizace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je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blíže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k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zákazníkovi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Zdvojení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funkcí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Nedostatečný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náhled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celkové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cíle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972064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12F7D2C-6326-44B5-B7CD-CDF1291B29D5}"/>
              </a:ext>
            </a:extLst>
          </p:cNvPr>
          <p:cNvSpPr txBox="1"/>
          <p:nvPr/>
        </p:nvSpPr>
        <p:spPr>
          <a:xfrm>
            <a:off x="1910442" y="6169512"/>
            <a:ext cx="5314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Příklad: Procter </a:t>
            </a:r>
            <a:r>
              <a:rPr lang="en-GB" sz="2000" dirty="0"/>
              <a:t>&amp; </a:t>
            </a:r>
            <a:r>
              <a:rPr lang="cs-CZ" sz="2000" dirty="0"/>
              <a:t>Gamble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235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</TotalTime>
  <Words>1561</Words>
  <Application>Microsoft Office PowerPoint</Application>
  <PresentationFormat>Širokoúhlá obrazovka</PresentationFormat>
  <Paragraphs>248</Paragraphs>
  <Slides>23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robotoregular</vt:lpstr>
      <vt:lpstr>Symbol</vt:lpstr>
      <vt:lpstr>Office Theme</vt:lpstr>
      <vt:lpstr>Organizování</vt:lpstr>
      <vt:lpstr>Obsah dnešního semináře</vt:lpstr>
      <vt:lpstr>Seminární práce a prezentace</vt:lpstr>
      <vt:lpstr>Definování organizování, organizační struktury, diagramu a design organizační stuktury</vt:lpstr>
      <vt:lpstr>Šest základních prvků pro navrhování organizační struktury</vt:lpstr>
      <vt:lpstr>Dělba práce na specializované úkoly</vt:lpstr>
      <vt:lpstr>Vytváření útvarů – funkční specializace</vt:lpstr>
      <vt:lpstr>Vytváření útvarů – geografická poloha</vt:lpstr>
      <vt:lpstr>Vytváření útvarů – produktová specializace</vt:lpstr>
      <vt:lpstr>Vytváření útvarů – podle procesů</vt:lpstr>
      <vt:lpstr>Vytváření útvarů – podle zákazníků</vt:lpstr>
      <vt:lpstr>Delegování – dělba kompetencí</vt:lpstr>
      <vt:lpstr>Rozpětí řízení - počet zaměstnanců, které může manager efektivně vést</vt:lpstr>
      <vt:lpstr>Centralizace a decentralizace</vt:lpstr>
      <vt:lpstr>Rozsah formálního zavedení pravidel a předpisů</vt:lpstr>
      <vt:lpstr>Mechanistické a organické organizační struktury</vt:lpstr>
      <vt:lpstr>Faktory ovlivňující rozhodování o organizační struktuře</vt:lpstr>
      <vt:lpstr>Tradiční organizační struktury</vt:lpstr>
      <vt:lpstr>Organizování ve 21. století</vt:lpstr>
      <vt:lpstr>Týmová organizační struktura</vt:lpstr>
      <vt:lpstr>Maticová a projektová organizační struktura</vt:lpstr>
      <vt:lpstr>Případová studie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Interní podnikatelské prostředí</dc:title>
  <dc:creator>Lucie Reczková</dc:creator>
  <cp:lastModifiedBy>rec0006</cp:lastModifiedBy>
  <cp:revision>362</cp:revision>
  <dcterms:created xsi:type="dcterms:W3CDTF">2022-03-12T14:19:04Z</dcterms:created>
  <dcterms:modified xsi:type="dcterms:W3CDTF">2022-03-22T07:50:00Z</dcterms:modified>
</cp:coreProperties>
</file>