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00" r:id="rId4"/>
    <p:sldId id="312" r:id="rId5"/>
    <p:sldId id="316" r:id="rId6"/>
    <p:sldId id="317" r:id="rId7"/>
    <p:sldId id="315" r:id="rId8"/>
    <p:sldId id="314" r:id="rId9"/>
    <p:sldId id="313" r:id="rId10"/>
    <p:sldId id="305" r:id="rId11"/>
    <p:sldId id="278" r:id="rId12"/>
    <p:sldId id="30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397" autoAdjust="0"/>
  </p:normalViewPr>
  <p:slideViewPr>
    <p:cSldViewPr snapToGrid="0">
      <p:cViewPr varScale="1">
        <p:scale>
          <a:sx n="91" d="100"/>
          <a:sy n="91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2091-FD6B-4E8A-AC87-0E08255A38FE}" type="datetimeFigureOut">
              <a:rPr lang="en-GB" smtClean="0"/>
              <a:t>19/04/2022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88A3-4746-4419-A5AD-079D6C518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7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23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C009-72BC-400C-B9E2-0FE064DC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CE62A-83E3-4277-802A-A36BC7E85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DD039-095B-4FE9-9625-08F5607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0E6C-B6CB-4E52-8447-5A72529F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2EF8-FD2F-49BC-BD04-D0A3D35F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4161-E591-45F9-B02D-09B13499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2375-6986-4D0E-AB65-481D61FB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8F182-2DFC-424E-BF98-7B444D22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86B62-B562-4A62-9E35-ACAF132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B717-4F57-432D-BE73-035198A1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B3336-6D37-422D-B0EF-9B3281730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D5F7B-538D-49F5-84EF-3269B15B0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16778-5FF5-47E5-B333-1D688F5E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2AE9-660E-4D6C-B21D-D0440173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CC5F-4E93-42D3-82FC-0C023BCD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EFE7-D3A3-4438-B9DD-5B48C285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7BE6-48EB-44DF-A573-762414C2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97B2D-9772-48B0-99E5-FCCA3A7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F932-9648-4854-B6D2-5FC779B0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B9AB0-7D5E-4824-96EF-60665472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BDB7-4CEE-470B-908B-CB2613EA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7E62-598F-4EEB-805E-D1E120FF0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041D4-47CA-4F6F-8364-A7D9CBC7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EB398-5372-4463-9280-FFE13B86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5D91-964F-4FAD-A0EE-91C9AAC3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59BB-B070-4D3F-AEEA-0D129767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78393-CC5D-4EBB-80EA-4788544E5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972-D5F6-420C-858F-9545C27EF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0232-3EFE-4B19-92D0-3B49DDE1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598C8-B0AF-4B72-908F-5EF00934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04623-6DD4-4B1D-9B66-DCEEE6AF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6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F144-2600-4E01-B215-F842D381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8D824-7974-4159-BC0F-2BD4B5711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B0484-2250-4348-B178-9E9EB3CC3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E6076-B5E1-4588-AC68-F8E28C4A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3CAF-4CD7-4580-9C78-5DA345B8C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F75405-F873-4492-9032-CF0AE542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5C893-7702-48C3-B236-389CA238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3F1F8-02A5-46D8-B390-44B9E0A8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D4EC-2C1E-4C21-A015-27E9C7F3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12FBD2-DF96-4EFB-BA29-4C9E0255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74805-F245-4266-847A-3AF885FE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80E35-B954-4ED4-A181-77CDDCBB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5B30D-494E-4B29-AE5A-48138D43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FDA72-EA5F-4196-B995-8E24495A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71868-FECE-4429-9218-18011539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D12F-026C-4DD1-8F0A-AD37F6D7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68C4-D6AE-4F2B-9684-2216D802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2333A-2918-407E-9CD9-DD7CAA2A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28B0A-0A82-4829-A830-E11C9204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0A8DA-F179-44D0-BA8D-830DFFA3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08208-0159-497F-A3DA-6834B3C6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E610-2F32-4F0F-93C6-2B010B09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66B16-5FB6-4EE2-AD48-9E74117B7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B17BA-B0E2-413A-98DA-F4FD63A02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11819-6B3E-40CB-959D-52FD43AD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F1044-BD44-466F-8FED-88C6C85C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2BF6D-6EF2-400E-9D4A-7898C10F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73F86-CEFE-493B-86CC-21FA737F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DC3F0-3478-4D26-A6F6-D2EA99D30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284DB-6893-46B8-B813-E7F707A1E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3A90-C842-41CB-B04C-92D0ABA85A86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2C7E-1B2C-4784-99B1-125468FDB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C5F91-615F-4EA3-A0CD-2BF503C6C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halek.info/prezentace/management-cviceni6/mngcv6.php?l=09&amp;projection&amp;p=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4CE9D-26E9-4C97-A310-DAA57AA75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dirty="0"/>
              <a:t>Rozhodování a implementace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46064-EABF-41B6-B505-5AE8CE8ED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1500" dirty="0"/>
              <a:t>9. Seminář / 19.04.2022</a:t>
            </a:r>
          </a:p>
          <a:p>
            <a:r>
              <a:rPr lang="cs-CZ" sz="1500" dirty="0"/>
              <a:t>Lucie Reczková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40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Případová studie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D6E307-2827-417F-A4F0-EEDEBF5BB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856"/>
            <a:ext cx="10515600" cy="4086162"/>
          </a:xfrm>
        </p:spPr>
        <p:txBody>
          <a:bodyPr/>
          <a:lstStyle/>
          <a:p>
            <a:endParaRPr lang="cs-CZ" dirty="0"/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1F924D-5A7A-49EA-8DEA-F4E1156EC264}"/>
              </a:ext>
            </a:extLst>
          </p:cNvPr>
          <p:cNvSpPr txBox="1"/>
          <p:nvPr/>
        </p:nvSpPr>
        <p:spPr>
          <a:xfrm>
            <a:off x="835152" y="1970700"/>
            <a:ext cx="10796016" cy="4034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Složka 9. seminář -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&gt;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MSWord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Případová studie – Manchester City Football Club</a:t>
            </a:r>
            <a:endParaRPr lang="cs-CZ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Otázky: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Jaký druh rozhodnutí fotbaloví manageři dělají? Řeší strukturované problémy a používají programová rozhodnutí nebo nestrukturované problémy a neprogramová rozhodnutí nebo obojí? Uveďte příklady z ukázky a hledejte i na internetu (co se fotbalu týče) a svou odpověď odůvodněte.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Myslíte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pro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fotbalové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managery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rozumné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využívat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kvantitativní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hodnocení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výkonů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hráčů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během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sezóny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odpověď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zdůvodněte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484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Příští seminář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57274"/>
            <a:ext cx="10168128" cy="45808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 algn="ctr">
              <a:buNone/>
            </a:pPr>
            <a:r>
              <a:rPr lang="cs-CZ" sz="4400" dirty="0"/>
              <a:t>Vedení lidí a výběr pracovníků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1543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Zdroje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57274"/>
            <a:ext cx="10168128" cy="45808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E1533C-8064-4757-BB51-217CCF3ECF93}"/>
              </a:ext>
            </a:extLst>
          </p:cNvPr>
          <p:cNvSpPr txBox="1"/>
          <p:nvPr/>
        </p:nvSpPr>
        <p:spPr>
          <a:xfrm>
            <a:off x="908304" y="2276856"/>
            <a:ext cx="994616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hlinkClick r:id="rId2"/>
              </a:rPr>
              <a:t>https://halek.info/prezentace/management-cviceni6/mngcv6.php?l=09&amp;projection&amp;p=19</a:t>
            </a:r>
            <a:endParaRPr lang="cs-CZ" sz="2400" dirty="0"/>
          </a:p>
          <a:p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55555"/>
                </a:solidFill>
                <a:latin typeface="robotoregular"/>
              </a:rPr>
              <a:t>Robbins, S., &amp; Coulter, M. (2020). </a:t>
            </a:r>
            <a:r>
              <a:rPr lang="en-GB" sz="2400" i="1" dirty="0">
                <a:solidFill>
                  <a:srgbClr val="555555"/>
                </a:solidFill>
                <a:latin typeface="robotoregular"/>
              </a:rPr>
              <a:t>Management, </a:t>
            </a:r>
            <a:r>
              <a:rPr lang="en-GB" sz="2400" i="1" dirty="0" err="1">
                <a:solidFill>
                  <a:srgbClr val="555555"/>
                </a:solidFill>
                <a:latin typeface="robotoregular"/>
              </a:rPr>
              <a:t>ebook</a:t>
            </a:r>
            <a:r>
              <a:rPr lang="en-GB" sz="2400" i="1" dirty="0">
                <a:solidFill>
                  <a:srgbClr val="555555"/>
                </a:solidFill>
                <a:latin typeface="robotoregular"/>
              </a:rPr>
              <a:t>, global edition</a:t>
            </a:r>
            <a:r>
              <a:rPr lang="en-GB" sz="2400" dirty="0">
                <a:solidFill>
                  <a:srgbClr val="555555"/>
                </a:solidFill>
                <a:latin typeface="robotoregular"/>
              </a:rPr>
              <a:t>. Pearson Education, Limited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168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 err="1"/>
              <a:t>Obsah</a:t>
            </a:r>
            <a:r>
              <a:rPr lang="en-US" sz="4000" dirty="0"/>
              <a:t> </a:t>
            </a:r>
            <a:r>
              <a:rPr lang="en-US" sz="4000" dirty="0" err="1"/>
              <a:t>dne</a:t>
            </a:r>
            <a:r>
              <a:rPr lang="cs-CZ" sz="4000" dirty="0"/>
              <a:t>šního semináře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3200" dirty="0"/>
              <a:t>Co je to rozhodování</a:t>
            </a:r>
          </a:p>
          <a:p>
            <a:r>
              <a:rPr lang="cs-CZ" sz="3200" dirty="0"/>
              <a:t>Rozhodovací proces</a:t>
            </a:r>
          </a:p>
          <a:p>
            <a:r>
              <a:rPr lang="cs-CZ" sz="3200" dirty="0"/>
              <a:t>Dva základní typy rozhodování</a:t>
            </a:r>
            <a:endParaRPr lang="cs-CZ" sz="2200" dirty="0"/>
          </a:p>
          <a:p>
            <a:r>
              <a:rPr lang="cs-CZ" sz="3200" dirty="0"/>
              <a:t>Cvičení na rozhodovací proces</a:t>
            </a:r>
          </a:p>
          <a:p>
            <a:r>
              <a:rPr lang="cs-CZ" sz="3200" dirty="0"/>
              <a:t>Případová studie – Manchester City F.C.</a:t>
            </a:r>
          </a:p>
        </p:txBody>
      </p:sp>
    </p:spTree>
    <p:extLst>
      <p:ext uri="{BB962C8B-B14F-4D97-AF65-F5344CB8AC3E}">
        <p14:creationId xmlns:p14="http://schemas.microsoft.com/office/powerpoint/2010/main" val="236377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Co je rozhodování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 lnSpcReduction="10000"/>
          </a:bodyPr>
          <a:lstStyle/>
          <a:p>
            <a:r>
              <a:rPr lang="cs-CZ" sz="3500" dirty="0"/>
              <a:t>Proces výběru z několika přípustných variant pro řešení problému</a:t>
            </a:r>
          </a:p>
          <a:p>
            <a:endParaRPr lang="cs-CZ" sz="3500" dirty="0"/>
          </a:p>
          <a:p>
            <a:r>
              <a:rPr lang="cs-CZ" sz="3500" dirty="0"/>
              <a:t>Je výsledkem myšlenkových procesů managerů</a:t>
            </a:r>
          </a:p>
          <a:p>
            <a:endParaRPr lang="cs-CZ" sz="3500" dirty="0"/>
          </a:p>
          <a:p>
            <a:r>
              <a:rPr lang="cs-CZ" sz="3500" dirty="0"/>
              <a:t>Výsledek rozhodování závisí na </a:t>
            </a:r>
            <a:r>
              <a:rPr lang="cs-CZ" sz="3500" dirty="0">
                <a:solidFill>
                  <a:srgbClr val="FF0000"/>
                </a:solidFill>
              </a:rPr>
              <a:t>kvalifikačním</a:t>
            </a:r>
            <a:r>
              <a:rPr lang="cs-CZ" sz="3500" dirty="0"/>
              <a:t> a </a:t>
            </a:r>
            <a:r>
              <a:rPr lang="cs-CZ" sz="3500" dirty="0">
                <a:solidFill>
                  <a:srgbClr val="FF0000"/>
                </a:solidFill>
              </a:rPr>
              <a:t>profesním profilu </a:t>
            </a:r>
            <a:r>
              <a:rPr lang="cs-CZ" sz="3500" dirty="0"/>
              <a:t>managera a také na </a:t>
            </a:r>
            <a:r>
              <a:rPr lang="cs-CZ" sz="3500" dirty="0">
                <a:solidFill>
                  <a:srgbClr val="FF0000"/>
                </a:solidFill>
              </a:rPr>
              <a:t>osobních vlastnostech</a:t>
            </a:r>
            <a:r>
              <a:rPr lang="cs-CZ" sz="3500" dirty="0"/>
              <a:t> a </a:t>
            </a:r>
            <a:r>
              <a:rPr lang="cs-CZ" sz="3500" dirty="0">
                <a:solidFill>
                  <a:srgbClr val="FF0000"/>
                </a:solidFill>
              </a:rPr>
              <a:t>zájmech</a:t>
            </a:r>
            <a:r>
              <a:rPr lang="cs-CZ" sz="3500" dirty="0"/>
              <a:t> těch, co rozhodují</a:t>
            </a:r>
            <a:endParaRPr lang="en-GB" sz="35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06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Rozhodovací proces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AF43BE-6812-474B-BDFE-2BB64D5B6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46" y="-126402"/>
            <a:ext cx="6024282" cy="711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4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Rozhodovací proces – analýza a hodnocení alternativ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3DA99F-A8FB-40CE-8C56-31D3A0FBE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628" y="2413930"/>
            <a:ext cx="927735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25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>
            <a:extLst>
              <a:ext uri="{FF2B5EF4-FFF2-40B4-BE49-F238E27FC236}">
                <a16:creationId xmlns:a16="http://schemas.microsoft.com/office/drawing/2014/main" id="{C870A638-74F4-4D4D-AF92-99C37232E1EE}"/>
              </a:ext>
            </a:extLst>
          </p:cNvPr>
          <p:cNvSpPr/>
          <p:nvPr/>
        </p:nvSpPr>
        <p:spPr>
          <a:xfrm>
            <a:off x="9459310" y="2837793"/>
            <a:ext cx="630621" cy="2438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Rozhodovací proces – analýza a hodnocení alternativ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8BB7E10-6AA5-4D5C-9EAC-9B7FDC7AF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568" y="2060742"/>
            <a:ext cx="9182100" cy="343852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71D735A-B43C-4132-9EAD-F8C44D97D974}"/>
              </a:ext>
            </a:extLst>
          </p:cNvPr>
          <p:cNvSpPr txBox="1"/>
          <p:nvPr/>
        </p:nvSpPr>
        <p:spPr>
          <a:xfrm>
            <a:off x="1387366" y="5580993"/>
            <a:ext cx="2806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Váha x hodnocení příslušné alternativy = 10 * 10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6A1AD86-AF5A-4B81-8189-D3421755E38F}"/>
              </a:ext>
            </a:extLst>
          </p:cNvPr>
          <p:cNvCxnSpPr>
            <a:cxnSpLocks/>
          </p:cNvCxnSpPr>
          <p:nvPr/>
        </p:nvCxnSpPr>
        <p:spPr>
          <a:xfrm flipV="1">
            <a:off x="2848303" y="3163615"/>
            <a:ext cx="1617123" cy="2809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125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Dva základní typy rozhodování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200" dirty="0"/>
              <a:t>1. </a:t>
            </a:r>
            <a:r>
              <a:rPr lang="cs-CZ" sz="3200" dirty="0">
                <a:solidFill>
                  <a:srgbClr val="FF0000"/>
                </a:solidFill>
              </a:rPr>
              <a:t>Strukturované problémy a programové rozhodování</a:t>
            </a:r>
          </a:p>
          <a:p>
            <a:r>
              <a:rPr lang="cs-CZ" sz="3200" dirty="0"/>
              <a:t>Problémy dobře známé, snadno rozpoznatelné a jednoduché na vyřešení.</a:t>
            </a:r>
          </a:p>
          <a:p>
            <a:r>
              <a:rPr lang="cs-CZ" sz="3200" dirty="0"/>
              <a:t>Řeší se pomocí tzv. programových rozhodování, to jsou rutinní a opakující se rozhodování.</a:t>
            </a:r>
          </a:p>
          <a:p>
            <a:r>
              <a:rPr lang="cs-CZ" sz="3200" dirty="0"/>
              <a:t>Řešení je obvykle hned jasné, nebo zredukováno do několika variant, které se v minulosti osvědčily.</a:t>
            </a:r>
          </a:p>
          <a:p>
            <a:r>
              <a:rPr lang="cs-CZ" sz="3200" dirty="0"/>
              <a:t>Využíváme zavedené </a:t>
            </a:r>
            <a:r>
              <a:rPr lang="cs-CZ" sz="3200" dirty="0">
                <a:solidFill>
                  <a:srgbClr val="FF0000"/>
                </a:solidFill>
              </a:rPr>
              <a:t>postupy</a:t>
            </a:r>
            <a:r>
              <a:rPr lang="cs-CZ" sz="3200" dirty="0"/>
              <a:t> (přesně dané), </a:t>
            </a:r>
            <a:r>
              <a:rPr lang="cs-CZ" sz="3200" dirty="0">
                <a:solidFill>
                  <a:srgbClr val="FF0000"/>
                </a:solidFill>
              </a:rPr>
              <a:t>pravidla</a:t>
            </a:r>
            <a:r>
              <a:rPr lang="cs-CZ" sz="3200" dirty="0"/>
              <a:t> (co se může nebo nemůže), nebo </a:t>
            </a:r>
            <a:r>
              <a:rPr lang="cs-CZ" sz="3200" dirty="0">
                <a:solidFill>
                  <a:srgbClr val="FF0000"/>
                </a:solidFill>
              </a:rPr>
              <a:t>podnikové směrnice </a:t>
            </a:r>
            <a:r>
              <a:rPr lang="cs-CZ" sz="3200" dirty="0"/>
              <a:t>(všeobecné parametry nebo návod jak postupovat), které nám napomáhají v rozhodování a podle kterých se řídíme.</a:t>
            </a:r>
          </a:p>
          <a:p>
            <a:r>
              <a:rPr lang="cs-CZ" sz="3200" dirty="0"/>
              <a:t>Příklad: vytížení výrobní linky; postup, jak se zachovat k zákazníkovi, pokud chce vrátit nebo reklamovat zboží.</a:t>
            </a:r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344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Dva základní typy rozhodování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>
                <a:solidFill>
                  <a:srgbClr val="FF0000"/>
                </a:solidFill>
              </a:rPr>
              <a:t>2. Nestrukturované problémy a neprogramové rozhodování</a:t>
            </a:r>
          </a:p>
          <a:p>
            <a:r>
              <a:rPr lang="cs-CZ" sz="3200" dirty="0"/>
              <a:t>Problémy nové nebo neobvyklé, pro které buď nemáme dostatek informací nebo nejsou jednoznačné při rozhodování o řešení.</a:t>
            </a:r>
          </a:p>
          <a:p>
            <a:r>
              <a:rPr lang="cs-CZ" sz="3200" dirty="0"/>
              <a:t>Řeší se pomocí tzv. neprogramových rozhodování, které jsou jedinečné a neopakující se.</a:t>
            </a:r>
          </a:p>
          <a:p>
            <a:r>
              <a:rPr lang="cs-CZ" sz="3200" dirty="0"/>
              <a:t>Rozhodování vyžaduje najít </a:t>
            </a:r>
            <a:r>
              <a:rPr lang="cs-CZ" sz="3200" dirty="0">
                <a:solidFill>
                  <a:srgbClr val="FF0000"/>
                </a:solidFill>
              </a:rPr>
              <a:t>řešení „na míru“</a:t>
            </a:r>
            <a:r>
              <a:rPr lang="cs-CZ" sz="3200" dirty="0"/>
              <a:t>.</a:t>
            </a:r>
          </a:p>
          <a:p>
            <a:r>
              <a:rPr lang="cs-CZ" sz="3200" dirty="0"/>
              <a:t>Příklad: inovace; změny v legislativě, které ovlivní fungování podniku.</a:t>
            </a:r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97700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Rozhodovací proces - cvičení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 fontScale="85000" lnSpcReduction="10000"/>
          </a:bodyPr>
          <a:lstStyle/>
          <a:p>
            <a:r>
              <a:rPr lang="cs-CZ" sz="3200" dirty="0"/>
              <a:t>Vyberte si situaci z běžného života, která je pro Vás důležitá a kdy se musíte rozhodovat mezi více variantami např. dovolená léto/zima, restaurace pro významnou oslavu, koupě/pronájem bydlení, koupě auta (jiného dopravního prostředku), výběr vysoké školy atd.</a:t>
            </a:r>
          </a:p>
          <a:p>
            <a:r>
              <a:rPr lang="cs-CZ" sz="3200" dirty="0"/>
              <a:t>Použijte rozhodovací proces a vyberte jednu variantu, pro kterou byste  se rozhodli.</a:t>
            </a:r>
          </a:p>
          <a:p>
            <a:r>
              <a:rPr lang="cs-CZ" sz="3200" dirty="0"/>
              <a:t>Popište, jaké informace jste posuzovali při výběru a co nakonec rozhodlo o výběru?</a:t>
            </a:r>
          </a:p>
          <a:p>
            <a:r>
              <a:rPr lang="cs-CZ" sz="3200" dirty="0"/>
              <a:t>Můžete použít i minulou situaci a popsat, jak jste se rozhodovali a vyhodnotit, jestli zvolená varianta byla ta nejlepší (zda byste se rozhodli stejně nebo ne a popřípadě proč).</a:t>
            </a:r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7823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534</Words>
  <Application>Microsoft Office PowerPoint</Application>
  <PresentationFormat>Širokoúhlá obrazovka</PresentationFormat>
  <Paragraphs>62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robotoregular</vt:lpstr>
      <vt:lpstr>Office Theme</vt:lpstr>
      <vt:lpstr>Rozhodování a implementace</vt:lpstr>
      <vt:lpstr>Obsah dnešního semináře</vt:lpstr>
      <vt:lpstr>Co je rozhodování</vt:lpstr>
      <vt:lpstr>Rozhodovací proces</vt:lpstr>
      <vt:lpstr>Rozhodovací proces – analýza a hodnocení alternativ</vt:lpstr>
      <vt:lpstr>Rozhodovací proces – analýza a hodnocení alternativ</vt:lpstr>
      <vt:lpstr>Dva základní typy rozhodování</vt:lpstr>
      <vt:lpstr>Dva základní typy rozhodování</vt:lpstr>
      <vt:lpstr>Rozhodovací proces - cvičení</vt:lpstr>
      <vt:lpstr>Případová studie </vt:lpstr>
      <vt:lpstr>Příští seminář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Interní podnikatelské prostředí</dc:title>
  <dc:creator>Lucie Reczková</dc:creator>
  <cp:lastModifiedBy>rec0006</cp:lastModifiedBy>
  <cp:revision>516</cp:revision>
  <dcterms:created xsi:type="dcterms:W3CDTF">2022-03-12T14:19:04Z</dcterms:created>
  <dcterms:modified xsi:type="dcterms:W3CDTF">2022-04-19T06:43:27Z</dcterms:modified>
</cp:coreProperties>
</file>