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5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-466" y="-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21058BF-C5E1-4B52-BD8A-FD1AD57793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DFCD51F7-3CC3-4BB7-8291-B1789482E8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FD320447-D6C7-43E1-AE88-1FB66CC9C5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A76A3-ADC8-4477-8FC1-B9DD55D84908}" type="datetime1">
              <a:rPr lang="en-US" smtClean="0"/>
              <a:pPr/>
              <a:t>2/22/2022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6F5E17B6-E7FC-473A-8D5F-0E6B838EA7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464AF4E0-FDDB-42B9-862C-7BBC501CDA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4695557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D8E922F-6166-4009-A42D-027DC71807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FF7791CF-167D-446D-9F99-6976C986E2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D83CA422-E040-4DE1-9DA5-C8D37C116A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62538-DC4D-4667-96E5-B3278DDF8B12}" type="datetime1">
              <a:rPr lang="en-US" smtClean="0"/>
              <a:pPr/>
              <a:t>2/22/2022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6C813B0B-60E7-494E-91CB-055BC26906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7B48C554-7C1B-4D8F-9B6B-0449265690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3168967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EEC66EF0-6ED8-49A7-BDAD-E20A143FAEA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90FCE9CD-90A9-44BA-B293-0662E077DD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0857DAE0-05C4-460B-B96D-BD183ED030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80548-5C08-4BE3-B63E-F2BB63B0B00C}" type="datetime1">
              <a:rPr lang="en-US" smtClean="0"/>
              <a:pPr/>
              <a:t>2/22/2022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33B3CA93-55C9-4AA3-89A0-55490F745B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46BFD820-FF26-4325-816F-310C30F80A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5046029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B1736C8-0B4F-4655-A630-0B1D2540B7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5378B888-85E0-4D92-903E-C3FE7E870D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FC648916-250B-4232-BD7D-571FDE79F5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F49BE-398D-479A-8A7E-5DDBCA61EDCB}" type="datetime1">
              <a:rPr lang="en-US" smtClean="0"/>
              <a:pPr/>
              <a:t>2/22/2022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B6A8BFB4-647C-4104-B6D4-3346051C36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2E0FA73F-2BE8-4370-AE90-58F4CE51FC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694938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9B1446D-9FAC-4157-A41A-51675C8BE9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" y="1709738"/>
            <a:ext cx="10570210" cy="275889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92AF8D4A-8F93-4399-9546-64F286400D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77240" y="4589463"/>
            <a:ext cx="1057021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819C2FD4-BF96-470C-8247-20DFAE1CF8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0C193-4974-4A1F-9C63-07D595E30D66}" type="datetime1">
              <a:rPr lang="en-US" smtClean="0"/>
              <a:pPr/>
              <a:t>2/22/2022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27175A2D-86C4-4467-BAB8-E9ED004D2C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DE442A4D-D9B2-4C82-95E4-B86F9F5F38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097276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0E6B3AA-8C30-429E-B934-AF12204387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915834E-691F-4728-88F5-A0C4696695E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77240" y="1825625"/>
            <a:ext cx="524256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13876374-880F-4E25-9F88-79E3C1AB1F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6119BD69-B509-4FCE-95A8-ED03FFC8CC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AA87F-28D4-4BF0-B81F-877A89DFD5AC}" type="datetime1">
              <a:rPr lang="en-US" smtClean="0"/>
              <a:pPr/>
              <a:t>2/22/2022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DB7C287B-AE5B-490B-BF81-A50D7A2E87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B43C2246-303C-4A29-B6EA-E62CEDE6C2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923049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E42FE79-D5BE-43E8-B6C5-2675B7F4D8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" y="365125"/>
            <a:ext cx="10578148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F69D3A07-BA51-4113-902E-830A887D23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77240" y="1801812"/>
            <a:ext cx="5220335" cy="9350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28E320A9-E274-4E1B-B02D-9A3F510A1F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77240" y="2825749"/>
            <a:ext cx="5220335" cy="33639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DBE80D3A-C2A8-4B78-B7E2-4908C74B1C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801812"/>
            <a:ext cx="5183188" cy="9350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FC5D84DD-9460-4B08-86AD-27486A94004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825749"/>
            <a:ext cx="5183188" cy="33639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E4B0B7F8-282C-4210-AE7D-F35228BAC8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9F1F3-208B-49A3-B337-9C8ACEB3E0E1}" type="datetime1">
              <a:rPr lang="en-US" smtClean="0"/>
              <a:pPr/>
              <a:t>2/22/2022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FAE343A9-1067-4DCF-BACC-1F7F380502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0F84E471-04DB-4DB5-8CC5-16B3FC8850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2826913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66D87C0-272E-4E50-A316-78079B2B92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" y="365125"/>
            <a:ext cx="1065911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F906C1C9-1F69-432A-858C-D828B56E16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F6CA6-7293-4AA2-A0E0-A3BF4416E786}" type="datetime1">
              <a:rPr lang="en-US" smtClean="0"/>
              <a:pPr/>
              <a:t>2/22/2022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BD6D9A1B-D149-4B97-B161-3D7C9ADBCF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7AB3722F-8C88-4E54-8CD6-12D31A05F8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926196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C0E1B4EE-6DFC-45F3-9174-D913EB57CB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87016-7BCD-46FB-8EE3-AB6C369108B4}" type="datetime1">
              <a:rPr lang="en-US" smtClean="0"/>
              <a:pPr/>
              <a:t>2/22/2022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0BF7F7DC-6DDE-4337-AD27-BBE7D54224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CCC58EA9-3AC4-421E-B133-1FA7757DF8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2251543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9E035BB-74CC-43E9-B71F-A5C05D17EB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" y="457200"/>
            <a:ext cx="3994785" cy="2501900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DCAADC9E-7845-4DB1-87E3-6FBFB2B03B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457201"/>
            <a:ext cx="6172200" cy="540385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75C925A8-2A07-43B9-B549-061F368498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77240" y="3092450"/>
            <a:ext cx="3994785" cy="2776537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F31A9037-0564-43A1-8156-1D9932E1F8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47011-1FFC-4EF8-9A2E-53B4AD2ADBD4}" type="datetime1">
              <a:rPr lang="en-US" smtClean="0"/>
              <a:pPr/>
              <a:t>2/22/2022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CBFF0D40-D0E1-49C9-BE47-91BBC50AB2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C4D129BD-890D-412E-9805-D29F4A0D36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8330400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D78ADB4-BA7B-42C2-9C6C-58B2763F86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" y="457200"/>
            <a:ext cx="3994785" cy="2505456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E9519B58-B546-4E6B-BE00-3D1D64DA869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457201"/>
            <a:ext cx="6172200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3FAA0AB8-41A9-4548-9B83-3EFF79A007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77240" y="3081275"/>
            <a:ext cx="3994785" cy="2779776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63BB33ED-A015-4992-A004-33D41CFFAD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2EB47-45B4-4EF5-A743-B4885DD2F060}" type="datetime1">
              <a:rPr lang="en-US" smtClean="0"/>
              <a:pPr/>
              <a:t>2/22/2022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D3C29CDA-E85F-47D1-83B7-02A50DEBFD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1749625F-5352-4136-8AC4-F8899D00A1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1562492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9" name="Rectangle 38">
            <a:extLst>
              <a:ext uri="{FF2B5EF4-FFF2-40B4-BE49-F238E27FC236}">
                <a16:creationId xmlns="" xmlns:a16="http://schemas.microsoft.com/office/drawing/2014/main" id="{99B5B3C5-A599-465B-B2B9-866E8B2087CE}"/>
              </a:ext>
            </a:extLst>
          </p:cNvPr>
          <p:cNvSpPr/>
          <p:nvPr/>
        </p:nvSpPr>
        <p:spPr>
          <a:xfrm>
            <a:off x="-1" y="-1"/>
            <a:ext cx="12192001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1" name="Rectangle 40">
            <a:extLst>
              <a:ext uri="{FF2B5EF4-FFF2-40B4-BE49-F238E27FC236}">
                <a16:creationId xmlns="" xmlns:a16="http://schemas.microsoft.com/office/drawing/2014/main" id="{25C84982-7DD0-43B1-8A2D-BFA4DF1B4E60}"/>
              </a:ext>
            </a:extLst>
          </p:cNvPr>
          <p:cNvSpPr/>
          <p:nvPr/>
        </p:nvSpPr>
        <p:spPr>
          <a:xfrm>
            <a:off x="-1" y="-1"/>
            <a:ext cx="12192001" cy="685800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bg1"/>
              </a:solidFill>
              <a:latin typeface="+mj-lt"/>
            </a:endParaRPr>
          </a:p>
        </p:txBody>
      </p:sp>
      <p:grpSp>
        <p:nvGrpSpPr>
          <p:cNvPr id="8" name="Decorative Circles">
            <a:extLst>
              <a:ext uri="{FF2B5EF4-FFF2-40B4-BE49-F238E27FC236}">
                <a16:creationId xmlns="" xmlns:a16="http://schemas.microsoft.com/office/drawing/2014/main" id="{1D912E1C-3BBA-42F0-A3EE-FEC382E7230A}"/>
              </a:ext>
            </a:extLst>
          </p:cNvPr>
          <p:cNvGrpSpPr/>
          <p:nvPr/>
        </p:nvGrpSpPr>
        <p:grpSpPr>
          <a:xfrm>
            <a:off x="-1" y="-1"/>
            <a:ext cx="12192001" cy="6858001"/>
            <a:chOff x="-1" y="-1"/>
            <a:chExt cx="12192001" cy="6858001"/>
          </a:xfrm>
        </p:grpSpPr>
        <p:sp>
          <p:nvSpPr>
            <p:cNvPr id="21" name="Oval 20">
              <a:extLst>
                <a:ext uri="{FF2B5EF4-FFF2-40B4-BE49-F238E27FC236}">
                  <a16:creationId xmlns="" xmlns:a16="http://schemas.microsoft.com/office/drawing/2014/main" id="{2FEEAC76-E273-46A8-8F8E-CE59860FE70D}"/>
                </a:ext>
              </a:extLst>
            </p:cNvPr>
            <p:cNvSpPr/>
            <p:nvPr/>
          </p:nvSpPr>
          <p:spPr>
            <a:xfrm>
              <a:off x="209098" y="727602"/>
              <a:ext cx="172408" cy="172408"/>
            </a:xfrm>
            <a:prstGeom prst="ellipse">
              <a:avLst/>
            </a:prstGeom>
            <a:solidFill>
              <a:schemeClr val="accent2">
                <a:lumMod val="40000"/>
                <a:lumOff val="60000"/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Oval 24">
              <a:extLst>
                <a:ext uri="{FF2B5EF4-FFF2-40B4-BE49-F238E27FC236}">
                  <a16:creationId xmlns="" xmlns:a16="http://schemas.microsoft.com/office/drawing/2014/main" id="{76594A0E-9400-45AD-A431-1DA1C0B28966}"/>
                </a:ext>
              </a:extLst>
            </p:cNvPr>
            <p:cNvSpPr/>
            <p:nvPr/>
          </p:nvSpPr>
          <p:spPr>
            <a:xfrm>
              <a:off x="949947" y="136523"/>
              <a:ext cx="113367" cy="113367"/>
            </a:xfrm>
            <a:prstGeom prst="ellipse">
              <a:avLst/>
            </a:prstGeom>
            <a:solidFill>
              <a:srgbClr val="F39E29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>
              <a:extLst>
                <a:ext uri="{FF2B5EF4-FFF2-40B4-BE49-F238E27FC236}">
                  <a16:creationId xmlns="" xmlns:a16="http://schemas.microsoft.com/office/drawing/2014/main" id="{20916D6C-D32F-42B6-8512-CD5EDB8F2B9B}"/>
                </a:ext>
              </a:extLst>
            </p:cNvPr>
            <p:cNvSpPr/>
            <p:nvPr/>
          </p:nvSpPr>
          <p:spPr>
            <a:xfrm>
              <a:off x="11575290" y="5859047"/>
              <a:ext cx="305780" cy="305780"/>
            </a:xfrm>
            <a:prstGeom prst="ellipse">
              <a:avLst/>
            </a:prstGeom>
            <a:solidFill>
              <a:schemeClr val="accent1">
                <a:lumMod val="60000"/>
                <a:lumOff val="40000"/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>
              <a:extLst>
                <a:ext uri="{FF2B5EF4-FFF2-40B4-BE49-F238E27FC236}">
                  <a16:creationId xmlns="" xmlns:a16="http://schemas.microsoft.com/office/drawing/2014/main" id="{3834846D-59C6-40F4-907C-F1A4689B58F1}"/>
                </a:ext>
              </a:extLst>
            </p:cNvPr>
            <p:cNvSpPr/>
            <p:nvPr/>
          </p:nvSpPr>
          <p:spPr>
            <a:xfrm>
              <a:off x="95730" y="1133938"/>
              <a:ext cx="226735" cy="226735"/>
            </a:xfrm>
            <a:prstGeom prst="ellipse">
              <a:avLst/>
            </a:prstGeom>
            <a:solidFill>
              <a:schemeClr val="accent3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Oval 46">
              <a:extLst>
                <a:ext uri="{FF2B5EF4-FFF2-40B4-BE49-F238E27FC236}">
                  <a16:creationId xmlns="" xmlns:a16="http://schemas.microsoft.com/office/drawing/2014/main" id="{5A257CDF-2E36-4DC7-8EE4-5CD8F8ECAC87}"/>
                </a:ext>
              </a:extLst>
            </p:cNvPr>
            <p:cNvSpPr/>
            <p:nvPr/>
          </p:nvSpPr>
          <p:spPr>
            <a:xfrm>
              <a:off x="11536830" y="554419"/>
              <a:ext cx="382700" cy="382700"/>
            </a:xfrm>
            <a:prstGeom prst="ellipse">
              <a:avLst/>
            </a:prstGeom>
            <a:solidFill>
              <a:schemeClr val="accent2">
                <a:lumMod val="60000"/>
                <a:lumOff val="40000"/>
                <a:alpha val="7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Oval 47">
              <a:extLst>
                <a:ext uri="{FF2B5EF4-FFF2-40B4-BE49-F238E27FC236}">
                  <a16:creationId xmlns="" xmlns:a16="http://schemas.microsoft.com/office/drawing/2014/main" id="{D5B26E0E-A115-4AE2-82D8-76BB93CC494F}"/>
                </a:ext>
              </a:extLst>
            </p:cNvPr>
            <p:cNvSpPr/>
            <p:nvPr/>
          </p:nvSpPr>
          <p:spPr>
            <a:xfrm>
              <a:off x="11224303" y="299808"/>
              <a:ext cx="113367" cy="113367"/>
            </a:xfrm>
            <a:prstGeom prst="ellipse">
              <a:avLst/>
            </a:prstGeom>
            <a:solidFill>
              <a:srgbClr val="F39E2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Oval 48">
              <a:extLst>
                <a:ext uri="{FF2B5EF4-FFF2-40B4-BE49-F238E27FC236}">
                  <a16:creationId xmlns="" xmlns:a16="http://schemas.microsoft.com/office/drawing/2014/main" id="{755058DB-7E01-4E95-BF59-983AA1BBB38E}"/>
                </a:ext>
              </a:extLst>
            </p:cNvPr>
            <p:cNvSpPr/>
            <p:nvPr/>
          </p:nvSpPr>
          <p:spPr>
            <a:xfrm>
              <a:off x="11629630" y="5482355"/>
              <a:ext cx="94160" cy="94160"/>
            </a:xfrm>
            <a:prstGeom prst="ellipse">
              <a:avLst/>
            </a:prstGeom>
            <a:solidFill>
              <a:srgbClr val="E3BEBE">
                <a:alpha val="2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Oval 50">
              <a:extLst>
                <a:ext uri="{FF2B5EF4-FFF2-40B4-BE49-F238E27FC236}">
                  <a16:creationId xmlns="" xmlns:a16="http://schemas.microsoft.com/office/drawing/2014/main" id="{A810F7E2-23F3-44D6-B09E-71E556536052}"/>
                </a:ext>
              </a:extLst>
            </p:cNvPr>
            <p:cNvSpPr/>
            <p:nvPr/>
          </p:nvSpPr>
          <p:spPr>
            <a:xfrm>
              <a:off x="10415328" y="6124958"/>
              <a:ext cx="113367" cy="113367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Oval 51">
              <a:extLst>
                <a:ext uri="{FF2B5EF4-FFF2-40B4-BE49-F238E27FC236}">
                  <a16:creationId xmlns="" xmlns:a16="http://schemas.microsoft.com/office/drawing/2014/main" id="{59D5C391-E1DB-410A-A78C-ED3BBDFF0758}"/>
                </a:ext>
              </a:extLst>
            </p:cNvPr>
            <p:cNvSpPr/>
            <p:nvPr/>
          </p:nvSpPr>
          <p:spPr>
            <a:xfrm>
              <a:off x="10120382" y="6255986"/>
              <a:ext cx="305780" cy="30578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Oval 52">
              <a:extLst>
                <a:ext uri="{FF2B5EF4-FFF2-40B4-BE49-F238E27FC236}">
                  <a16:creationId xmlns="" xmlns:a16="http://schemas.microsoft.com/office/drawing/2014/main" id="{77C4944D-9373-4283-BCAA-927A0316659E}"/>
                </a:ext>
              </a:extLst>
            </p:cNvPr>
            <p:cNvSpPr/>
            <p:nvPr/>
          </p:nvSpPr>
          <p:spPr>
            <a:xfrm>
              <a:off x="9934343" y="6204350"/>
              <a:ext cx="113367" cy="113367"/>
            </a:xfrm>
            <a:prstGeom prst="ellipse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Freeform: Shape 53">
              <a:extLst>
                <a:ext uri="{FF2B5EF4-FFF2-40B4-BE49-F238E27FC236}">
                  <a16:creationId xmlns="" xmlns:a16="http://schemas.microsoft.com/office/drawing/2014/main" id="{6804C521-2D9F-4CE4-AFD3-D4F1551FEC6A}"/>
                </a:ext>
              </a:extLst>
            </p:cNvPr>
            <p:cNvSpPr/>
            <p:nvPr/>
          </p:nvSpPr>
          <p:spPr>
            <a:xfrm>
              <a:off x="11642244" y="6317718"/>
              <a:ext cx="549756" cy="540282"/>
            </a:xfrm>
            <a:custGeom>
              <a:avLst/>
              <a:gdLst>
                <a:gd name="connsiteX0" fmla="*/ 1224540 w 2115556"/>
                <a:gd name="connsiteY0" fmla="*/ 0 h 2079100"/>
                <a:gd name="connsiteX1" fmla="*/ 2090421 w 2115556"/>
                <a:gd name="connsiteY1" fmla="*/ 358660 h 2079100"/>
                <a:gd name="connsiteX2" fmla="*/ 2115556 w 2115556"/>
                <a:gd name="connsiteY2" fmla="*/ 386315 h 2079100"/>
                <a:gd name="connsiteX3" fmla="*/ 2115556 w 2115556"/>
                <a:gd name="connsiteY3" fmla="*/ 2062765 h 2079100"/>
                <a:gd name="connsiteX4" fmla="*/ 2100710 w 2115556"/>
                <a:gd name="connsiteY4" fmla="*/ 2079100 h 2079100"/>
                <a:gd name="connsiteX5" fmla="*/ 348370 w 2115556"/>
                <a:gd name="connsiteY5" fmla="*/ 2079100 h 2079100"/>
                <a:gd name="connsiteX6" fmla="*/ 279625 w 2115556"/>
                <a:gd name="connsiteY6" fmla="*/ 2003461 h 2079100"/>
                <a:gd name="connsiteX7" fmla="*/ 0 w 2115556"/>
                <a:gd name="connsiteY7" fmla="*/ 1224540 h 2079100"/>
                <a:gd name="connsiteX8" fmla="*/ 1224540 w 2115556"/>
                <a:gd name="connsiteY8" fmla="*/ 0 h 2079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115556" h="2079100">
                  <a:moveTo>
                    <a:pt x="1224540" y="0"/>
                  </a:moveTo>
                  <a:cubicBezTo>
                    <a:pt x="1562687" y="0"/>
                    <a:pt x="1868823" y="137062"/>
                    <a:pt x="2090421" y="358660"/>
                  </a:cubicBezTo>
                  <a:lnTo>
                    <a:pt x="2115556" y="386315"/>
                  </a:lnTo>
                  <a:lnTo>
                    <a:pt x="2115556" y="2062765"/>
                  </a:lnTo>
                  <a:lnTo>
                    <a:pt x="2100710" y="2079100"/>
                  </a:lnTo>
                  <a:lnTo>
                    <a:pt x="348370" y="2079100"/>
                  </a:lnTo>
                  <a:lnTo>
                    <a:pt x="279625" y="2003461"/>
                  </a:lnTo>
                  <a:cubicBezTo>
                    <a:pt x="104938" y="1791789"/>
                    <a:pt x="0" y="1520419"/>
                    <a:pt x="0" y="1224540"/>
                  </a:cubicBezTo>
                  <a:cubicBezTo>
                    <a:pt x="0" y="548245"/>
                    <a:pt x="548245" y="0"/>
                    <a:pt x="1224540" y="0"/>
                  </a:cubicBezTo>
                  <a:close/>
                </a:path>
              </a:pathLst>
            </a:cu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900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56" name="Freeform: Shape 55">
              <a:extLst>
                <a:ext uri="{FF2B5EF4-FFF2-40B4-BE49-F238E27FC236}">
                  <a16:creationId xmlns="" xmlns:a16="http://schemas.microsoft.com/office/drawing/2014/main" id="{755AC65C-13EF-4182-AA3C-62BE165CC033}"/>
                </a:ext>
              </a:extLst>
            </p:cNvPr>
            <p:cNvSpPr/>
            <p:nvPr/>
          </p:nvSpPr>
          <p:spPr>
            <a:xfrm>
              <a:off x="-1" y="-1"/>
              <a:ext cx="510196" cy="538336"/>
            </a:xfrm>
            <a:custGeom>
              <a:avLst/>
              <a:gdLst>
                <a:gd name="connsiteX0" fmla="*/ 0 w 510196"/>
                <a:gd name="connsiteY0" fmla="*/ 0 h 538336"/>
                <a:gd name="connsiteX1" fmla="*/ 459276 w 510196"/>
                <a:gd name="connsiteY1" fmla="*/ 0 h 538336"/>
                <a:gd name="connsiteX2" fmla="*/ 482126 w 510196"/>
                <a:gd name="connsiteY2" fmla="*/ 42098 h 538336"/>
                <a:gd name="connsiteX3" fmla="*/ 510196 w 510196"/>
                <a:gd name="connsiteY3" fmla="*/ 181136 h 538336"/>
                <a:gd name="connsiteX4" fmla="*/ 152996 w 510196"/>
                <a:gd name="connsiteY4" fmla="*/ 538336 h 538336"/>
                <a:gd name="connsiteX5" fmla="*/ 13958 w 510196"/>
                <a:gd name="connsiteY5" fmla="*/ 510266 h 538336"/>
                <a:gd name="connsiteX6" fmla="*/ 0 w 510196"/>
                <a:gd name="connsiteY6" fmla="*/ 502690 h 5383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10196" h="538336">
                  <a:moveTo>
                    <a:pt x="0" y="0"/>
                  </a:moveTo>
                  <a:lnTo>
                    <a:pt x="459276" y="0"/>
                  </a:lnTo>
                  <a:lnTo>
                    <a:pt x="482126" y="42098"/>
                  </a:lnTo>
                  <a:cubicBezTo>
                    <a:pt x="500201" y="84833"/>
                    <a:pt x="510196" y="131817"/>
                    <a:pt x="510196" y="181136"/>
                  </a:cubicBezTo>
                  <a:cubicBezTo>
                    <a:pt x="510196" y="378412"/>
                    <a:pt x="350272" y="538336"/>
                    <a:pt x="152996" y="538336"/>
                  </a:cubicBezTo>
                  <a:cubicBezTo>
                    <a:pt x="103677" y="538336"/>
                    <a:pt x="56693" y="528341"/>
                    <a:pt x="13958" y="510266"/>
                  </a:cubicBezTo>
                  <a:lnTo>
                    <a:pt x="0" y="502690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900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58" name="Freeform: Shape 57">
              <a:extLst>
                <a:ext uri="{FF2B5EF4-FFF2-40B4-BE49-F238E27FC236}">
                  <a16:creationId xmlns="" xmlns:a16="http://schemas.microsoft.com/office/drawing/2014/main" id="{E40DA8D2-FA4B-4282-9D44-48C27B63A153}"/>
                </a:ext>
              </a:extLst>
            </p:cNvPr>
            <p:cNvSpPr/>
            <p:nvPr/>
          </p:nvSpPr>
          <p:spPr>
            <a:xfrm>
              <a:off x="10528695" y="1"/>
              <a:ext cx="554074" cy="282754"/>
            </a:xfrm>
            <a:custGeom>
              <a:avLst/>
              <a:gdLst>
                <a:gd name="connsiteX0" fmla="*/ 644 w 309162"/>
                <a:gd name="connsiteY0" fmla="*/ 0 h 157771"/>
                <a:gd name="connsiteX1" fmla="*/ 308518 w 309162"/>
                <a:gd name="connsiteY1" fmla="*/ 0 h 157771"/>
                <a:gd name="connsiteX2" fmla="*/ 309162 w 309162"/>
                <a:gd name="connsiteY2" fmla="*/ 3190 h 157771"/>
                <a:gd name="connsiteX3" fmla="*/ 154581 w 309162"/>
                <a:gd name="connsiteY3" fmla="*/ 157771 h 157771"/>
                <a:gd name="connsiteX4" fmla="*/ 0 w 309162"/>
                <a:gd name="connsiteY4" fmla="*/ 3190 h 1577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09162" h="157771">
                  <a:moveTo>
                    <a:pt x="644" y="0"/>
                  </a:moveTo>
                  <a:lnTo>
                    <a:pt x="308518" y="0"/>
                  </a:lnTo>
                  <a:lnTo>
                    <a:pt x="309162" y="3190"/>
                  </a:lnTo>
                  <a:cubicBezTo>
                    <a:pt x="309162" y="88563"/>
                    <a:pt x="239954" y="157771"/>
                    <a:pt x="154581" y="157771"/>
                  </a:cubicBezTo>
                  <a:cubicBezTo>
                    <a:pt x="69208" y="157771"/>
                    <a:pt x="0" y="88563"/>
                    <a:pt x="0" y="3190"/>
                  </a:cubicBezTo>
                  <a:close/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900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10" name="Oval 9">
              <a:extLst>
                <a:ext uri="{FF2B5EF4-FFF2-40B4-BE49-F238E27FC236}">
                  <a16:creationId xmlns="" xmlns:a16="http://schemas.microsoft.com/office/drawing/2014/main" id="{99065014-CB18-414D-A527-31ECC45700AB}"/>
                </a:ext>
              </a:extLst>
            </p:cNvPr>
            <p:cNvSpPr/>
            <p:nvPr/>
          </p:nvSpPr>
          <p:spPr>
            <a:xfrm>
              <a:off x="504140" y="1132500"/>
              <a:ext cx="84680" cy="846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Freeform: Shape 60">
              <a:extLst>
                <a:ext uri="{FF2B5EF4-FFF2-40B4-BE49-F238E27FC236}">
                  <a16:creationId xmlns="" xmlns:a16="http://schemas.microsoft.com/office/drawing/2014/main" id="{8F39E27A-56C1-4328-8DF1-2DA147C78483}"/>
                </a:ext>
              </a:extLst>
            </p:cNvPr>
            <p:cNvSpPr/>
            <p:nvPr/>
          </p:nvSpPr>
          <p:spPr>
            <a:xfrm>
              <a:off x="12051348" y="5576515"/>
              <a:ext cx="137603" cy="210490"/>
            </a:xfrm>
            <a:custGeom>
              <a:avLst/>
              <a:gdLst>
                <a:gd name="connsiteX0" fmla="*/ 105245 w 137603"/>
                <a:gd name="connsiteY0" fmla="*/ 0 h 210490"/>
                <a:gd name="connsiteX1" fmla="*/ 137603 w 137603"/>
                <a:gd name="connsiteY1" fmla="*/ 6533 h 210490"/>
                <a:gd name="connsiteX2" fmla="*/ 137603 w 137603"/>
                <a:gd name="connsiteY2" fmla="*/ 203957 h 210490"/>
                <a:gd name="connsiteX3" fmla="*/ 105245 w 137603"/>
                <a:gd name="connsiteY3" fmla="*/ 210490 h 210490"/>
                <a:gd name="connsiteX4" fmla="*/ 0 w 137603"/>
                <a:gd name="connsiteY4" fmla="*/ 105245 h 210490"/>
                <a:gd name="connsiteX5" fmla="*/ 105245 w 137603"/>
                <a:gd name="connsiteY5" fmla="*/ 0 h 2104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7603" h="210490">
                  <a:moveTo>
                    <a:pt x="105245" y="0"/>
                  </a:moveTo>
                  <a:lnTo>
                    <a:pt x="137603" y="6533"/>
                  </a:lnTo>
                  <a:lnTo>
                    <a:pt x="137603" y="203957"/>
                  </a:lnTo>
                  <a:lnTo>
                    <a:pt x="105245" y="210490"/>
                  </a:lnTo>
                  <a:cubicBezTo>
                    <a:pt x="47120" y="210490"/>
                    <a:pt x="0" y="163370"/>
                    <a:pt x="0" y="105245"/>
                  </a:cubicBezTo>
                  <a:cubicBezTo>
                    <a:pt x="0" y="47120"/>
                    <a:pt x="47120" y="0"/>
                    <a:pt x="105245" y="0"/>
                  </a:cubicBezTo>
                  <a:close/>
                </a:path>
              </a:pathLst>
            </a:cu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900" dirty="0">
                <a:solidFill>
                  <a:schemeClr val="bg1"/>
                </a:solidFill>
                <a:latin typeface="+mj-lt"/>
              </a:endParaRPr>
            </a:p>
          </p:txBody>
        </p:sp>
      </p:grp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442C5EC6-E331-4312-AC12-56D55F7D2B1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77240" y="6488268"/>
            <a:ext cx="2743200" cy="2332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8D24A4-5FEC-4062-8995-EB21925B3B40}" type="datetime1">
              <a:rPr lang="en-US" smtClean="0"/>
              <a:pPr/>
              <a:t>2/22/2022</a:t>
            </a:fld>
            <a:endParaRPr lang="en-US" sz="100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3337FC5D-92B2-4B4D-8111-6EDEF28069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488268"/>
            <a:ext cx="4114800" cy="2332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sz="1000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723A104D-C777-4A6E-8A43-F94028E5E3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93150" y="6488268"/>
            <a:ext cx="2743200" cy="2332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747434-7036-48DB-A148-6B3D8EE75CDA}" type="slidenum">
              <a:rPr lang="en-US" smtClean="0"/>
              <a:pPr/>
              <a:t>‹#›</a:t>
            </a:fld>
            <a:endParaRPr lang="en-US" sz="1000" dirty="0"/>
          </a:p>
        </p:txBody>
      </p:sp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12D3A74F-6169-4D30-A245-B46D738BEA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" y="365125"/>
            <a:ext cx="1065911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A3877E64-7A05-44DA-81FA-6EF4806BBF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77240" y="1825625"/>
            <a:ext cx="1065911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="" xmlns:p14="http://schemas.microsoft.com/office/powerpoint/2010/main" val="1842218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tx2">
            <a:lumMod val="75000"/>
            <a:lumOff val="25000"/>
          </a:schemeClr>
        </a:buClr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>
            <a:lumMod val="75000"/>
            <a:lumOff val="25000"/>
          </a:schemeClr>
        </a:buClr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>
            <a:lumMod val="75000"/>
            <a:lumOff val="25000"/>
          </a:schemeClr>
        </a:buClr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>
            <a:lumMod val="75000"/>
            <a:lumOff val="25000"/>
          </a:schemeClr>
        </a:buClr>
        <a:buFont typeface="Arial" panose="020B0604020202020204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>
            <a:lumMod val="75000"/>
            <a:lumOff val="25000"/>
          </a:schemeClr>
        </a:buClr>
        <a:buFont typeface="Arial" panose="020B0604020202020204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mailto:krejci@opf.slu.cz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1" name="Rectangle 8">
            <a:extLst>
              <a:ext uri="{FF2B5EF4-FFF2-40B4-BE49-F238E27FC236}">
                <a16:creationId xmlns="" xmlns:a16="http://schemas.microsoft.com/office/drawing/2014/main" id="{733E0473-C315-42D8-A82A-A2FE49DC67D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Rectangle 10">
            <a:extLst>
              <a:ext uri="{FF2B5EF4-FFF2-40B4-BE49-F238E27FC236}">
                <a16:creationId xmlns="" xmlns:a16="http://schemas.microsoft.com/office/drawing/2014/main" id="{AD23A251-68F2-43E5-812B-4BBAE1AF535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83" name="Picture 3" descr="Barevný koncept vlnité vlnovky">
            <a:extLst>
              <a:ext uri="{FF2B5EF4-FFF2-40B4-BE49-F238E27FC236}">
                <a16:creationId xmlns="" xmlns:a16="http://schemas.microsoft.com/office/drawing/2014/main" id="{6E23BADB-5256-439F-8A56-DCFA098AB14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40000"/>
          </a:blip>
          <a:srcRect r="-1" b="15708"/>
          <a:stretch/>
        </p:blipFill>
        <p:spPr>
          <a:xfrm>
            <a:off x="1525" y="10"/>
            <a:ext cx="12188951" cy="6857990"/>
          </a:xfrm>
          <a:prstGeom prst="rect">
            <a:avLst/>
          </a:prstGeom>
        </p:spPr>
      </p:pic>
      <p:grpSp>
        <p:nvGrpSpPr>
          <p:cNvPr id="13" name="decorative circle">
            <a:extLst>
              <a:ext uri="{FF2B5EF4-FFF2-40B4-BE49-F238E27FC236}">
                <a16:creationId xmlns="" xmlns:a16="http://schemas.microsoft.com/office/drawing/2014/main" id="{0350AF23-2606-421F-AB7B-23D9B48F3E9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GrpSpPr>
        <p:grpSpPr>
          <a:xfrm>
            <a:off x="314102" y="236341"/>
            <a:ext cx="11340713" cy="5464029"/>
            <a:chOff x="314102" y="236341"/>
            <a:chExt cx="11340713" cy="5464029"/>
          </a:xfrm>
        </p:grpSpPr>
        <p:sp>
          <p:nvSpPr>
            <p:cNvPr id="14" name="Oval 13">
              <a:extLst>
                <a:ext uri="{FF2B5EF4-FFF2-40B4-BE49-F238E27FC236}">
                  <a16:creationId xmlns="" xmlns:a16="http://schemas.microsoft.com/office/drawing/2014/main" id="{526A544A-3C76-4502-A741-F4DB0E2CD2FD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7760448" y="3803994"/>
              <a:ext cx="94160" cy="94160"/>
            </a:xfrm>
            <a:prstGeom prst="ellipse">
              <a:avLst/>
            </a:prstGeom>
            <a:solidFill>
              <a:srgbClr val="E3BEBE">
                <a:alpha val="2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>
              <a:extLst>
                <a:ext uri="{FF2B5EF4-FFF2-40B4-BE49-F238E27FC236}">
                  <a16:creationId xmlns="" xmlns:a16="http://schemas.microsoft.com/office/drawing/2014/main" id="{017B8593-D171-47B5-8D1A-E34E7B138476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314102" y="3044381"/>
              <a:ext cx="226735" cy="226735"/>
            </a:xfrm>
            <a:prstGeom prst="ellipse">
              <a:avLst/>
            </a:prstGeom>
            <a:solidFill>
              <a:schemeClr val="tx2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>
              <a:extLst>
                <a:ext uri="{FF2B5EF4-FFF2-40B4-BE49-F238E27FC236}">
                  <a16:creationId xmlns="" xmlns:a16="http://schemas.microsoft.com/office/drawing/2014/main" id="{1FEF60D4-64F6-450F-B86D-383EEA1C843F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11188374" y="386135"/>
              <a:ext cx="466441" cy="466441"/>
            </a:xfrm>
            <a:prstGeom prst="ellipse">
              <a:avLst/>
            </a:prstGeom>
            <a:solidFill>
              <a:schemeClr val="accent2">
                <a:lumMod val="60000"/>
                <a:lumOff val="40000"/>
                <a:alpha val="7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 16">
              <a:extLst>
                <a:ext uri="{FF2B5EF4-FFF2-40B4-BE49-F238E27FC236}">
                  <a16:creationId xmlns="" xmlns:a16="http://schemas.microsoft.com/office/drawing/2014/main" id="{A97D4A7C-B520-46CB-9A94-711F53997BDB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11065714" y="236341"/>
              <a:ext cx="113367" cy="113367"/>
            </a:xfrm>
            <a:prstGeom prst="ellipse">
              <a:avLst/>
            </a:prstGeom>
            <a:solidFill>
              <a:srgbClr val="F39E2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Oval 17">
              <a:extLst>
                <a:ext uri="{FF2B5EF4-FFF2-40B4-BE49-F238E27FC236}">
                  <a16:creationId xmlns="" xmlns:a16="http://schemas.microsoft.com/office/drawing/2014/main" id="{2B7B976F-E84B-4936-90D7-C8298A5E7BD0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751535" y="2516671"/>
              <a:ext cx="466441" cy="466441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Oval 18">
              <a:extLst>
                <a:ext uri="{FF2B5EF4-FFF2-40B4-BE49-F238E27FC236}">
                  <a16:creationId xmlns="" xmlns:a16="http://schemas.microsoft.com/office/drawing/2014/main" id="{DC91FFEC-59DF-4D22-A925-F5152076924B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11230142" y="4588038"/>
              <a:ext cx="113367" cy="113367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Oval 19">
              <a:extLst>
                <a:ext uri="{FF2B5EF4-FFF2-40B4-BE49-F238E27FC236}">
                  <a16:creationId xmlns="" xmlns:a16="http://schemas.microsoft.com/office/drawing/2014/main" id="{58931E95-0847-47E4-8AEC-312312A03232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10902046" y="5394590"/>
              <a:ext cx="305780" cy="305780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Oval 20">
              <a:extLst>
                <a:ext uri="{FF2B5EF4-FFF2-40B4-BE49-F238E27FC236}">
                  <a16:creationId xmlns="" xmlns:a16="http://schemas.microsoft.com/office/drawing/2014/main" id="{3C094915-EF93-49A0-9B90-C44FB9B5007A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10408287" y="5160714"/>
              <a:ext cx="113367" cy="113367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Nadpis 1">
            <a:extLst>
              <a:ext uri="{FF2B5EF4-FFF2-40B4-BE49-F238E27FC236}">
                <a16:creationId xmlns="" xmlns:a16="http://schemas.microsoft.com/office/drawing/2014/main" id="{A207EB87-83F4-4FAC-9AA1-F50D5B5E57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62606" y="1122363"/>
            <a:ext cx="7063739" cy="2387600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FFFFFF"/>
                </a:solidFill>
              </a:rPr>
              <a:t>Management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="" xmlns:a16="http://schemas.microsoft.com/office/drawing/2014/main" id="{68F6958F-6588-4837-A9AA-7B26530D56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62606" y="3602038"/>
            <a:ext cx="7063739" cy="1655762"/>
          </a:xfrm>
        </p:spPr>
        <p:txBody>
          <a:bodyPr>
            <a:normAutofit/>
          </a:bodyPr>
          <a:lstStyle/>
          <a:p>
            <a:endParaRPr lang="cs-CZ" dirty="0">
              <a:solidFill>
                <a:srgbClr val="FFFFFF"/>
              </a:solidFill>
            </a:endParaRPr>
          </a:p>
          <a:p>
            <a:r>
              <a:rPr lang="cs-CZ" dirty="0">
                <a:solidFill>
                  <a:srgbClr val="FFFFFF"/>
                </a:solidFill>
              </a:rPr>
              <a:t>Podmínky pro splnění předmětu</a:t>
            </a:r>
          </a:p>
          <a:p>
            <a:r>
              <a:rPr lang="cs-CZ" dirty="0">
                <a:solidFill>
                  <a:srgbClr val="FFFFFF"/>
                </a:solidFill>
              </a:rPr>
              <a:t>Petra Krejčí</a:t>
            </a:r>
          </a:p>
        </p:txBody>
      </p:sp>
    </p:spTree>
    <p:extLst>
      <p:ext uri="{BB962C8B-B14F-4D97-AF65-F5344CB8AC3E}">
        <p14:creationId xmlns="" xmlns:p14="http://schemas.microsoft.com/office/powerpoint/2010/main" val="34067405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4D350F20-2BEE-4FF0-B2B9-8AE7824851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Podmínky absolvování předmětu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320F82DC-D5DB-4055-84D7-268206A195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Docházka na seminářích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/>
              <a:t>min. 60</a:t>
            </a:r>
            <a:r>
              <a:rPr lang="cs-CZ" dirty="0" smtClean="0"/>
              <a:t>% (min. 8x)</a:t>
            </a:r>
            <a:endParaRPr lang="cs-CZ" dirty="0"/>
          </a:p>
          <a:p>
            <a:r>
              <a:rPr lang="cs-CZ" dirty="0"/>
              <a:t>Aktivní účast na seminářích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/>
              <a:t>možnost získat body za aktivitu nebo za plnění úkolů (max. 5 bodů)</a:t>
            </a:r>
          </a:p>
          <a:p>
            <a:r>
              <a:rPr lang="cs-CZ" dirty="0"/>
              <a:t>Seminární práce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/>
              <a:t>práce na zadané téma (max. 10 bodů)</a:t>
            </a:r>
          </a:p>
          <a:p>
            <a:r>
              <a:rPr lang="cs-CZ" dirty="0"/>
              <a:t>Prezentace seminární práce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/>
              <a:t>v posledním týdnu výuky – termín 16. – 20. 5. (max. 5 bodů)</a:t>
            </a:r>
          </a:p>
          <a:p>
            <a:r>
              <a:rPr lang="cs-CZ" dirty="0"/>
              <a:t>Průběžný test</a:t>
            </a:r>
          </a:p>
          <a:p>
            <a:pPr lvl="1">
              <a:buFont typeface="Wingdings" pitchFamily="2" charset="2"/>
              <a:buChar char="Ø"/>
            </a:pPr>
            <a:r>
              <a:rPr lang="cs-CZ" dirty="0" smtClean="0"/>
              <a:t> </a:t>
            </a:r>
            <a:r>
              <a:rPr lang="cs-CZ" dirty="0" smtClean="0"/>
              <a:t>V</a:t>
            </a:r>
            <a:r>
              <a:rPr lang="cs-CZ" dirty="0" smtClean="0"/>
              <a:t> </a:t>
            </a:r>
            <a:r>
              <a:rPr lang="cs-CZ" dirty="0" smtClean="0"/>
              <a:t>semináři</a:t>
            </a:r>
            <a:r>
              <a:rPr lang="cs-CZ" dirty="0" smtClean="0"/>
              <a:t> </a:t>
            </a:r>
            <a:r>
              <a:rPr lang="cs-CZ" dirty="0"/>
              <a:t>v termínu </a:t>
            </a:r>
            <a:r>
              <a:rPr lang="cs-CZ" dirty="0" smtClean="0"/>
              <a:t>29</a:t>
            </a:r>
            <a:r>
              <a:rPr lang="cs-CZ" dirty="0" smtClean="0"/>
              <a:t>. </a:t>
            </a:r>
            <a:r>
              <a:rPr lang="cs-CZ" dirty="0"/>
              <a:t>3. – </a:t>
            </a:r>
            <a:r>
              <a:rPr lang="cs-CZ" dirty="0" smtClean="0"/>
              <a:t>30. 3. </a:t>
            </a:r>
            <a:r>
              <a:rPr lang="cs-CZ" dirty="0"/>
              <a:t>(max. 20 bodů)</a:t>
            </a:r>
          </a:p>
          <a:p>
            <a:r>
              <a:rPr lang="cs-CZ" dirty="0"/>
              <a:t>Zkouška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/>
              <a:t> max. 60 bodů</a:t>
            </a:r>
          </a:p>
        </p:txBody>
      </p:sp>
    </p:spTree>
    <p:extLst>
      <p:ext uri="{BB962C8B-B14F-4D97-AF65-F5344CB8AC3E}">
        <p14:creationId xmlns="" xmlns:p14="http://schemas.microsoft.com/office/powerpoint/2010/main" val="19790641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2F24EE48-0D8E-4A63-8345-1DA51464DB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Seminární práce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68D8ADD4-EF43-4A36-B448-15F7206BDC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7240" y="1551709"/>
            <a:ext cx="10659110" cy="4941166"/>
          </a:xfrm>
        </p:spPr>
        <p:txBody>
          <a:bodyPr>
            <a:normAutofit lnSpcReduction="10000"/>
          </a:bodyPr>
          <a:lstStyle/>
          <a:p>
            <a:r>
              <a:rPr lang="cs-CZ" dirty="0"/>
              <a:t>Téma práce – návrh systému řízení pro podnik navržený studentem (každý student si fiktivně založí svůj podnik a navrhne pro něj systém řízení)</a:t>
            </a:r>
          </a:p>
          <a:p>
            <a:r>
              <a:rPr lang="cs-CZ" dirty="0"/>
              <a:t>Práce musí být odevzdána přes odevzdávárnu v IS SU nejpozději do 10. 5. 2022</a:t>
            </a:r>
          </a:p>
          <a:p>
            <a:r>
              <a:rPr lang="cs-CZ" dirty="0"/>
              <a:t>Každý vypracuje vlastní práci</a:t>
            </a:r>
          </a:p>
          <a:p>
            <a:r>
              <a:rPr lang="cs-CZ" dirty="0"/>
              <a:t>Rozsah je 5 – 10 stran</a:t>
            </a:r>
          </a:p>
          <a:p>
            <a:r>
              <a:rPr lang="cs-CZ" dirty="0"/>
              <a:t>Struktura práce:</a:t>
            </a:r>
          </a:p>
          <a:p>
            <a:pPr lvl="1">
              <a:buNone/>
            </a:pPr>
            <a:r>
              <a:rPr lang="cs-CZ" dirty="0" smtClean="0"/>
              <a:t>Úvod</a:t>
            </a:r>
            <a:endParaRPr lang="cs-CZ" dirty="0"/>
          </a:p>
          <a:p>
            <a:pPr lvl="1">
              <a:buNone/>
            </a:pPr>
            <a:r>
              <a:rPr lang="cs-CZ" sz="1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Popis 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konkrétní podoby podniku – název, obor činnosti, velikost podniku, sídlo atd</a:t>
            </a:r>
            <a:r>
              <a:rPr lang="cs-CZ" sz="1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lvl="1">
              <a:buNone/>
            </a:pPr>
            <a:r>
              <a:rPr lang="cs-CZ" sz="1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Návrh systému řízení – strategická, taktická, operativní úroveň – způsob rozhodování a personální obsazení jednotlivých úrovní řízení.</a:t>
            </a:r>
          </a:p>
          <a:p>
            <a:pPr lvl="1">
              <a:buNone/>
            </a:pPr>
            <a:r>
              <a:rPr lang="cs-CZ" sz="1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 Návrh 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organizační struktury </a:t>
            </a:r>
            <a:r>
              <a:rPr lang="cs-CZ" sz="1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podniku.</a:t>
            </a:r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buNone/>
            </a:pPr>
            <a:r>
              <a:rPr lang="cs-CZ" sz="1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4. Návrh 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způsobu plánování, typy plánů a jejich </a:t>
            </a:r>
            <a:r>
              <a:rPr lang="cs-CZ" sz="1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náplň.</a:t>
            </a:r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buNone/>
            </a:pPr>
            <a:r>
              <a:rPr lang="cs-CZ" sz="1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5. Návrh 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způsobu výběru pracovníků, systém vedení </a:t>
            </a:r>
            <a:r>
              <a:rPr lang="cs-CZ" sz="1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pracovníků.</a:t>
            </a:r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buNone/>
            </a:pPr>
            <a:r>
              <a:rPr lang="cs-CZ" sz="1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6. Návrh 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motivačního systému pro </a:t>
            </a:r>
            <a:r>
              <a:rPr lang="cs-CZ" sz="1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pracovníky.</a:t>
            </a:r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buNone/>
            </a:pPr>
            <a:r>
              <a:rPr lang="cs-CZ" sz="1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7. Návrh 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kontrolního systému </a:t>
            </a:r>
            <a:r>
              <a:rPr lang="cs-CZ" sz="1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podniku.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713311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82ECFD90-326E-4DCA-BE70-64287455DF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Témata a průběh seminářů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A73D2EE1-3247-47E5-8829-FB693886679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77240" y="1825625"/>
            <a:ext cx="4769545" cy="4351338"/>
          </a:xfrm>
        </p:spPr>
        <p:txBody>
          <a:bodyPr>
            <a:normAutofit lnSpcReduction="10000"/>
          </a:bodyPr>
          <a:lstStyle/>
          <a:p>
            <a:r>
              <a:rPr lang="cs-CZ" dirty="0"/>
              <a:t>Zaměřeno na případové studie.</a:t>
            </a:r>
          </a:p>
          <a:p>
            <a:r>
              <a:rPr lang="cs-CZ" dirty="0"/>
              <a:t>Je třeba si dopředu prostudovat poskytnuté materiály.</a:t>
            </a:r>
          </a:p>
          <a:p>
            <a:r>
              <a:rPr lang="cs-CZ" dirty="0"/>
              <a:t>Semináře probíhají formou diskuse.</a:t>
            </a:r>
          </a:p>
          <a:p>
            <a:r>
              <a:rPr lang="cs-CZ" dirty="0"/>
              <a:t>Při aktivitě je možné získat jeden bod za aktivitu.</a:t>
            </a:r>
          </a:p>
          <a:p>
            <a:r>
              <a:rPr lang="cs-CZ" dirty="0"/>
              <a:t>Možnost získat body také formou plnění úkolů, pokud nejsou body získány za aktivitu.</a:t>
            </a:r>
          </a:p>
          <a:p>
            <a:r>
              <a:rPr lang="cs-CZ" dirty="0"/>
              <a:t>Jeden seminář = max. jeden bod.</a:t>
            </a:r>
          </a:p>
          <a:p>
            <a:r>
              <a:rPr lang="cs-CZ" dirty="0"/>
              <a:t>Za celý semestr je možné získat max. 5 bodů za aktivitu nebo plnění úkolů. 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="" xmlns:a16="http://schemas.microsoft.com/office/drawing/2014/main" id="{68A0AF59-AD6D-459D-90C3-3457EED4F9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598543" y="1825625"/>
            <a:ext cx="6187057" cy="4351338"/>
          </a:xfrm>
        </p:spPr>
        <p:txBody>
          <a:bodyPr>
            <a:normAutofit lnSpcReduction="10000"/>
          </a:bodyPr>
          <a:lstStyle/>
          <a:p>
            <a:r>
              <a:rPr lang="cs-CZ" dirty="0"/>
              <a:t>Témata seminářů: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22. – 23. 2. - role </a:t>
            </a:r>
            <a:r>
              <a:rPr lang="cs-CZ" dirty="0"/>
              <a:t>komunikace v managementu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1. – 2. 3.– </a:t>
            </a:r>
            <a:r>
              <a:rPr lang="cs-CZ" dirty="0" err="1"/>
              <a:t>time</a:t>
            </a:r>
            <a:r>
              <a:rPr lang="cs-CZ" dirty="0"/>
              <a:t> management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8. – 9. 3. – </a:t>
            </a:r>
            <a:r>
              <a:rPr lang="cs-CZ" dirty="0"/>
              <a:t>delegování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15. – 16. 3. – </a:t>
            </a:r>
            <a:r>
              <a:rPr lang="cs-CZ" dirty="0"/>
              <a:t>řešení konfliktů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22. – 23. 3. – </a:t>
            </a:r>
            <a:r>
              <a:rPr lang="cs-CZ" dirty="0"/>
              <a:t>organizování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29. – 30. 3. – průběžný test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5. – 6. 4. - plánování</a:t>
            </a:r>
            <a:endParaRPr lang="cs-CZ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12. – 13. 4. – </a:t>
            </a:r>
            <a:r>
              <a:rPr lang="cs-CZ" dirty="0"/>
              <a:t>kontrola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19. – 20.  4. – </a:t>
            </a:r>
            <a:r>
              <a:rPr lang="cs-CZ" dirty="0"/>
              <a:t>rozhodování a implementace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26. – 27. 4. – </a:t>
            </a:r>
            <a:r>
              <a:rPr lang="cs-CZ" dirty="0"/>
              <a:t>výběr pracovníků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3. – 4. 5. – </a:t>
            </a:r>
            <a:r>
              <a:rPr lang="cs-CZ" dirty="0"/>
              <a:t>vedení lidí (leadership) a motivace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10. – 11. 5. – </a:t>
            </a:r>
            <a:r>
              <a:rPr lang="cs-CZ" dirty="0"/>
              <a:t>manažerské kompetence a kompetenční modely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/>
              <a:t>17. – 18. 5. – prezentace seminárních prací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25503222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Komunikace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Konzultační hodiny:</a:t>
            </a:r>
          </a:p>
          <a:p>
            <a:pPr lvl="1">
              <a:buFont typeface="Wingdings" pitchFamily="2" charset="2"/>
              <a:buChar char="Ø"/>
            </a:pPr>
            <a:r>
              <a:rPr lang="cs-CZ" dirty="0" smtClean="0"/>
              <a:t>Út – 9:00 až 12:00 </a:t>
            </a:r>
          </a:p>
          <a:p>
            <a:pPr lvl="1">
              <a:buFont typeface="Wingdings" pitchFamily="2" charset="2"/>
              <a:buChar char="Ø"/>
            </a:pPr>
            <a:r>
              <a:rPr lang="cs-CZ" dirty="0" smtClean="0"/>
              <a:t>St – 12:30 až 13:30</a:t>
            </a:r>
          </a:p>
          <a:p>
            <a:r>
              <a:rPr lang="cs-CZ" dirty="0" smtClean="0"/>
              <a:t>Možnosti komunikace:</a:t>
            </a:r>
          </a:p>
          <a:p>
            <a:pPr lvl="1">
              <a:buFont typeface="Wingdings" pitchFamily="2" charset="2"/>
              <a:buChar char="Ø"/>
            </a:pPr>
            <a:r>
              <a:rPr lang="cs-CZ" dirty="0" smtClean="0"/>
              <a:t>Dle konzultačních hodin v kanceláři B201</a:t>
            </a:r>
          </a:p>
          <a:p>
            <a:pPr lvl="1">
              <a:buFont typeface="Wingdings" pitchFamily="2" charset="2"/>
              <a:buChar char="Ø"/>
            </a:pPr>
            <a:r>
              <a:rPr lang="cs-CZ" dirty="0" smtClean="0"/>
              <a:t>Mimo konzultační hodiny po </a:t>
            </a:r>
            <a:r>
              <a:rPr lang="cs-CZ" dirty="0" err="1" smtClean="0"/>
              <a:t>mailové</a:t>
            </a:r>
            <a:r>
              <a:rPr lang="cs-CZ" dirty="0" smtClean="0"/>
              <a:t> domluvě (</a:t>
            </a:r>
            <a:r>
              <a:rPr lang="cs-CZ" dirty="0" err="1" smtClean="0">
                <a:hlinkClick r:id="rId2"/>
              </a:rPr>
              <a:t>krejci</a:t>
            </a:r>
            <a:r>
              <a:rPr lang="cs-CZ" dirty="0" smtClean="0">
                <a:hlinkClick r:id="rId2"/>
              </a:rPr>
              <a:t>@</a:t>
            </a:r>
            <a:r>
              <a:rPr lang="cs-CZ" dirty="0" err="1" smtClean="0">
                <a:hlinkClick r:id="rId2"/>
              </a:rPr>
              <a:t>opf.slu.cz</a:t>
            </a:r>
            <a:r>
              <a:rPr lang="cs-CZ" dirty="0" smtClean="0"/>
              <a:t>)</a:t>
            </a:r>
          </a:p>
          <a:p>
            <a:pPr lvl="1">
              <a:buFont typeface="Wingdings" pitchFamily="2" charset="2"/>
              <a:buChar char="Ø"/>
            </a:pPr>
            <a:r>
              <a:rPr lang="cs-CZ" dirty="0" smtClean="0"/>
              <a:t>Online – v prostředí MS </a:t>
            </a:r>
            <a:r>
              <a:rPr lang="cs-CZ" dirty="0" err="1" smtClean="0"/>
              <a:t>Teams</a:t>
            </a:r>
            <a:r>
              <a:rPr lang="cs-CZ" dirty="0" smtClean="0"/>
              <a:t>, opět po </a:t>
            </a:r>
            <a:r>
              <a:rPr lang="cs-CZ" dirty="0" err="1" smtClean="0"/>
              <a:t>mailové</a:t>
            </a:r>
            <a:r>
              <a:rPr lang="cs-CZ" dirty="0" smtClean="0"/>
              <a:t> domluvě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onfettiVTI">
  <a:themeElements>
    <a:clrScheme name="AnalogousFromLightSeed_2SEEDS">
      <a:dk1>
        <a:srgbClr val="000000"/>
      </a:dk1>
      <a:lt1>
        <a:srgbClr val="FFFFFF"/>
      </a:lt1>
      <a:dk2>
        <a:srgbClr val="243841"/>
      </a:dk2>
      <a:lt2>
        <a:srgbClr val="E8E3E2"/>
      </a:lt2>
      <a:accent1>
        <a:srgbClr val="7AA9B7"/>
      </a:accent1>
      <a:accent2>
        <a:srgbClr val="80A9A1"/>
      </a:accent2>
      <a:accent3>
        <a:srgbClr val="8FA2C3"/>
      </a:accent3>
      <a:accent4>
        <a:srgbClr val="BA7F80"/>
      </a:accent4>
      <a:accent5>
        <a:srgbClr val="BC9B84"/>
      </a:accent5>
      <a:accent6>
        <a:srgbClr val="ABA175"/>
      </a:accent6>
      <a:hlink>
        <a:srgbClr val="AC7465"/>
      </a:hlink>
      <a:folHlink>
        <a:srgbClr val="7F7F7F"/>
      </a:folHlink>
    </a:clrScheme>
    <a:fontScheme name="Custom 10">
      <a:majorFont>
        <a:latin typeface="Gill Sans Nova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ConfettiVTI" id="{B5618F7C-B4F0-4D28-83B4-440D0519681F}" vid="{5F84EFDF-E14E-48C6-955C-990A32085A7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499</Words>
  <Application>Microsoft Office PowerPoint</Application>
  <PresentationFormat>Vlastní</PresentationFormat>
  <Paragraphs>61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ConfettiVTI</vt:lpstr>
      <vt:lpstr>Management</vt:lpstr>
      <vt:lpstr>Podmínky absolvování předmětu</vt:lpstr>
      <vt:lpstr>Seminární práce</vt:lpstr>
      <vt:lpstr>Témata a průběh seminářů</vt:lpstr>
      <vt:lpstr>Komunikace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Management</dc:title>
  <dc:creator>Petra Krejčí</dc:creator>
  <cp:lastModifiedBy>petra.krejci@centrum.cz</cp:lastModifiedBy>
  <cp:revision>11</cp:revision>
  <dcterms:created xsi:type="dcterms:W3CDTF">2022-02-16T14:41:01Z</dcterms:created>
  <dcterms:modified xsi:type="dcterms:W3CDTF">2022-02-22T11:15:15Z</dcterms:modified>
</cp:coreProperties>
</file>