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5" r:id="rId3"/>
    <p:sldId id="277" r:id="rId4"/>
    <p:sldId id="278" r:id="rId5"/>
    <p:sldId id="272" r:id="rId6"/>
    <p:sldId id="279" r:id="rId7"/>
    <p:sldId id="273" r:id="rId8"/>
    <p:sldId id="274" r:id="rId9"/>
    <p:sldId id="275" r:id="rId10"/>
    <p:sldId id="276" r:id="rId11"/>
    <p:sldId id="280" r:id="rId12"/>
    <p:sldId id="282" r:id="rId13"/>
    <p:sldId id="284" r:id="rId14"/>
    <p:sldId id="283" r:id="rId15"/>
    <p:sldId id="286" r:id="rId16"/>
    <p:sldId id="287" r:id="rId17"/>
    <p:sldId id="271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24B"/>
    <a:srgbClr val="598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6" autoAdjust="0"/>
    <p:restoredTop sz="83280" autoAdjust="0"/>
  </p:normalViewPr>
  <p:slideViewPr>
    <p:cSldViewPr snapToGrid="0">
      <p:cViewPr varScale="1">
        <p:scale>
          <a:sx n="88" d="100"/>
          <a:sy n="88" d="100"/>
        </p:scale>
        <p:origin x="1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5826B-7678-40DA-BCC6-744814B98776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58D5C-7C5A-46D2-A438-0D01F4725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16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21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986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634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505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741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79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635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760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8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85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28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41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7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98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26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21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06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97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95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30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3B6F2-BD93-4F2E-BFBE-356C16A30589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92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ehaviolabs.com/" TargetMode="External"/><Relationship Id="rId2" Type="http://schemas.openxmlformats.org/officeDocument/2006/relationships/hyperlink" Target="https://www.notino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683791"/>
            <a:ext cx="9144000" cy="1050566"/>
          </a:xfrm>
        </p:spPr>
        <p:txBody>
          <a:bodyPr>
            <a:noAutofit/>
          </a:bodyPr>
          <a:lstStyle/>
          <a:p>
            <a:r>
              <a:rPr lang="cs-CZ" sz="4000" dirty="0"/>
              <a:t>Nákupní marketing</a:t>
            </a:r>
            <a:br>
              <a:rPr lang="cs-CZ" sz="4000" dirty="0"/>
            </a:br>
            <a:r>
              <a:rPr lang="cs-CZ" sz="4000" dirty="0"/>
              <a:t>Úvod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80" y="805109"/>
            <a:ext cx="3267839" cy="25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8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12723" y="766916"/>
            <a:ext cx="9802761" cy="5692877"/>
          </a:xfrm>
        </p:spPr>
        <p:txBody>
          <a:bodyPr>
            <a:normAutofit/>
          </a:bodyPr>
          <a:lstStyle/>
          <a:p>
            <a:pPr>
              <a:buFont typeface="Wingdings 3" panose="05040102010807070707" pitchFamily="18" charset="2"/>
              <a:buNone/>
              <a:defRPr/>
            </a:pPr>
            <a:r>
              <a:rPr lang="cs-CZ" sz="3600" b="1" dirty="0"/>
              <a:t>Rozhodování při nákupu</a:t>
            </a:r>
          </a:p>
          <a:p>
            <a:pPr>
              <a:buFont typeface="Wingdings 3" panose="05040102010807070707" pitchFamily="18" charset="2"/>
              <a:buNone/>
              <a:defRPr/>
            </a:pPr>
            <a:endParaRPr lang="cs-CZ" sz="1600" b="1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cs-CZ" sz="3200" b="1" dirty="0">
                <a:solidFill>
                  <a:schemeClr val="accent5"/>
                </a:solidFill>
              </a:rPr>
              <a:t>nakoupit nebo vyrobit</a:t>
            </a:r>
          </a:p>
          <a:p>
            <a:pPr marL="617538" lvl="1" indent="-342900">
              <a:buNone/>
              <a:defRPr/>
            </a:pPr>
            <a:r>
              <a:rPr lang="cs-CZ" dirty="0">
                <a:solidFill>
                  <a:schemeClr val="accent5"/>
                </a:solidFill>
              </a:rPr>
              <a:t>  výhody x nevýhody</a:t>
            </a:r>
          </a:p>
          <a:p>
            <a:pPr marL="617538" lvl="1" indent="-342900">
              <a:buNone/>
              <a:defRPr/>
            </a:pPr>
            <a:endParaRPr lang="cs-CZ" dirty="0">
              <a:solidFill>
                <a:schemeClr val="accent5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cs-CZ" sz="3200" b="1" dirty="0">
                <a:solidFill>
                  <a:schemeClr val="accent5"/>
                </a:solidFill>
              </a:rPr>
              <a:t>rozhodování o dodavateli – výběr dodavatele</a:t>
            </a:r>
          </a:p>
          <a:p>
            <a:pPr marL="617538" lvl="1" indent="-342900">
              <a:buNone/>
              <a:defRPr/>
            </a:pPr>
            <a:r>
              <a:rPr lang="cs-CZ" dirty="0">
                <a:solidFill>
                  <a:schemeClr val="accent5"/>
                </a:solidFill>
              </a:rPr>
              <a:t>  zvážit všechny faktory – přímé i nepřímé</a:t>
            </a:r>
          </a:p>
        </p:txBody>
      </p:sp>
    </p:spTree>
    <p:extLst>
      <p:ext uri="{BB962C8B-B14F-4D97-AF65-F5344CB8AC3E}">
        <p14:creationId xmlns:p14="http://schemas.microsoft.com/office/powerpoint/2010/main" val="2788442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/>
              <a:t>Pracujte ve dvojicích </a:t>
            </a:r>
            <a:r>
              <a:rPr lang="cs-CZ" sz="4800" dirty="0" err="1"/>
              <a:t>max</a:t>
            </a:r>
            <a:r>
              <a:rPr lang="cs-CZ" sz="4800" dirty="0"/>
              <a:t> trojicích</a:t>
            </a:r>
            <a:endParaRPr lang="en-US" sz="4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i="1" dirty="0">
                <a:solidFill>
                  <a:schemeClr val="tx1"/>
                </a:solidFill>
              </a:rPr>
              <a:t>Zvolte si nějakou existující firmu B2B nebo B2C</a:t>
            </a:r>
            <a:endParaRPr lang="en-US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85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i="1" dirty="0"/>
              <a:t>Co vše firma potřebuje na vstupu?</a:t>
            </a:r>
            <a:endParaRPr lang="en-US" sz="4800" i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29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i="1" dirty="0"/>
              <a:t>Jaké jsou pro a proti při výrobě a při nákupu?</a:t>
            </a:r>
            <a:endParaRPr lang="en-US" sz="4800" i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68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i="1" dirty="0"/>
              <a:t>Jaké faktory rozhodují o dodavateli?</a:t>
            </a:r>
            <a:endParaRPr lang="en-US" sz="4800" i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42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Nyní se rozdělte do skupin pro seminární práci.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i="1" dirty="0">
                <a:solidFill>
                  <a:schemeClr val="tx1"/>
                </a:solidFill>
              </a:rPr>
              <a:t>Optimální je 5 členů</a:t>
            </a:r>
          </a:p>
        </p:txBody>
      </p:sp>
    </p:spTree>
    <p:extLst>
      <p:ext uri="{BB962C8B-B14F-4D97-AF65-F5344CB8AC3E}">
        <p14:creationId xmlns:p14="http://schemas.microsoft.com/office/powerpoint/2010/main" val="1509281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Nabízená témata SP (kdo dřív </a:t>
            </a:r>
            <a:r>
              <a:rPr lang="cs-CZ" dirty="0" err="1"/>
              <a:t>příjde</a:t>
            </a:r>
            <a:r>
              <a:rPr lang="cs-CZ" dirty="0"/>
              <a:t>…)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strike="sngStrike" dirty="0"/>
              <a:t>Emoce </a:t>
            </a:r>
            <a:r>
              <a:rPr lang="cs-CZ" sz="3600" strike="sngStrike" dirty="0" err="1"/>
              <a:t>vs</a:t>
            </a:r>
            <a:r>
              <a:rPr lang="cs-CZ" sz="3600" strike="sngStrike" dirty="0"/>
              <a:t> argumenty v marketingové komunikaci na B2B trhu</a:t>
            </a:r>
          </a:p>
          <a:p>
            <a:r>
              <a:rPr lang="cs-CZ" sz="3600" dirty="0"/>
              <a:t>Klíčové kompetence obchodního zástupce</a:t>
            </a:r>
          </a:p>
          <a:p>
            <a:r>
              <a:rPr lang="cs-CZ" sz="3600" dirty="0"/>
              <a:t>Od nákupu u dodavatele k nákupu dodavatele</a:t>
            </a:r>
          </a:p>
          <a:p>
            <a:r>
              <a:rPr lang="cs-CZ" sz="3600" dirty="0"/>
              <a:t>Generování </a:t>
            </a:r>
            <a:r>
              <a:rPr lang="cs-CZ" sz="3600" dirty="0" err="1"/>
              <a:t>leadů</a:t>
            </a:r>
            <a:r>
              <a:rPr lang="cs-CZ" sz="3600" dirty="0"/>
              <a:t> a práce s marketingovým trychtýřem na B2B trhu</a:t>
            </a:r>
          </a:p>
          <a:p>
            <a:r>
              <a:rPr lang="cs-CZ" sz="3600" strike="sngStrike" dirty="0"/>
              <a:t>Principy přesvědčování na B2B trhu</a:t>
            </a:r>
          </a:p>
          <a:p>
            <a:r>
              <a:rPr lang="cs-CZ" sz="3600" dirty="0"/>
              <a:t>Síla značky na B2B trzích</a:t>
            </a:r>
          </a:p>
        </p:txBody>
      </p:sp>
    </p:spTree>
    <p:extLst>
      <p:ext uri="{BB962C8B-B14F-4D97-AF65-F5344CB8AC3E}">
        <p14:creationId xmlns:p14="http://schemas.microsoft.com/office/powerpoint/2010/main" val="3527963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714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semestru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23.2.2022	- Úvod - body, </a:t>
            </a:r>
            <a:r>
              <a:rPr lang="cs-CZ" dirty="0" err="1"/>
              <a:t>flow</a:t>
            </a:r>
            <a:r>
              <a:rPr lang="cs-CZ" dirty="0"/>
              <a:t>, zadání seminárky, tvorba týmů.</a:t>
            </a:r>
          </a:p>
          <a:p>
            <a:r>
              <a:rPr lang="cs-CZ" dirty="0"/>
              <a:t>2.3.2022	- B2B trhy specifikace</a:t>
            </a:r>
          </a:p>
          <a:p>
            <a:r>
              <a:rPr lang="cs-CZ" dirty="0"/>
              <a:t>9.3.2022	- Obchodní jednání a osobnost nákupčího</a:t>
            </a:r>
          </a:p>
          <a:p>
            <a:r>
              <a:rPr lang="cs-CZ" dirty="0"/>
              <a:t>16.3.2022	- Nákupní chování v organizacích</a:t>
            </a:r>
          </a:p>
          <a:p>
            <a:r>
              <a:rPr lang="cs-CZ" dirty="0"/>
              <a:t>23.3.2022	- Proces nákupu a hodnocení dodavatele</a:t>
            </a:r>
          </a:p>
          <a:p>
            <a:r>
              <a:rPr lang="cs-CZ" i="1" dirty="0"/>
              <a:t>30.3.2022	- Odborník z praxe (Michal </a:t>
            </a:r>
            <a:r>
              <a:rPr lang="cs-CZ" i="1" dirty="0" err="1"/>
              <a:t>Mašika</a:t>
            </a:r>
            <a:r>
              <a:rPr lang="cs-CZ" i="1" dirty="0"/>
              <a:t> – </a:t>
            </a:r>
            <a:r>
              <a:rPr lang="cs-CZ" i="1" dirty="0">
                <a:hlinkClick r:id="rId2"/>
              </a:rPr>
              <a:t>Notino</a:t>
            </a:r>
            <a:r>
              <a:rPr lang="cs-CZ" i="1" dirty="0"/>
              <a:t>)</a:t>
            </a:r>
          </a:p>
          <a:p>
            <a:r>
              <a:rPr lang="cs-CZ" b="1" dirty="0"/>
              <a:t>6.4.2022	- Prezentace SP</a:t>
            </a:r>
          </a:p>
          <a:p>
            <a:r>
              <a:rPr lang="cs-CZ" i="1" dirty="0"/>
              <a:t>13.4.2022	- Odborník z praxe (Lukáš Tóth – </a:t>
            </a:r>
            <a:r>
              <a:rPr lang="cs-CZ" i="1" dirty="0">
                <a:hlinkClick r:id="rId3"/>
              </a:rPr>
              <a:t>Behavio</a:t>
            </a:r>
            <a:r>
              <a:rPr lang="cs-CZ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601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splnění předmětu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 přednáškách se naučíte jak věci fungují a v seminářích si je sami vyzkoušíte dělat. </a:t>
            </a:r>
          </a:p>
          <a:p>
            <a:r>
              <a:rPr lang="cs-CZ" dirty="0"/>
              <a:t>V každém semináři můžete získat body za aktivitu nad rámec fyzické účasti. </a:t>
            </a:r>
          </a:p>
          <a:p>
            <a:r>
              <a:rPr lang="cs-CZ" dirty="0"/>
              <a:t>Některé semináře budou soutěžní (body získá jen vítězný tým) některé budou nesoutěžní (body získá každý, kdo splní zadaný úkol). </a:t>
            </a:r>
          </a:p>
          <a:p>
            <a:r>
              <a:rPr lang="cs-CZ" dirty="0"/>
              <a:t>V průběhu semestru zpracujete jako tým seminární práci, kterou nejprve </a:t>
            </a:r>
            <a:r>
              <a:rPr lang="cs-CZ" dirty="0" err="1"/>
              <a:t>odprezentujete</a:t>
            </a:r>
            <a:r>
              <a:rPr lang="cs-CZ" dirty="0"/>
              <a:t> na semináři. Zde dostanete zpětnou vazbu a budete mít šanci do finální prezentace na přednášce změny zapracovat. </a:t>
            </a:r>
          </a:p>
          <a:p>
            <a:r>
              <a:rPr lang="cs-CZ" dirty="0"/>
              <a:t>Hodnotíme nejen finální kvalitu, ale také progres, který jste schopni na základě zpětné vazby udělat.</a:t>
            </a:r>
          </a:p>
        </p:txBody>
      </p:sp>
    </p:spTree>
    <p:extLst>
      <p:ext uri="{BB962C8B-B14F-4D97-AF65-F5344CB8AC3E}">
        <p14:creationId xmlns:p14="http://schemas.microsoft.com/office/powerpoint/2010/main" val="51642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splnění předmětu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účast na seminářích minimálně 60%</a:t>
            </a:r>
          </a:p>
          <a:p>
            <a:r>
              <a:rPr lang="cs-CZ" dirty="0"/>
              <a:t>aktivita na seminářích maximálně 20 bodů</a:t>
            </a:r>
          </a:p>
          <a:p>
            <a:r>
              <a:rPr lang="cs-CZ" dirty="0"/>
              <a:t>prezentace seminární práce 20 bodů</a:t>
            </a:r>
          </a:p>
          <a:p>
            <a:r>
              <a:rPr lang="cs-CZ" dirty="0"/>
              <a:t>zápočtový test 20 bodů</a:t>
            </a:r>
          </a:p>
          <a:p>
            <a:r>
              <a:rPr lang="cs-CZ" dirty="0"/>
              <a:t>celkově je možné získat 60 bodů</a:t>
            </a:r>
          </a:p>
          <a:p>
            <a:r>
              <a:rPr lang="cs-CZ" dirty="0"/>
              <a:t>zápočet minimálně 40 bodů</a:t>
            </a:r>
          </a:p>
        </p:txBody>
      </p:sp>
    </p:spTree>
    <p:extLst>
      <p:ext uri="{BB962C8B-B14F-4D97-AF65-F5344CB8AC3E}">
        <p14:creationId xmlns:p14="http://schemas.microsoft.com/office/powerpoint/2010/main" val="1453270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Nákup, jeho úkoly a cíle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57084" y="1219201"/>
            <a:ext cx="11346426" cy="4937125"/>
          </a:xfrm>
        </p:spPr>
        <p:txBody>
          <a:bodyPr/>
          <a:lstStyle/>
          <a:p>
            <a:pPr eaLnBrk="1" hangingPunct="1">
              <a:buClr>
                <a:srgbClr val="4F81BD"/>
              </a:buClr>
              <a:defRPr/>
            </a:pPr>
            <a:r>
              <a:rPr lang="cs-CZ" dirty="0">
                <a:solidFill>
                  <a:prstClr val="black"/>
                </a:solidFill>
              </a:rPr>
              <a:t>nákup má ve firmách významné a specifické postavení</a:t>
            </a:r>
          </a:p>
          <a:p>
            <a:pPr eaLnBrk="1" hangingPunct="1">
              <a:buClr>
                <a:srgbClr val="4F81BD"/>
              </a:buClr>
              <a:defRPr/>
            </a:pPr>
            <a:r>
              <a:rPr lang="cs-CZ" dirty="0">
                <a:solidFill>
                  <a:srgbClr val="C0504D"/>
                </a:solidFill>
              </a:rPr>
              <a:t>podíl nakupovaných položek tvoří 40 – 60% celkových nákladů výrobních firem</a:t>
            </a:r>
            <a:r>
              <a:rPr lang="cs-CZ" dirty="0">
                <a:solidFill>
                  <a:prstClr val="black"/>
                </a:solidFill>
              </a:rPr>
              <a:t> – každá úspora ovlivňuje efektivitu podnikání</a:t>
            </a:r>
          </a:p>
          <a:p>
            <a:pPr eaLnBrk="1" hangingPunct="1">
              <a:buClr>
                <a:srgbClr val="4F81BD"/>
              </a:buClr>
              <a:defRPr/>
            </a:pPr>
            <a:endParaRPr lang="cs-CZ" sz="1100" dirty="0">
              <a:solidFill>
                <a:prstClr val="black"/>
              </a:solidFill>
            </a:endParaRPr>
          </a:p>
          <a:p>
            <a:pPr eaLnBrk="1" hangingPunct="1">
              <a:buClr>
                <a:srgbClr val="4F81BD"/>
              </a:buClr>
              <a:buFont typeface="Wingdings 3" panose="05040102010807070707" pitchFamily="18" charset="2"/>
              <a:buNone/>
              <a:defRPr/>
            </a:pPr>
            <a:r>
              <a:rPr lang="cs-CZ" sz="1400" dirty="0">
                <a:solidFill>
                  <a:prstClr val="black"/>
                </a:solidFill>
              </a:rPr>
              <a:t>        proto je třeba</a:t>
            </a:r>
          </a:p>
          <a:p>
            <a:pPr eaLnBrk="1" hangingPunct="1">
              <a:buClr>
                <a:srgbClr val="4F81BD"/>
              </a:buClr>
              <a:defRPr/>
            </a:pPr>
            <a:r>
              <a:rPr lang="cs-CZ" dirty="0">
                <a:solidFill>
                  <a:prstClr val="black"/>
                </a:solidFill>
              </a:rPr>
              <a:t>volit </a:t>
            </a:r>
            <a:r>
              <a:rPr lang="cs-CZ" b="1" dirty="0">
                <a:solidFill>
                  <a:srgbClr val="C0504D"/>
                </a:solidFill>
              </a:rPr>
              <a:t>správnou nákupní strategii</a:t>
            </a:r>
          </a:p>
          <a:p>
            <a:pPr eaLnBrk="1" hangingPunct="1">
              <a:buClr>
                <a:srgbClr val="4F81BD"/>
              </a:buClr>
              <a:defRPr/>
            </a:pPr>
            <a:r>
              <a:rPr lang="cs-CZ" dirty="0">
                <a:solidFill>
                  <a:prstClr val="black"/>
                </a:solidFill>
              </a:rPr>
              <a:t>správně </a:t>
            </a:r>
            <a:r>
              <a:rPr lang="cs-CZ" b="1" dirty="0">
                <a:solidFill>
                  <a:srgbClr val="C0504D"/>
                </a:solidFill>
              </a:rPr>
              <a:t>vybírat nakupované položky</a:t>
            </a:r>
          </a:p>
          <a:p>
            <a:pPr eaLnBrk="1" hangingPunct="1">
              <a:buClr>
                <a:srgbClr val="4F81BD"/>
              </a:buClr>
              <a:defRPr/>
            </a:pPr>
            <a:r>
              <a:rPr lang="cs-CZ" b="1" dirty="0">
                <a:solidFill>
                  <a:srgbClr val="C0504D"/>
                </a:solidFill>
              </a:rPr>
              <a:t>efektivně organizovat </a:t>
            </a:r>
            <a:r>
              <a:rPr lang="cs-CZ" dirty="0">
                <a:solidFill>
                  <a:prstClr val="black"/>
                </a:solidFill>
              </a:rPr>
              <a:t>samotný nákup a </a:t>
            </a:r>
            <a:r>
              <a:rPr lang="cs-CZ" b="1" dirty="0">
                <a:solidFill>
                  <a:srgbClr val="C0504D"/>
                </a:solidFill>
              </a:rPr>
              <a:t>snižovat tak náklady </a:t>
            </a:r>
            <a:r>
              <a:rPr lang="cs-CZ" dirty="0">
                <a:solidFill>
                  <a:prstClr val="black"/>
                </a:solidFill>
              </a:rPr>
              <a:t>s ním spojené</a:t>
            </a:r>
          </a:p>
          <a:p>
            <a:pPr>
              <a:defRPr/>
            </a:pPr>
            <a:endParaRPr lang="cs-CZ" sz="36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 3" panose="05040102010807070707" pitchFamily="18" charset="2"/>
              <a:buNone/>
              <a:defRPr/>
            </a:pPr>
            <a:endParaRPr lang="cs-CZ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88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/>
              <a:t>Jak nakupujete v domácnosti?</a:t>
            </a:r>
            <a:endParaRPr lang="en-US" sz="4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13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83226" y="570271"/>
            <a:ext cx="10137058" cy="5850194"/>
          </a:xfrm>
        </p:spPr>
        <p:txBody>
          <a:bodyPr>
            <a:normAutofit/>
          </a:bodyPr>
          <a:lstStyle/>
          <a:p>
            <a:pPr>
              <a:buFont typeface="Wingdings 3" panose="05040102010807070707" pitchFamily="18" charset="2"/>
              <a:buNone/>
              <a:defRPr/>
            </a:pPr>
            <a:r>
              <a:rPr lang="cs-CZ" sz="3600" b="1" dirty="0">
                <a:solidFill>
                  <a:schemeClr val="accent5">
                    <a:lumMod val="75000"/>
                  </a:schemeClr>
                </a:solidFill>
              </a:rPr>
              <a:t>Nákup, podstata , funkce, úkoly</a:t>
            </a:r>
          </a:p>
          <a:p>
            <a:pPr>
              <a:buFont typeface="Wingdings 3" panose="05040102010807070707" pitchFamily="18" charset="2"/>
              <a:buNone/>
              <a:defRPr/>
            </a:pPr>
            <a:endParaRPr lang="cs-CZ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cs-CZ" b="1" dirty="0">
                <a:solidFill>
                  <a:srgbClr val="C00000"/>
                </a:solidFill>
              </a:rPr>
              <a:t>     spotřebitelské trhy – B2C trhy  </a:t>
            </a:r>
          </a:p>
          <a:p>
            <a:pPr lvl="1" eaLnBrk="1" hangingPunct="1">
              <a:buFont typeface="Wingdings 3" panose="05040102010807070707" pitchFamily="18" charset="2"/>
              <a:buNone/>
              <a:defRPr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zákazník = individuální spotřebitel </a:t>
            </a: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(jednotlivec, domácnost – </a:t>
            </a:r>
          </a:p>
          <a:p>
            <a:pPr lvl="1" eaLnBrk="1" hangingPunct="1">
              <a:buFont typeface="Wingdings 3" panose="05040102010807070707" pitchFamily="18" charset="2"/>
              <a:buNone/>
              <a:defRPr/>
            </a:pP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kupuje za účelem uspokojení konečné potřeby)</a:t>
            </a:r>
          </a:p>
          <a:p>
            <a:pPr lvl="1" eaLnBrk="1" hangingPunct="1">
              <a:buFont typeface="Wingdings 3" panose="05040102010807070707" pitchFamily="18" charset="2"/>
              <a:buNone/>
              <a:defRPr/>
            </a:pPr>
            <a:endParaRPr lang="cs-CZ" sz="28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cs-CZ" dirty="0"/>
              <a:t>     </a:t>
            </a:r>
            <a:r>
              <a:rPr lang="cs-CZ" b="1" dirty="0">
                <a:solidFill>
                  <a:srgbClr val="C00000"/>
                </a:solidFill>
              </a:rPr>
              <a:t>trhy organizací – B2B trhy </a:t>
            </a:r>
          </a:p>
          <a:p>
            <a:pPr lvl="1" eaLnBrk="1" hangingPunct="1">
              <a:buFont typeface="Wingdings 3" panose="05040102010807070707" pitchFamily="18" charset="2"/>
              <a:buNone/>
              <a:defRPr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zákazník = firma, organizace </a:t>
            </a: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– kupuje za  účelem další výroby,</a:t>
            </a:r>
          </a:p>
          <a:p>
            <a:pPr lvl="1" eaLnBrk="1" hangingPunct="1">
              <a:buFont typeface="Wingdings 3" panose="05040102010807070707" pitchFamily="18" charset="2"/>
              <a:buNone/>
              <a:defRPr/>
            </a:pP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prodeje, pronájmu, zabezpečení vlastní činnosti, …</a:t>
            </a:r>
          </a:p>
          <a:p>
            <a:pPr lvl="1" eaLnBrk="1" hangingPunct="1">
              <a:buFont typeface="Wingdings 3" panose="05040102010807070707" pitchFamily="18" charset="2"/>
              <a:buNone/>
              <a:defRPr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kupující = konkrétní osoba - nákupčí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386889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63794" y="137652"/>
            <a:ext cx="10677832" cy="6508953"/>
          </a:xfrm>
        </p:spPr>
        <p:txBody>
          <a:bodyPr>
            <a:normAutofit/>
          </a:bodyPr>
          <a:lstStyle/>
          <a:p>
            <a:pPr>
              <a:buClr>
                <a:srgbClr val="4F81BD"/>
              </a:buClr>
              <a:buFont typeface="Wingdings 3" panose="05040102010807070707" pitchFamily="18" charset="2"/>
              <a:buNone/>
            </a:pPr>
            <a:r>
              <a:rPr lang="cs-CZ" altLang="en-US" sz="3200" b="1" dirty="0">
                <a:solidFill>
                  <a:srgbClr val="C00000"/>
                </a:solidFill>
              </a:rPr>
              <a:t>Nákup</a:t>
            </a:r>
          </a:p>
          <a:p>
            <a:pPr>
              <a:buClr>
                <a:srgbClr val="4F81BD"/>
              </a:buClr>
            </a:pPr>
            <a:r>
              <a:rPr lang="cs-CZ" altLang="en-US" sz="2400" dirty="0">
                <a:solidFill>
                  <a:srgbClr val="000000"/>
                </a:solidFill>
              </a:rPr>
              <a:t>užší pojetí</a:t>
            </a:r>
          </a:p>
          <a:p>
            <a:pPr>
              <a:buClr>
                <a:srgbClr val="4F81BD"/>
              </a:buClr>
              <a:buFont typeface="Wingdings 3" panose="05040102010807070707" pitchFamily="18" charset="2"/>
              <a:buNone/>
            </a:pPr>
            <a:r>
              <a:rPr lang="cs-CZ" altLang="en-US" sz="2400" b="1" dirty="0">
                <a:solidFill>
                  <a:srgbClr val="C00000"/>
                </a:solidFill>
              </a:rPr>
              <a:t>všechny činnosti podniku, které mají za cíl získání hmotných i </a:t>
            </a:r>
          </a:p>
          <a:p>
            <a:pPr>
              <a:buClr>
                <a:srgbClr val="4F81BD"/>
              </a:buClr>
              <a:buFont typeface="Wingdings 3" panose="05040102010807070707" pitchFamily="18" charset="2"/>
              <a:buNone/>
            </a:pPr>
            <a:r>
              <a:rPr lang="cs-CZ" altLang="en-US" sz="2400" b="1" dirty="0">
                <a:solidFill>
                  <a:srgbClr val="C00000"/>
                </a:solidFill>
              </a:rPr>
              <a:t>nehmotných vstupů do podniku</a:t>
            </a:r>
          </a:p>
          <a:p>
            <a:pPr>
              <a:buClr>
                <a:srgbClr val="4F81BD"/>
              </a:buClr>
              <a:buFont typeface="Wingdings 3" panose="05040102010807070707" pitchFamily="18" charset="2"/>
              <a:buNone/>
            </a:pPr>
            <a:endParaRPr lang="cs-CZ" altLang="en-US" dirty="0">
              <a:solidFill>
                <a:srgbClr val="000000"/>
              </a:solidFill>
            </a:endParaRPr>
          </a:p>
          <a:p>
            <a:pPr>
              <a:buClr>
                <a:srgbClr val="4F81BD"/>
              </a:buClr>
            </a:pPr>
            <a:r>
              <a:rPr lang="cs-CZ" altLang="en-US" sz="2400" dirty="0">
                <a:solidFill>
                  <a:srgbClr val="000000"/>
                </a:solidFill>
              </a:rPr>
              <a:t>širší pojetí</a:t>
            </a:r>
          </a:p>
          <a:p>
            <a:pPr>
              <a:buClr>
                <a:srgbClr val="4F81BD"/>
              </a:buClr>
              <a:buFont typeface="Wingdings 3" panose="05040102010807070707" pitchFamily="18" charset="2"/>
              <a:buNone/>
            </a:pPr>
            <a:r>
              <a:rPr lang="cs-CZ" altLang="en-US" sz="2400" b="1" dirty="0">
                <a:solidFill>
                  <a:srgbClr val="C00000"/>
                </a:solidFill>
              </a:rPr>
              <a:t>soubor činností </a:t>
            </a:r>
            <a:r>
              <a:rPr lang="cs-CZ" altLang="en-US" sz="2400" dirty="0">
                <a:solidFill>
                  <a:srgbClr val="C00000"/>
                </a:solidFill>
              </a:rPr>
              <a:t>souvisejících se </a:t>
            </a:r>
          </a:p>
          <a:p>
            <a:pPr lvl="1">
              <a:buClr>
                <a:srgbClr val="4F81BD"/>
              </a:buClr>
            </a:pPr>
            <a:r>
              <a:rPr lang="cs-CZ" altLang="en-US" sz="2200" b="1" dirty="0">
                <a:solidFill>
                  <a:srgbClr val="C00000"/>
                </a:solidFill>
              </a:rPr>
              <a:t>stanovením potřeb materiálových zdrojů </a:t>
            </a:r>
            <a:r>
              <a:rPr lang="cs-CZ" altLang="en-US" sz="2200" dirty="0">
                <a:solidFill>
                  <a:srgbClr val="C00000"/>
                </a:solidFill>
              </a:rPr>
              <a:t>na zabezpečení předmětu činnosti podniků, </a:t>
            </a:r>
          </a:p>
          <a:p>
            <a:pPr lvl="1">
              <a:buClr>
                <a:srgbClr val="4F81BD"/>
              </a:buClr>
            </a:pPr>
            <a:r>
              <a:rPr lang="cs-CZ" altLang="en-US" sz="2200" dirty="0">
                <a:solidFill>
                  <a:srgbClr val="C00000"/>
                </a:solidFill>
              </a:rPr>
              <a:t>spojených s jejich </a:t>
            </a:r>
            <a:r>
              <a:rPr lang="cs-CZ" altLang="en-US" sz="2200" b="1" dirty="0">
                <a:solidFill>
                  <a:srgbClr val="C00000"/>
                </a:solidFill>
              </a:rPr>
              <a:t>obstaráváním, dopravou, příjmem, distribucí vstupů </a:t>
            </a:r>
          </a:p>
          <a:p>
            <a:pPr>
              <a:buClr>
                <a:srgbClr val="4F81BD"/>
              </a:buClr>
              <a:buFont typeface="Wingdings 3" panose="05040102010807070707" pitchFamily="18" charset="2"/>
              <a:buNone/>
            </a:pPr>
            <a:r>
              <a:rPr lang="cs-CZ" altLang="en-US" sz="2200" dirty="0">
                <a:solidFill>
                  <a:srgbClr val="C00000"/>
                </a:solidFill>
              </a:rPr>
              <a:t>(skladového hospodářství), </a:t>
            </a:r>
            <a:r>
              <a:rPr lang="cs-CZ" altLang="en-US" sz="2200" b="1" dirty="0">
                <a:solidFill>
                  <a:srgbClr val="C00000"/>
                </a:solidFill>
              </a:rPr>
              <a:t>řízením zásob </a:t>
            </a:r>
            <a:r>
              <a:rPr lang="cs-CZ" altLang="en-US" sz="2200" dirty="0">
                <a:solidFill>
                  <a:srgbClr val="C00000"/>
                </a:solidFill>
              </a:rPr>
              <a:t>a případnou jejich </a:t>
            </a:r>
            <a:r>
              <a:rPr lang="cs-CZ" altLang="en-US" sz="2200" b="1" dirty="0">
                <a:solidFill>
                  <a:srgbClr val="C00000"/>
                </a:solidFill>
              </a:rPr>
              <a:t>úpravou</a:t>
            </a:r>
            <a:r>
              <a:rPr lang="cs-CZ" altLang="en-US" sz="2200" dirty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4F81BD"/>
              </a:buClr>
              <a:buFont typeface="Wingdings 3" panose="05040102010807070707" pitchFamily="18" charset="2"/>
              <a:buNone/>
            </a:pPr>
            <a:r>
              <a:rPr lang="cs-CZ" altLang="en-US" sz="2200" dirty="0">
                <a:solidFill>
                  <a:srgbClr val="C00000"/>
                </a:solidFill>
              </a:rPr>
              <a:t>před předáním do výroby, kontrolou a reklamací</a:t>
            </a:r>
          </a:p>
          <a:p>
            <a:pPr>
              <a:buClr>
                <a:srgbClr val="4F81BD"/>
              </a:buClr>
              <a:buFont typeface="Wingdings 3" panose="05040102010807070707" pitchFamily="18" charset="2"/>
              <a:buNone/>
            </a:pPr>
            <a:endParaRPr lang="cs-CZ" altLang="en-US" dirty="0">
              <a:solidFill>
                <a:srgbClr val="4F81BD"/>
              </a:solidFill>
            </a:endParaRPr>
          </a:p>
          <a:p>
            <a:pPr>
              <a:buClr>
                <a:srgbClr val="4F81BD"/>
              </a:buClr>
              <a:buFont typeface="Wingdings 3" panose="05040102010807070707" pitchFamily="18" charset="2"/>
              <a:buNone/>
            </a:pPr>
            <a:r>
              <a:rPr lang="cs-CZ" altLang="en-US" sz="2400" dirty="0">
                <a:solidFill>
                  <a:srgbClr val="000000"/>
                </a:solidFill>
              </a:rPr>
              <a:t>materiálové vstupy je potřeba zabezpečit v požadovaném množství, kvalitě, sortimentu a čase</a:t>
            </a:r>
          </a:p>
          <a:p>
            <a:pPr>
              <a:buFont typeface="Wingdings 3" panose="05040102010807070707" pitchFamily="18" charset="2"/>
              <a:buNone/>
            </a:pPr>
            <a:endParaRPr lang="cs-CZ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9572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50325" y="272744"/>
            <a:ext cx="10514319" cy="6167385"/>
          </a:xfrm>
        </p:spPr>
        <p:txBody>
          <a:bodyPr>
            <a:normAutofit/>
          </a:bodyPr>
          <a:lstStyle/>
          <a:p>
            <a:pPr>
              <a:buFont typeface="Wingdings 3" panose="05040102010807070707" pitchFamily="18" charset="2"/>
              <a:buNone/>
              <a:defRPr/>
            </a:pPr>
            <a:r>
              <a:rPr lang="cs-CZ" sz="2400" b="1" dirty="0"/>
              <a:t>Základní funkce nákupu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cs-CZ" sz="2000" b="1" dirty="0">
                <a:solidFill>
                  <a:srgbClr val="7030A0"/>
                </a:solidFill>
              </a:rPr>
              <a:t>efektivní zabezpečení průběhu základních, pomocných a obslužných výrobních i nevýrobních procesů surovinami, materiály a výrobky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cs-CZ" sz="2000" b="1" dirty="0">
                <a:solidFill>
                  <a:srgbClr val="7030A0"/>
                </a:solidFill>
              </a:rPr>
              <a:t>     (= materiál) i službami a to v potřebném množství, sortimentu, kvalitě, času a místě</a:t>
            </a:r>
          </a:p>
          <a:p>
            <a:pPr>
              <a:buFont typeface="Wingdings 3" panose="05040102010807070707" pitchFamily="18" charset="2"/>
              <a:buNone/>
              <a:defRPr/>
            </a:pPr>
            <a:endParaRPr lang="cs-CZ" sz="2400" b="1" dirty="0"/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cs-CZ" sz="2400" b="1" dirty="0"/>
              <a:t>Cíle nákupu</a:t>
            </a:r>
          </a:p>
          <a:p>
            <a:pPr marL="514350" indent="-514350">
              <a:defRPr/>
            </a:pPr>
            <a:r>
              <a:rPr lang="cs-CZ" sz="2000" b="1" dirty="0">
                <a:solidFill>
                  <a:srgbClr val="C00000"/>
                </a:solidFill>
              </a:rPr>
              <a:t>uspokojování potřeb </a:t>
            </a:r>
          </a:p>
          <a:p>
            <a:pPr marL="514350" indent="-514350">
              <a:buNone/>
              <a:defRPr/>
            </a:pPr>
            <a:r>
              <a:rPr lang="cs-CZ" sz="2000" dirty="0"/>
              <a:t>         </a:t>
            </a:r>
            <a:r>
              <a:rPr lang="cs-CZ" sz="1800" dirty="0"/>
              <a:t>nedostatek určitých výrobků, služeb,…</a:t>
            </a:r>
          </a:p>
          <a:p>
            <a:pPr marL="514350" indent="-514350">
              <a:defRPr/>
            </a:pPr>
            <a:r>
              <a:rPr lang="cs-CZ" sz="2000" b="1" dirty="0">
                <a:solidFill>
                  <a:srgbClr val="C00000"/>
                </a:solidFill>
              </a:rPr>
              <a:t>snižování nákupních nákladů</a:t>
            </a:r>
          </a:p>
          <a:p>
            <a:pPr marL="1063625" lvl="2" indent="-514350">
              <a:defRPr/>
            </a:pPr>
            <a:r>
              <a:rPr lang="cs-CZ" sz="1800" b="1" dirty="0"/>
              <a:t>snižování</a:t>
            </a:r>
            <a:r>
              <a:rPr lang="cs-CZ" sz="1800" dirty="0"/>
              <a:t> </a:t>
            </a:r>
            <a:r>
              <a:rPr lang="cs-CZ" sz="1800" b="1" dirty="0"/>
              <a:t>ceny</a:t>
            </a:r>
            <a:r>
              <a:rPr lang="cs-CZ" sz="1800" dirty="0"/>
              <a:t> nakupovaných výrobků</a:t>
            </a:r>
          </a:p>
          <a:p>
            <a:pPr marL="1063625" lvl="2" indent="-514350">
              <a:defRPr/>
            </a:pPr>
            <a:r>
              <a:rPr lang="cs-CZ" sz="1800" b="1" dirty="0"/>
              <a:t>snižování celkových nákladů </a:t>
            </a:r>
            <a:r>
              <a:rPr lang="cs-CZ" sz="1800" dirty="0"/>
              <a:t>– dopravní náklady, pojistné,..</a:t>
            </a:r>
          </a:p>
          <a:p>
            <a:pPr marL="514350" indent="-514350">
              <a:defRPr/>
            </a:pPr>
            <a:r>
              <a:rPr lang="cs-CZ" sz="2000" b="1" dirty="0">
                <a:solidFill>
                  <a:srgbClr val="C00000"/>
                </a:solidFill>
              </a:rPr>
              <a:t>zvyšování jakosti nákupu</a:t>
            </a:r>
          </a:p>
          <a:p>
            <a:pPr marL="1063625" lvl="2" indent="-514350">
              <a:defRPr/>
            </a:pPr>
            <a:r>
              <a:rPr lang="cs-CZ" sz="1800" b="1" dirty="0"/>
              <a:t>zvyšování kvality </a:t>
            </a:r>
            <a:r>
              <a:rPr lang="cs-CZ" sz="1800" dirty="0"/>
              <a:t>nakupovaných </a:t>
            </a:r>
            <a:r>
              <a:rPr lang="cs-CZ" sz="1800" b="1" dirty="0"/>
              <a:t>produktů</a:t>
            </a:r>
          </a:p>
          <a:p>
            <a:pPr marL="1063625" lvl="2" indent="-514350">
              <a:defRPr/>
            </a:pPr>
            <a:r>
              <a:rPr lang="cs-CZ" sz="1800" b="1" dirty="0"/>
              <a:t>zvýšení efektivity </a:t>
            </a:r>
            <a:r>
              <a:rPr lang="cs-CZ" sz="1800" dirty="0"/>
              <a:t>nakupovaného produktu – nákup substitutů, výměna dodavatele</a:t>
            </a:r>
          </a:p>
          <a:p>
            <a:pPr>
              <a:buFont typeface="Wingdings 3" panose="05040102010807070707" pitchFamily="18" charset="2"/>
              <a:buNone/>
              <a:defRPr/>
            </a:pPr>
            <a:endParaRPr lang="cs-CZ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572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634</Words>
  <Application>Microsoft Macintosh PowerPoint</Application>
  <PresentationFormat>Širokoúhlá obrazovka</PresentationFormat>
  <Paragraphs>99</Paragraphs>
  <Slides>17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 3</vt:lpstr>
      <vt:lpstr>Motiv Office</vt:lpstr>
      <vt:lpstr>Nákupní marketing Úvod</vt:lpstr>
      <vt:lpstr>Program semestru</vt:lpstr>
      <vt:lpstr>Podmínky splnění předmětu</vt:lpstr>
      <vt:lpstr>Podmínky splnění předmětu</vt:lpstr>
      <vt:lpstr>Nákup, jeho úkoly a cíle</vt:lpstr>
      <vt:lpstr>Jak nakupujete v domácnosti?</vt:lpstr>
      <vt:lpstr>Prezentace aplikace PowerPoint</vt:lpstr>
      <vt:lpstr>Prezentace aplikace PowerPoint</vt:lpstr>
      <vt:lpstr>Prezentace aplikace PowerPoint</vt:lpstr>
      <vt:lpstr>Prezentace aplikace PowerPoint</vt:lpstr>
      <vt:lpstr>Pracujte ve dvojicích max trojicích</vt:lpstr>
      <vt:lpstr>Co vše firma potřebuje na vstupu?</vt:lpstr>
      <vt:lpstr>Jaké jsou pro a proti při výrobě a při nákupu?</vt:lpstr>
      <vt:lpstr>Jaké faktory rozhodují o dodavateli?</vt:lpstr>
      <vt:lpstr>Nyní se rozdělte do skupin pro seminární práci.</vt:lpstr>
      <vt:lpstr>Nabízená témata SP (kdo dřív příjde…)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Marketingu</dc:title>
  <dc:creator>Klepek</dc:creator>
  <cp:lastModifiedBy>Martin Klepek</cp:lastModifiedBy>
  <cp:revision>150</cp:revision>
  <dcterms:created xsi:type="dcterms:W3CDTF">2015-11-22T20:58:09Z</dcterms:created>
  <dcterms:modified xsi:type="dcterms:W3CDTF">2022-02-23T08:37:23Z</dcterms:modified>
</cp:coreProperties>
</file>