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56"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86" r:id="rId18"/>
    <p:sldId id="287" r:id="rId19"/>
    <p:sldId id="276" r:id="rId20"/>
    <p:sldId id="277" r:id="rId21"/>
    <p:sldId id="278" r:id="rId22"/>
    <p:sldId id="279" r:id="rId23"/>
    <p:sldId id="280" r:id="rId24"/>
    <p:sldId id="281" r:id="rId25"/>
    <p:sldId id="282" r:id="rId26"/>
    <p:sldId id="283" r:id="rId27"/>
    <p:sldId id="284" r:id="rId28"/>
    <p:sldId id="285"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7" d="100"/>
          <a:sy n="77" d="100"/>
        </p:scale>
        <p:origin x="20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smtClean="0">
                <a:solidFill>
                  <a:srgbClr val="981E3A"/>
                </a:solidFill>
                <a:latin typeface="Times New Roman" panose="02020603050405020304" pitchFamily="18" charset="0"/>
                <a:cs typeface="Times New Roman" panose="02020603050405020304" pitchFamily="18" charset="0"/>
              </a:rPr>
              <a:t>Název listu</a:t>
            </a:r>
            <a:endParaRPr lang="cs-CZ" sz="32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077391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17.02.2022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17.02.2022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17.02.2022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17.02.2022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17.02.2022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17.02.2022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17.02.2022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442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Typology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3771840"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of complexity</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Simple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Complex </a:t>
            </a:r>
            <a:endParaRPr lang="cs-CZ" altLang="cs-CZ" dirty="0" smtClean="0">
              <a:latin typeface="Times New Roman" panose="02020603050405020304" pitchFamily="18" charset="0"/>
              <a:cs typeface="Times New Roman" panose="02020603050405020304" pitchFamily="18" charset="0"/>
            </a:endParaRPr>
          </a:p>
          <a:p>
            <a:pPr marL="4572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lvl="0" indent="-28575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degree of dynamics of changes in environment</a:t>
            </a:r>
            <a:endParaRPr lang="cs-CZ" altLang="cs-CZ" sz="2400" dirty="0">
              <a:solidFill>
                <a:prstClr val="black"/>
              </a:solidFill>
              <a:latin typeface="Times New Roman" panose="02020603050405020304" pitchFamily="18" charset="0"/>
              <a:cs typeface="Times New Roman" panose="02020603050405020304" pitchFamily="18" charset="0"/>
            </a:endParaRP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Stable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Dynamic</a:t>
            </a:r>
            <a:r>
              <a:rPr lang="cs-CZ" altLang="cs-CZ" dirty="0">
                <a:latin typeface="Times New Roman" panose="02020603050405020304" pitchFamily="18" charset="0"/>
                <a:cs typeface="Times New Roman" panose="02020603050405020304" pitchFamily="18" charset="0"/>
              </a:rPr>
              <a:t> </a:t>
            </a:r>
            <a:endParaRPr lang="cs-CZ" altLang="cs-CZ"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1448813606"/>
              </p:ext>
            </p:extLst>
          </p:nvPr>
        </p:nvGraphicFramePr>
        <p:xfrm>
          <a:off x="4330162" y="1260909"/>
          <a:ext cx="6036245" cy="4658629"/>
        </p:xfrm>
        <a:graphic>
          <a:graphicData uri="http://schemas.openxmlformats.org/drawingml/2006/table">
            <a:tbl>
              <a:tblPr firstRow="1" bandRow="1">
                <a:tableStyleId>{5C22544A-7EE6-4342-B048-85BDC9FD1C3A}</a:tableStyleId>
              </a:tblPr>
              <a:tblGrid>
                <a:gridCol w="714820">
                  <a:extLst>
                    <a:ext uri="{9D8B030D-6E8A-4147-A177-3AD203B41FA5}">
                      <a16:colId xmlns:a16="http://schemas.microsoft.com/office/drawing/2014/main" val="20000"/>
                    </a:ext>
                  </a:extLst>
                </a:gridCol>
                <a:gridCol w="1244313">
                  <a:extLst>
                    <a:ext uri="{9D8B030D-6E8A-4147-A177-3AD203B41FA5}">
                      <a16:colId xmlns:a16="http://schemas.microsoft.com/office/drawing/2014/main" val="20001"/>
                    </a:ext>
                  </a:extLst>
                </a:gridCol>
                <a:gridCol w="2250353">
                  <a:extLst>
                    <a:ext uri="{9D8B030D-6E8A-4147-A177-3AD203B41FA5}">
                      <a16:colId xmlns:a16="http://schemas.microsoft.com/office/drawing/2014/main" val="20002"/>
                    </a:ext>
                  </a:extLst>
                </a:gridCol>
                <a:gridCol w="1826759">
                  <a:extLst>
                    <a:ext uri="{9D8B030D-6E8A-4147-A177-3AD203B41FA5}">
                      <a16:colId xmlns:a16="http://schemas.microsoft.com/office/drawing/2014/main" val="20003"/>
                    </a:ext>
                  </a:extLst>
                </a:gridCol>
              </a:tblGrid>
              <a:tr h="644826">
                <a:tc>
                  <a:txBody>
                    <a:bodyPr/>
                    <a:lstStyle/>
                    <a:p>
                      <a:endParaRPr lang="en-US" sz="2000" noProof="0" dirty="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gridSpan="2">
                  <a:txBody>
                    <a:bodyPr/>
                    <a:lstStyle/>
                    <a:p>
                      <a:pPr algn="ctr"/>
                      <a:r>
                        <a:rPr lang="en-US" sz="2000" noProof="0" dirty="0" smtClean="0">
                          <a:latin typeface="Times New Roman" panose="02020603050405020304" pitchFamily="18" charset="0"/>
                          <a:cs typeface="Times New Roman" panose="02020603050405020304" pitchFamily="18" charset="0"/>
                        </a:rPr>
                        <a:t>Degree of dynamics</a:t>
                      </a:r>
                      <a:endParaRPr lang="en-US" sz="2000" noProof="0" dirty="0">
                        <a:latin typeface="Times New Roman" panose="02020603050405020304" pitchFamily="18" charset="0"/>
                        <a:cs typeface="Times New Roman" panose="02020603050405020304" pitchFamily="18"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644826">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Stable </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Dynamic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859956">
                <a:tc rowSpan="2">
                  <a:txBody>
                    <a:bodyPr/>
                    <a:lstStyle/>
                    <a:p>
                      <a:pPr algn="ctr"/>
                      <a:r>
                        <a:rPr lang="en-US" sz="2000" noProof="0" dirty="0" smtClean="0">
                          <a:latin typeface="Times New Roman" panose="02020603050405020304" pitchFamily="18" charset="0"/>
                          <a:cs typeface="Times New Roman" panose="02020603050405020304" pitchFamily="18" charset="0"/>
                        </a:rPr>
                        <a:t>Degree of complexity</a:t>
                      </a:r>
                      <a:endParaRPr lang="en-US" sz="2000" noProof="0" dirty="0">
                        <a:latin typeface="Times New Roman" panose="02020603050405020304" pitchFamily="18" charset="0"/>
                        <a:cs typeface="Times New Roman" panose="02020603050405020304" pitchFamily="18" charset="0"/>
                      </a:endParaRPr>
                    </a:p>
                  </a:txBody>
                  <a:tcPr vert="vert270"/>
                </a:tc>
                <a:tc>
                  <a:txBody>
                    <a:bodyPr/>
                    <a:lstStyle/>
                    <a:p>
                      <a:r>
                        <a:rPr lang="en-US" sz="2000" noProof="0" smtClean="0">
                          <a:latin typeface="Times New Roman" panose="02020603050405020304" pitchFamily="18" charset="0"/>
                          <a:cs typeface="Times New Roman" panose="02020603050405020304" pitchFamily="18" charset="0"/>
                        </a:rPr>
                        <a:t>Simple</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Small</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High dynamics of changes</a:t>
                      </a:r>
                    </a:p>
                    <a:p>
                      <a:pPr>
                        <a:buFontTx/>
                        <a:buChar char="-"/>
                      </a:pPr>
                      <a:r>
                        <a:rPr lang="en-US" sz="2000" noProof="0" smtClean="0">
                          <a:latin typeface="Times New Roman" panose="02020603050405020304" pitchFamily="18" charset="0"/>
                          <a:cs typeface="Times New Roman" panose="02020603050405020304" pitchFamily="18" charset="0"/>
                        </a:rPr>
                        <a:t>High</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509021">
                <a:tc vMerge="1">
                  <a:txBody>
                    <a:bodyPr/>
                    <a:lstStyle/>
                    <a:p>
                      <a:endParaRPr lang="en-US" noProof="0" dirty="0"/>
                    </a:p>
                  </a:txBody>
                  <a:tcPr/>
                </a:tc>
                <a:tc>
                  <a:txBody>
                    <a:bodyPr/>
                    <a:lstStyle/>
                    <a:p>
                      <a:r>
                        <a:rPr lang="en-US" sz="2000" noProof="0" smtClean="0">
                          <a:latin typeface="Times New Roman" panose="02020603050405020304" pitchFamily="18" charset="0"/>
                          <a:cs typeface="Times New Roman" panose="02020603050405020304" pitchFamily="18" charset="0"/>
                        </a:rPr>
                        <a:t>Complex</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Middle degree</a:t>
                      </a:r>
                      <a:r>
                        <a:rPr lang="en-US" sz="2000" baseline="0" noProof="0" smtClean="0">
                          <a:latin typeface="Times New Roman" panose="02020603050405020304" pitchFamily="18" charset="0"/>
                          <a:cs typeface="Times New Roman" panose="02020603050405020304" pitchFamily="18" charset="0"/>
                        </a:rPr>
                        <a:t>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dirty="0" smtClean="0">
                          <a:latin typeface="Times New Roman" panose="02020603050405020304" pitchFamily="18" charset="0"/>
                          <a:cs typeface="Times New Roman" panose="02020603050405020304" pitchFamily="18" charset="0"/>
                        </a:rPr>
                        <a:t>-Turbulent</a:t>
                      </a:r>
                      <a:r>
                        <a:rPr lang="en-US" sz="2000" baseline="0" noProof="0" dirty="0" smtClean="0">
                          <a:latin typeface="Times New Roman" panose="02020603050405020304" pitchFamily="18" charset="0"/>
                          <a:cs typeface="Times New Roman" panose="02020603050405020304" pitchFamily="18" charset="0"/>
                        </a:rPr>
                        <a:t> environment</a:t>
                      </a:r>
                    </a:p>
                    <a:p>
                      <a:r>
                        <a:rPr lang="en-US" sz="2000" baseline="0" noProof="0" dirty="0" smtClean="0">
                          <a:latin typeface="Times New Roman" panose="02020603050405020304" pitchFamily="18" charset="0"/>
                          <a:cs typeface="Times New Roman" panose="02020603050405020304" pitchFamily="18" charset="0"/>
                        </a:rPr>
                        <a:t>-High degree of uncertainty</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19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137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Conceptualizing</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b="1" dirty="0">
                <a:latin typeface="Times New Roman" panose="02020603050405020304" pitchFamily="18" charset="0"/>
                <a:cs typeface="Times New Roman" panose="02020603050405020304" pitchFamily="18" charset="0"/>
              </a:rPr>
              <a:t>Spatial level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Local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Regional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National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Supranational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International/Global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dirty="0">
                <a:solidFill>
                  <a:prstClr val="black"/>
                </a:solidFill>
                <a:latin typeface="Times New Roman" panose="02020603050405020304" pitchFamily="18" charset="0"/>
                <a:cs typeface="Times New Roman" panose="02020603050405020304" pitchFamily="18" charset="0"/>
              </a:rPr>
              <a:t>Level of influence</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External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outside</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General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environment, contextual environment, macro environment) – forces from the environment have a major impact at the level of the industry. </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Immediate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task environment, specific environment, near environment, operational environment, micro environment) – forces from the environment relevant to an individual organization within an industry. </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Internal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inside</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2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534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Components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720160"/>
            <a:ext cx="3454206"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External business 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Macro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Micro</a:t>
            </a:r>
            <a:r>
              <a:rPr lang="cs-CZ" altLang="cs-CZ" dirty="0">
                <a:latin typeface="Times New Roman" panose="02020603050405020304" pitchFamily="18" charset="0"/>
                <a:cs typeface="Times New Roman" panose="02020603050405020304" pitchFamily="18" charset="0"/>
              </a:rPr>
              <a:t> </a:t>
            </a:r>
            <a:r>
              <a:rPr lang="en-US" altLang="cs-CZ" dirty="0" smtClean="0">
                <a:latin typeface="Times New Roman" panose="02020603050405020304" pitchFamily="18" charset="0"/>
                <a:cs typeface="Times New Roman" panose="02020603050405020304" pitchFamily="18" charset="0"/>
              </a:rPr>
              <a:t>environment</a:t>
            </a:r>
            <a:endParaRPr lang="cs-CZ" altLang="cs-CZ" dirty="0" smtClean="0">
              <a:latin typeface="Times New Roman" panose="02020603050405020304" pitchFamily="18" charset="0"/>
              <a:cs typeface="Times New Roman" panose="02020603050405020304" pitchFamily="18" charset="0"/>
            </a:endParaRPr>
          </a:p>
          <a:p>
            <a:pPr marL="457200" lvl="1" indent="0">
              <a:spcBef>
                <a:spcPct val="0"/>
              </a:spcBef>
              <a:buNone/>
              <a:defRPr/>
            </a:pPr>
            <a:r>
              <a:rPr lang="en-US" altLang="cs-CZ" dirty="0" smtClean="0">
                <a:latin typeface="Times New Roman" panose="02020603050405020304" pitchFamily="18" charset="0"/>
                <a:cs typeface="Times New Roman" panose="02020603050405020304" pitchFamily="18" charset="0"/>
              </a:rPr>
              <a:t> </a:t>
            </a:r>
            <a:endParaRPr lang="en-US" altLang="cs-CZ" dirty="0">
              <a:latin typeface="Times New Roman" panose="02020603050405020304" pitchFamily="18" charset="0"/>
              <a:cs typeface="Times New Roman" panose="02020603050405020304" pitchFamily="18" charset="0"/>
            </a:endParaRP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Internal business environment</a:t>
            </a: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2205178010"/>
              </p:ext>
            </p:extLst>
          </p:nvPr>
        </p:nvGraphicFramePr>
        <p:xfrm>
          <a:off x="4348747" y="1346816"/>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smtClean="0">
                          <a:latin typeface="Times New Roman" panose="02020603050405020304" pitchFamily="18" charset="0"/>
                          <a:cs typeface="Times New Roman" panose="02020603050405020304" pitchFamily="18" charset="0"/>
                        </a:rPr>
                        <a:t>Components of business environment</a:t>
                      </a:r>
                      <a:endParaRPr lang="en-US" sz="2000" noProof="0">
                        <a:latin typeface="Times New Roman" panose="02020603050405020304" pitchFamily="18" charset="0"/>
                        <a:cs typeface="Times New Roman" panose="02020603050405020304" pitchFamily="18" charset="0"/>
                      </a:endParaRP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External</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Internal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065545">
                <a:tc>
                  <a:txBody>
                    <a:bodyPr/>
                    <a:lstStyle/>
                    <a:p>
                      <a:r>
                        <a:rPr lang="en-US" sz="2000" noProof="0" smtClean="0">
                          <a:latin typeface="Times New Roman" panose="02020603050405020304" pitchFamily="18" charset="0"/>
                          <a:cs typeface="Times New Roman" panose="02020603050405020304" pitchFamily="18" charset="0"/>
                        </a:rPr>
                        <a:t>Macro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None/>
                      </a:pPr>
                      <a:r>
                        <a:rPr lang="en-US" sz="2000" noProof="0" smtClean="0">
                          <a:latin typeface="Times New Roman" panose="02020603050405020304" pitchFamily="18" charset="0"/>
                          <a:cs typeface="Times New Roman" panose="02020603050405020304" pitchFamily="18" charset="0"/>
                        </a:rPr>
                        <a:t>Micro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2000" noProof="0" smtClean="0">
                          <a:latin typeface="Times New Roman" panose="02020603050405020304" pitchFamily="18" charset="0"/>
                          <a:cs typeface="Times New Roman" panose="02020603050405020304" pitchFamily="18" charset="0"/>
                        </a:rPr>
                        <a:t>-Economical</a:t>
                      </a:r>
                    </a:p>
                    <a:p>
                      <a:r>
                        <a:rPr lang="en-US" sz="2000" noProof="0" smtClean="0">
                          <a:latin typeface="Times New Roman" panose="02020603050405020304" pitchFamily="18" charset="0"/>
                          <a:cs typeface="Times New Roman" panose="02020603050405020304" pitchFamily="18" charset="0"/>
                        </a:rPr>
                        <a:t>-Political</a:t>
                      </a:r>
                    </a:p>
                    <a:p>
                      <a:r>
                        <a:rPr lang="en-US" sz="2000" noProof="0" smtClean="0">
                          <a:latin typeface="Times New Roman" panose="02020603050405020304" pitchFamily="18" charset="0"/>
                          <a:cs typeface="Times New Roman" panose="02020603050405020304" pitchFamily="18" charset="0"/>
                        </a:rPr>
                        <a:t>-Social</a:t>
                      </a:r>
                    </a:p>
                    <a:p>
                      <a:r>
                        <a:rPr lang="en-US" sz="2000" noProof="0" smtClean="0">
                          <a:latin typeface="Times New Roman" panose="02020603050405020304" pitchFamily="18" charset="0"/>
                          <a:cs typeface="Times New Roman" panose="02020603050405020304" pitchFamily="18" charset="0"/>
                        </a:rPr>
                        <a:t>-Cultural</a:t>
                      </a:r>
                    </a:p>
                    <a:p>
                      <a:r>
                        <a:rPr lang="en-US" sz="2000" noProof="0" smtClean="0">
                          <a:latin typeface="Times New Roman" panose="02020603050405020304" pitchFamily="18" charset="0"/>
                          <a:cs typeface="Times New Roman" panose="02020603050405020304" pitchFamily="18" charset="0"/>
                        </a:rPr>
                        <a:t>-Technological</a:t>
                      </a:r>
                    </a:p>
                    <a:p>
                      <a:r>
                        <a:rPr lang="en-US" sz="2000" noProof="0" smtClean="0">
                          <a:latin typeface="Times New Roman" panose="02020603050405020304" pitchFamily="18" charset="0"/>
                          <a:cs typeface="Times New Roman" panose="02020603050405020304" pitchFamily="18" charset="0"/>
                        </a:rPr>
                        <a:t>-Natural</a:t>
                      </a:r>
                    </a:p>
                    <a:p>
                      <a:r>
                        <a:rPr lang="en-US" sz="2000" noProof="0" smtClean="0">
                          <a:latin typeface="Times New Roman" panose="02020603050405020304" pitchFamily="18" charset="0"/>
                          <a:cs typeface="Times New Roman" panose="02020603050405020304" pitchFamily="18" charset="0"/>
                        </a:rPr>
                        <a:t>-Demographic</a:t>
                      </a:r>
                    </a:p>
                    <a:p>
                      <a:r>
                        <a:rPr lang="en-US" sz="2000" noProof="0" smtClean="0">
                          <a:latin typeface="Times New Roman" panose="02020603050405020304" pitchFamily="18" charset="0"/>
                          <a:cs typeface="Times New Roman" panose="02020603050405020304" pitchFamily="18" charset="0"/>
                        </a:rPr>
                        <a:t>-Legal</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Costumers</a:t>
                      </a:r>
                      <a:r>
                        <a:rPr lang="en-US" sz="2000" baseline="0" noProof="0" smtClean="0">
                          <a:latin typeface="Times New Roman" panose="02020603050405020304" pitchFamily="18" charset="0"/>
                          <a:cs typeface="Times New Roman" panose="02020603050405020304" pitchFamily="18" charset="0"/>
                        </a:rPr>
                        <a:t> </a:t>
                      </a:r>
                      <a:endParaRPr lang="en-US" sz="2000" noProof="0" smtClean="0">
                        <a:latin typeface="Times New Roman" panose="02020603050405020304" pitchFamily="18" charset="0"/>
                        <a:cs typeface="Times New Roman" panose="02020603050405020304" pitchFamily="18" charset="0"/>
                      </a:endParaRPr>
                    </a:p>
                    <a:p>
                      <a:pPr>
                        <a:buFontTx/>
                        <a:buChar char="-"/>
                      </a:pPr>
                      <a:r>
                        <a:rPr lang="en-US" sz="2000" noProof="0" smtClean="0">
                          <a:latin typeface="Times New Roman" panose="02020603050405020304" pitchFamily="18" charset="0"/>
                          <a:cs typeface="Times New Roman" panose="02020603050405020304" pitchFamily="18" charset="0"/>
                        </a:rPr>
                        <a:t>Competition</a:t>
                      </a:r>
                    </a:p>
                    <a:p>
                      <a:pPr>
                        <a:buFontTx/>
                        <a:buChar char="-"/>
                      </a:pPr>
                      <a:r>
                        <a:rPr lang="en-US" sz="2000" noProof="0" smtClean="0">
                          <a:latin typeface="Times New Roman" panose="02020603050405020304" pitchFamily="18" charset="0"/>
                          <a:cs typeface="Times New Roman" panose="02020603050405020304" pitchFamily="18" charset="0"/>
                        </a:rPr>
                        <a:t>Public</a:t>
                      </a:r>
                    </a:p>
                    <a:p>
                      <a:pPr>
                        <a:buFontTx/>
                        <a:buChar char="-"/>
                      </a:pPr>
                      <a:r>
                        <a:rPr lang="en-US" sz="2000" noProof="0" smtClean="0">
                          <a:latin typeface="Times New Roman" panose="02020603050405020304" pitchFamily="18" charset="0"/>
                          <a:cs typeface="Times New Roman" panose="02020603050405020304" pitchFamily="18" charset="0"/>
                        </a:rPr>
                        <a:t>Intermediaries</a:t>
                      </a:r>
                    </a:p>
                    <a:p>
                      <a:pPr>
                        <a:buFontTx/>
                        <a:buChar char="-"/>
                      </a:pPr>
                      <a:r>
                        <a:rPr lang="en-US" sz="2000" noProof="0" smtClean="0">
                          <a:latin typeface="Times New Roman" panose="02020603050405020304" pitchFamily="18" charset="0"/>
                          <a:cs typeface="Times New Roman" panose="02020603050405020304" pitchFamily="18" charset="0"/>
                        </a:rPr>
                        <a:t>suppliers</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dirty="0" smtClean="0">
                          <a:latin typeface="Times New Roman" panose="02020603050405020304" pitchFamily="18" charset="0"/>
                          <a:cs typeface="Times New Roman" panose="02020603050405020304" pitchFamily="18" charset="0"/>
                        </a:rPr>
                        <a:t>Resources </a:t>
                      </a:r>
                    </a:p>
                    <a:p>
                      <a:pPr>
                        <a:buFontTx/>
                        <a:buChar char="-"/>
                      </a:pPr>
                      <a:r>
                        <a:rPr lang="en-US" sz="2000" noProof="0" dirty="0" smtClean="0">
                          <a:latin typeface="Times New Roman" panose="02020603050405020304" pitchFamily="18" charset="0"/>
                          <a:cs typeface="Times New Roman" panose="02020603050405020304" pitchFamily="18" charset="0"/>
                        </a:rPr>
                        <a:t>Management</a:t>
                      </a:r>
                    </a:p>
                    <a:p>
                      <a:pPr>
                        <a:buFontTx/>
                        <a:buChar char="-"/>
                      </a:pPr>
                      <a:r>
                        <a:rPr lang="en-US" sz="2000" noProof="0" dirty="0" smtClean="0">
                          <a:latin typeface="Times New Roman" panose="02020603050405020304" pitchFamily="18" charset="0"/>
                          <a:cs typeface="Times New Roman" panose="02020603050405020304" pitchFamily="18" charset="0"/>
                        </a:rPr>
                        <a:t>Strategy</a:t>
                      </a:r>
                    </a:p>
                    <a:p>
                      <a:pPr>
                        <a:buFontTx/>
                        <a:buChar char="-"/>
                      </a:pPr>
                      <a:r>
                        <a:rPr lang="en-US" sz="2000" noProof="0" dirty="0" smtClean="0">
                          <a:latin typeface="Times New Roman" panose="02020603050405020304" pitchFamily="18" charset="0"/>
                          <a:cs typeface="Times New Roman" panose="02020603050405020304" pitchFamily="18" charset="0"/>
                        </a:rPr>
                        <a:t>Business</a:t>
                      </a:r>
                      <a:r>
                        <a:rPr lang="en-US" sz="2000" baseline="0" noProof="0" dirty="0" smtClean="0">
                          <a:latin typeface="Times New Roman" panose="02020603050405020304" pitchFamily="18" charset="0"/>
                          <a:cs typeface="Times New Roman" panose="02020603050405020304" pitchFamily="18" charset="0"/>
                        </a:rPr>
                        <a:t> </a:t>
                      </a:r>
                      <a:r>
                        <a:rPr lang="en-US" sz="2000" noProof="0" dirty="0" smtClean="0">
                          <a:latin typeface="Times New Roman" panose="02020603050405020304" pitchFamily="18" charset="0"/>
                          <a:cs typeface="Times New Roman" panose="02020603050405020304" pitchFamily="18" charset="0"/>
                        </a:rPr>
                        <a:t>culture</a:t>
                      </a:r>
                    </a:p>
                    <a:p>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5041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31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Environmental factors are those events or situations that can have either a positive or a negative impact on organizations. </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External environmental factors </a:t>
            </a:r>
            <a:r>
              <a:rPr lang="en-US" altLang="cs-CZ" sz="2400" dirty="0">
                <a:latin typeface="Times New Roman" panose="02020603050405020304" pitchFamily="18" charset="0"/>
                <a:cs typeface="Times New Roman" panose="02020603050405020304" pitchFamily="18" charset="0"/>
              </a:rPr>
              <a:t>are events that take place outside of the organization and are harder to predict and control. Some examples of external environmental factors are:</a:t>
            </a:r>
            <a:endParaRPr lang="en-US" altLang="cs-CZ" sz="2400" b="1" i="1"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macro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micro environment (market and industry).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Internal environmental factors</a:t>
            </a:r>
            <a:r>
              <a:rPr lang="en-US" altLang="cs-CZ" sz="2400" dirty="0">
                <a:solidFill>
                  <a:prstClr val="black"/>
                </a:solidFill>
                <a:latin typeface="Times New Roman" panose="02020603050405020304" pitchFamily="18" charset="0"/>
                <a:cs typeface="Times New Roman" panose="02020603050405020304" pitchFamily="18" charset="0"/>
              </a:rPr>
              <a:t> – internal environmental factors are events that occur within a organization. Some examples of internal environmental factors are:</a:t>
            </a:r>
            <a:endParaRPr lang="en-US" altLang="cs-CZ" sz="2400" b="1" i="1"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s</a:t>
            </a:r>
            <a:r>
              <a:rPr lang="en-US" altLang="cs-CZ" dirty="0" err="1" smtClean="0">
                <a:solidFill>
                  <a:prstClr val="black"/>
                </a:solidFill>
                <a:latin typeface="Times New Roman" panose="02020603050405020304" pitchFamily="18" charset="0"/>
                <a:cs typeface="Times New Roman" panose="02020603050405020304" pitchFamily="18" charset="0"/>
              </a:rPr>
              <a:t>trategy</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m</a:t>
            </a:r>
            <a:r>
              <a:rPr lang="en-US" altLang="cs-CZ" dirty="0" err="1" smtClean="0">
                <a:solidFill>
                  <a:prstClr val="black"/>
                </a:solidFill>
                <a:latin typeface="Times New Roman" panose="02020603050405020304" pitchFamily="18" charset="0"/>
                <a:cs typeface="Times New Roman" panose="02020603050405020304" pitchFamily="18" charset="0"/>
              </a:rPr>
              <a:t>anagement</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b</a:t>
            </a:r>
            <a:r>
              <a:rPr lang="en-US" altLang="cs-CZ" dirty="0" err="1" smtClean="0">
                <a:solidFill>
                  <a:prstClr val="black"/>
                </a:solidFill>
                <a:latin typeface="Times New Roman" panose="02020603050405020304" pitchFamily="18" charset="0"/>
                <a:cs typeface="Times New Roman" panose="02020603050405020304" pitchFamily="18" charset="0"/>
              </a:rPr>
              <a:t>usiness</a:t>
            </a:r>
            <a:r>
              <a:rPr lang="en-US" altLang="cs-CZ" dirty="0" smtClean="0">
                <a:solidFill>
                  <a:prstClr val="black"/>
                </a:solidFill>
                <a:latin typeface="Times New Roman" panose="02020603050405020304" pitchFamily="18" charset="0"/>
                <a:cs typeface="Times New Roman" panose="02020603050405020304" pitchFamily="18" charset="0"/>
              </a:rPr>
              <a:t> </a:t>
            </a:r>
            <a:r>
              <a:rPr lang="en-US" altLang="cs-CZ" dirty="0">
                <a:solidFill>
                  <a:prstClr val="black"/>
                </a:solidFill>
                <a:latin typeface="Times New Roman" panose="02020603050405020304" pitchFamily="18" charset="0"/>
                <a:cs typeface="Times New Roman" panose="02020603050405020304" pitchFamily="18" charset="0"/>
              </a:rPr>
              <a:t>culture.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59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33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environment has been undergoing considerable change in recent years. This situation is not unique to modern times, but the pace of change seems to have been increasing.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Of </a:t>
            </a:r>
            <a:r>
              <a:rPr lang="en-US" altLang="cs-CZ" sz="2400" dirty="0">
                <a:latin typeface="Times New Roman" panose="02020603050405020304" pitchFamily="18" charset="0"/>
                <a:cs typeface="Times New Roman" panose="02020603050405020304" pitchFamily="18" charset="0"/>
              </a:rPr>
              <a:t>course, not all aspects of the environment are constantly changing.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Changes in some aspects of the business environment may bring about changes in others, to express it in terms of a complex system.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elements of the complex system are responding and adapting to each other and are thus causing changes in the system as a whole.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8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92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World</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refers to the increasing importance of international trade, international relations, treaties, alliances etc.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Process of internationalization is the process of connecting, deepening and expanding international economic relations from the perspective of individual national states.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is constantly proceeding and is influenced significantly by scientific and technological progress. The process of internationalization of the world economy is a process based on market relations.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4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a:t>
            </a:r>
            <a:r>
              <a:rPr lang="en-US" altLang="cs-CZ" sz="2100" dirty="0" smtClean="0">
                <a:latin typeface="Times New Roman" panose="02020603050405020304" pitchFamily="18" charset="0"/>
                <a:cs typeface="Times New Roman" panose="02020603050405020304" pitchFamily="18" charset="0"/>
              </a:rPr>
              <a:t>describes </a:t>
            </a:r>
            <a:r>
              <a:rPr lang="en-US" altLang="cs-CZ" sz="2100" dirty="0">
                <a:latin typeface="Times New Roman" panose="02020603050405020304" pitchFamily="18" charset="0"/>
                <a:cs typeface="Times New Roman" panose="02020603050405020304" pitchFamily="18" charset="0"/>
              </a:rPr>
              <a:t>the process of integration on a worldwide scale of markets and production. For globalization national boundaries are not important economically.</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major implications for companies, even some small companies operating locally may find themselves competing with a foreign multinational company or have to respond to changes in oil prices, for example.</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allowed many companies and some countries to prosper, but in some respects it has also increased global inequalities</a:t>
            </a:r>
            <a:r>
              <a:rPr lang="en-US" altLang="cs-CZ" sz="2100" dirty="0" smtClean="0">
                <a:latin typeface="Times New Roman" panose="02020603050405020304" pitchFamily="18" charset="0"/>
                <a:cs typeface="Times New Roman" panose="02020603050405020304" pitchFamily="18" charset="0"/>
              </a:rPr>
              <a:t>.</a:t>
            </a:r>
            <a:r>
              <a:rPr lang="en-US" altLang="cs-CZ" sz="2100" dirty="0">
                <a:latin typeface="Times New Roman" panose="02020603050405020304" pitchFamily="18" charset="0"/>
                <a:cs typeface="Times New Roman" panose="02020603050405020304" pitchFamily="18" charset="0"/>
              </a:rPr>
              <a:t> Globalization also allows companies to source supplies at lower costs, to learn new competencies, and to further differentiate products.</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is a process of closer integration and exchange between different countries and people worldwide, made possible by falling trade and investment barriers, advances in telecommunications, and reductions in transportation costs</a:t>
            </a:r>
            <a:r>
              <a:rPr lang="cs-CZ" altLang="cs-CZ" sz="2100" dirty="0">
                <a:latin typeface="Times New Roman" panose="02020603050405020304" pitchFamily="18" charset="0"/>
                <a:cs typeface="Times New Roman" panose="02020603050405020304" pitchFamily="18" charset="0"/>
              </a:rPr>
              <a:t>.</a:t>
            </a:r>
            <a:endParaRPr lang="en-US"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The </a:t>
            </a:r>
            <a:r>
              <a:rPr lang="en-US" altLang="cs-CZ" sz="2100" dirty="0">
                <a:latin typeface="Times New Roman" panose="02020603050405020304" pitchFamily="18" charset="0"/>
                <a:cs typeface="Times New Roman" panose="02020603050405020304" pitchFamily="18" charset="0"/>
              </a:rPr>
              <a:t>world`s market economies are becoming more integrated and interdependent.</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09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37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1950" dirty="0">
                <a:latin typeface="Times New Roman" panose="02020603050405020304" pitchFamily="18" charset="0"/>
                <a:cs typeface="Times New Roman" panose="02020603050405020304" pitchFamily="18" charset="0"/>
              </a:rPr>
              <a:t>Globalization 3.0 (21</a:t>
            </a:r>
            <a:r>
              <a:rPr lang="en-US" altLang="cs-CZ" sz="1950" baseline="30000" dirty="0">
                <a:latin typeface="Times New Roman" panose="02020603050405020304" pitchFamily="18" charset="0"/>
                <a:cs typeface="Times New Roman" panose="02020603050405020304" pitchFamily="18" charset="0"/>
              </a:rPr>
              <a:t>st</a:t>
            </a:r>
            <a:r>
              <a:rPr lang="en-US" altLang="cs-CZ" sz="195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19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1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7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79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Regionalism</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 the nation state remains important whereas the process of globalization breaks down the barriers between nation states.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refers to the distinctive local character of a geographic area, or to the people´s perception of and identification with such places.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a spontaneous process from within the regions, where the constituent states now experience the need for cooperation in order to tackle new global challenges.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Regionalism </a:t>
            </a:r>
            <a:r>
              <a:rPr lang="en-US" altLang="cs-CZ" sz="2400" dirty="0">
                <a:latin typeface="Times New Roman" panose="02020603050405020304" pitchFamily="18" charset="0"/>
                <a:cs typeface="Times New Roman" panose="02020603050405020304" pitchFamily="18" charset="0"/>
              </a:rPr>
              <a:t>is thus one way of coping with global transformation, since most states lack the capacity and the means to manage such a task on the national level.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7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35360" y="1124744"/>
            <a:ext cx="10081120"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defRPr/>
            </a:pPr>
            <a:r>
              <a:rPr lang="cs-CZ" sz="1800" dirty="0" err="1" smtClean="0">
                <a:solidFill>
                  <a:srgbClr val="006666"/>
                </a:solidFill>
                <a:latin typeface="Times New Roman" panose="02020603050405020304" pitchFamily="18" charset="0"/>
                <a:cs typeface="Times New Roman" panose="02020603050405020304" pitchFamily="18" charset="0"/>
              </a:rPr>
              <a:t>Lecturer</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a:solidFill>
                  <a:srgbClr val="006666"/>
                </a:solidFill>
                <a:latin typeface="Times New Roman" panose="02020603050405020304" pitchFamily="18" charset="0"/>
                <a:cs typeface="Times New Roman" panose="02020603050405020304" pitchFamily="18" charset="0"/>
              </a:rPr>
              <a:t>Ing. Šárka Zapletalová, Ph.D.</a:t>
            </a:r>
          </a:p>
          <a:p>
            <a:pPr marL="742950" lvl="2" indent="-342900">
              <a:spcBef>
                <a:spcPts val="600"/>
              </a:spcBef>
              <a:defRPr/>
            </a:pPr>
            <a:r>
              <a:rPr lang="cs-CZ" sz="1400" dirty="0" smtClean="0">
                <a:solidFill>
                  <a:srgbClr val="006666"/>
                </a:solidFill>
                <a:latin typeface="Times New Roman" panose="02020603050405020304" pitchFamily="18" charset="0"/>
                <a:cs typeface="Times New Roman" panose="02020603050405020304" pitchFamily="18" charset="0"/>
              </a:rPr>
              <a:t>Office</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smtClean="0">
                <a:solidFill>
                  <a:srgbClr val="006666"/>
                </a:solidFill>
                <a:latin typeface="Times New Roman" panose="02020603050405020304" pitchFamily="18" charset="0"/>
                <a:cs typeface="Times New Roman" panose="02020603050405020304" pitchFamily="18" charset="0"/>
              </a:rPr>
              <a:t>B202</a:t>
            </a:r>
          </a:p>
          <a:p>
            <a:pPr marL="742950" lvl="2" indent="-342900">
              <a:spcBef>
                <a:spcPts val="600"/>
              </a:spcBef>
              <a:defRPr/>
            </a:pPr>
            <a:r>
              <a:rPr lang="cs-CZ" sz="1400" dirty="0" err="1">
                <a:solidFill>
                  <a:srgbClr val="006666"/>
                </a:solidFill>
                <a:latin typeface="Times New Roman" panose="02020603050405020304" pitchFamily="18" charset="0"/>
                <a:cs typeface="Times New Roman" panose="02020603050405020304" pitchFamily="18" charset="0"/>
              </a:rPr>
              <a:t>Consultation</a:t>
            </a:r>
            <a:r>
              <a:rPr lang="cs-CZ" sz="1400" dirty="0">
                <a:solidFill>
                  <a:srgbClr val="006666"/>
                </a:solidFill>
                <a:latin typeface="Times New Roman" panose="02020603050405020304" pitchFamily="18" charset="0"/>
                <a:cs typeface="Times New Roman" panose="02020603050405020304" pitchFamily="18" charset="0"/>
              </a:rPr>
              <a:t> </a:t>
            </a:r>
            <a:r>
              <a:rPr lang="cs-CZ" sz="1400" dirty="0" err="1">
                <a:solidFill>
                  <a:srgbClr val="006666"/>
                </a:solidFill>
                <a:latin typeface="Times New Roman" panose="02020603050405020304" pitchFamily="18" charset="0"/>
                <a:cs typeface="Times New Roman" panose="02020603050405020304" pitchFamily="18" charset="0"/>
              </a:rPr>
              <a:t>hours</a:t>
            </a:r>
            <a:r>
              <a:rPr lang="cs-CZ" sz="1400" dirty="0">
                <a:solidFill>
                  <a:srgbClr val="006666"/>
                </a:solidFill>
                <a:latin typeface="Times New Roman" panose="02020603050405020304" pitchFamily="18" charset="0"/>
                <a:cs typeface="Times New Roman" panose="02020603050405020304" pitchFamily="18" charset="0"/>
              </a:rPr>
              <a:t>: </a:t>
            </a:r>
            <a:r>
              <a:rPr lang="cs-CZ" sz="1400" dirty="0" err="1">
                <a:solidFill>
                  <a:srgbClr val="006666"/>
                </a:solidFill>
                <a:latin typeface="Times New Roman" panose="02020603050405020304" pitchFamily="18" charset="0"/>
                <a:cs typeface="Times New Roman" panose="02020603050405020304" pitchFamily="18" charset="0"/>
              </a:rPr>
              <a:t>Wednesday</a:t>
            </a:r>
            <a:r>
              <a:rPr lang="cs-CZ" sz="1400" dirty="0">
                <a:solidFill>
                  <a:srgbClr val="006666"/>
                </a:solidFill>
                <a:latin typeface="Times New Roman" panose="02020603050405020304" pitchFamily="18" charset="0"/>
                <a:cs typeface="Times New Roman" panose="02020603050405020304" pitchFamily="18" charset="0"/>
              </a:rPr>
              <a:t> 11,00 – 13,00 </a:t>
            </a:r>
            <a:r>
              <a:rPr lang="cs-CZ" sz="1400" dirty="0" err="1">
                <a:solidFill>
                  <a:srgbClr val="006666"/>
                </a:solidFill>
                <a:latin typeface="Times New Roman" panose="02020603050405020304" pitchFamily="18" charset="0"/>
                <a:cs typeface="Times New Roman" panose="02020603050405020304" pitchFamily="18" charset="0"/>
              </a:rPr>
              <a:t>or</a:t>
            </a:r>
            <a:r>
              <a:rPr lang="cs-CZ" sz="1400" dirty="0">
                <a:solidFill>
                  <a:srgbClr val="006666"/>
                </a:solidFill>
                <a:latin typeface="Times New Roman" panose="02020603050405020304" pitchFamily="18" charset="0"/>
                <a:cs typeface="Times New Roman" panose="02020603050405020304" pitchFamily="18" charset="0"/>
              </a:rPr>
              <a:t> online MS </a:t>
            </a:r>
            <a:r>
              <a:rPr lang="cs-CZ" sz="1400" dirty="0" err="1">
                <a:solidFill>
                  <a:srgbClr val="006666"/>
                </a:solidFill>
                <a:latin typeface="Times New Roman" panose="02020603050405020304" pitchFamily="18" charset="0"/>
                <a:cs typeface="Times New Roman" panose="02020603050405020304" pitchFamily="18" charset="0"/>
              </a:rPr>
              <a:t>Teams</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a:solidFill>
                  <a:srgbClr val="006666"/>
                </a:solidFill>
                <a:latin typeface="Times New Roman" panose="02020603050405020304" pitchFamily="18" charset="0"/>
                <a:cs typeface="Times New Roman" panose="02020603050405020304" pitchFamily="18" charset="0"/>
              </a:rPr>
              <a:t>Email: </a:t>
            </a:r>
            <a:r>
              <a:rPr lang="cs-CZ" sz="1400" dirty="0" err="1">
                <a:solidFill>
                  <a:srgbClr val="006666"/>
                </a:solidFill>
                <a:latin typeface="Times New Roman" panose="02020603050405020304" pitchFamily="18" charset="0"/>
                <a:cs typeface="Times New Roman" panose="02020603050405020304" pitchFamily="18" charset="0"/>
                <a:hlinkClick r:id="rId2"/>
              </a:rPr>
              <a:t>zapletalova</a:t>
            </a:r>
            <a:r>
              <a:rPr lang="en-US" sz="1400" dirty="0">
                <a:solidFill>
                  <a:srgbClr val="006666"/>
                </a:solidFill>
                <a:latin typeface="Times New Roman" panose="02020603050405020304" pitchFamily="18" charset="0"/>
                <a:cs typeface="Times New Roman" panose="02020603050405020304" pitchFamily="18" charset="0"/>
                <a:hlinkClick r:id="rId2"/>
              </a:rPr>
              <a:t>@</a:t>
            </a:r>
            <a:r>
              <a:rPr lang="cs-CZ" sz="1400" dirty="0">
                <a:solidFill>
                  <a:srgbClr val="006666"/>
                </a:solidFill>
                <a:latin typeface="Times New Roman" panose="02020603050405020304" pitchFamily="18" charset="0"/>
                <a:cs typeface="Times New Roman" panose="02020603050405020304" pitchFamily="18" charset="0"/>
                <a:hlinkClick r:id="rId2"/>
              </a:rPr>
              <a:t>opf.slu.cz</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a:solidFill>
                  <a:srgbClr val="006666"/>
                </a:solidFill>
                <a:latin typeface="Times New Roman" panose="02020603050405020304" pitchFamily="18" charset="0"/>
                <a:cs typeface="Times New Roman" panose="02020603050405020304" pitchFamily="18" charset="0"/>
              </a:rPr>
              <a:t>Phone</a:t>
            </a:r>
            <a:r>
              <a:rPr lang="cs-CZ" sz="1400" dirty="0">
                <a:solidFill>
                  <a:srgbClr val="006666"/>
                </a:solidFill>
                <a:latin typeface="Times New Roman" panose="02020603050405020304" pitchFamily="18" charset="0"/>
                <a:cs typeface="Times New Roman" panose="02020603050405020304" pitchFamily="18" charset="0"/>
              </a:rPr>
              <a:t>: 596 398 433</a:t>
            </a:r>
          </a:p>
          <a:p>
            <a:pPr marL="342900" lvl="1" indent="-342900">
              <a:spcBef>
                <a:spcPts val="600"/>
              </a:spcBef>
              <a:buFont typeface="Arial" panose="020B0604020202020204" pitchFamily="34" charset="0"/>
              <a:buChar char="•"/>
              <a:defRPr/>
            </a:pPr>
            <a:r>
              <a:rPr lang="cs-CZ" sz="1800" dirty="0" err="1" smtClean="0">
                <a:solidFill>
                  <a:srgbClr val="006666"/>
                </a:solidFill>
                <a:latin typeface="Times New Roman" panose="02020603050405020304" pitchFamily="18" charset="0"/>
                <a:cs typeface="Times New Roman" panose="02020603050405020304" pitchFamily="18" charset="0"/>
              </a:rPr>
              <a:t>All</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smtClean="0">
                <a:solidFill>
                  <a:srgbClr val="006666"/>
                </a:solidFill>
                <a:latin typeface="Times New Roman" panose="02020603050405020304" pitchFamily="18" charset="0"/>
                <a:cs typeface="Times New Roman" panose="02020603050405020304" pitchFamily="18" charset="0"/>
              </a:rPr>
              <a:t>study </a:t>
            </a:r>
            <a:r>
              <a:rPr lang="cs-CZ" sz="1800" dirty="0" err="1" smtClean="0">
                <a:solidFill>
                  <a:srgbClr val="006666"/>
                </a:solidFill>
                <a:latin typeface="Times New Roman" panose="02020603050405020304" pitchFamily="18" charset="0"/>
                <a:cs typeface="Times New Roman" panose="02020603050405020304" pitchFamily="18" charset="0"/>
              </a:rPr>
              <a:t>materials</a:t>
            </a:r>
            <a:r>
              <a:rPr lang="cs-CZ" sz="1800" dirty="0" smtClean="0">
                <a:solidFill>
                  <a:srgbClr val="006666"/>
                </a:solidFill>
                <a:latin typeface="Times New Roman" panose="02020603050405020304" pitchFamily="18" charset="0"/>
                <a:cs typeface="Times New Roman" panose="02020603050405020304" pitchFamily="18" charset="0"/>
              </a:rPr>
              <a:t> and </a:t>
            </a:r>
            <a:r>
              <a:rPr lang="cs-CZ" sz="1800" dirty="0" err="1" smtClean="0">
                <a:solidFill>
                  <a:srgbClr val="006666"/>
                </a:solidFill>
                <a:latin typeface="Times New Roman" panose="02020603050405020304" pitchFamily="18" charset="0"/>
                <a:cs typeface="Times New Roman" panose="02020603050405020304" pitchFamily="18" charset="0"/>
              </a:rPr>
              <a:t>information</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a:solidFill>
                  <a:srgbClr val="006666"/>
                </a:solidFill>
                <a:latin typeface="Times New Roman" panose="02020603050405020304" pitchFamily="18" charset="0"/>
                <a:cs typeface="Times New Roman" panose="02020603050405020304" pitchFamily="18" charset="0"/>
              </a:rPr>
              <a:t>IS </a:t>
            </a:r>
            <a:r>
              <a:rPr lang="cs-CZ" sz="1800" dirty="0" smtClean="0">
                <a:solidFill>
                  <a:srgbClr val="006666"/>
                </a:solidFill>
                <a:latin typeface="Times New Roman" panose="02020603050405020304" pitchFamily="18" charset="0"/>
                <a:cs typeface="Times New Roman" panose="02020603050405020304" pitchFamily="18" charset="0"/>
              </a:rPr>
              <a:t>SU</a:t>
            </a:r>
          </a:p>
          <a:p>
            <a:pPr>
              <a:spcBef>
                <a:spcPts val="600"/>
              </a:spcBef>
              <a:defRPr/>
            </a:pPr>
            <a:r>
              <a:rPr lang="cs-CZ" sz="1800" dirty="0" err="1" smtClean="0">
                <a:solidFill>
                  <a:srgbClr val="006666"/>
                </a:solidFill>
                <a:latin typeface="Times New Roman" panose="02020603050405020304" pitchFamily="18" charset="0"/>
                <a:cs typeface="Times New Roman" panose="02020603050405020304" pitchFamily="18" charset="0"/>
              </a:rPr>
              <a:t>Course</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err="1" smtClean="0">
                <a:solidFill>
                  <a:srgbClr val="006666"/>
                </a:solidFill>
                <a:latin typeface="Times New Roman" panose="02020603050405020304" pitchFamily="18" charset="0"/>
                <a:cs typeface="Times New Roman" panose="02020603050405020304" pitchFamily="18" charset="0"/>
              </a:rPr>
              <a:t>evaluation</a:t>
            </a:r>
            <a:r>
              <a:rPr lang="cs-CZ" sz="1800" dirty="0" smtClean="0">
                <a:solidFill>
                  <a:srgbClr val="006666"/>
                </a:solidFill>
                <a:latin typeface="Times New Roman" panose="02020603050405020304" pitchFamily="18" charset="0"/>
                <a:cs typeface="Times New Roman" panose="02020603050405020304" pitchFamily="18" charset="0"/>
              </a:rPr>
              <a:t>:</a:t>
            </a:r>
            <a:endParaRPr lang="cs-CZ" sz="18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Seminar</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paper</a:t>
            </a:r>
            <a:r>
              <a:rPr lang="cs-CZ" sz="1400" dirty="0" smtClean="0">
                <a:solidFill>
                  <a:srgbClr val="006666"/>
                </a:solidFill>
                <a:latin typeface="Times New Roman" panose="02020603050405020304" pitchFamily="18" charset="0"/>
                <a:cs typeface="Times New Roman" panose="02020603050405020304" pitchFamily="18" charset="0"/>
              </a:rPr>
              <a:t> – </a:t>
            </a:r>
            <a:r>
              <a:rPr lang="cs-CZ" sz="1400" dirty="0" err="1" smtClean="0">
                <a:solidFill>
                  <a:srgbClr val="006666"/>
                </a:solidFill>
                <a:latin typeface="Times New Roman" panose="02020603050405020304" pitchFamily="18" charset="0"/>
                <a:cs typeface="Times New Roman" panose="02020603050405020304" pitchFamily="18" charset="0"/>
              </a:rPr>
              <a:t>deadline</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smtClean="0">
                <a:solidFill>
                  <a:srgbClr val="006666"/>
                </a:solidFill>
                <a:latin typeface="Times New Roman" panose="02020603050405020304" pitchFamily="18" charset="0"/>
                <a:cs typeface="Times New Roman" panose="02020603050405020304" pitchFamily="18" charset="0"/>
              </a:rPr>
              <a:t>10. </a:t>
            </a:r>
            <a:r>
              <a:rPr lang="cs-CZ" sz="1400" dirty="0" smtClean="0">
                <a:solidFill>
                  <a:srgbClr val="006666"/>
                </a:solidFill>
                <a:latin typeface="Times New Roman" panose="02020603050405020304" pitchFamily="18" charset="0"/>
                <a:cs typeface="Times New Roman" panose="02020603050405020304" pitchFamily="18" charset="0"/>
              </a:rPr>
              <a:t>5. </a:t>
            </a:r>
            <a:r>
              <a:rPr lang="cs-CZ" sz="1400" dirty="0" smtClean="0">
                <a:solidFill>
                  <a:srgbClr val="006666"/>
                </a:solidFill>
                <a:latin typeface="Times New Roman" panose="02020603050405020304" pitchFamily="18" charset="0"/>
                <a:cs typeface="Times New Roman" panose="02020603050405020304" pitchFamily="18" charset="0"/>
              </a:rPr>
              <a:t>2022 (23:00) – 20%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Ongoing</a:t>
            </a:r>
            <a:r>
              <a:rPr lang="cs-CZ" sz="1400" dirty="0" smtClean="0">
                <a:solidFill>
                  <a:srgbClr val="006666"/>
                </a:solidFill>
                <a:latin typeface="Times New Roman" panose="02020603050405020304" pitchFamily="18" charset="0"/>
                <a:cs typeface="Times New Roman" panose="02020603050405020304" pitchFamily="18" charset="0"/>
              </a:rPr>
              <a:t> test in </a:t>
            </a:r>
            <a:r>
              <a:rPr lang="cs-CZ" sz="1400" dirty="0" err="1" smtClean="0">
                <a:solidFill>
                  <a:srgbClr val="006666"/>
                </a:solidFill>
                <a:latin typeface="Times New Roman" panose="02020603050405020304" pitchFamily="18" charset="0"/>
                <a:cs typeface="Times New Roman" panose="02020603050405020304" pitchFamily="18" charset="0"/>
              </a:rPr>
              <a:t>the</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week</a:t>
            </a:r>
            <a:r>
              <a:rPr lang="cs-CZ" sz="1400" dirty="0" smtClean="0">
                <a:solidFill>
                  <a:srgbClr val="006666"/>
                </a:solidFill>
                <a:latin typeface="Times New Roman" panose="02020603050405020304" pitchFamily="18" charset="0"/>
                <a:cs typeface="Times New Roman" panose="02020603050405020304" pitchFamily="18" charset="0"/>
              </a:rPr>
              <a:t> 28. 3. – 1. 4. 2022 </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smtClean="0">
                <a:solidFill>
                  <a:srgbClr val="006666"/>
                </a:solidFill>
                <a:latin typeface="Times New Roman" panose="02020603050405020304" pitchFamily="18" charset="0"/>
                <a:cs typeface="Times New Roman" panose="02020603050405020304" pitchFamily="18" charset="0"/>
              </a:rPr>
              <a:t>20%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smtClean="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Exam</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written</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form</a:t>
            </a:r>
            <a:r>
              <a:rPr lang="cs-CZ" sz="1400" dirty="0" smtClean="0">
                <a:solidFill>
                  <a:srgbClr val="006666"/>
                </a:solidFill>
                <a:latin typeface="Times New Roman" panose="02020603050405020304" pitchFamily="18" charset="0"/>
                <a:cs typeface="Times New Roman" panose="02020603050405020304" pitchFamily="18" charset="0"/>
              </a:rPr>
              <a:t> – 60%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a:solidFill>
                <a:srgbClr val="006666"/>
              </a:solidFill>
              <a:latin typeface="Times New Roman" panose="02020603050405020304" pitchFamily="18" charset="0"/>
              <a:cs typeface="Times New Roman" panose="02020603050405020304" pitchFamily="18" charset="0"/>
            </a:endParaRPr>
          </a:p>
          <a:p>
            <a:pPr algn="just"/>
            <a:endParaRPr lang="cs-CZ" sz="2400"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3512"/>
            <a:ext cx="10081120" cy="490888"/>
          </a:xfrm>
        </p:spPr>
        <p:txBody>
          <a:bodyPr/>
          <a:lstStyle/>
          <a:p>
            <a:r>
              <a:rPr lang="cs-CZ" sz="2400" kern="0" dirty="0" err="1" smtClean="0">
                <a:solidFill>
                  <a:srgbClr val="307871"/>
                </a:solidFill>
                <a:latin typeface="Times New Roman"/>
              </a:rPr>
              <a:t>Requirements</a:t>
            </a:r>
            <a:r>
              <a:rPr lang="cs-CZ" sz="2400" kern="0" dirty="0" smtClean="0">
                <a:solidFill>
                  <a:srgbClr val="307871"/>
                </a:solidFill>
                <a:latin typeface="Times New Roman"/>
              </a:rPr>
              <a:t> on </a:t>
            </a:r>
            <a:r>
              <a:rPr lang="cs-CZ" sz="2400" kern="0" dirty="0" err="1" smtClean="0">
                <a:solidFill>
                  <a:srgbClr val="307871"/>
                </a:solidFill>
                <a:latin typeface="Times New Roman"/>
              </a:rPr>
              <a:t>Students</a:t>
            </a:r>
            <a:endParaRPr lang="cs-CZ" sz="2400" kern="0" dirty="0">
              <a:solidFill>
                <a:srgbClr val="307871"/>
              </a:solidFill>
              <a:latin typeface="Times New Roman"/>
            </a:endParaRPr>
          </a:p>
        </p:txBody>
      </p:sp>
    </p:spTree>
    <p:extLst>
      <p:ext uri="{BB962C8B-B14F-4D97-AF65-F5344CB8AC3E}">
        <p14:creationId xmlns:p14="http://schemas.microsoft.com/office/powerpoint/2010/main" val="42461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629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Liberalization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 means to reduce unnecessary restrictions and controls on business units imposed by government.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It </a:t>
            </a:r>
            <a:r>
              <a:rPr lang="en-US" altLang="cs-CZ" sz="2400" dirty="0">
                <a:latin typeface="Times New Roman" panose="02020603050405020304" pitchFamily="18" charset="0"/>
                <a:cs typeface="Times New Roman" panose="02020603050405020304" pitchFamily="18" charset="0"/>
              </a:rPr>
              <a:t>means procedural simplification, relaxing trade and industry liberated from unnecessary bureaucratic hurdles.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was based on the assumption that market forces could guide the economy in a more effective manner than government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includes the removal or reduction of tariff obstacles, such as duties and surcharges, and non-tariff obstacles, such as licensing rules, quotas and other requirements.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Trade </a:t>
            </a:r>
            <a:r>
              <a:rPr lang="en-US" altLang="cs-CZ" sz="2400" dirty="0">
                <a:latin typeface="Times New Roman" panose="02020603050405020304" pitchFamily="18" charset="0"/>
                <a:cs typeface="Times New Roman" panose="02020603050405020304" pitchFamily="18" charset="0"/>
              </a:rPr>
              <a:t>liberalization promotes a free trade marketplace.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8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391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Political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last quarter of the twentieth century witnessed the gradual re-emergence of China as an economic power and the collapse of communism in the former Soviet bloc. These two events continue to have significant implications for international relations and the world economy in the twenty-first century.</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Numerous other developments have also been important in recent year. Among these are (Harrison...):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USA´s confirmation as the world´s only „superpower“</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economic success of Asia´s „tiger economies“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India´s rapid economic growth</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importance of Latin America´s larger states, Brazil and Mexico</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Arab uprising or „Arab Spring“ in a succession of North African and Middle Eastern countries.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5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7808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Technological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18414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one of the main driving forces behind globalization. As with other aspects of globalization, technological changes are not new.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Although </a:t>
            </a:r>
            <a:r>
              <a:rPr lang="en-US" altLang="cs-CZ" sz="2400" dirty="0">
                <a:latin typeface="Times New Roman" panose="02020603050405020304" pitchFamily="18" charset="0"/>
                <a:cs typeface="Times New Roman" panose="02020603050405020304" pitchFamily="18" charset="0"/>
              </a:rPr>
              <a:t>technological discoveries often draw on the work of many individuals over a long period of time, the pace of technological changes seem to have been accelerating since the late 1970s.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is particularly evident in the case of computer technology, including computerized control systems, computer-aided design and manufacturing, and information and communication technology.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use of computers has affected almost every type of business organization, from the recording and processing of information to the worldwide provision of products and information via the internet. Computer platform gives the company that controls the platform a potential competitive advantage over its rivals.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0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Socio-Cultural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far-reaching consequences for the way people live their lives.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Not </a:t>
            </a:r>
            <a:r>
              <a:rPr lang="en-US" altLang="cs-CZ" sz="2300" dirty="0">
                <a:latin typeface="Times New Roman" panose="02020603050405020304" pitchFamily="18" charset="0"/>
                <a:cs typeface="Times New Roman" panose="02020603050405020304" pitchFamily="18" charset="0"/>
              </a:rPr>
              <a:t>only does it bring opportunities for international travel and allow the local supermarket to stock goods from around the world, but it also exposes people to unfamiliar cultures and practices.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Cultural </a:t>
            </a:r>
            <a:r>
              <a:rPr lang="en-US" altLang="cs-CZ" sz="2300" dirty="0">
                <a:latin typeface="Times New Roman" panose="02020603050405020304" pitchFamily="18" charset="0"/>
                <a:cs typeface="Times New Roman" panose="02020603050405020304" pitchFamily="18" charset="0"/>
              </a:rPr>
              <a:t>changes can be regarded both positively and negatively.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Culture is often influenced by religious beliefs. Most of the world´s major civilizations are characterized by their religious traditions.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Of </a:t>
            </a:r>
            <a:r>
              <a:rPr lang="en-US" altLang="cs-CZ" sz="2300" dirty="0">
                <a:latin typeface="Times New Roman" panose="02020603050405020304" pitchFamily="18" charset="0"/>
                <a:cs typeface="Times New Roman" panose="02020603050405020304" pitchFamily="18" charset="0"/>
              </a:rPr>
              <a:t>particular interest is the revival of the influence of Islam, not only in predominantly Muslim countries in Asia, the Middle East, and North Africa, but also in the USA and Europe. Sometimes religious traditions represent important differences of outlook and beliefs, including their perspectives on political issues and business practices.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716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National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Government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Policy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interconnectedness that comes with globalization has brought a degree of consensus in national policy-making among the world´s leading economies, particularly on macroeconomic policy.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has come about because of three key developments: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end of state economic planning in the former Soviet bloc and China – apparent „triumph“ of the market economies over the centrally planned economies;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gradual synthesis of ideas in modern macroeconomics;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influence of international economic institutions such as the IMF, World Bank and WTO.</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macroeconomic policy consensus requires national governments to set a budget that balances tax revenue and current expenditure over the economic cycle, whilst pursuing a policy of monetary stability by raising or lowering rates to maintain low inflation.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09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6898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Financial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Crisis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In 2008, the difficulties that were being experienced by one or two smaller financial institutions began to spread rapidly to the financial sector as a whole.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smtClean="0">
                <a:latin typeface="Times New Roman" panose="02020603050405020304" pitchFamily="18" charset="0"/>
                <a:cs typeface="Times New Roman" panose="02020603050405020304" pitchFamily="18" charset="0"/>
              </a:rPr>
              <a:t>The </a:t>
            </a:r>
            <a:r>
              <a:rPr lang="en-US" altLang="cs-CZ" sz="2200" dirty="0">
                <a:latin typeface="Times New Roman" panose="02020603050405020304" pitchFamily="18" charset="0"/>
                <a:cs typeface="Times New Roman" panose="02020603050405020304" pitchFamily="18" charset="0"/>
              </a:rPr>
              <a:t>financial crisis put pressure on government finances in the countries worst affected and led to falling exchange rates and share prices, and to a shortage of credit finance for companies and consumers.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Consumer spending was soon affected. Companies were struggling with falling sales, and rising unemployment became inevitable.</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By late 2008 the financial crisis had not only spread across much of the world but had also caused a general economic downturn.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smtClean="0">
                <a:latin typeface="Times New Roman" panose="02020603050405020304" pitchFamily="18" charset="0"/>
                <a:cs typeface="Times New Roman" panose="02020603050405020304" pitchFamily="18" charset="0"/>
              </a:rPr>
              <a:t>Changing </a:t>
            </a:r>
            <a:r>
              <a:rPr lang="en-US" sz="2200" dirty="0">
                <a:latin typeface="Times New Roman" panose="02020603050405020304" pitchFamily="18" charset="0"/>
                <a:cs typeface="Times New Roman" panose="02020603050405020304" pitchFamily="18" charset="0"/>
              </a:rPr>
              <a:t>market conditions demand that many companies devise new strategies as they search for a competitive place in home and international markets and take advantage of emergent market opportunities.</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6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55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Responsibility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Just as free market policies had apparently triumphed as the world was approaching the new millennium, pressure on governments and companies to moderate the harsher aspects of free market was increasing. Even neutral observers are now increasingly emphasizing the need for those engaged in any form of economic activity to be socially responsible.</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There is a growing expectation that a company should at least be aware of its impact on society and the environment.</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Examples of this trend include the following:</a:t>
            </a:r>
          </a:p>
          <a:p>
            <a:pPr marL="1028700" lvl="1">
              <a:spcBef>
                <a:spcPct val="0"/>
              </a:spcBef>
              <a:defRPr/>
            </a:pPr>
            <a:r>
              <a:rPr lang="en-US" altLang="cs-CZ" dirty="0">
                <a:latin typeface="Times New Roman" panose="02020603050405020304" pitchFamily="18" charset="0"/>
                <a:cs typeface="Times New Roman" panose="02020603050405020304" pitchFamily="18" charset="0"/>
              </a:rPr>
              <a:t>The fair-trade and trade justice movements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Concerns about the impact of production and trade on the natural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Pressure on companies to take full account of their corporate social responsibilities.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9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9084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Other</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Hyperglobalization</a:t>
            </a:r>
            <a:r>
              <a:rPr lang="en-US" altLang="cs-CZ" sz="2400" dirty="0">
                <a:latin typeface="Times New Roman" panose="02020603050405020304" pitchFamily="18" charset="0"/>
                <a:cs typeface="Times New Roman" panose="02020603050405020304" pitchFamily="18" charset="0"/>
              </a:rPr>
              <a:t> – the world market is seen as a borderless global marketplace consisting of powerless nation states and powerful multinational corporations.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err="1" smtClean="0">
                <a:latin typeface="Times New Roman" panose="02020603050405020304" pitchFamily="18" charset="0"/>
                <a:cs typeface="Times New Roman" panose="02020603050405020304" pitchFamily="18" charset="0"/>
              </a:rPr>
              <a:t>Transformationali</a:t>
            </a:r>
            <a:r>
              <a:rPr lang="cs-CZ" altLang="cs-CZ" sz="2400" b="1" dirty="0" smtClean="0">
                <a:latin typeface="Times New Roman" panose="02020603050405020304" pitchFamily="18" charset="0"/>
                <a:cs typeface="Times New Roman" panose="02020603050405020304" pitchFamily="18" charset="0"/>
              </a:rPr>
              <a:t>s</a:t>
            </a:r>
            <a:r>
              <a:rPr lang="en-US" altLang="cs-CZ" sz="2400" b="1" dirty="0" smtClean="0">
                <a:latin typeface="Times New Roman" panose="02020603050405020304" pitchFamily="18" charset="0"/>
                <a:cs typeface="Times New Roman" panose="02020603050405020304" pitchFamily="18" charset="0"/>
              </a:rPr>
              <a:t>m</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sees the process of globalization as bringing about changes in both the power of countries and companies and in national characteristics and culture.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Privatization</a:t>
            </a:r>
            <a:r>
              <a:rPr lang="en-US" altLang="cs-CZ" sz="2400" dirty="0">
                <a:latin typeface="Times New Roman" panose="02020603050405020304" pitchFamily="18" charset="0"/>
                <a:cs typeface="Times New Roman" panose="02020603050405020304" pitchFamily="18" charset="0"/>
              </a:rPr>
              <a:t> – privatization means allowing the private sector to set up more and more of such industries as were previously reserved for public sector. Under it, existing companies of the public sector are either wholly or partially sold to private sector. Privatization of industries means opening the gates of public sector to private sector.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351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to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Defenders</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business organizations operate in generally placid environments. They do not actively search for new opportunities, but concentrate on maximizing the efficiency of their existing operations</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Prospectors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are attracted to turbulent environments. They are constantly experimenting with novel responses to the environment. They thrive on change and uncertainty, but pay little attention to efficiency</a:t>
            </a:r>
            <a:r>
              <a:rPr lang="en-US" altLang="cs-CZ" sz="2400" dirty="0" smtClean="0">
                <a:solidFill>
                  <a:prstClr val="black"/>
                </a:solidFill>
                <a:latin typeface="Times New Roman" panose="02020603050405020304" pitchFamily="18" charset="0"/>
                <a:cs typeface="Times New Roman" panose="02020603050405020304" pitchFamily="18" charset="0"/>
              </a:rPr>
              <a:t>.</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Analyzers</a:t>
            </a:r>
            <a:r>
              <a:rPr lang="en-US" altLang="cs-CZ" sz="2400" b="1" i="1"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 business organizations are successful poachers. They watch competitors for new ideas and adopt the successful ones. </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Reactors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make adjustments to their strategy when forced to</a:t>
            </a:r>
            <a:r>
              <a:rPr lang="cs-CZ" altLang="cs-CZ" sz="2400"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do so by environmental pressures. They are prepared to change, but they are even more market followers than the analyzers.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4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2543"/>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Definition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Significance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study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Interaction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between</a:t>
            </a:r>
            <a:r>
              <a:rPr lang="cs-CZ" altLang="cs-CZ" sz="2400" dirty="0" smtClean="0">
                <a:solidFill>
                  <a:srgbClr val="006666"/>
                </a:solidFill>
                <a:latin typeface="Times New Roman" panose="02020603050405020304" pitchFamily="18" charset="0"/>
                <a:cs typeface="Times New Roman" panose="02020603050405020304" pitchFamily="18" charset="0"/>
              </a:rPr>
              <a:t> business and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Characteristics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fo</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Typology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Conceptualizing</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Components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Environmental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factors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Changes</a:t>
            </a:r>
            <a:r>
              <a:rPr lang="cs-CZ" altLang="cs-CZ" sz="2400" dirty="0" smtClean="0">
                <a:solidFill>
                  <a:srgbClr val="006666"/>
                </a:solidFill>
                <a:latin typeface="Times New Roman" panose="02020603050405020304" pitchFamily="18" charset="0"/>
                <a:cs typeface="Times New Roman" panose="02020603050405020304" pitchFamily="18" charset="0"/>
              </a:rPr>
              <a:t> in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Responses</a:t>
            </a:r>
            <a:r>
              <a:rPr lang="cs-CZ" altLang="cs-CZ" sz="2400" dirty="0" smtClean="0">
                <a:solidFill>
                  <a:srgbClr val="006666"/>
                </a:solidFill>
                <a:latin typeface="Times New Roman" panose="02020603050405020304" pitchFamily="18" charset="0"/>
                <a:cs typeface="Times New Roman" panose="02020603050405020304" pitchFamily="18" charset="0"/>
              </a:rPr>
              <a:t> to </a:t>
            </a:r>
            <a:r>
              <a:rPr lang="cs-CZ" altLang="cs-CZ" sz="2400" dirty="0" err="1" smtClean="0">
                <a:solidFill>
                  <a:srgbClr val="006666"/>
                </a:solidFill>
                <a:latin typeface="Times New Roman" panose="02020603050405020304" pitchFamily="18" charset="0"/>
                <a:cs typeface="Times New Roman" panose="02020603050405020304" pitchFamily="18" charset="0"/>
              </a:rPr>
              <a:t>the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changes</a:t>
            </a:r>
            <a:r>
              <a:rPr lang="cs-CZ" altLang="cs-CZ" sz="2400" dirty="0" smtClean="0">
                <a:solidFill>
                  <a:srgbClr val="006666"/>
                </a:solidFill>
                <a:latin typeface="Times New Roman" panose="02020603050405020304" pitchFamily="18" charset="0"/>
                <a:cs typeface="Times New Roman" panose="02020603050405020304" pitchFamily="18" charset="0"/>
              </a:rPr>
              <a:t> in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becomes more turbulent and unpredictable. It is important to understand the complexity of the business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Understanding of business environment is vital for people or practitioners who wish to gain a fuller understanding of both the context in which business decisions are taken and the major influences in those decisions.</a:t>
            </a:r>
          </a:p>
        </p:txBody>
      </p:sp>
    </p:spTree>
    <p:extLst>
      <p:ext uri="{BB962C8B-B14F-4D97-AF65-F5344CB8AC3E}">
        <p14:creationId xmlns:p14="http://schemas.microsoft.com/office/powerpoint/2010/main" val="17794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is anything outside which may affect an organization´s present or future activities (Kew and </a:t>
            </a:r>
            <a:r>
              <a:rPr lang="en-US" altLang="cs-CZ" sz="2400" dirty="0" err="1">
                <a:latin typeface="Times New Roman" panose="02020603050405020304" pitchFamily="18" charset="0"/>
                <a:cs typeface="Times New Roman" panose="02020603050405020304" pitchFamily="18" charset="0"/>
              </a:rPr>
              <a:t>Stredwick</a:t>
            </a:r>
            <a:r>
              <a:rPr lang="en-US" altLang="cs-CZ" sz="2400" dirty="0">
                <a:latin typeface="Times New Roman" panose="02020603050405020304" pitchFamily="18" charset="0"/>
                <a:cs typeface="Times New Roman" panose="02020603050405020304" pitchFamily="18" charset="0"/>
              </a:rPr>
              <a:t> 2005, 1).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may be seen as presenting a range of threats and opportunities (</a:t>
            </a:r>
            <a:r>
              <a:rPr lang="en-US" altLang="cs-CZ" sz="2400" dirty="0" err="1">
                <a:solidFill>
                  <a:prstClr val="black"/>
                </a:solidFill>
                <a:latin typeface="Times New Roman" panose="02020603050405020304" pitchFamily="18" charset="0"/>
                <a:cs typeface="Times New Roman" panose="02020603050405020304" pitchFamily="18" charset="0"/>
              </a:rPr>
              <a:t>Wetherly</a:t>
            </a:r>
            <a:r>
              <a:rPr lang="en-US" altLang="cs-CZ" sz="2400" dirty="0">
                <a:solidFill>
                  <a:prstClr val="black"/>
                </a:solidFill>
                <a:latin typeface="Times New Roman" panose="02020603050405020304" pitchFamily="18" charset="0"/>
                <a:cs typeface="Times New Roman" panose="02020603050405020304" pitchFamily="18" charset="0"/>
              </a:rPr>
              <a:t> and Otter 2014, 21).</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comprises a wide range of influences which affect business activity in a variety of ways and which can impinge not only on the transformation process itself, but also on the process of resource acquisition and on the creation and consumption of output (Worthington and Britton 2009, 5).</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Environment of business organization consists of the actors and forces that affect organization´s ability to build and maintain successful relationships with customers (Kotler and Armstrong</a:t>
            </a:r>
            <a:r>
              <a:rPr lang="cs-CZ" altLang="cs-CZ" sz="2400" dirty="0">
                <a:solidFill>
                  <a:prstClr val="black"/>
                </a:solidFill>
                <a:latin typeface="Times New Roman" panose="02020603050405020304" pitchFamily="18" charset="0"/>
                <a:cs typeface="Times New Roman" panose="02020603050405020304" pitchFamily="18" charset="0"/>
              </a:rPr>
              <a:t> 2010</a:t>
            </a:r>
            <a:r>
              <a:rPr lang="en-US" altLang="cs-CZ" sz="2400" dirty="0">
                <a:solidFill>
                  <a:prstClr val="black"/>
                </a:solidFill>
                <a:latin typeface="Times New Roman" panose="02020603050405020304" pitchFamily="18" charset="0"/>
                <a:cs typeface="Times New Roman" panose="02020603050405020304" pitchFamily="18" charset="0"/>
              </a:rPr>
              <a:t>, 90)</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Wilson (1992) argues that the business environment may be viewed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 objective fact, a clear, measurable and definable reality.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subjective fact, its particular characteristics being dependent on individuals´ interpretation and perceptions.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Enacted, where the division between organization and environment is not clear and where the environment is created and defined by individuals.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0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35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Significance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Study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frame policies,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ensure optimum utilization of resources,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analyze competitors´ strategies and formulate counter-measures,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keep business dynamic and innovative,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provide input for decision-making,</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strengths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weaknesses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opportunities available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threats posed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know the internal environment,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market conditions,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international events and their impact on business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1973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Interaction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between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and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Responsiveness</a:t>
            </a:r>
            <a:r>
              <a:rPr lang="en-US" altLang="cs-CZ" sz="24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must be able to respond effectively to factors in their environment that affect them.</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Successful organizations will be those that are able to deal effectively with these factors as well as or better than its competitors.</a:t>
            </a: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Influence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Success of organization may also depend on the ability to influence the environment in which it operates to its own advantage.</a:t>
            </a:r>
          </a:p>
          <a:p>
            <a:pPr marL="1085850" lvl="1" indent="-342900" algn="just">
              <a:spcBef>
                <a:spcPct val="0"/>
              </a:spcBef>
              <a:defRPr/>
            </a:pPr>
            <a:endParaRPr lang="en-US" altLang="cs-CZ" dirty="0">
              <a:solidFill>
                <a:prstClr val="black"/>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Choice</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Organizations may be able to choose a favorable environment in which to operate by making decision as for the location of their entrepreneurial activities.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68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62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Characteristics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Business environment as an „open system“ </a:t>
            </a:r>
            <a:r>
              <a:rPr lang="en-US"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organization is in constant interaction with its environment</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Interaction between the internal and external environments </a:t>
            </a:r>
            <a:r>
              <a:rPr lang="en-US" altLang="cs-CZ" sz="2400" dirty="0">
                <a:latin typeface="Times New Roman" panose="02020603050405020304" pitchFamily="18" charset="0"/>
                <a:cs typeface="Times New Roman" panose="02020603050405020304" pitchFamily="18" charset="0"/>
              </a:rPr>
              <a:t>– various external influences affecting organizations are also frequently interrelated</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The complexity of business environment </a:t>
            </a:r>
            <a:r>
              <a:rPr lang="en-US" altLang="cs-CZ" sz="2400" dirty="0">
                <a:latin typeface="Times New Roman" panose="02020603050405020304" pitchFamily="18" charset="0"/>
                <a:cs typeface="Times New Roman" panose="02020603050405020304" pitchFamily="18" charset="0"/>
              </a:rPr>
              <a:t>– external and internal influences are almost infinite in number and variety and no study could hope to consider them all</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Environmental volatility and change </a:t>
            </a:r>
            <a:r>
              <a:rPr lang="en-US" altLang="cs-CZ" sz="2400" dirty="0">
                <a:latin typeface="Times New Roman" panose="02020603050405020304" pitchFamily="18" charset="0"/>
                <a:cs typeface="Times New Roman" panose="02020603050405020304" pitchFamily="18" charset="0"/>
              </a:rPr>
              <a:t>– the business environment is further complicated by the tendency towards environmental change. This volatility may be particularly prevalent in some areas or in some markets or in some types of industry or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3072</Words>
  <Application>Microsoft Office PowerPoint</Application>
  <PresentationFormat>Širokoúhlá obrazovka</PresentationFormat>
  <Paragraphs>284</Paragraphs>
  <Slides>28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28</vt:i4>
      </vt:variant>
    </vt:vector>
  </HeadingPairs>
  <TitlesOfParts>
    <vt:vector size="35" baseType="lpstr">
      <vt:lpstr>Arial</vt:lpstr>
      <vt:lpstr>Calibri</vt:lpstr>
      <vt:lpstr>Calibri Light</vt:lpstr>
      <vt:lpstr>Enriqueta</vt:lpstr>
      <vt:lpstr>Symbol</vt:lpstr>
      <vt:lpstr>Times New Roman</vt:lpstr>
      <vt:lpstr>Motiv Office</vt:lpstr>
      <vt:lpstr>Business Environment</vt:lpstr>
      <vt:lpstr>Requirements on Students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112</cp:revision>
  <dcterms:created xsi:type="dcterms:W3CDTF">2016-11-25T20:36:16Z</dcterms:created>
  <dcterms:modified xsi:type="dcterms:W3CDTF">2022-02-17T20:44:08Z</dcterms:modified>
</cp:coreProperties>
</file>