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331" r:id="rId4"/>
    <p:sldId id="328" r:id="rId5"/>
    <p:sldId id="329" r:id="rId6"/>
    <p:sldId id="330" r:id="rId7"/>
    <p:sldId id="327" r:id="rId8"/>
    <p:sldId id="305" r:id="rId9"/>
    <p:sldId id="306" r:id="rId10"/>
    <p:sldId id="307" r:id="rId11"/>
    <p:sldId id="308" r:id="rId12"/>
    <p:sldId id="313" r:id="rId13"/>
    <p:sldId id="309" r:id="rId14"/>
    <p:sldId id="310" r:id="rId15"/>
    <p:sldId id="311" r:id="rId16"/>
    <p:sldId id="314" r:id="rId17"/>
    <p:sldId id="312" r:id="rId18"/>
    <p:sldId id="315" r:id="rId19"/>
    <p:sldId id="316" r:id="rId20"/>
    <p:sldId id="317" r:id="rId21"/>
    <p:sldId id="318" r:id="rId22"/>
    <p:sldId id="319" r:id="rId23"/>
    <p:sldId id="320" r:id="rId24"/>
    <p:sldId id="321" r:id="rId25"/>
    <p:sldId id="322" r:id="rId26"/>
    <p:sldId id="323" r:id="rId27"/>
    <p:sldId id="258" r:id="rId28"/>
    <p:sldId id="325" r:id="rId29"/>
    <p:sldId id="326" r:id="rId30"/>
    <p:sldId id="324" r:id="rId31"/>
    <p:sldId id="304" r:id="rId32"/>
    <p:sldId id="303" r:id="rId33"/>
    <p:sldId id="301" r:id="rId34"/>
    <p:sldId id="30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E7BF3DAD-2AF3-47C9-8563-BD1567CF4C8B}">
          <p14:sldIdLst>
            <p14:sldId id="256"/>
            <p14:sldId id="257"/>
            <p14:sldId id="331"/>
            <p14:sldId id="328"/>
            <p14:sldId id="329"/>
            <p14:sldId id="330"/>
            <p14:sldId id="327"/>
            <p14:sldId id="305"/>
          </p14:sldIdLst>
        </p14:section>
        <p14:section name="Oddíl bez názvu" id="{C4A0E06C-195D-4B98-8DCF-78C03E4A0942}">
          <p14:sldIdLst>
            <p14:sldId id="306"/>
            <p14:sldId id="307"/>
            <p14:sldId id="308"/>
            <p14:sldId id="313"/>
            <p14:sldId id="309"/>
            <p14:sldId id="310"/>
            <p14:sldId id="311"/>
            <p14:sldId id="314"/>
            <p14:sldId id="312"/>
            <p14:sldId id="315"/>
            <p14:sldId id="316"/>
            <p14:sldId id="317"/>
            <p14:sldId id="318"/>
            <p14:sldId id="319"/>
            <p14:sldId id="320"/>
            <p14:sldId id="321"/>
            <p14:sldId id="322"/>
            <p14:sldId id="323"/>
            <p14:sldId id="258"/>
            <p14:sldId id="325"/>
            <p14:sldId id="326"/>
            <p14:sldId id="324"/>
            <p14:sldId id="304"/>
            <p14:sldId id="303"/>
            <p14:sldId id="301"/>
            <p14:sldId id="30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2397" autoAdjust="0"/>
  </p:normalViewPr>
  <p:slideViewPr>
    <p:cSldViewPr snapToGrid="0">
      <p:cViewPr varScale="1">
        <p:scale>
          <a:sx n="71" d="100"/>
          <a:sy n="71" d="100"/>
        </p:scale>
        <p:origin x="109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EC2091-FD6B-4E8A-AC87-0E08255A38FE}" type="datetimeFigureOut">
              <a:rPr lang="en-GB" smtClean="0"/>
              <a:t>25/04/2022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B588A3-4746-4419-A5AD-079D6C518B03}" type="slidenum">
              <a:rPr lang="en-GB" smtClean="0"/>
              <a:t>‹#›</a:t>
            </a:fld>
            <a:endParaRPr lang="en-GB"/>
          </a:p>
        </p:txBody>
      </p:sp>
    </p:spTree>
    <p:extLst>
      <p:ext uri="{BB962C8B-B14F-4D97-AF65-F5344CB8AC3E}">
        <p14:creationId xmlns:p14="http://schemas.microsoft.com/office/powerpoint/2010/main" val="2913872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5C009-72BC-400C-B9E2-0FE064DC77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2CE62A-83E3-4277-802A-A36BC7E85A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04DD039-095B-4FE9-9625-08F5607527A5}"/>
              </a:ext>
            </a:extLst>
          </p:cNvPr>
          <p:cNvSpPr>
            <a:spLocks noGrp="1"/>
          </p:cNvSpPr>
          <p:nvPr>
            <p:ph type="dt" sz="half" idx="10"/>
          </p:nvPr>
        </p:nvSpPr>
        <p:spPr/>
        <p:txBody>
          <a:bodyPr/>
          <a:lstStyle/>
          <a:p>
            <a:fld id="{63FA3A90-C842-41CB-B04C-92D0ABA85A86}" type="datetimeFigureOut">
              <a:rPr lang="en-US" smtClean="0"/>
              <a:t>4/25/2022</a:t>
            </a:fld>
            <a:endParaRPr lang="en-US"/>
          </a:p>
        </p:txBody>
      </p:sp>
      <p:sp>
        <p:nvSpPr>
          <p:cNvPr id="5" name="Footer Placeholder 4">
            <a:extLst>
              <a:ext uri="{FF2B5EF4-FFF2-40B4-BE49-F238E27FC236}">
                <a16:creationId xmlns:a16="http://schemas.microsoft.com/office/drawing/2014/main" id="{CA3E0E6C-B6CB-4E52-8447-5A72529F85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F92EF8-FD2F-49BC-BD04-D0A3D35FEB55}"/>
              </a:ext>
            </a:extLst>
          </p:cNvPr>
          <p:cNvSpPr>
            <a:spLocks noGrp="1"/>
          </p:cNvSpPr>
          <p:nvPr>
            <p:ph type="sldNum" sz="quarter" idx="12"/>
          </p:nvPr>
        </p:nvSpPr>
        <p:spPr/>
        <p:txBody>
          <a:bodyPr/>
          <a:lstStyle/>
          <a:p>
            <a:fld id="{855ADAFF-5707-4A45-979C-2428D2FC91FB}" type="slidenum">
              <a:rPr lang="en-US" smtClean="0"/>
              <a:t>‹#›</a:t>
            </a:fld>
            <a:endParaRPr lang="en-US"/>
          </a:p>
        </p:txBody>
      </p:sp>
    </p:spTree>
    <p:extLst>
      <p:ext uri="{BB962C8B-B14F-4D97-AF65-F5344CB8AC3E}">
        <p14:creationId xmlns:p14="http://schemas.microsoft.com/office/powerpoint/2010/main" val="3960875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14161-E591-45F9-B02D-09B134996A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572375-6986-4D0E-AB65-481D61FB6E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08F182-2DFC-424E-BF98-7B444D22819D}"/>
              </a:ext>
            </a:extLst>
          </p:cNvPr>
          <p:cNvSpPr>
            <a:spLocks noGrp="1"/>
          </p:cNvSpPr>
          <p:nvPr>
            <p:ph type="dt" sz="half" idx="10"/>
          </p:nvPr>
        </p:nvSpPr>
        <p:spPr/>
        <p:txBody>
          <a:bodyPr/>
          <a:lstStyle/>
          <a:p>
            <a:fld id="{63FA3A90-C842-41CB-B04C-92D0ABA85A86}" type="datetimeFigureOut">
              <a:rPr lang="en-US" smtClean="0"/>
              <a:t>4/25/2022</a:t>
            </a:fld>
            <a:endParaRPr lang="en-US"/>
          </a:p>
        </p:txBody>
      </p:sp>
      <p:sp>
        <p:nvSpPr>
          <p:cNvPr id="5" name="Footer Placeholder 4">
            <a:extLst>
              <a:ext uri="{FF2B5EF4-FFF2-40B4-BE49-F238E27FC236}">
                <a16:creationId xmlns:a16="http://schemas.microsoft.com/office/drawing/2014/main" id="{57786B62-B562-4A62-9E35-ACAF132B76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96B717-4F57-432D-BE73-035198A19D24}"/>
              </a:ext>
            </a:extLst>
          </p:cNvPr>
          <p:cNvSpPr>
            <a:spLocks noGrp="1"/>
          </p:cNvSpPr>
          <p:nvPr>
            <p:ph type="sldNum" sz="quarter" idx="12"/>
          </p:nvPr>
        </p:nvSpPr>
        <p:spPr/>
        <p:txBody>
          <a:bodyPr/>
          <a:lstStyle/>
          <a:p>
            <a:fld id="{855ADAFF-5707-4A45-979C-2428D2FC91FB}" type="slidenum">
              <a:rPr lang="en-US" smtClean="0"/>
              <a:t>‹#›</a:t>
            </a:fld>
            <a:endParaRPr lang="en-US"/>
          </a:p>
        </p:txBody>
      </p:sp>
    </p:spTree>
    <p:extLst>
      <p:ext uri="{BB962C8B-B14F-4D97-AF65-F5344CB8AC3E}">
        <p14:creationId xmlns:p14="http://schemas.microsoft.com/office/powerpoint/2010/main" val="2518067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2B3336-6D37-422D-B0EF-9B32817303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6AD5F7B-538D-49F5-84EF-3269B15B04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116778-5FF5-47E5-B333-1D688F5EF966}"/>
              </a:ext>
            </a:extLst>
          </p:cNvPr>
          <p:cNvSpPr>
            <a:spLocks noGrp="1"/>
          </p:cNvSpPr>
          <p:nvPr>
            <p:ph type="dt" sz="half" idx="10"/>
          </p:nvPr>
        </p:nvSpPr>
        <p:spPr/>
        <p:txBody>
          <a:bodyPr/>
          <a:lstStyle/>
          <a:p>
            <a:fld id="{63FA3A90-C842-41CB-B04C-92D0ABA85A86}" type="datetimeFigureOut">
              <a:rPr lang="en-US" smtClean="0"/>
              <a:t>4/25/2022</a:t>
            </a:fld>
            <a:endParaRPr lang="en-US"/>
          </a:p>
        </p:txBody>
      </p:sp>
      <p:sp>
        <p:nvSpPr>
          <p:cNvPr id="5" name="Footer Placeholder 4">
            <a:extLst>
              <a:ext uri="{FF2B5EF4-FFF2-40B4-BE49-F238E27FC236}">
                <a16:creationId xmlns:a16="http://schemas.microsoft.com/office/drawing/2014/main" id="{953D2AE9-660E-4D6C-B21D-D044017385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69CC5F-4E93-42D3-82FC-0C023BCD0A28}"/>
              </a:ext>
            </a:extLst>
          </p:cNvPr>
          <p:cNvSpPr>
            <a:spLocks noGrp="1"/>
          </p:cNvSpPr>
          <p:nvPr>
            <p:ph type="sldNum" sz="quarter" idx="12"/>
          </p:nvPr>
        </p:nvSpPr>
        <p:spPr/>
        <p:txBody>
          <a:bodyPr/>
          <a:lstStyle/>
          <a:p>
            <a:fld id="{855ADAFF-5707-4A45-979C-2428D2FC91FB}" type="slidenum">
              <a:rPr lang="en-US" smtClean="0"/>
              <a:t>‹#›</a:t>
            </a:fld>
            <a:endParaRPr lang="en-US"/>
          </a:p>
        </p:txBody>
      </p:sp>
    </p:spTree>
    <p:extLst>
      <p:ext uri="{BB962C8B-B14F-4D97-AF65-F5344CB8AC3E}">
        <p14:creationId xmlns:p14="http://schemas.microsoft.com/office/powerpoint/2010/main" val="1613841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0EFE7-D3A3-4438-B9DD-5B48C2850C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EA7BE6-48EB-44DF-A573-762414C291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897B2D-9772-48B0-99E5-FCCA3A7A96B2}"/>
              </a:ext>
            </a:extLst>
          </p:cNvPr>
          <p:cNvSpPr>
            <a:spLocks noGrp="1"/>
          </p:cNvSpPr>
          <p:nvPr>
            <p:ph type="dt" sz="half" idx="10"/>
          </p:nvPr>
        </p:nvSpPr>
        <p:spPr/>
        <p:txBody>
          <a:bodyPr/>
          <a:lstStyle/>
          <a:p>
            <a:fld id="{63FA3A90-C842-41CB-B04C-92D0ABA85A86}" type="datetimeFigureOut">
              <a:rPr lang="en-US" smtClean="0"/>
              <a:t>4/25/2022</a:t>
            </a:fld>
            <a:endParaRPr lang="en-US"/>
          </a:p>
        </p:txBody>
      </p:sp>
      <p:sp>
        <p:nvSpPr>
          <p:cNvPr id="5" name="Footer Placeholder 4">
            <a:extLst>
              <a:ext uri="{FF2B5EF4-FFF2-40B4-BE49-F238E27FC236}">
                <a16:creationId xmlns:a16="http://schemas.microsoft.com/office/drawing/2014/main" id="{C0E4F932-9648-4854-B6D2-5FC779B0EF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BB9AB0-7D5E-4824-96EF-60665472FA2F}"/>
              </a:ext>
            </a:extLst>
          </p:cNvPr>
          <p:cNvSpPr>
            <a:spLocks noGrp="1"/>
          </p:cNvSpPr>
          <p:nvPr>
            <p:ph type="sldNum" sz="quarter" idx="12"/>
          </p:nvPr>
        </p:nvSpPr>
        <p:spPr/>
        <p:txBody>
          <a:bodyPr/>
          <a:lstStyle/>
          <a:p>
            <a:fld id="{855ADAFF-5707-4A45-979C-2428D2FC91FB}" type="slidenum">
              <a:rPr lang="en-US" smtClean="0"/>
              <a:t>‹#›</a:t>
            </a:fld>
            <a:endParaRPr lang="en-US"/>
          </a:p>
        </p:txBody>
      </p:sp>
    </p:spTree>
    <p:extLst>
      <p:ext uri="{BB962C8B-B14F-4D97-AF65-F5344CB8AC3E}">
        <p14:creationId xmlns:p14="http://schemas.microsoft.com/office/powerpoint/2010/main" val="3344564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2BDB7-4CEE-470B-908B-CB2613EA8C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577E62-598F-4EEB-805E-D1E120FF0E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A041D4-47CA-4F6F-8364-A7D9CBC7D3B0}"/>
              </a:ext>
            </a:extLst>
          </p:cNvPr>
          <p:cNvSpPr>
            <a:spLocks noGrp="1"/>
          </p:cNvSpPr>
          <p:nvPr>
            <p:ph type="dt" sz="half" idx="10"/>
          </p:nvPr>
        </p:nvSpPr>
        <p:spPr/>
        <p:txBody>
          <a:bodyPr/>
          <a:lstStyle/>
          <a:p>
            <a:fld id="{63FA3A90-C842-41CB-B04C-92D0ABA85A86}" type="datetimeFigureOut">
              <a:rPr lang="en-US" smtClean="0"/>
              <a:t>4/25/2022</a:t>
            </a:fld>
            <a:endParaRPr lang="en-US"/>
          </a:p>
        </p:txBody>
      </p:sp>
      <p:sp>
        <p:nvSpPr>
          <p:cNvPr id="5" name="Footer Placeholder 4">
            <a:extLst>
              <a:ext uri="{FF2B5EF4-FFF2-40B4-BE49-F238E27FC236}">
                <a16:creationId xmlns:a16="http://schemas.microsoft.com/office/drawing/2014/main" id="{E3CEB398-5372-4463-9280-FFE13B866A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E35D91-964F-4FAD-A0EE-91C9AAC32587}"/>
              </a:ext>
            </a:extLst>
          </p:cNvPr>
          <p:cNvSpPr>
            <a:spLocks noGrp="1"/>
          </p:cNvSpPr>
          <p:nvPr>
            <p:ph type="sldNum" sz="quarter" idx="12"/>
          </p:nvPr>
        </p:nvSpPr>
        <p:spPr/>
        <p:txBody>
          <a:bodyPr/>
          <a:lstStyle/>
          <a:p>
            <a:fld id="{855ADAFF-5707-4A45-979C-2428D2FC91FB}" type="slidenum">
              <a:rPr lang="en-US" smtClean="0"/>
              <a:t>‹#›</a:t>
            </a:fld>
            <a:endParaRPr lang="en-US"/>
          </a:p>
        </p:txBody>
      </p:sp>
    </p:spTree>
    <p:extLst>
      <p:ext uri="{BB962C8B-B14F-4D97-AF65-F5344CB8AC3E}">
        <p14:creationId xmlns:p14="http://schemas.microsoft.com/office/powerpoint/2010/main" val="2085331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259BB-B070-4D3F-AEEA-0D12976709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F78393-CC5D-4EBB-80EA-4788544E51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717972-D5F6-420C-858F-9545C27EF9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2A0232-3EFE-4B19-92D0-3B49DDE16D85}"/>
              </a:ext>
            </a:extLst>
          </p:cNvPr>
          <p:cNvSpPr>
            <a:spLocks noGrp="1"/>
          </p:cNvSpPr>
          <p:nvPr>
            <p:ph type="dt" sz="half" idx="10"/>
          </p:nvPr>
        </p:nvSpPr>
        <p:spPr/>
        <p:txBody>
          <a:bodyPr/>
          <a:lstStyle/>
          <a:p>
            <a:fld id="{63FA3A90-C842-41CB-B04C-92D0ABA85A86}" type="datetimeFigureOut">
              <a:rPr lang="en-US" smtClean="0"/>
              <a:t>4/25/2022</a:t>
            </a:fld>
            <a:endParaRPr lang="en-US"/>
          </a:p>
        </p:txBody>
      </p:sp>
      <p:sp>
        <p:nvSpPr>
          <p:cNvPr id="6" name="Footer Placeholder 5">
            <a:extLst>
              <a:ext uri="{FF2B5EF4-FFF2-40B4-BE49-F238E27FC236}">
                <a16:creationId xmlns:a16="http://schemas.microsoft.com/office/drawing/2014/main" id="{C32598C8-B0AF-4B72-908F-5EF0093475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304623-6DD4-4B1D-9B66-DCEEE6AF0099}"/>
              </a:ext>
            </a:extLst>
          </p:cNvPr>
          <p:cNvSpPr>
            <a:spLocks noGrp="1"/>
          </p:cNvSpPr>
          <p:nvPr>
            <p:ph type="sldNum" sz="quarter" idx="12"/>
          </p:nvPr>
        </p:nvSpPr>
        <p:spPr/>
        <p:txBody>
          <a:bodyPr/>
          <a:lstStyle/>
          <a:p>
            <a:fld id="{855ADAFF-5707-4A45-979C-2428D2FC91FB}" type="slidenum">
              <a:rPr lang="en-US" smtClean="0"/>
              <a:t>‹#›</a:t>
            </a:fld>
            <a:endParaRPr lang="en-US"/>
          </a:p>
        </p:txBody>
      </p:sp>
    </p:spTree>
    <p:extLst>
      <p:ext uri="{BB962C8B-B14F-4D97-AF65-F5344CB8AC3E}">
        <p14:creationId xmlns:p14="http://schemas.microsoft.com/office/powerpoint/2010/main" val="1619568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FF144-2600-4E01-B215-F842D381B2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88D824-7974-4159-BC0F-2BD4B5711A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EB0484-2250-4348-B178-9E9EB3CC34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2E6076-B5E1-4588-AC68-F8E28C4AD0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CF3CAF-4CD7-4580-9C78-5DA345B8C44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F75405-F873-4492-9032-CF0AE542E1EC}"/>
              </a:ext>
            </a:extLst>
          </p:cNvPr>
          <p:cNvSpPr>
            <a:spLocks noGrp="1"/>
          </p:cNvSpPr>
          <p:nvPr>
            <p:ph type="dt" sz="half" idx="10"/>
          </p:nvPr>
        </p:nvSpPr>
        <p:spPr/>
        <p:txBody>
          <a:bodyPr/>
          <a:lstStyle/>
          <a:p>
            <a:fld id="{63FA3A90-C842-41CB-B04C-92D0ABA85A86}" type="datetimeFigureOut">
              <a:rPr lang="en-US" smtClean="0"/>
              <a:t>4/25/2022</a:t>
            </a:fld>
            <a:endParaRPr lang="en-US"/>
          </a:p>
        </p:txBody>
      </p:sp>
      <p:sp>
        <p:nvSpPr>
          <p:cNvPr id="8" name="Footer Placeholder 7">
            <a:extLst>
              <a:ext uri="{FF2B5EF4-FFF2-40B4-BE49-F238E27FC236}">
                <a16:creationId xmlns:a16="http://schemas.microsoft.com/office/drawing/2014/main" id="{5795C893-7702-48C3-B236-389CA23864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A3F1F8-02A5-46D8-B390-44B9E0A860F1}"/>
              </a:ext>
            </a:extLst>
          </p:cNvPr>
          <p:cNvSpPr>
            <a:spLocks noGrp="1"/>
          </p:cNvSpPr>
          <p:nvPr>
            <p:ph type="sldNum" sz="quarter" idx="12"/>
          </p:nvPr>
        </p:nvSpPr>
        <p:spPr/>
        <p:txBody>
          <a:bodyPr/>
          <a:lstStyle/>
          <a:p>
            <a:fld id="{855ADAFF-5707-4A45-979C-2428D2FC91FB}" type="slidenum">
              <a:rPr lang="en-US" smtClean="0"/>
              <a:t>‹#›</a:t>
            </a:fld>
            <a:endParaRPr lang="en-US"/>
          </a:p>
        </p:txBody>
      </p:sp>
    </p:spTree>
    <p:extLst>
      <p:ext uri="{BB962C8B-B14F-4D97-AF65-F5344CB8AC3E}">
        <p14:creationId xmlns:p14="http://schemas.microsoft.com/office/powerpoint/2010/main" val="551269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1D4EC-2C1E-4C21-A015-27E9C7F3D78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12FBD2-DF96-4EFB-BA29-4C9E0255185C}"/>
              </a:ext>
            </a:extLst>
          </p:cNvPr>
          <p:cNvSpPr>
            <a:spLocks noGrp="1"/>
          </p:cNvSpPr>
          <p:nvPr>
            <p:ph type="dt" sz="half" idx="10"/>
          </p:nvPr>
        </p:nvSpPr>
        <p:spPr/>
        <p:txBody>
          <a:bodyPr/>
          <a:lstStyle/>
          <a:p>
            <a:fld id="{63FA3A90-C842-41CB-B04C-92D0ABA85A86}" type="datetimeFigureOut">
              <a:rPr lang="en-US" smtClean="0"/>
              <a:t>4/25/2022</a:t>
            </a:fld>
            <a:endParaRPr lang="en-US"/>
          </a:p>
        </p:txBody>
      </p:sp>
      <p:sp>
        <p:nvSpPr>
          <p:cNvPr id="4" name="Footer Placeholder 3">
            <a:extLst>
              <a:ext uri="{FF2B5EF4-FFF2-40B4-BE49-F238E27FC236}">
                <a16:creationId xmlns:a16="http://schemas.microsoft.com/office/drawing/2014/main" id="{F1474805-F245-4266-847A-3AF885FE8D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E80E35-B954-4ED4-A181-77CDDCBBF3C1}"/>
              </a:ext>
            </a:extLst>
          </p:cNvPr>
          <p:cNvSpPr>
            <a:spLocks noGrp="1"/>
          </p:cNvSpPr>
          <p:nvPr>
            <p:ph type="sldNum" sz="quarter" idx="12"/>
          </p:nvPr>
        </p:nvSpPr>
        <p:spPr/>
        <p:txBody>
          <a:bodyPr/>
          <a:lstStyle/>
          <a:p>
            <a:fld id="{855ADAFF-5707-4A45-979C-2428D2FC91FB}" type="slidenum">
              <a:rPr lang="en-US" smtClean="0"/>
              <a:t>‹#›</a:t>
            </a:fld>
            <a:endParaRPr lang="en-US"/>
          </a:p>
        </p:txBody>
      </p:sp>
    </p:spTree>
    <p:extLst>
      <p:ext uri="{BB962C8B-B14F-4D97-AF65-F5344CB8AC3E}">
        <p14:creationId xmlns:p14="http://schemas.microsoft.com/office/powerpoint/2010/main" val="1109182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15B30D-494E-4B29-AE5A-48138D4387A8}"/>
              </a:ext>
            </a:extLst>
          </p:cNvPr>
          <p:cNvSpPr>
            <a:spLocks noGrp="1"/>
          </p:cNvSpPr>
          <p:nvPr>
            <p:ph type="dt" sz="half" idx="10"/>
          </p:nvPr>
        </p:nvSpPr>
        <p:spPr/>
        <p:txBody>
          <a:bodyPr/>
          <a:lstStyle/>
          <a:p>
            <a:fld id="{63FA3A90-C842-41CB-B04C-92D0ABA85A86}" type="datetimeFigureOut">
              <a:rPr lang="en-US" smtClean="0"/>
              <a:t>4/25/2022</a:t>
            </a:fld>
            <a:endParaRPr lang="en-US"/>
          </a:p>
        </p:txBody>
      </p:sp>
      <p:sp>
        <p:nvSpPr>
          <p:cNvPr id="3" name="Footer Placeholder 2">
            <a:extLst>
              <a:ext uri="{FF2B5EF4-FFF2-40B4-BE49-F238E27FC236}">
                <a16:creationId xmlns:a16="http://schemas.microsoft.com/office/drawing/2014/main" id="{271FDA72-EA5F-4196-B995-8E24495AFD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671868-FECE-4429-9218-18011539A669}"/>
              </a:ext>
            </a:extLst>
          </p:cNvPr>
          <p:cNvSpPr>
            <a:spLocks noGrp="1"/>
          </p:cNvSpPr>
          <p:nvPr>
            <p:ph type="sldNum" sz="quarter" idx="12"/>
          </p:nvPr>
        </p:nvSpPr>
        <p:spPr/>
        <p:txBody>
          <a:bodyPr/>
          <a:lstStyle/>
          <a:p>
            <a:fld id="{855ADAFF-5707-4A45-979C-2428D2FC91FB}" type="slidenum">
              <a:rPr lang="en-US" smtClean="0"/>
              <a:t>‹#›</a:t>
            </a:fld>
            <a:endParaRPr lang="en-US"/>
          </a:p>
        </p:txBody>
      </p:sp>
    </p:spTree>
    <p:extLst>
      <p:ext uri="{BB962C8B-B14F-4D97-AF65-F5344CB8AC3E}">
        <p14:creationId xmlns:p14="http://schemas.microsoft.com/office/powerpoint/2010/main" val="162771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CD12F-026C-4DD1-8F0A-AD37F6D73A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5868C4-D6AE-4F2B-9684-2216D8020E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A2333A-2918-407E-9CD9-DD7CAA2A0A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D28B0A-0A82-4829-A830-E11C92046675}"/>
              </a:ext>
            </a:extLst>
          </p:cNvPr>
          <p:cNvSpPr>
            <a:spLocks noGrp="1"/>
          </p:cNvSpPr>
          <p:nvPr>
            <p:ph type="dt" sz="half" idx="10"/>
          </p:nvPr>
        </p:nvSpPr>
        <p:spPr/>
        <p:txBody>
          <a:bodyPr/>
          <a:lstStyle/>
          <a:p>
            <a:fld id="{63FA3A90-C842-41CB-B04C-92D0ABA85A86}" type="datetimeFigureOut">
              <a:rPr lang="en-US" smtClean="0"/>
              <a:t>4/25/2022</a:t>
            </a:fld>
            <a:endParaRPr lang="en-US"/>
          </a:p>
        </p:txBody>
      </p:sp>
      <p:sp>
        <p:nvSpPr>
          <p:cNvPr id="6" name="Footer Placeholder 5">
            <a:extLst>
              <a:ext uri="{FF2B5EF4-FFF2-40B4-BE49-F238E27FC236}">
                <a16:creationId xmlns:a16="http://schemas.microsoft.com/office/drawing/2014/main" id="{3730A8DA-F179-44D0-BA8D-830DFFA32B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008208-0159-497F-A3DA-6834B3C6734A}"/>
              </a:ext>
            </a:extLst>
          </p:cNvPr>
          <p:cNvSpPr>
            <a:spLocks noGrp="1"/>
          </p:cNvSpPr>
          <p:nvPr>
            <p:ph type="sldNum" sz="quarter" idx="12"/>
          </p:nvPr>
        </p:nvSpPr>
        <p:spPr/>
        <p:txBody>
          <a:bodyPr/>
          <a:lstStyle/>
          <a:p>
            <a:fld id="{855ADAFF-5707-4A45-979C-2428D2FC91FB}" type="slidenum">
              <a:rPr lang="en-US" smtClean="0"/>
              <a:t>‹#›</a:t>
            </a:fld>
            <a:endParaRPr lang="en-US"/>
          </a:p>
        </p:txBody>
      </p:sp>
    </p:spTree>
    <p:extLst>
      <p:ext uri="{BB962C8B-B14F-4D97-AF65-F5344CB8AC3E}">
        <p14:creationId xmlns:p14="http://schemas.microsoft.com/office/powerpoint/2010/main" val="3662051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2E610-2F32-4F0F-93C6-2B010B0980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066B16-5FB6-4EE2-AD48-9E74117B79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1B17BA-B0E2-413A-98DA-F4FD63A02C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D11819-6B3E-40CB-959D-52FD43AD3FAE}"/>
              </a:ext>
            </a:extLst>
          </p:cNvPr>
          <p:cNvSpPr>
            <a:spLocks noGrp="1"/>
          </p:cNvSpPr>
          <p:nvPr>
            <p:ph type="dt" sz="half" idx="10"/>
          </p:nvPr>
        </p:nvSpPr>
        <p:spPr/>
        <p:txBody>
          <a:bodyPr/>
          <a:lstStyle/>
          <a:p>
            <a:fld id="{63FA3A90-C842-41CB-B04C-92D0ABA85A86}" type="datetimeFigureOut">
              <a:rPr lang="en-US" smtClean="0"/>
              <a:t>4/25/2022</a:t>
            </a:fld>
            <a:endParaRPr lang="en-US"/>
          </a:p>
        </p:txBody>
      </p:sp>
      <p:sp>
        <p:nvSpPr>
          <p:cNvPr id="6" name="Footer Placeholder 5">
            <a:extLst>
              <a:ext uri="{FF2B5EF4-FFF2-40B4-BE49-F238E27FC236}">
                <a16:creationId xmlns:a16="http://schemas.microsoft.com/office/drawing/2014/main" id="{630F1044-BD44-466F-8FED-88C6C85CB9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B2BF6D-6EF2-400E-9D4A-7898C10F6CE9}"/>
              </a:ext>
            </a:extLst>
          </p:cNvPr>
          <p:cNvSpPr>
            <a:spLocks noGrp="1"/>
          </p:cNvSpPr>
          <p:nvPr>
            <p:ph type="sldNum" sz="quarter" idx="12"/>
          </p:nvPr>
        </p:nvSpPr>
        <p:spPr/>
        <p:txBody>
          <a:bodyPr/>
          <a:lstStyle/>
          <a:p>
            <a:fld id="{855ADAFF-5707-4A45-979C-2428D2FC91FB}" type="slidenum">
              <a:rPr lang="en-US" smtClean="0"/>
              <a:t>‹#›</a:t>
            </a:fld>
            <a:endParaRPr lang="en-US"/>
          </a:p>
        </p:txBody>
      </p:sp>
    </p:spTree>
    <p:extLst>
      <p:ext uri="{BB962C8B-B14F-4D97-AF65-F5344CB8AC3E}">
        <p14:creationId xmlns:p14="http://schemas.microsoft.com/office/powerpoint/2010/main" val="3295740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473F86-CEFE-493B-86CC-21FA737F9B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8DC3F0-3478-4D26-A6F6-D2EA99D306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5284DB-6893-46B8-B813-E7F707A1E6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FA3A90-C842-41CB-B04C-92D0ABA85A86}" type="datetimeFigureOut">
              <a:rPr lang="en-US" smtClean="0"/>
              <a:t>4/25/2022</a:t>
            </a:fld>
            <a:endParaRPr lang="en-US"/>
          </a:p>
        </p:txBody>
      </p:sp>
      <p:sp>
        <p:nvSpPr>
          <p:cNvPr id="5" name="Footer Placeholder 4">
            <a:extLst>
              <a:ext uri="{FF2B5EF4-FFF2-40B4-BE49-F238E27FC236}">
                <a16:creationId xmlns:a16="http://schemas.microsoft.com/office/drawing/2014/main" id="{6A962C7E-1B2C-4784-99B1-125468FDBA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5AC5F91-615F-4EA3-A0CD-2BF503C6C6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5ADAFF-5707-4A45-979C-2428D2FC91FB}" type="slidenum">
              <a:rPr lang="en-US" smtClean="0"/>
              <a:t>‹#›</a:t>
            </a:fld>
            <a:endParaRPr lang="en-US"/>
          </a:p>
        </p:txBody>
      </p:sp>
    </p:spTree>
    <p:extLst>
      <p:ext uri="{BB962C8B-B14F-4D97-AF65-F5344CB8AC3E}">
        <p14:creationId xmlns:p14="http://schemas.microsoft.com/office/powerpoint/2010/main" val="2435566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JOlYEzpLDbU"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A44CE9D-26E9-4C97-A310-DAA57AA750E4}"/>
              </a:ext>
            </a:extLst>
          </p:cNvPr>
          <p:cNvSpPr>
            <a:spLocks noGrp="1"/>
          </p:cNvSpPr>
          <p:nvPr>
            <p:ph type="ctrTitle"/>
          </p:nvPr>
        </p:nvSpPr>
        <p:spPr>
          <a:xfrm>
            <a:off x="1524003" y="1999615"/>
            <a:ext cx="9144000" cy="2764028"/>
          </a:xfrm>
        </p:spPr>
        <p:txBody>
          <a:bodyPr anchor="ctr">
            <a:normAutofit fontScale="90000"/>
          </a:bodyPr>
          <a:lstStyle/>
          <a:p>
            <a:r>
              <a:rPr lang="en-GB" sz="7200" dirty="0"/>
              <a:t>Analytical Methods</a:t>
            </a:r>
            <a:br>
              <a:rPr lang="en-GB" sz="7200" dirty="0"/>
            </a:br>
            <a:r>
              <a:rPr lang="en-GB" sz="7200" dirty="0"/>
              <a:t>of Business Environment</a:t>
            </a:r>
            <a:r>
              <a:rPr lang="cs-CZ" sz="7200" dirty="0"/>
              <a:t> 1</a:t>
            </a:r>
            <a:endParaRPr lang="en-GB" sz="7200" dirty="0"/>
          </a:p>
        </p:txBody>
      </p:sp>
      <p:sp>
        <p:nvSpPr>
          <p:cNvPr id="3" name="Subtitle 2">
            <a:extLst>
              <a:ext uri="{FF2B5EF4-FFF2-40B4-BE49-F238E27FC236}">
                <a16:creationId xmlns:a16="http://schemas.microsoft.com/office/drawing/2014/main" id="{70146064-EABF-41B6-B505-5AE8CE8ED836}"/>
              </a:ext>
            </a:extLst>
          </p:cNvPr>
          <p:cNvSpPr>
            <a:spLocks noGrp="1"/>
          </p:cNvSpPr>
          <p:nvPr>
            <p:ph type="subTitle" idx="1"/>
          </p:nvPr>
        </p:nvSpPr>
        <p:spPr>
          <a:xfrm>
            <a:off x="1966912" y="5645150"/>
            <a:ext cx="8258176" cy="631825"/>
          </a:xfrm>
        </p:spPr>
        <p:txBody>
          <a:bodyPr anchor="ctr">
            <a:normAutofit/>
          </a:bodyPr>
          <a:lstStyle/>
          <a:p>
            <a:r>
              <a:rPr lang="cs-CZ" sz="1500" dirty="0"/>
              <a:t>Lecture 7</a:t>
            </a:r>
          </a:p>
          <a:p>
            <a:r>
              <a:rPr lang="cs-CZ" sz="1500" dirty="0"/>
              <a:t>Lucie </a:t>
            </a:r>
            <a:r>
              <a:rPr lang="cs-CZ" sz="1500" dirty="0" err="1"/>
              <a:t>Reczková</a:t>
            </a:r>
            <a:endParaRPr lang="en-US" sz="1500" dirty="0"/>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7409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20314A-067F-41A5-A234-682ABCF18DD5}"/>
              </a:ext>
            </a:extLst>
          </p:cNvPr>
          <p:cNvSpPr>
            <a:spLocks noGrp="1"/>
          </p:cNvSpPr>
          <p:nvPr>
            <p:ph type="title"/>
          </p:nvPr>
        </p:nvSpPr>
        <p:spPr>
          <a:xfrm>
            <a:off x="1011936" y="446557"/>
            <a:ext cx="10168128" cy="1179576"/>
          </a:xfrm>
        </p:spPr>
        <p:txBody>
          <a:bodyPr>
            <a:normAutofit fontScale="90000"/>
          </a:bodyPr>
          <a:lstStyle/>
          <a:p>
            <a:r>
              <a:rPr lang="cs-CZ" sz="4000" dirty="0"/>
              <a:t>Porter</a:t>
            </a:r>
            <a:r>
              <a:rPr lang="en-GB" sz="4000" dirty="0"/>
              <a:t>’s Five Forces Analysis – </a:t>
            </a:r>
            <a:r>
              <a:rPr lang="en-GB" sz="4000" b="1" dirty="0"/>
              <a:t>Competitive Rivalry </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73D6D0D-BF03-4459-B3B5-82A9B372B769}"/>
              </a:ext>
            </a:extLst>
          </p:cNvPr>
          <p:cNvSpPr>
            <a:spLocks noGrp="1"/>
          </p:cNvSpPr>
          <p:nvPr>
            <p:ph idx="1"/>
          </p:nvPr>
        </p:nvSpPr>
        <p:spPr>
          <a:xfrm>
            <a:off x="1138988" y="2133600"/>
            <a:ext cx="10266949" cy="4507832"/>
          </a:xfrm>
        </p:spPr>
        <p:txBody>
          <a:bodyPr>
            <a:normAutofit/>
          </a:bodyPr>
          <a:lstStyle/>
          <a:p>
            <a:r>
              <a:rPr lang="en-GB" dirty="0"/>
              <a:t>It describes the degree of competitiveness amongst companies.</a:t>
            </a:r>
          </a:p>
          <a:p>
            <a:endParaRPr lang="en-GB" dirty="0"/>
          </a:p>
          <a:p>
            <a:r>
              <a:rPr lang="en-GB" dirty="0"/>
              <a:t>There are </a:t>
            </a:r>
            <a:r>
              <a:rPr lang="cs-CZ" dirty="0"/>
              <a:t>three </a:t>
            </a:r>
            <a:r>
              <a:rPr lang="en-GB" dirty="0"/>
              <a:t>main benefits of competitive rivalry:</a:t>
            </a:r>
          </a:p>
          <a:p>
            <a:pPr marL="0" indent="0">
              <a:buNone/>
            </a:pPr>
            <a:r>
              <a:rPr lang="en-GB" dirty="0"/>
              <a:t>1. Gaining of </a:t>
            </a:r>
            <a:r>
              <a:rPr lang="cs-CZ" dirty="0"/>
              <a:t>a </a:t>
            </a:r>
            <a:r>
              <a:rPr lang="en-GB" dirty="0"/>
              <a:t>larger market share</a:t>
            </a:r>
          </a:p>
          <a:p>
            <a:pPr marL="0" indent="0">
              <a:buNone/>
            </a:pPr>
            <a:r>
              <a:rPr lang="en-GB" dirty="0"/>
              <a:t>2. </a:t>
            </a:r>
            <a:r>
              <a:rPr lang="cs-CZ" dirty="0"/>
              <a:t>Companies</a:t>
            </a:r>
            <a:r>
              <a:rPr lang="en-GB" dirty="0"/>
              <a:t> will lower prices due to many choices available to their consumers</a:t>
            </a:r>
          </a:p>
          <a:p>
            <a:pPr marL="0" indent="0">
              <a:buNone/>
            </a:pPr>
            <a:r>
              <a:rPr lang="en-GB" dirty="0"/>
              <a:t>3. Driving </a:t>
            </a:r>
            <a:r>
              <a:rPr lang="cs-CZ" dirty="0"/>
              <a:t>the </a:t>
            </a:r>
            <a:r>
              <a:rPr lang="en-GB" dirty="0"/>
              <a:t>economic growth</a:t>
            </a:r>
          </a:p>
          <a:p>
            <a:pPr marL="0" indent="0">
              <a:buNone/>
            </a:pPr>
            <a:endParaRPr lang="en-GB" sz="1400" dirty="0"/>
          </a:p>
          <a:p>
            <a:r>
              <a:rPr lang="en-GB" dirty="0"/>
              <a:t>The intensity of competitive rivalry is determined by many factors:</a:t>
            </a:r>
          </a:p>
          <a:p>
            <a:pPr marL="0" indent="0">
              <a:buNone/>
            </a:pPr>
            <a:endParaRPr lang="en-GB" dirty="0"/>
          </a:p>
          <a:p>
            <a:endParaRPr lang="en-GB" dirty="0"/>
          </a:p>
          <a:p>
            <a:endParaRPr lang="en-GB" sz="2200" dirty="0"/>
          </a:p>
        </p:txBody>
      </p:sp>
      <p:sp>
        <p:nvSpPr>
          <p:cNvPr id="11" name="TextovéPole 10">
            <a:extLst>
              <a:ext uri="{FF2B5EF4-FFF2-40B4-BE49-F238E27FC236}">
                <a16:creationId xmlns:a16="http://schemas.microsoft.com/office/drawing/2014/main" id="{18F111C5-5D8D-4315-9C28-60AFE5A666DB}"/>
              </a:ext>
            </a:extLst>
          </p:cNvPr>
          <p:cNvSpPr txBox="1"/>
          <p:nvPr/>
        </p:nvSpPr>
        <p:spPr>
          <a:xfrm>
            <a:off x="702402" y="6520162"/>
            <a:ext cx="11839073" cy="276999"/>
          </a:xfrm>
          <a:prstGeom prst="rect">
            <a:avLst/>
          </a:prstGeom>
          <a:noFill/>
        </p:spPr>
        <p:txBody>
          <a:bodyPr wrap="square" rtlCol="0">
            <a:spAutoFit/>
          </a:bodyPr>
          <a:lstStyle/>
          <a:p>
            <a:r>
              <a:rPr lang="cs-CZ" sz="1200" dirty="0" err="1"/>
              <a:t>Arshed</a:t>
            </a:r>
            <a:r>
              <a:rPr lang="cs-CZ" sz="1200" dirty="0"/>
              <a:t>, N., </a:t>
            </a:r>
            <a:r>
              <a:rPr lang="cs-CZ" sz="1200" dirty="0" err="1"/>
              <a:t>McFarlane</a:t>
            </a:r>
            <a:r>
              <a:rPr lang="cs-CZ" sz="1200" dirty="0"/>
              <a:t>, J., &amp; </a:t>
            </a:r>
            <a:r>
              <a:rPr lang="cs-CZ" sz="1200" dirty="0" err="1"/>
              <a:t>MacIntosh</a:t>
            </a:r>
            <a:r>
              <a:rPr lang="cs-CZ" sz="1200" dirty="0"/>
              <a:t>, R. (</a:t>
            </a:r>
            <a:r>
              <a:rPr lang="cs-CZ" sz="1200" dirty="0" err="1"/>
              <a:t>Eds</a:t>
            </a:r>
            <a:r>
              <a:rPr lang="cs-CZ" sz="1200" dirty="0"/>
              <a:t>.). (2016). </a:t>
            </a:r>
            <a:r>
              <a:rPr lang="cs-CZ" sz="1200" dirty="0" err="1"/>
              <a:t>Enterprise</a:t>
            </a:r>
            <a:r>
              <a:rPr lang="cs-CZ" sz="1200" dirty="0"/>
              <a:t> and </a:t>
            </a:r>
            <a:r>
              <a:rPr lang="cs-CZ" sz="1200" dirty="0" err="1"/>
              <a:t>its</a:t>
            </a:r>
            <a:r>
              <a:rPr lang="cs-CZ" sz="1200" dirty="0"/>
              <a:t> business </a:t>
            </a:r>
            <a:r>
              <a:rPr lang="cs-CZ" sz="1200" dirty="0" err="1"/>
              <a:t>environment</a:t>
            </a:r>
            <a:r>
              <a:rPr lang="cs-CZ" sz="1200" dirty="0"/>
              <a:t>. </a:t>
            </a:r>
            <a:r>
              <a:rPr lang="cs-CZ" sz="1200" dirty="0" err="1"/>
              <a:t>Goodfellow</a:t>
            </a:r>
            <a:r>
              <a:rPr lang="cs-CZ" sz="1200" dirty="0"/>
              <a:t> </a:t>
            </a:r>
            <a:r>
              <a:rPr lang="cs-CZ" sz="1200" dirty="0" err="1"/>
              <a:t>Publishers</a:t>
            </a:r>
            <a:r>
              <a:rPr lang="cs-CZ" sz="1200" dirty="0"/>
              <a:t>, Limited.</a:t>
            </a:r>
            <a:endParaRPr lang="en-GB" sz="1200" dirty="0"/>
          </a:p>
        </p:txBody>
      </p:sp>
      <p:sp>
        <p:nvSpPr>
          <p:cNvPr id="4" name="Arrow: Right 3">
            <a:extLst>
              <a:ext uri="{FF2B5EF4-FFF2-40B4-BE49-F238E27FC236}">
                <a16:creationId xmlns:a16="http://schemas.microsoft.com/office/drawing/2014/main" id="{D98F31A7-5FA4-4DAD-A4D3-42F76B525526}"/>
              </a:ext>
            </a:extLst>
          </p:cNvPr>
          <p:cNvSpPr/>
          <p:nvPr/>
        </p:nvSpPr>
        <p:spPr>
          <a:xfrm rot="5400000">
            <a:off x="11053012" y="5971265"/>
            <a:ext cx="419548" cy="3382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75937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20314A-067F-41A5-A234-682ABCF18DD5}"/>
              </a:ext>
            </a:extLst>
          </p:cNvPr>
          <p:cNvSpPr>
            <a:spLocks noGrp="1"/>
          </p:cNvSpPr>
          <p:nvPr>
            <p:ph type="title"/>
          </p:nvPr>
        </p:nvSpPr>
        <p:spPr>
          <a:xfrm>
            <a:off x="1011936" y="-68580"/>
            <a:ext cx="10168128" cy="1179576"/>
          </a:xfrm>
        </p:spPr>
        <p:txBody>
          <a:bodyPr>
            <a:normAutofit fontScale="90000"/>
          </a:bodyPr>
          <a:lstStyle/>
          <a:p>
            <a:r>
              <a:rPr lang="cs-CZ" sz="4000" dirty="0"/>
              <a:t>Porter</a:t>
            </a:r>
            <a:r>
              <a:rPr lang="en-GB" sz="4000" dirty="0"/>
              <a:t>’s Five Forces Analysis – </a:t>
            </a:r>
            <a:r>
              <a:rPr lang="en-GB" sz="4000" b="1" dirty="0"/>
              <a:t>Competitive Rivalry </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73D6D0D-BF03-4459-B3B5-82A9B372B769}"/>
              </a:ext>
            </a:extLst>
          </p:cNvPr>
          <p:cNvSpPr>
            <a:spLocks noGrp="1"/>
          </p:cNvSpPr>
          <p:nvPr>
            <p:ph idx="1"/>
          </p:nvPr>
        </p:nvSpPr>
        <p:spPr>
          <a:xfrm>
            <a:off x="1138988" y="2133600"/>
            <a:ext cx="10266949" cy="4507832"/>
          </a:xfrm>
        </p:spPr>
        <p:txBody>
          <a:bodyPr>
            <a:normAutofit/>
          </a:bodyPr>
          <a:lstStyle/>
          <a:p>
            <a:endParaRPr lang="en-GB" sz="2200" dirty="0"/>
          </a:p>
        </p:txBody>
      </p:sp>
      <p:sp>
        <p:nvSpPr>
          <p:cNvPr id="11" name="TextovéPole 10">
            <a:extLst>
              <a:ext uri="{FF2B5EF4-FFF2-40B4-BE49-F238E27FC236}">
                <a16:creationId xmlns:a16="http://schemas.microsoft.com/office/drawing/2014/main" id="{18F111C5-5D8D-4315-9C28-60AFE5A666DB}"/>
              </a:ext>
            </a:extLst>
          </p:cNvPr>
          <p:cNvSpPr txBox="1"/>
          <p:nvPr/>
        </p:nvSpPr>
        <p:spPr>
          <a:xfrm rot="5400000">
            <a:off x="7984850" y="3365449"/>
            <a:ext cx="5674659" cy="461665"/>
          </a:xfrm>
          <a:prstGeom prst="rect">
            <a:avLst/>
          </a:prstGeom>
          <a:noFill/>
        </p:spPr>
        <p:txBody>
          <a:bodyPr vert="horz" wrap="square" rtlCol="0">
            <a:spAutoFit/>
          </a:bodyPr>
          <a:lstStyle/>
          <a:p>
            <a:r>
              <a:rPr lang="cs-CZ" sz="1200" dirty="0" err="1"/>
              <a:t>Arshed</a:t>
            </a:r>
            <a:r>
              <a:rPr lang="cs-CZ" sz="1200" dirty="0"/>
              <a:t>, N., </a:t>
            </a:r>
            <a:r>
              <a:rPr lang="cs-CZ" sz="1200" dirty="0" err="1"/>
              <a:t>McFarlane</a:t>
            </a:r>
            <a:r>
              <a:rPr lang="cs-CZ" sz="1200" dirty="0"/>
              <a:t>, J., &amp; </a:t>
            </a:r>
            <a:r>
              <a:rPr lang="cs-CZ" sz="1200" dirty="0" err="1"/>
              <a:t>MacIntosh</a:t>
            </a:r>
            <a:r>
              <a:rPr lang="cs-CZ" sz="1200" dirty="0"/>
              <a:t>, R. (</a:t>
            </a:r>
            <a:r>
              <a:rPr lang="cs-CZ" sz="1200" dirty="0" err="1"/>
              <a:t>Eds</a:t>
            </a:r>
            <a:r>
              <a:rPr lang="cs-CZ" sz="1200" dirty="0"/>
              <a:t>.). (2016). </a:t>
            </a:r>
            <a:r>
              <a:rPr lang="cs-CZ" sz="1200" dirty="0" err="1"/>
              <a:t>Enterprise</a:t>
            </a:r>
            <a:r>
              <a:rPr lang="cs-CZ" sz="1200" dirty="0"/>
              <a:t> and </a:t>
            </a:r>
            <a:r>
              <a:rPr lang="cs-CZ" sz="1200" dirty="0" err="1"/>
              <a:t>its</a:t>
            </a:r>
            <a:r>
              <a:rPr lang="cs-CZ" sz="1200" dirty="0"/>
              <a:t> business </a:t>
            </a:r>
            <a:r>
              <a:rPr lang="cs-CZ" sz="1200" dirty="0" err="1"/>
              <a:t>environment</a:t>
            </a:r>
            <a:r>
              <a:rPr lang="cs-CZ" sz="1200" dirty="0"/>
              <a:t>. </a:t>
            </a:r>
            <a:r>
              <a:rPr lang="cs-CZ" sz="1200" dirty="0" err="1"/>
              <a:t>Goodfellow</a:t>
            </a:r>
            <a:r>
              <a:rPr lang="cs-CZ" sz="1200" dirty="0"/>
              <a:t> </a:t>
            </a:r>
            <a:r>
              <a:rPr lang="cs-CZ" sz="1200" dirty="0" err="1"/>
              <a:t>Publishers</a:t>
            </a:r>
            <a:r>
              <a:rPr lang="cs-CZ" sz="1200" dirty="0"/>
              <a:t>, Limited.</a:t>
            </a:r>
            <a:endParaRPr lang="en-GB" sz="1200" dirty="0"/>
          </a:p>
        </p:txBody>
      </p:sp>
      <p:pic>
        <p:nvPicPr>
          <p:cNvPr id="5" name="Obrázek 4">
            <a:extLst>
              <a:ext uri="{FF2B5EF4-FFF2-40B4-BE49-F238E27FC236}">
                <a16:creationId xmlns:a16="http://schemas.microsoft.com/office/drawing/2014/main" id="{CF62AC27-266E-454A-ADD2-D1DFFB7783E5}"/>
              </a:ext>
            </a:extLst>
          </p:cNvPr>
          <p:cNvPicPr>
            <a:picLocks noChangeAspect="1"/>
          </p:cNvPicPr>
          <p:nvPr/>
        </p:nvPicPr>
        <p:blipFill>
          <a:blip r:embed="rId2"/>
          <a:stretch>
            <a:fillRect/>
          </a:stretch>
        </p:blipFill>
        <p:spPr>
          <a:xfrm>
            <a:off x="2037420" y="765390"/>
            <a:ext cx="8470084" cy="5893271"/>
          </a:xfrm>
          <a:prstGeom prst="rect">
            <a:avLst/>
          </a:prstGeom>
        </p:spPr>
      </p:pic>
    </p:spTree>
    <p:extLst>
      <p:ext uri="{BB962C8B-B14F-4D97-AF65-F5344CB8AC3E}">
        <p14:creationId xmlns:p14="http://schemas.microsoft.com/office/powerpoint/2010/main" val="4208692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20314A-067F-41A5-A234-682ABCF18DD5}"/>
              </a:ext>
            </a:extLst>
          </p:cNvPr>
          <p:cNvSpPr>
            <a:spLocks noGrp="1"/>
          </p:cNvSpPr>
          <p:nvPr>
            <p:ph type="title"/>
          </p:nvPr>
        </p:nvSpPr>
        <p:spPr>
          <a:xfrm>
            <a:off x="1011936" y="595194"/>
            <a:ext cx="10168128" cy="1179576"/>
          </a:xfrm>
        </p:spPr>
        <p:txBody>
          <a:bodyPr>
            <a:normAutofit fontScale="90000"/>
          </a:bodyPr>
          <a:lstStyle/>
          <a:p>
            <a:r>
              <a:rPr lang="cs-CZ" sz="4000" dirty="0"/>
              <a:t>Porter</a:t>
            </a:r>
            <a:r>
              <a:rPr lang="en-GB" sz="4000" dirty="0"/>
              <a:t>’s Five Forces Analysis – </a:t>
            </a:r>
            <a:r>
              <a:rPr lang="en-GB" sz="4000" b="1" dirty="0"/>
              <a:t>Competitive Rivalry </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Zástupný symbol pro obsah 3">
            <a:extLst>
              <a:ext uri="{FF2B5EF4-FFF2-40B4-BE49-F238E27FC236}">
                <a16:creationId xmlns:a16="http://schemas.microsoft.com/office/drawing/2014/main" id="{97641B2E-EFF4-47FB-B2D4-AD91819B236D}"/>
              </a:ext>
            </a:extLst>
          </p:cNvPr>
          <p:cNvPicPr>
            <a:picLocks noGrp="1" noChangeAspect="1"/>
          </p:cNvPicPr>
          <p:nvPr>
            <p:ph idx="1"/>
          </p:nvPr>
        </p:nvPicPr>
        <p:blipFill>
          <a:blip r:embed="rId2"/>
          <a:stretch>
            <a:fillRect/>
          </a:stretch>
        </p:blipFill>
        <p:spPr>
          <a:xfrm>
            <a:off x="804267" y="2160058"/>
            <a:ext cx="9541023" cy="2872445"/>
          </a:xfrm>
          <a:prstGeom prst="rect">
            <a:avLst/>
          </a:prstGeom>
        </p:spPr>
      </p:pic>
      <p:pic>
        <p:nvPicPr>
          <p:cNvPr id="6" name="Obrázek 5">
            <a:extLst>
              <a:ext uri="{FF2B5EF4-FFF2-40B4-BE49-F238E27FC236}">
                <a16:creationId xmlns:a16="http://schemas.microsoft.com/office/drawing/2014/main" id="{6B259EF5-221A-4AE7-86D3-96596938AFC2}"/>
              </a:ext>
            </a:extLst>
          </p:cNvPr>
          <p:cNvPicPr>
            <a:picLocks noChangeAspect="1"/>
          </p:cNvPicPr>
          <p:nvPr/>
        </p:nvPicPr>
        <p:blipFill>
          <a:blip r:embed="rId3"/>
          <a:stretch>
            <a:fillRect/>
          </a:stretch>
        </p:blipFill>
        <p:spPr>
          <a:xfrm>
            <a:off x="804267" y="6597367"/>
            <a:ext cx="11839458" cy="329213"/>
          </a:xfrm>
          <a:prstGeom prst="rect">
            <a:avLst/>
          </a:prstGeom>
        </p:spPr>
      </p:pic>
    </p:spTree>
    <p:extLst>
      <p:ext uri="{BB962C8B-B14F-4D97-AF65-F5344CB8AC3E}">
        <p14:creationId xmlns:p14="http://schemas.microsoft.com/office/powerpoint/2010/main" val="2594179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20314A-067F-41A5-A234-682ABCF18DD5}"/>
              </a:ext>
            </a:extLst>
          </p:cNvPr>
          <p:cNvSpPr>
            <a:spLocks noGrp="1"/>
          </p:cNvSpPr>
          <p:nvPr>
            <p:ph type="title"/>
          </p:nvPr>
        </p:nvSpPr>
        <p:spPr>
          <a:xfrm>
            <a:off x="1011936" y="446557"/>
            <a:ext cx="10168128" cy="1179576"/>
          </a:xfrm>
        </p:spPr>
        <p:txBody>
          <a:bodyPr>
            <a:normAutofit fontScale="90000"/>
          </a:bodyPr>
          <a:lstStyle/>
          <a:p>
            <a:r>
              <a:rPr lang="cs-CZ" sz="4000" dirty="0"/>
              <a:t>Porter</a:t>
            </a:r>
            <a:r>
              <a:rPr lang="en-GB" sz="4000" dirty="0"/>
              <a:t>’s Five Forces Analysis – </a:t>
            </a:r>
            <a:r>
              <a:rPr lang="en-GB" sz="4000" b="1" dirty="0"/>
              <a:t>The threat of new entry</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73D6D0D-BF03-4459-B3B5-82A9B372B769}"/>
              </a:ext>
            </a:extLst>
          </p:cNvPr>
          <p:cNvSpPr>
            <a:spLocks noGrp="1"/>
          </p:cNvSpPr>
          <p:nvPr>
            <p:ph idx="1"/>
          </p:nvPr>
        </p:nvSpPr>
        <p:spPr>
          <a:xfrm>
            <a:off x="1138988" y="2133600"/>
            <a:ext cx="10266949" cy="4507832"/>
          </a:xfrm>
        </p:spPr>
        <p:txBody>
          <a:bodyPr>
            <a:normAutofit/>
          </a:bodyPr>
          <a:lstStyle/>
          <a:p>
            <a:endParaRPr lang="en-GB" dirty="0"/>
          </a:p>
          <a:p>
            <a:r>
              <a:rPr lang="en-GB" dirty="0"/>
              <a:t>The attractiveness of an industry is the main reason for new entry, alongside the size of the customer base.</a:t>
            </a:r>
          </a:p>
          <a:p>
            <a:r>
              <a:rPr lang="en-GB" dirty="0"/>
              <a:t>Organisations entering into an industry to gain market share and therefore the competition will intensify.</a:t>
            </a:r>
          </a:p>
          <a:p>
            <a:endParaRPr lang="en-GB" sz="1400" dirty="0"/>
          </a:p>
          <a:p>
            <a:r>
              <a:rPr lang="en-GB" dirty="0"/>
              <a:t>There are six barriers to entry: Economies of scale, Product differentiation, Capital requirements, Cost disadvantages, Access to distribution, Government.</a:t>
            </a:r>
          </a:p>
          <a:p>
            <a:endParaRPr lang="en-GB" sz="2200" dirty="0"/>
          </a:p>
        </p:txBody>
      </p:sp>
      <p:sp>
        <p:nvSpPr>
          <p:cNvPr id="11" name="TextovéPole 10">
            <a:extLst>
              <a:ext uri="{FF2B5EF4-FFF2-40B4-BE49-F238E27FC236}">
                <a16:creationId xmlns:a16="http://schemas.microsoft.com/office/drawing/2014/main" id="{18F111C5-5D8D-4315-9C28-60AFE5A666DB}"/>
              </a:ext>
            </a:extLst>
          </p:cNvPr>
          <p:cNvSpPr txBox="1"/>
          <p:nvPr/>
        </p:nvSpPr>
        <p:spPr>
          <a:xfrm>
            <a:off x="702402" y="6520162"/>
            <a:ext cx="11839073" cy="276999"/>
          </a:xfrm>
          <a:prstGeom prst="rect">
            <a:avLst/>
          </a:prstGeom>
          <a:noFill/>
        </p:spPr>
        <p:txBody>
          <a:bodyPr wrap="square" rtlCol="0">
            <a:spAutoFit/>
          </a:bodyPr>
          <a:lstStyle/>
          <a:p>
            <a:r>
              <a:rPr lang="cs-CZ" sz="1200" dirty="0" err="1"/>
              <a:t>Arshed</a:t>
            </a:r>
            <a:r>
              <a:rPr lang="cs-CZ" sz="1200" dirty="0"/>
              <a:t>, N., </a:t>
            </a:r>
            <a:r>
              <a:rPr lang="cs-CZ" sz="1200" dirty="0" err="1"/>
              <a:t>McFarlane</a:t>
            </a:r>
            <a:r>
              <a:rPr lang="cs-CZ" sz="1200" dirty="0"/>
              <a:t>, J., &amp; </a:t>
            </a:r>
            <a:r>
              <a:rPr lang="cs-CZ" sz="1200" dirty="0" err="1"/>
              <a:t>MacIntosh</a:t>
            </a:r>
            <a:r>
              <a:rPr lang="cs-CZ" sz="1200" dirty="0"/>
              <a:t>, R. (</a:t>
            </a:r>
            <a:r>
              <a:rPr lang="cs-CZ" sz="1200" dirty="0" err="1"/>
              <a:t>Eds</a:t>
            </a:r>
            <a:r>
              <a:rPr lang="cs-CZ" sz="1200" dirty="0"/>
              <a:t>.). (2016). </a:t>
            </a:r>
            <a:r>
              <a:rPr lang="cs-CZ" sz="1200" dirty="0" err="1"/>
              <a:t>Enterprise</a:t>
            </a:r>
            <a:r>
              <a:rPr lang="cs-CZ" sz="1200" dirty="0"/>
              <a:t> and </a:t>
            </a:r>
            <a:r>
              <a:rPr lang="cs-CZ" sz="1200" dirty="0" err="1"/>
              <a:t>its</a:t>
            </a:r>
            <a:r>
              <a:rPr lang="cs-CZ" sz="1200" dirty="0"/>
              <a:t> business </a:t>
            </a:r>
            <a:r>
              <a:rPr lang="cs-CZ" sz="1200" dirty="0" err="1"/>
              <a:t>environment</a:t>
            </a:r>
            <a:r>
              <a:rPr lang="cs-CZ" sz="1200" dirty="0"/>
              <a:t>. </a:t>
            </a:r>
            <a:r>
              <a:rPr lang="cs-CZ" sz="1200" dirty="0" err="1"/>
              <a:t>Goodfellow</a:t>
            </a:r>
            <a:r>
              <a:rPr lang="cs-CZ" sz="1200" dirty="0"/>
              <a:t> </a:t>
            </a:r>
            <a:r>
              <a:rPr lang="cs-CZ" sz="1200" dirty="0" err="1"/>
              <a:t>Publishers</a:t>
            </a:r>
            <a:r>
              <a:rPr lang="cs-CZ" sz="1200" dirty="0"/>
              <a:t>, Limited.</a:t>
            </a:r>
            <a:endParaRPr lang="en-GB" sz="1200" dirty="0"/>
          </a:p>
        </p:txBody>
      </p:sp>
    </p:spTree>
    <p:extLst>
      <p:ext uri="{BB962C8B-B14F-4D97-AF65-F5344CB8AC3E}">
        <p14:creationId xmlns:p14="http://schemas.microsoft.com/office/powerpoint/2010/main" val="2386705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20314A-067F-41A5-A234-682ABCF18DD5}"/>
              </a:ext>
            </a:extLst>
          </p:cNvPr>
          <p:cNvSpPr>
            <a:spLocks noGrp="1"/>
          </p:cNvSpPr>
          <p:nvPr>
            <p:ph type="title"/>
          </p:nvPr>
        </p:nvSpPr>
        <p:spPr>
          <a:xfrm>
            <a:off x="1011936" y="446557"/>
            <a:ext cx="10168128" cy="1179576"/>
          </a:xfrm>
        </p:spPr>
        <p:txBody>
          <a:bodyPr>
            <a:normAutofit fontScale="90000"/>
          </a:bodyPr>
          <a:lstStyle/>
          <a:p>
            <a:r>
              <a:rPr lang="cs-CZ" sz="4000" dirty="0"/>
              <a:t>Porter</a:t>
            </a:r>
            <a:r>
              <a:rPr lang="en-GB" sz="4000" dirty="0"/>
              <a:t>’s Five Forces Analysis – </a:t>
            </a:r>
            <a:r>
              <a:rPr lang="en-GB" sz="4000" b="1" dirty="0"/>
              <a:t>The threat of new entry</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 name="TextovéPole 10">
            <a:extLst>
              <a:ext uri="{FF2B5EF4-FFF2-40B4-BE49-F238E27FC236}">
                <a16:creationId xmlns:a16="http://schemas.microsoft.com/office/drawing/2014/main" id="{18F111C5-5D8D-4315-9C28-60AFE5A666DB}"/>
              </a:ext>
            </a:extLst>
          </p:cNvPr>
          <p:cNvSpPr txBox="1"/>
          <p:nvPr/>
        </p:nvSpPr>
        <p:spPr>
          <a:xfrm>
            <a:off x="702402" y="6520162"/>
            <a:ext cx="11839073" cy="276999"/>
          </a:xfrm>
          <a:prstGeom prst="rect">
            <a:avLst/>
          </a:prstGeom>
          <a:noFill/>
        </p:spPr>
        <p:txBody>
          <a:bodyPr wrap="square" rtlCol="0">
            <a:spAutoFit/>
          </a:bodyPr>
          <a:lstStyle/>
          <a:p>
            <a:r>
              <a:rPr lang="cs-CZ" sz="1200" dirty="0" err="1"/>
              <a:t>Arshed</a:t>
            </a:r>
            <a:r>
              <a:rPr lang="cs-CZ" sz="1200" dirty="0"/>
              <a:t>, N., </a:t>
            </a:r>
            <a:r>
              <a:rPr lang="cs-CZ" sz="1200" dirty="0" err="1"/>
              <a:t>McFarlane</a:t>
            </a:r>
            <a:r>
              <a:rPr lang="cs-CZ" sz="1200" dirty="0"/>
              <a:t>, J., &amp; </a:t>
            </a:r>
            <a:r>
              <a:rPr lang="cs-CZ" sz="1200" dirty="0" err="1"/>
              <a:t>MacIntosh</a:t>
            </a:r>
            <a:r>
              <a:rPr lang="cs-CZ" sz="1200" dirty="0"/>
              <a:t>, R. (</a:t>
            </a:r>
            <a:r>
              <a:rPr lang="cs-CZ" sz="1200" dirty="0" err="1"/>
              <a:t>Eds</a:t>
            </a:r>
            <a:r>
              <a:rPr lang="cs-CZ" sz="1200" dirty="0"/>
              <a:t>.). (2016). </a:t>
            </a:r>
            <a:r>
              <a:rPr lang="cs-CZ" sz="1200" dirty="0" err="1"/>
              <a:t>Enterprise</a:t>
            </a:r>
            <a:r>
              <a:rPr lang="cs-CZ" sz="1200" dirty="0"/>
              <a:t> and </a:t>
            </a:r>
            <a:r>
              <a:rPr lang="cs-CZ" sz="1200" dirty="0" err="1"/>
              <a:t>its</a:t>
            </a:r>
            <a:r>
              <a:rPr lang="cs-CZ" sz="1200" dirty="0"/>
              <a:t> business </a:t>
            </a:r>
            <a:r>
              <a:rPr lang="cs-CZ" sz="1200" dirty="0" err="1"/>
              <a:t>environment</a:t>
            </a:r>
            <a:r>
              <a:rPr lang="cs-CZ" sz="1200" dirty="0"/>
              <a:t>. </a:t>
            </a:r>
            <a:r>
              <a:rPr lang="cs-CZ" sz="1200" dirty="0" err="1"/>
              <a:t>Goodfellow</a:t>
            </a:r>
            <a:r>
              <a:rPr lang="cs-CZ" sz="1200" dirty="0"/>
              <a:t> </a:t>
            </a:r>
            <a:r>
              <a:rPr lang="cs-CZ" sz="1200" dirty="0" err="1"/>
              <a:t>Publishers</a:t>
            </a:r>
            <a:r>
              <a:rPr lang="cs-CZ" sz="1200" dirty="0"/>
              <a:t>, Limited.</a:t>
            </a:r>
            <a:endParaRPr lang="en-GB" sz="1200" dirty="0"/>
          </a:p>
        </p:txBody>
      </p:sp>
      <p:pic>
        <p:nvPicPr>
          <p:cNvPr id="6" name="Zástupný symbol pro obsah 5">
            <a:extLst>
              <a:ext uri="{FF2B5EF4-FFF2-40B4-BE49-F238E27FC236}">
                <a16:creationId xmlns:a16="http://schemas.microsoft.com/office/drawing/2014/main" id="{8D2CBD68-F202-47D9-A106-644F437AA57D}"/>
              </a:ext>
            </a:extLst>
          </p:cNvPr>
          <p:cNvPicPr>
            <a:picLocks noGrp="1" noChangeAspect="1"/>
          </p:cNvPicPr>
          <p:nvPr>
            <p:ph idx="1"/>
          </p:nvPr>
        </p:nvPicPr>
        <p:blipFill>
          <a:blip r:embed="rId2"/>
          <a:stretch>
            <a:fillRect/>
          </a:stretch>
        </p:blipFill>
        <p:spPr>
          <a:xfrm>
            <a:off x="1975945" y="1463040"/>
            <a:ext cx="8300381" cy="5039912"/>
          </a:xfrm>
          <a:prstGeom prst="rect">
            <a:avLst/>
          </a:prstGeom>
        </p:spPr>
      </p:pic>
    </p:spTree>
    <p:extLst>
      <p:ext uri="{BB962C8B-B14F-4D97-AF65-F5344CB8AC3E}">
        <p14:creationId xmlns:p14="http://schemas.microsoft.com/office/powerpoint/2010/main" val="2684282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20314A-067F-41A5-A234-682ABCF18DD5}"/>
              </a:ext>
            </a:extLst>
          </p:cNvPr>
          <p:cNvSpPr>
            <a:spLocks noGrp="1"/>
          </p:cNvSpPr>
          <p:nvPr>
            <p:ph type="title"/>
          </p:nvPr>
        </p:nvSpPr>
        <p:spPr>
          <a:xfrm>
            <a:off x="1011936" y="446557"/>
            <a:ext cx="10168128" cy="1179576"/>
          </a:xfrm>
        </p:spPr>
        <p:txBody>
          <a:bodyPr>
            <a:normAutofit fontScale="90000"/>
          </a:bodyPr>
          <a:lstStyle/>
          <a:p>
            <a:r>
              <a:rPr lang="cs-CZ" sz="4000" dirty="0"/>
              <a:t>Porter</a:t>
            </a:r>
            <a:r>
              <a:rPr lang="en-GB" sz="4000" dirty="0"/>
              <a:t>’s Five Forces Analysis – </a:t>
            </a:r>
            <a:r>
              <a:rPr lang="en-GB" sz="4000" b="1" dirty="0"/>
              <a:t>The threat of new entry</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 name="TextovéPole 10">
            <a:extLst>
              <a:ext uri="{FF2B5EF4-FFF2-40B4-BE49-F238E27FC236}">
                <a16:creationId xmlns:a16="http://schemas.microsoft.com/office/drawing/2014/main" id="{18F111C5-5D8D-4315-9C28-60AFE5A666DB}"/>
              </a:ext>
            </a:extLst>
          </p:cNvPr>
          <p:cNvSpPr txBox="1"/>
          <p:nvPr/>
        </p:nvSpPr>
        <p:spPr>
          <a:xfrm>
            <a:off x="702402" y="6520162"/>
            <a:ext cx="11839073" cy="276999"/>
          </a:xfrm>
          <a:prstGeom prst="rect">
            <a:avLst/>
          </a:prstGeom>
          <a:noFill/>
        </p:spPr>
        <p:txBody>
          <a:bodyPr wrap="square" rtlCol="0">
            <a:spAutoFit/>
          </a:bodyPr>
          <a:lstStyle/>
          <a:p>
            <a:r>
              <a:rPr lang="cs-CZ" sz="1200" dirty="0" err="1"/>
              <a:t>Arshed</a:t>
            </a:r>
            <a:r>
              <a:rPr lang="cs-CZ" sz="1200" dirty="0"/>
              <a:t>, N., </a:t>
            </a:r>
            <a:r>
              <a:rPr lang="cs-CZ" sz="1200" dirty="0" err="1"/>
              <a:t>McFarlane</a:t>
            </a:r>
            <a:r>
              <a:rPr lang="cs-CZ" sz="1200" dirty="0"/>
              <a:t>, J., &amp; </a:t>
            </a:r>
            <a:r>
              <a:rPr lang="cs-CZ" sz="1200" dirty="0" err="1"/>
              <a:t>MacIntosh</a:t>
            </a:r>
            <a:r>
              <a:rPr lang="cs-CZ" sz="1200" dirty="0"/>
              <a:t>, R. (</a:t>
            </a:r>
            <a:r>
              <a:rPr lang="cs-CZ" sz="1200" dirty="0" err="1"/>
              <a:t>Eds</a:t>
            </a:r>
            <a:r>
              <a:rPr lang="cs-CZ" sz="1200" dirty="0"/>
              <a:t>.). (2016). </a:t>
            </a:r>
            <a:r>
              <a:rPr lang="cs-CZ" sz="1200" dirty="0" err="1"/>
              <a:t>Enterprise</a:t>
            </a:r>
            <a:r>
              <a:rPr lang="cs-CZ" sz="1200" dirty="0"/>
              <a:t> and </a:t>
            </a:r>
            <a:r>
              <a:rPr lang="cs-CZ" sz="1200" dirty="0" err="1"/>
              <a:t>its</a:t>
            </a:r>
            <a:r>
              <a:rPr lang="cs-CZ" sz="1200" dirty="0"/>
              <a:t> business </a:t>
            </a:r>
            <a:r>
              <a:rPr lang="cs-CZ" sz="1200" dirty="0" err="1"/>
              <a:t>environment</a:t>
            </a:r>
            <a:r>
              <a:rPr lang="cs-CZ" sz="1200" dirty="0"/>
              <a:t>. </a:t>
            </a:r>
            <a:r>
              <a:rPr lang="cs-CZ" sz="1200" dirty="0" err="1"/>
              <a:t>Goodfellow</a:t>
            </a:r>
            <a:r>
              <a:rPr lang="cs-CZ" sz="1200" dirty="0"/>
              <a:t> </a:t>
            </a:r>
            <a:r>
              <a:rPr lang="cs-CZ" sz="1200" dirty="0" err="1"/>
              <a:t>Publishers</a:t>
            </a:r>
            <a:r>
              <a:rPr lang="cs-CZ" sz="1200" dirty="0"/>
              <a:t>, Limited.</a:t>
            </a:r>
            <a:endParaRPr lang="en-GB" sz="1200" dirty="0"/>
          </a:p>
        </p:txBody>
      </p:sp>
      <p:pic>
        <p:nvPicPr>
          <p:cNvPr id="5" name="Zástupný symbol pro obsah 4">
            <a:extLst>
              <a:ext uri="{FF2B5EF4-FFF2-40B4-BE49-F238E27FC236}">
                <a16:creationId xmlns:a16="http://schemas.microsoft.com/office/drawing/2014/main" id="{E80FEB01-5C32-4EC2-9E58-07E3F905CAAF}"/>
              </a:ext>
            </a:extLst>
          </p:cNvPr>
          <p:cNvPicPr>
            <a:picLocks noGrp="1" noChangeAspect="1"/>
          </p:cNvPicPr>
          <p:nvPr>
            <p:ph idx="1"/>
          </p:nvPr>
        </p:nvPicPr>
        <p:blipFill>
          <a:blip r:embed="rId2"/>
          <a:stretch>
            <a:fillRect/>
          </a:stretch>
        </p:blipFill>
        <p:spPr>
          <a:xfrm>
            <a:off x="1230796" y="2072690"/>
            <a:ext cx="9484994" cy="2893727"/>
          </a:xfrm>
          <a:prstGeom prst="rect">
            <a:avLst/>
          </a:prstGeom>
        </p:spPr>
      </p:pic>
      <p:pic>
        <p:nvPicPr>
          <p:cNvPr id="7" name="Obrázek 6">
            <a:extLst>
              <a:ext uri="{FF2B5EF4-FFF2-40B4-BE49-F238E27FC236}">
                <a16:creationId xmlns:a16="http://schemas.microsoft.com/office/drawing/2014/main" id="{16A82D8C-1662-4AA8-B54F-263B7F68CF18}"/>
              </a:ext>
            </a:extLst>
          </p:cNvPr>
          <p:cNvPicPr>
            <a:picLocks noChangeAspect="1"/>
          </p:cNvPicPr>
          <p:nvPr/>
        </p:nvPicPr>
        <p:blipFill>
          <a:blip r:embed="rId3"/>
          <a:stretch>
            <a:fillRect/>
          </a:stretch>
        </p:blipFill>
        <p:spPr>
          <a:xfrm>
            <a:off x="1322217" y="4966417"/>
            <a:ext cx="8931279" cy="1287711"/>
          </a:xfrm>
          <a:prstGeom prst="rect">
            <a:avLst/>
          </a:prstGeom>
        </p:spPr>
      </p:pic>
    </p:spTree>
    <p:extLst>
      <p:ext uri="{BB962C8B-B14F-4D97-AF65-F5344CB8AC3E}">
        <p14:creationId xmlns:p14="http://schemas.microsoft.com/office/powerpoint/2010/main" val="2913350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20314A-067F-41A5-A234-682ABCF18DD5}"/>
              </a:ext>
            </a:extLst>
          </p:cNvPr>
          <p:cNvSpPr>
            <a:spLocks noGrp="1"/>
          </p:cNvSpPr>
          <p:nvPr>
            <p:ph type="title"/>
          </p:nvPr>
        </p:nvSpPr>
        <p:spPr>
          <a:xfrm>
            <a:off x="1011936" y="446557"/>
            <a:ext cx="10168128" cy="1179576"/>
          </a:xfrm>
        </p:spPr>
        <p:txBody>
          <a:bodyPr>
            <a:normAutofit fontScale="90000"/>
          </a:bodyPr>
          <a:lstStyle/>
          <a:p>
            <a:r>
              <a:rPr lang="cs-CZ" sz="4000" dirty="0"/>
              <a:t>Porter</a:t>
            </a:r>
            <a:r>
              <a:rPr lang="en-GB" sz="4000" dirty="0"/>
              <a:t>’s Five Forces Analysis – </a:t>
            </a:r>
            <a:r>
              <a:rPr lang="en-GB" sz="4000" b="1" dirty="0"/>
              <a:t>The threat of new entry</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 name="TextovéPole 10">
            <a:extLst>
              <a:ext uri="{FF2B5EF4-FFF2-40B4-BE49-F238E27FC236}">
                <a16:creationId xmlns:a16="http://schemas.microsoft.com/office/drawing/2014/main" id="{18F111C5-5D8D-4315-9C28-60AFE5A666DB}"/>
              </a:ext>
            </a:extLst>
          </p:cNvPr>
          <p:cNvSpPr txBox="1"/>
          <p:nvPr/>
        </p:nvSpPr>
        <p:spPr>
          <a:xfrm>
            <a:off x="702402" y="6520162"/>
            <a:ext cx="11839073" cy="276999"/>
          </a:xfrm>
          <a:prstGeom prst="rect">
            <a:avLst/>
          </a:prstGeom>
          <a:noFill/>
        </p:spPr>
        <p:txBody>
          <a:bodyPr wrap="square" rtlCol="0">
            <a:spAutoFit/>
          </a:bodyPr>
          <a:lstStyle/>
          <a:p>
            <a:r>
              <a:rPr lang="cs-CZ" sz="1200" dirty="0" err="1"/>
              <a:t>Arshed</a:t>
            </a:r>
            <a:r>
              <a:rPr lang="cs-CZ" sz="1200" dirty="0"/>
              <a:t>, N., </a:t>
            </a:r>
            <a:r>
              <a:rPr lang="cs-CZ" sz="1200" dirty="0" err="1"/>
              <a:t>McFarlane</a:t>
            </a:r>
            <a:r>
              <a:rPr lang="cs-CZ" sz="1200" dirty="0"/>
              <a:t>, J., &amp; </a:t>
            </a:r>
            <a:r>
              <a:rPr lang="cs-CZ" sz="1200" dirty="0" err="1"/>
              <a:t>MacIntosh</a:t>
            </a:r>
            <a:r>
              <a:rPr lang="cs-CZ" sz="1200" dirty="0"/>
              <a:t>, R. (</a:t>
            </a:r>
            <a:r>
              <a:rPr lang="cs-CZ" sz="1200" dirty="0" err="1"/>
              <a:t>Eds</a:t>
            </a:r>
            <a:r>
              <a:rPr lang="cs-CZ" sz="1200" dirty="0"/>
              <a:t>.). (2016). </a:t>
            </a:r>
            <a:r>
              <a:rPr lang="cs-CZ" sz="1200" dirty="0" err="1"/>
              <a:t>Enterprise</a:t>
            </a:r>
            <a:r>
              <a:rPr lang="cs-CZ" sz="1200" dirty="0"/>
              <a:t> and </a:t>
            </a:r>
            <a:r>
              <a:rPr lang="cs-CZ" sz="1200" dirty="0" err="1"/>
              <a:t>its</a:t>
            </a:r>
            <a:r>
              <a:rPr lang="cs-CZ" sz="1200" dirty="0"/>
              <a:t> business </a:t>
            </a:r>
            <a:r>
              <a:rPr lang="cs-CZ" sz="1200" dirty="0" err="1"/>
              <a:t>environment</a:t>
            </a:r>
            <a:r>
              <a:rPr lang="cs-CZ" sz="1200" dirty="0"/>
              <a:t>. </a:t>
            </a:r>
            <a:r>
              <a:rPr lang="cs-CZ" sz="1200" dirty="0" err="1"/>
              <a:t>Goodfellow</a:t>
            </a:r>
            <a:r>
              <a:rPr lang="cs-CZ" sz="1200" dirty="0"/>
              <a:t> </a:t>
            </a:r>
            <a:r>
              <a:rPr lang="cs-CZ" sz="1200" dirty="0" err="1"/>
              <a:t>Publishers</a:t>
            </a:r>
            <a:r>
              <a:rPr lang="cs-CZ" sz="1200" dirty="0"/>
              <a:t>, Limited.</a:t>
            </a:r>
            <a:endParaRPr lang="en-GB" sz="1200" dirty="0"/>
          </a:p>
        </p:txBody>
      </p:sp>
      <p:pic>
        <p:nvPicPr>
          <p:cNvPr id="6" name="Zástupný symbol pro obsah 5">
            <a:extLst>
              <a:ext uri="{FF2B5EF4-FFF2-40B4-BE49-F238E27FC236}">
                <a16:creationId xmlns:a16="http://schemas.microsoft.com/office/drawing/2014/main" id="{497F7436-5781-4D2E-83B5-0FB68D747F56}"/>
              </a:ext>
            </a:extLst>
          </p:cNvPr>
          <p:cNvPicPr>
            <a:picLocks noGrp="1" noChangeAspect="1"/>
          </p:cNvPicPr>
          <p:nvPr>
            <p:ph idx="1"/>
          </p:nvPr>
        </p:nvPicPr>
        <p:blipFill>
          <a:blip r:embed="rId2"/>
          <a:stretch>
            <a:fillRect/>
          </a:stretch>
        </p:blipFill>
        <p:spPr>
          <a:xfrm>
            <a:off x="1362131" y="2167284"/>
            <a:ext cx="9467738" cy="3357354"/>
          </a:xfrm>
          <a:prstGeom prst="rect">
            <a:avLst/>
          </a:prstGeom>
        </p:spPr>
      </p:pic>
    </p:spTree>
    <p:extLst>
      <p:ext uri="{BB962C8B-B14F-4D97-AF65-F5344CB8AC3E}">
        <p14:creationId xmlns:p14="http://schemas.microsoft.com/office/powerpoint/2010/main" val="2417526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20314A-067F-41A5-A234-682ABCF18DD5}"/>
              </a:ext>
            </a:extLst>
          </p:cNvPr>
          <p:cNvSpPr>
            <a:spLocks noGrp="1"/>
          </p:cNvSpPr>
          <p:nvPr>
            <p:ph type="title"/>
          </p:nvPr>
        </p:nvSpPr>
        <p:spPr>
          <a:xfrm>
            <a:off x="1011936" y="446557"/>
            <a:ext cx="10168128" cy="1179576"/>
          </a:xfrm>
        </p:spPr>
        <p:txBody>
          <a:bodyPr>
            <a:normAutofit/>
          </a:bodyPr>
          <a:lstStyle/>
          <a:p>
            <a:r>
              <a:rPr lang="cs-CZ" sz="4000" dirty="0"/>
              <a:t>Porter</a:t>
            </a:r>
            <a:r>
              <a:rPr lang="en-GB" sz="4000" dirty="0"/>
              <a:t>’s Five Forces Analysis – </a:t>
            </a:r>
            <a:r>
              <a:rPr lang="en-GB" sz="4000" b="1" dirty="0"/>
              <a:t>Buying power</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 name="TextovéPole 10">
            <a:extLst>
              <a:ext uri="{FF2B5EF4-FFF2-40B4-BE49-F238E27FC236}">
                <a16:creationId xmlns:a16="http://schemas.microsoft.com/office/drawing/2014/main" id="{18F111C5-5D8D-4315-9C28-60AFE5A666DB}"/>
              </a:ext>
            </a:extLst>
          </p:cNvPr>
          <p:cNvSpPr txBox="1"/>
          <p:nvPr/>
        </p:nvSpPr>
        <p:spPr>
          <a:xfrm>
            <a:off x="702402" y="6520162"/>
            <a:ext cx="11839073" cy="276999"/>
          </a:xfrm>
          <a:prstGeom prst="rect">
            <a:avLst/>
          </a:prstGeom>
          <a:noFill/>
        </p:spPr>
        <p:txBody>
          <a:bodyPr wrap="square" rtlCol="0">
            <a:spAutoFit/>
          </a:bodyPr>
          <a:lstStyle/>
          <a:p>
            <a:r>
              <a:rPr lang="cs-CZ" sz="1200" dirty="0" err="1"/>
              <a:t>Arshed</a:t>
            </a:r>
            <a:r>
              <a:rPr lang="cs-CZ" sz="1200" dirty="0"/>
              <a:t>, N., </a:t>
            </a:r>
            <a:r>
              <a:rPr lang="cs-CZ" sz="1200" dirty="0" err="1"/>
              <a:t>McFarlane</a:t>
            </a:r>
            <a:r>
              <a:rPr lang="cs-CZ" sz="1200" dirty="0"/>
              <a:t>, J., &amp; </a:t>
            </a:r>
            <a:r>
              <a:rPr lang="cs-CZ" sz="1200" dirty="0" err="1"/>
              <a:t>MacIntosh</a:t>
            </a:r>
            <a:r>
              <a:rPr lang="cs-CZ" sz="1200" dirty="0"/>
              <a:t>, R. (</a:t>
            </a:r>
            <a:r>
              <a:rPr lang="cs-CZ" sz="1200" dirty="0" err="1"/>
              <a:t>Eds</a:t>
            </a:r>
            <a:r>
              <a:rPr lang="cs-CZ" sz="1200" dirty="0"/>
              <a:t>.). (2016). </a:t>
            </a:r>
            <a:r>
              <a:rPr lang="cs-CZ" sz="1200" dirty="0" err="1"/>
              <a:t>Enterprise</a:t>
            </a:r>
            <a:r>
              <a:rPr lang="cs-CZ" sz="1200" dirty="0"/>
              <a:t> and </a:t>
            </a:r>
            <a:r>
              <a:rPr lang="cs-CZ" sz="1200" dirty="0" err="1"/>
              <a:t>its</a:t>
            </a:r>
            <a:r>
              <a:rPr lang="cs-CZ" sz="1200" dirty="0"/>
              <a:t> business </a:t>
            </a:r>
            <a:r>
              <a:rPr lang="cs-CZ" sz="1200" dirty="0" err="1"/>
              <a:t>environment</a:t>
            </a:r>
            <a:r>
              <a:rPr lang="cs-CZ" sz="1200" dirty="0"/>
              <a:t>. </a:t>
            </a:r>
            <a:r>
              <a:rPr lang="cs-CZ" sz="1200" dirty="0" err="1"/>
              <a:t>Goodfellow</a:t>
            </a:r>
            <a:r>
              <a:rPr lang="cs-CZ" sz="1200" dirty="0"/>
              <a:t> </a:t>
            </a:r>
            <a:r>
              <a:rPr lang="cs-CZ" sz="1200" dirty="0" err="1"/>
              <a:t>Publishers</a:t>
            </a:r>
            <a:r>
              <a:rPr lang="cs-CZ" sz="1200" dirty="0"/>
              <a:t>, Limited.</a:t>
            </a:r>
            <a:endParaRPr lang="en-GB" sz="1200" dirty="0"/>
          </a:p>
        </p:txBody>
      </p:sp>
      <p:sp>
        <p:nvSpPr>
          <p:cNvPr id="4" name="Zástupný symbol pro obsah 3">
            <a:extLst>
              <a:ext uri="{FF2B5EF4-FFF2-40B4-BE49-F238E27FC236}">
                <a16:creationId xmlns:a16="http://schemas.microsoft.com/office/drawing/2014/main" id="{689A7414-6E47-41E8-B867-22DAA1F2E375}"/>
              </a:ext>
            </a:extLst>
          </p:cNvPr>
          <p:cNvSpPr>
            <a:spLocks noGrp="1"/>
          </p:cNvSpPr>
          <p:nvPr>
            <p:ph idx="1"/>
          </p:nvPr>
        </p:nvSpPr>
        <p:spPr>
          <a:xfrm>
            <a:off x="838200" y="1825625"/>
            <a:ext cx="10515600" cy="4633698"/>
          </a:xfrm>
        </p:spPr>
        <p:txBody>
          <a:bodyPr>
            <a:normAutofit/>
          </a:bodyPr>
          <a:lstStyle/>
          <a:p>
            <a:endParaRPr lang="en-GB" dirty="0"/>
          </a:p>
          <a:p>
            <a:r>
              <a:rPr lang="en-GB" dirty="0"/>
              <a:t>It involves customers who collectively </a:t>
            </a:r>
            <a:r>
              <a:rPr lang="cs-CZ" dirty="0"/>
              <a:t>formed</a:t>
            </a:r>
            <a:r>
              <a:rPr lang="en-GB" dirty="0"/>
              <a:t> a group.</a:t>
            </a:r>
          </a:p>
          <a:p>
            <a:endParaRPr lang="en-GB" sz="2000" dirty="0"/>
          </a:p>
          <a:p>
            <a:r>
              <a:rPr lang="en-GB" dirty="0"/>
              <a:t>A powerful group of customers exert pressure to either drive the prices down or </a:t>
            </a:r>
          </a:p>
          <a:p>
            <a:endParaRPr lang="en-GB" sz="900" dirty="0"/>
          </a:p>
          <a:p>
            <a:r>
              <a:rPr lang="en-GB" dirty="0"/>
              <a:t>increase the quality of goods for the same price, and</a:t>
            </a:r>
            <a:r>
              <a:rPr lang="cs-CZ" dirty="0"/>
              <a:t> thus</a:t>
            </a:r>
            <a:endParaRPr lang="en-GB" dirty="0"/>
          </a:p>
          <a:p>
            <a:endParaRPr lang="en-GB" sz="1600" dirty="0"/>
          </a:p>
          <a:p>
            <a:r>
              <a:rPr lang="en-GB" dirty="0"/>
              <a:t>reduces the profits in the industry.</a:t>
            </a:r>
          </a:p>
        </p:txBody>
      </p:sp>
    </p:spTree>
    <p:extLst>
      <p:ext uri="{BB962C8B-B14F-4D97-AF65-F5344CB8AC3E}">
        <p14:creationId xmlns:p14="http://schemas.microsoft.com/office/powerpoint/2010/main" val="2933087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20314A-067F-41A5-A234-682ABCF18DD5}"/>
              </a:ext>
            </a:extLst>
          </p:cNvPr>
          <p:cNvSpPr>
            <a:spLocks noGrp="1"/>
          </p:cNvSpPr>
          <p:nvPr>
            <p:ph type="title"/>
          </p:nvPr>
        </p:nvSpPr>
        <p:spPr>
          <a:xfrm>
            <a:off x="1011936" y="446557"/>
            <a:ext cx="10168128" cy="1179576"/>
          </a:xfrm>
        </p:spPr>
        <p:txBody>
          <a:bodyPr>
            <a:normAutofit/>
          </a:bodyPr>
          <a:lstStyle/>
          <a:p>
            <a:r>
              <a:rPr lang="cs-CZ" sz="4000" dirty="0"/>
              <a:t>Porter</a:t>
            </a:r>
            <a:r>
              <a:rPr lang="en-GB" sz="4000" dirty="0"/>
              <a:t>’s Five Forces Analysis – </a:t>
            </a:r>
            <a:r>
              <a:rPr lang="en-GB" sz="4000" b="1" dirty="0"/>
              <a:t>Buying power</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 name="TextovéPole 10">
            <a:extLst>
              <a:ext uri="{FF2B5EF4-FFF2-40B4-BE49-F238E27FC236}">
                <a16:creationId xmlns:a16="http://schemas.microsoft.com/office/drawing/2014/main" id="{18F111C5-5D8D-4315-9C28-60AFE5A666DB}"/>
              </a:ext>
            </a:extLst>
          </p:cNvPr>
          <p:cNvSpPr txBox="1"/>
          <p:nvPr/>
        </p:nvSpPr>
        <p:spPr>
          <a:xfrm>
            <a:off x="702402" y="6520162"/>
            <a:ext cx="11839073" cy="276999"/>
          </a:xfrm>
          <a:prstGeom prst="rect">
            <a:avLst/>
          </a:prstGeom>
          <a:noFill/>
        </p:spPr>
        <p:txBody>
          <a:bodyPr wrap="square" rtlCol="0">
            <a:spAutoFit/>
          </a:bodyPr>
          <a:lstStyle/>
          <a:p>
            <a:r>
              <a:rPr lang="cs-CZ" sz="1200" dirty="0" err="1"/>
              <a:t>Arshed</a:t>
            </a:r>
            <a:r>
              <a:rPr lang="cs-CZ" sz="1200" dirty="0"/>
              <a:t>, N., </a:t>
            </a:r>
            <a:r>
              <a:rPr lang="cs-CZ" sz="1200" dirty="0" err="1"/>
              <a:t>McFarlane</a:t>
            </a:r>
            <a:r>
              <a:rPr lang="cs-CZ" sz="1200" dirty="0"/>
              <a:t>, J., &amp; </a:t>
            </a:r>
            <a:r>
              <a:rPr lang="cs-CZ" sz="1200" dirty="0" err="1"/>
              <a:t>MacIntosh</a:t>
            </a:r>
            <a:r>
              <a:rPr lang="cs-CZ" sz="1200" dirty="0"/>
              <a:t>, R. (</a:t>
            </a:r>
            <a:r>
              <a:rPr lang="cs-CZ" sz="1200" dirty="0" err="1"/>
              <a:t>Eds</a:t>
            </a:r>
            <a:r>
              <a:rPr lang="cs-CZ" sz="1200" dirty="0"/>
              <a:t>.). (2016). </a:t>
            </a:r>
            <a:r>
              <a:rPr lang="cs-CZ" sz="1200" dirty="0" err="1"/>
              <a:t>Enterprise</a:t>
            </a:r>
            <a:r>
              <a:rPr lang="cs-CZ" sz="1200" dirty="0"/>
              <a:t> and </a:t>
            </a:r>
            <a:r>
              <a:rPr lang="cs-CZ" sz="1200" dirty="0" err="1"/>
              <a:t>its</a:t>
            </a:r>
            <a:r>
              <a:rPr lang="cs-CZ" sz="1200" dirty="0"/>
              <a:t> business </a:t>
            </a:r>
            <a:r>
              <a:rPr lang="cs-CZ" sz="1200" dirty="0" err="1"/>
              <a:t>environment</a:t>
            </a:r>
            <a:r>
              <a:rPr lang="cs-CZ" sz="1200" dirty="0"/>
              <a:t>. </a:t>
            </a:r>
            <a:r>
              <a:rPr lang="cs-CZ" sz="1200" dirty="0" err="1"/>
              <a:t>Goodfellow</a:t>
            </a:r>
            <a:r>
              <a:rPr lang="cs-CZ" sz="1200" dirty="0"/>
              <a:t> </a:t>
            </a:r>
            <a:r>
              <a:rPr lang="cs-CZ" sz="1200" dirty="0" err="1"/>
              <a:t>Publishers</a:t>
            </a:r>
            <a:r>
              <a:rPr lang="cs-CZ" sz="1200" dirty="0"/>
              <a:t>, Limited.</a:t>
            </a:r>
            <a:endParaRPr lang="en-GB" sz="1200" dirty="0"/>
          </a:p>
        </p:txBody>
      </p:sp>
      <p:sp>
        <p:nvSpPr>
          <p:cNvPr id="4" name="Zástupný symbol pro obsah 3">
            <a:extLst>
              <a:ext uri="{FF2B5EF4-FFF2-40B4-BE49-F238E27FC236}">
                <a16:creationId xmlns:a16="http://schemas.microsoft.com/office/drawing/2014/main" id="{689A7414-6E47-41E8-B867-22DAA1F2E375}"/>
              </a:ext>
            </a:extLst>
          </p:cNvPr>
          <p:cNvSpPr>
            <a:spLocks noGrp="1"/>
          </p:cNvSpPr>
          <p:nvPr>
            <p:ph idx="1"/>
          </p:nvPr>
        </p:nvSpPr>
        <p:spPr>
          <a:xfrm>
            <a:off x="838200" y="2107985"/>
            <a:ext cx="10515600" cy="4351338"/>
          </a:xfrm>
        </p:spPr>
        <p:txBody>
          <a:bodyPr/>
          <a:lstStyle/>
          <a:p>
            <a:pPr lvl="0"/>
            <a:r>
              <a:rPr lang="en-GB" sz="3200" dirty="0">
                <a:solidFill>
                  <a:prstClr val="black"/>
                </a:solidFill>
              </a:rPr>
              <a:t>Factors determining the bargaining power of customers:</a:t>
            </a:r>
          </a:p>
          <a:p>
            <a:pPr marL="514350" lvl="0" indent="-514350">
              <a:buFont typeface="Arial" panose="020B0604020202020204" pitchFamily="34" charset="0"/>
              <a:buAutoNum type="arabicPeriod"/>
            </a:pPr>
            <a:r>
              <a:rPr lang="en-GB" dirty="0">
                <a:solidFill>
                  <a:prstClr val="black"/>
                </a:solidFill>
              </a:rPr>
              <a:t>Goods or services bought in large quantities.</a:t>
            </a:r>
          </a:p>
          <a:p>
            <a:pPr marL="514350" lvl="0" indent="-514350">
              <a:buFont typeface="Arial" panose="020B0604020202020204" pitchFamily="34" charset="0"/>
              <a:buAutoNum type="arabicPeriod"/>
            </a:pPr>
            <a:r>
              <a:rPr lang="en-GB" dirty="0">
                <a:solidFill>
                  <a:prstClr val="black"/>
                </a:solidFill>
              </a:rPr>
              <a:t>The goods being purchased are standard or undifferentiated, so customers can ‘shop around’ for better deal.</a:t>
            </a:r>
          </a:p>
          <a:p>
            <a:pPr marL="514350" lvl="0" indent="-514350">
              <a:buFont typeface="Arial" panose="020B0604020202020204" pitchFamily="34" charset="0"/>
              <a:buAutoNum type="arabicPeriod"/>
            </a:pPr>
            <a:r>
              <a:rPr lang="en-GB" dirty="0">
                <a:solidFill>
                  <a:prstClr val="black"/>
                </a:solidFill>
              </a:rPr>
              <a:t>The buyers </a:t>
            </a:r>
            <a:r>
              <a:rPr lang="cs-CZ" dirty="0">
                <a:solidFill>
                  <a:prstClr val="black"/>
                </a:solidFill>
              </a:rPr>
              <a:t>are</a:t>
            </a:r>
            <a:r>
              <a:rPr lang="en-GB" dirty="0">
                <a:solidFill>
                  <a:prstClr val="black"/>
                </a:solidFill>
              </a:rPr>
              <a:t> large and supplier small.</a:t>
            </a:r>
          </a:p>
          <a:p>
            <a:pPr marL="514350" lvl="0" indent="-514350">
              <a:buFont typeface="Arial" panose="020B0604020202020204" pitchFamily="34" charset="0"/>
              <a:buAutoNum type="arabicPeriod"/>
            </a:pPr>
            <a:r>
              <a:rPr lang="en-GB" dirty="0">
                <a:solidFill>
                  <a:prstClr val="black"/>
                </a:solidFill>
              </a:rPr>
              <a:t>Substitutes available from related industry.</a:t>
            </a:r>
          </a:p>
          <a:p>
            <a:pPr marL="514350" lvl="0" indent="-514350">
              <a:buFont typeface="Arial" panose="020B0604020202020204" pitchFamily="34" charset="0"/>
              <a:buAutoNum type="arabicPeriod"/>
            </a:pPr>
            <a:r>
              <a:rPr lang="en-GB" dirty="0">
                <a:solidFill>
                  <a:prstClr val="black"/>
                </a:solidFill>
              </a:rPr>
              <a:t>Threats of vertical integration – if demand not met by the suppliers, buyers threaten to provide their own supplies.</a:t>
            </a:r>
          </a:p>
        </p:txBody>
      </p:sp>
    </p:spTree>
    <p:extLst>
      <p:ext uri="{BB962C8B-B14F-4D97-AF65-F5344CB8AC3E}">
        <p14:creationId xmlns:p14="http://schemas.microsoft.com/office/powerpoint/2010/main" val="35925727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20314A-067F-41A5-A234-682ABCF18DD5}"/>
              </a:ext>
            </a:extLst>
          </p:cNvPr>
          <p:cNvSpPr>
            <a:spLocks noGrp="1"/>
          </p:cNvSpPr>
          <p:nvPr>
            <p:ph type="title"/>
          </p:nvPr>
        </p:nvSpPr>
        <p:spPr>
          <a:xfrm>
            <a:off x="1011936" y="446557"/>
            <a:ext cx="10168128" cy="1179576"/>
          </a:xfrm>
        </p:spPr>
        <p:txBody>
          <a:bodyPr>
            <a:normAutofit/>
          </a:bodyPr>
          <a:lstStyle/>
          <a:p>
            <a:r>
              <a:rPr lang="cs-CZ" sz="4000" dirty="0"/>
              <a:t>Porter</a:t>
            </a:r>
            <a:r>
              <a:rPr lang="en-GB" sz="4000" dirty="0"/>
              <a:t>’s Five Forces Analysis – </a:t>
            </a:r>
            <a:r>
              <a:rPr lang="en-GB" sz="4000" b="1" dirty="0"/>
              <a:t>Buying power</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 name="TextovéPole 10">
            <a:extLst>
              <a:ext uri="{FF2B5EF4-FFF2-40B4-BE49-F238E27FC236}">
                <a16:creationId xmlns:a16="http://schemas.microsoft.com/office/drawing/2014/main" id="{18F111C5-5D8D-4315-9C28-60AFE5A666DB}"/>
              </a:ext>
            </a:extLst>
          </p:cNvPr>
          <p:cNvSpPr txBox="1"/>
          <p:nvPr/>
        </p:nvSpPr>
        <p:spPr>
          <a:xfrm>
            <a:off x="702402" y="6520162"/>
            <a:ext cx="11839073" cy="276999"/>
          </a:xfrm>
          <a:prstGeom prst="rect">
            <a:avLst/>
          </a:prstGeom>
          <a:noFill/>
        </p:spPr>
        <p:txBody>
          <a:bodyPr wrap="square" rtlCol="0">
            <a:spAutoFit/>
          </a:bodyPr>
          <a:lstStyle/>
          <a:p>
            <a:r>
              <a:rPr lang="cs-CZ" sz="1200" dirty="0" err="1"/>
              <a:t>Arshed</a:t>
            </a:r>
            <a:r>
              <a:rPr lang="cs-CZ" sz="1200" dirty="0"/>
              <a:t>, N., </a:t>
            </a:r>
            <a:r>
              <a:rPr lang="cs-CZ" sz="1200" dirty="0" err="1"/>
              <a:t>McFarlane</a:t>
            </a:r>
            <a:r>
              <a:rPr lang="cs-CZ" sz="1200" dirty="0"/>
              <a:t>, J., &amp; </a:t>
            </a:r>
            <a:r>
              <a:rPr lang="cs-CZ" sz="1200" dirty="0" err="1"/>
              <a:t>MacIntosh</a:t>
            </a:r>
            <a:r>
              <a:rPr lang="cs-CZ" sz="1200" dirty="0"/>
              <a:t>, R. (</a:t>
            </a:r>
            <a:r>
              <a:rPr lang="cs-CZ" sz="1200" dirty="0" err="1"/>
              <a:t>Eds</a:t>
            </a:r>
            <a:r>
              <a:rPr lang="cs-CZ" sz="1200" dirty="0"/>
              <a:t>.). (2016). </a:t>
            </a:r>
            <a:r>
              <a:rPr lang="cs-CZ" sz="1200" dirty="0" err="1"/>
              <a:t>Enterprise</a:t>
            </a:r>
            <a:r>
              <a:rPr lang="cs-CZ" sz="1200" dirty="0"/>
              <a:t> and </a:t>
            </a:r>
            <a:r>
              <a:rPr lang="cs-CZ" sz="1200" dirty="0" err="1"/>
              <a:t>its</a:t>
            </a:r>
            <a:r>
              <a:rPr lang="cs-CZ" sz="1200" dirty="0"/>
              <a:t> business </a:t>
            </a:r>
            <a:r>
              <a:rPr lang="cs-CZ" sz="1200" dirty="0" err="1"/>
              <a:t>environment</a:t>
            </a:r>
            <a:r>
              <a:rPr lang="cs-CZ" sz="1200" dirty="0"/>
              <a:t>. </a:t>
            </a:r>
            <a:r>
              <a:rPr lang="cs-CZ" sz="1200" dirty="0" err="1"/>
              <a:t>Goodfellow</a:t>
            </a:r>
            <a:r>
              <a:rPr lang="cs-CZ" sz="1200" dirty="0"/>
              <a:t> </a:t>
            </a:r>
            <a:r>
              <a:rPr lang="cs-CZ" sz="1200" dirty="0" err="1"/>
              <a:t>Publishers</a:t>
            </a:r>
            <a:r>
              <a:rPr lang="cs-CZ" sz="1200" dirty="0"/>
              <a:t>, Limited.</a:t>
            </a:r>
            <a:endParaRPr lang="en-GB" sz="1200" dirty="0"/>
          </a:p>
        </p:txBody>
      </p:sp>
      <p:pic>
        <p:nvPicPr>
          <p:cNvPr id="3" name="Zástupný symbol pro obsah 2">
            <a:extLst>
              <a:ext uri="{FF2B5EF4-FFF2-40B4-BE49-F238E27FC236}">
                <a16:creationId xmlns:a16="http://schemas.microsoft.com/office/drawing/2014/main" id="{5A1FAAD5-2121-4122-B2DA-00562EBE41BD}"/>
              </a:ext>
            </a:extLst>
          </p:cNvPr>
          <p:cNvPicPr>
            <a:picLocks noGrp="1" noChangeAspect="1"/>
          </p:cNvPicPr>
          <p:nvPr>
            <p:ph idx="1"/>
          </p:nvPr>
        </p:nvPicPr>
        <p:blipFill>
          <a:blip r:embed="rId2"/>
          <a:stretch>
            <a:fillRect/>
          </a:stretch>
        </p:blipFill>
        <p:spPr>
          <a:xfrm>
            <a:off x="1384663" y="2223575"/>
            <a:ext cx="9422673" cy="3619821"/>
          </a:xfrm>
          <a:prstGeom prst="rect">
            <a:avLst/>
          </a:prstGeom>
        </p:spPr>
      </p:pic>
    </p:spTree>
    <p:extLst>
      <p:ext uri="{BB962C8B-B14F-4D97-AF65-F5344CB8AC3E}">
        <p14:creationId xmlns:p14="http://schemas.microsoft.com/office/powerpoint/2010/main" val="890305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20314A-067F-41A5-A234-682ABCF18DD5}"/>
              </a:ext>
            </a:extLst>
          </p:cNvPr>
          <p:cNvSpPr>
            <a:spLocks noGrp="1"/>
          </p:cNvSpPr>
          <p:nvPr>
            <p:ph type="title"/>
          </p:nvPr>
        </p:nvSpPr>
        <p:spPr>
          <a:xfrm>
            <a:off x="1011936" y="582835"/>
            <a:ext cx="10168128" cy="1179576"/>
          </a:xfrm>
        </p:spPr>
        <p:txBody>
          <a:bodyPr>
            <a:normAutofit/>
          </a:bodyPr>
          <a:lstStyle/>
          <a:p>
            <a:r>
              <a:rPr lang="en-GB" sz="4000" dirty="0"/>
              <a:t>Learning objectives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73D6D0D-BF03-4459-B3B5-82A9B372B769}"/>
              </a:ext>
            </a:extLst>
          </p:cNvPr>
          <p:cNvSpPr>
            <a:spLocks noGrp="1"/>
          </p:cNvSpPr>
          <p:nvPr>
            <p:ph idx="1"/>
          </p:nvPr>
        </p:nvSpPr>
        <p:spPr>
          <a:xfrm>
            <a:off x="1138988" y="2133600"/>
            <a:ext cx="10266949" cy="4507832"/>
          </a:xfrm>
        </p:spPr>
        <p:txBody>
          <a:bodyPr>
            <a:normAutofit lnSpcReduction="10000"/>
          </a:bodyPr>
          <a:lstStyle/>
          <a:p>
            <a:endParaRPr lang="en-GB" dirty="0"/>
          </a:p>
          <a:p>
            <a:r>
              <a:rPr lang="cs-CZ" dirty="0"/>
              <a:t>Industry and market</a:t>
            </a:r>
          </a:p>
          <a:p>
            <a:r>
              <a:rPr lang="cs-CZ" dirty="0"/>
              <a:t>Industry structure</a:t>
            </a:r>
          </a:p>
          <a:p>
            <a:r>
              <a:rPr lang="cs-CZ" dirty="0"/>
              <a:t>Industry concentration</a:t>
            </a:r>
          </a:p>
          <a:p>
            <a:r>
              <a:rPr lang="cs-CZ" dirty="0"/>
              <a:t>Porter</a:t>
            </a:r>
            <a:r>
              <a:rPr lang="en-GB" dirty="0"/>
              <a:t>’s Five Forces model</a:t>
            </a:r>
          </a:p>
          <a:p>
            <a:r>
              <a:rPr lang="en-GB" dirty="0"/>
              <a:t>Strategic groups</a:t>
            </a:r>
          </a:p>
          <a:p>
            <a:r>
              <a:rPr lang="en-GB" dirty="0"/>
              <a:t>Customer analysis</a:t>
            </a:r>
          </a:p>
          <a:p>
            <a:r>
              <a:rPr lang="en-GB" dirty="0"/>
              <a:t>Market analysis</a:t>
            </a:r>
          </a:p>
          <a:p>
            <a:r>
              <a:rPr lang="en-GB"/>
              <a:t>Marketing </a:t>
            </a:r>
            <a:r>
              <a:rPr lang="en-GB" dirty="0"/>
              <a:t>research</a:t>
            </a:r>
          </a:p>
          <a:p>
            <a:endParaRPr lang="en-GB" dirty="0"/>
          </a:p>
          <a:p>
            <a:endParaRPr lang="cs-CZ" dirty="0"/>
          </a:p>
          <a:p>
            <a:endParaRPr lang="cs-CZ" dirty="0"/>
          </a:p>
          <a:p>
            <a:endParaRPr lang="en-GB" dirty="0"/>
          </a:p>
          <a:p>
            <a:endParaRPr lang="en-GB" sz="2200" dirty="0"/>
          </a:p>
        </p:txBody>
      </p:sp>
    </p:spTree>
    <p:extLst>
      <p:ext uri="{BB962C8B-B14F-4D97-AF65-F5344CB8AC3E}">
        <p14:creationId xmlns:p14="http://schemas.microsoft.com/office/powerpoint/2010/main" val="2363773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20314A-067F-41A5-A234-682ABCF18DD5}"/>
              </a:ext>
            </a:extLst>
          </p:cNvPr>
          <p:cNvSpPr>
            <a:spLocks noGrp="1"/>
          </p:cNvSpPr>
          <p:nvPr>
            <p:ph type="title"/>
          </p:nvPr>
        </p:nvSpPr>
        <p:spPr>
          <a:xfrm>
            <a:off x="1011936" y="446557"/>
            <a:ext cx="10168128" cy="1179576"/>
          </a:xfrm>
        </p:spPr>
        <p:txBody>
          <a:bodyPr>
            <a:normAutofit/>
          </a:bodyPr>
          <a:lstStyle/>
          <a:p>
            <a:r>
              <a:rPr lang="cs-CZ" sz="4000" dirty="0"/>
              <a:t>Porter</a:t>
            </a:r>
            <a:r>
              <a:rPr lang="en-GB" sz="4000" dirty="0"/>
              <a:t>’s Five Forces Analysis – </a:t>
            </a:r>
            <a:r>
              <a:rPr lang="en-GB" sz="4000" b="1" dirty="0"/>
              <a:t>Supplier power</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 name="TextovéPole 10">
            <a:extLst>
              <a:ext uri="{FF2B5EF4-FFF2-40B4-BE49-F238E27FC236}">
                <a16:creationId xmlns:a16="http://schemas.microsoft.com/office/drawing/2014/main" id="{18F111C5-5D8D-4315-9C28-60AFE5A666DB}"/>
              </a:ext>
            </a:extLst>
          </p:cNvPr>
          <p:cNvSpPr txBox="1"/>
          <p:nvPr/>
        </p:nvSpPr>
        <p:spPr>
          <a:xfrm>
            <a:off x="702402" y="6520162"/>
            <a:ext cx="11839073" cy="276999"/>
          </a:xfrm>
          <a:prstGeom prst="rect">
            <a:avLst/>
          </a:prstGeom>
          <a:noFill/>
        </p:spPr>
        <p:txBody>
          <a:bodyPr wrap="square" rtlCol="0">
            <a:spAutoFit/>
          </a:bodyPr>
          <a:lstStyle/>
          <a:p>
            <a:r>
              <a:rPr lang="cs-CZ" sz="1200" dirty="0" err="1"/>
              <a:t>Arshed</a:t>
            </a:r>
            <a:r>
              <a:rPr lang="cs-CZ" sz="1200" dirty="0"/>
              <a:t>, N., </a:t>
            </a:r>
            <a:r>
              <a:rPr lang="cs-CZ" sz="1200" dirty="0" err="1"/>
              <a:t>McFarlane</a:t>
            </a:r>
            <a:r>
              <a:rPr lang="cs-CZ" sz="1200" dirty="0"/>
              <a:t>, J., &amp; </a:t>
            </a:r>
            <a:r>
              <a:rPr lang="cs-CZ" sz="1200" dirty="0" err="1"/>
              <a:t>MacIntosh</a:t>
            </a:r>
            <a:r>
              <a:rPr lang="cs-CZ" sz="1200" dirty="0"/>
              <a:t>, R. (</a:t>
            </a:r>
            <a:r>
              <a:rPr lang="cs-CZ" sz="1200" dirty="0" err="1"/>
              <a:t>Eds</a:t>
            </a:r>
            <a:r>
              <a:rPr lang="cs-CZ" sz="1200" dirty="0"/>
              <a:t>.). (2016). </a:t>
            </a:r>
            <a:r>
              <a:rPr lang="cs-CZ" sz="1200" dirty="0" err="1"/>
              <a:t>Enterprise</a:t>
            </a:r>
            <a:r>
              <a:rPr lang="cs-CZ" sz="1200" dirty="0"/>
              <a:t> and </a:t>
            </a:r>
            <a:r>
              <a:rPr lang="cs-CZ" sz="1200" dirty="0" err="1"/>
              <a:t>its</a:t>
            </a:r>
            <a:r>
              <a:rPr lang="cs-CZ" sz="1200" dirty="0"/>
              <a:t> business </a:t>
            </a:r>
            <a:r>
              <a:rPr lang="cs-CZ" sz="1200" dirty="0" err="1"/>
              <a:t>environment</a:t>
            </a:r>
            <a:r>
              <a:rPr lang="cs-CZ" sz="1200" dirty="0"/>
              <a:t>. </a:t>
            </a:r>
            <a:r>
              <a:rPr lang="cs-CZ" sz="1200" dirty="0" err="1"/>
              <a:t>Goodfellow</a:t>
            </a:r>
            <a:r>
              <a:rPr lang="cs-CZ" sz="1200" dirty="0"/>
              <a:t> </a:t>
            </a:r>
            <a:r>
              <a:rPr lang="cs-CZ" sz="1200" dirty="0" err="1"/>
              <a:t>Publishers</a:t>
            </a:r>
            <a:r>
              <a:rPr lang="cs-CZ" sz="1200" dirty="0"/>
              <a:t>, Limited.</a:t>
            </a:r>
            <a:endParaRPr lang="en-GB" sz="1200" dirty="0"/>
          </a:p>
        </p:txBody>
      </p:sp>
      <p:sp>
        <p:nvSpPr>
          <p:cNvPr id="5" name="Zástupný symbol pro obsah 4">
            <a:extLst>
              <a:ext uri="{FF2B5EF4-FFF2-40B4-BE49-F238E27FC236}">
                <a16:creationId xmlns:a16="http://schemas.microsoft.com/office/drawing/2014/main" id="{1EBE1D04-F5FF-47D1-9AB4-6B843ADDB4AE}"/>
              </a:ext>
            </a:extLst>
          </p:cNvPr>
          <p:cNvSpPr>
            <a:spLocks noGrp="1"/>
          </p:cNvSpPr>
          <p:nvPr>
            <p:ph idx="1"/>
          </p:nvPr>
        </p:nvSpPr>
        <p:spPr/>
        <p:txBody>
          <a:bodyPr/>
          <a:lstStyle/>
          <a:p>
            <a:r>
              <a:rPr lang="en-GB" dirty="0"/>
              <a:t>The suppliers have power to sell their products at higher prices.</a:t>
            </a:r>
          </a:p>
          <a:p>
            <a:endParaRPr lang="en-GB" sz="1800" dirty="0"/>
          </a:p>
          <a:p>
            <a:r>
              <a:rPr lang="en-GB" dirty="0"/>
              <a:t>Example is fast food </a:t>
            </a:r>
          </a:p>
          <a:p>
            <a:pPr marL="0" indent="0">
              <a:buNone/>
            </a:pPr>
            <a:r>
              <a:rPr lang="en-GB" dirty="0"/>
              <a:t>restaurants suppliers.</a:t>
            </a:r>
          </a:p>
          <a:p>
            <a:endParaRPr lang="en-GB" dirty="0"/>
          </a:p>
          <a:p>
            <a:r>
              <a:rPr lang="en-GB" dirty="0"/>
              <a:t>Factors determining </a:t>
            </a:r>
          </a:p>
          <a:p>
            <a:pPr marL="0" indent="0">
              <a:buNone/>
            </a:pPr>
            <a:r>
              <a:rPr lang="en-GB" dirty="0"/>
              <a:t>the power of suppliers</a:t>
            </a:r>
          </a:p>
        </p:txBody>
      </p:sp>
      <p:sp>
        <p:nvSpPr>
          <p:cNvPr id="7" name="Šipka: doprava 6">
            <a:extLst>
              <a:ext uri="{FF2B5EF4-FFF2-40B4-BE49-F238E27FC236}">
                <a16:creationId xmlns:a16="http://schemas.microsoft.com/office/drawing/2014/main" id="{06050343-B8F6-4C78-A1D8-BA407CCAA00D}"/>
              </a:ext>
            </a:extLst>
          </p:cNvPr>
          <p:cNvSpPr/>
          <p:nvPr/>
        </p:nvSpPr>
        <p:spPr>
          <a:xfrm>
            <a:off x="4256690" y="4486556"/>
            <a:ext cx="1229710" cy="758106"/>
          </a:xfrm>
          <a:prstGeom prst="rightArrow">
            <a:avLst/>
          </a:prstGeom>
          <a:effectLst>
            <a:glow rad="228600">
              <a:schemeClr val="accent2">
                <a:satMod val="175000"/>
                <a:alpha val="40000"/>
              </a:schemeClr>
            </a:glow>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b="1">
              <a:ln w="12700">
                <a:solidFill>
                  <a:schemeClr val="accent1"/>
                </a:solidFill>
                <a:prstDash val="solid"/>
              </a:ln>
              <a:solidFill>
                <a:schemeClr val="accent2"/>
              </a:solidFill>
              <a:effectLst>
                <a:outerShdw dist="38100" dir="2640000" algn="bl" rotWithShape="0">
                  <a:schemeClr val="accent1"/>
                </a:outerShdw>
              </a:effectLst>
            </a:endParaRPr>
          </a:p>
        </p:txBody>
      </p:sp>
      <p:pic>
        <p:nvPicPr>
          <p:cNvPr id="9" name="Obrázek 8">
            <a:extLst>
              <a:ext uri="{FF2B5EF4-FFF2-40B4-BE49-F238E27FC236}">
                <a16:creationId xmlns:a16="http://schemas.microsoft.com/office/drawing/2014/main" id="{2EF9BD4D-CBCA-46A1-BFED-D27F55DD7277}"/>
              </a:ext>
            </a:extLst>
          </p:cNvPr>
          <p:cNvPicPr>
            <a:picLocks noChangeAspect="1"/>
          </p:cNvPicPr>
          <p:nvPr/>
        </p:nvPicPr>
        <p:blipFill>
          <a:blip r:embed="rId2"/>
          <a:stretch>
            <a:fillRect/>
          </a:stretch>
        </p:blipFill>
        <p:spPr>
          <a:xfrm>
            <a:off x="5580500" y="2344523"/>
            <a:ext cx="6391275" cy="4114800"/>
          </a:xfrm>
          <a:prstGeom prst="rect">
            <a:avLst/>
          </a:prstGeom>
        </p:spPr>
      </p:pic>
    </p:spTree>
    <p:extLst>
      <p:ext uri="{BB962C8B-B14F-4D97-AF65-F5344CB8AC3E}">
        <p14:creationId xmlns:p14="http://schemas.microsoft.com/office/powerpoint/2010/main" val="3602698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20314A-067F-41A5-A234-682ABCF18DD5}"/>
              </a:ext>
            </a:extLst>
          </p:cNvPr>
          <p:cNvSpPr>
            <a:spLocks noGrp="1"/>
          </p:cNvSpPr>
          <p:nvPr>
            <p:ph type="title"/>
          </p:nvPr>
        </p:nvSpPr>
        <p:spPr>
          <a:xfrm>
            <a:off x="1011936" y="446557"/>
            <a:ext cx="10168128" cy="1179576"/>
          </a:xfrm>
        </p:spPr>
        <p:txBody>
          <a:bodyPr>
            <a:normAutofit/>
          </a:bodyPr>
          <a:lstStyle/>
          <a:p>
            <a:r>
              <a:rPr lang="cs-CZ" sz="4000" dirty="0"/>
              <a:t>Porter</a:t>
            </a:r>
            <a:r>
              <a:rPr lang="en-GB" sz="4000" dirty="0"/>
              <a:t>’s Five Forces Analysis – </a:t>
            </a:r>
            <a:r>
              <a:rPr lang="en-GB" sz="4000" b="1" dirty="0"/>
              <a:t>Supplier power</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 name="TextovéPole 10">
            <a:extLst>
              <a:ext uri="{FF2B5EF4-FFF2-40B4-BE49-F238E27FC236}">
                <a16:creationId xmlns:a16="http://schemas.microsoft.com/office/drawing/2014/main" id="{18F111C5-5D8D-4315-9C28-60AFE5A666DB}"/>
              </a:ext>
            </a:extLst>
          </p:cNvPr>
          <p:cNvSpPr txBox="1"/>
          <p:nvPr/>
        </p:nvSpPr>
        <p:spPr>
          <a:xfrm>
            <a:off x="702402" y="6520162"/>
            <a:ext cx="11839073" cy="276999"/>
          </a:xfrm>
          <a:prstGeom prst="rect">
            <a:avLst/>
          </a:prstGeom>
          <a:noFill/>
        </p:spPr>
        <p:txBody>
          <a:bodyPr wrap="square" rtlCol="0">
            <a:spAutoFit/>
          </a:bodyPr>
          <a:lstStyle/>
          <a:p>
            <a:r>
              <a:rPr lang="cs-CZ" sz="1200" dirty="0" err="1"/>
              <a:t>Arshed</a:t>
            </a:r>
            <a:r>
              <a:rPr lang="cs-CZ" sz="1200" dirty="0"/>
              <a:t>, N., </a:t>
            </a:r>
            <a:r>
              <a:rPr lang="cs-CZ" sz="1200" dirty="0" err="1"/>
              <a:t>McFarlane</a:t>
            </a:r>
            <a:r>
              <a:rPr lang="cs-CZ" sz="1200" dirty="0"/>
              <a:t>, J., &amp; </a:t>
            </a:r>
            <a:r>
              <a:rPr lang="cs-CZ" sz="1200" dirty="0" err="1"/>
              <a:t>MacIntosh</a:t>
            </a:r>
            <a:r>
              <a:rPr lang="cs-CZ" sz="1200" dirty="0"/>
              <a:t>, R. (</a:t>
            </a:r>
            <a:r>
              <a:rPr lang="cs-CZ" sz="1200" dirty="0" err="1"/>
              <a:t>Eds</a:t>
            </a:r>
            <a:r>
              <a:rPr lang="cs-CZ" sz="1200" dirty="0"/>
              <a:t>.). (2016). </a:t>
            </a:r>
            <a:r>
              <a:rPr lang="cs-CZ" sz="1200" dirty="0" err="1"/>
              <a:t>Enterprise</a:t>
            </a:r>
            <a:r>
              <a:rPr lang="cs-CZ" sz="1200" dirty="0"/>
              <a:t> and </a:t>
            </a:r>
            <a:r>
              <a:rPr lang="cs-CZ" sz="1200" dirty="0" err="1"/>
              <a:t>its</a:t>
            </a:r>
            <a:r>
              <a:rPr lang="cs-CZ" sz="1200" dirty="0"/>
              <a:t> business </a:t>
            </a:r>
            <a:r>
              <a:rPr lang="cs-CZ" sz="1200" dirty="0" err="1"/>
              <a:t>environment</a:t>
            </a:r>
            <a:r>
              <a:rPr lang="cs-CZ" sz="1200" dirty="0"/>
              <a:t>. </a:t>
            </a:r>
            <a:r>
              <a:rPr lang="cs-CZ" sz="1200" dirty="0" err="1"/>
              <a:t>Goodfellow</a:t>
            </a:r>
            <a:r>
              <a:rPr lang="cs-CZ" sz="1200" dirty="0"/>
              <a:t> </a:t>
            </a:r>
            <a:r>
              <a:rPr lang="cs-CZ" sz="1200" dirty="0" err="1"/>
              <a:t>Publishers</a:t>
            </a:r>
            <a:r>
              <a:rPr lang="cs-CZ" sz="1200" dirty="0"/>
              <a:t>, Limited.</a:t>
            </a:r>
            <a:endParaRPr lang="en-GB" sz="1200" dirty="0"/>
          </a:p>
        </p:txBody>
      </p:sp>
      <p:pic>
        <p:nvPicPr>
          <p:cNvPr id="6" name="Obrázek 5">
            <a:extLst>
              <a:ext uri="{FF2B5EF4-FFF2-40B4-BE49-F238E27FC236}">
                <a16:creationId xmlns:a16="http://schemas.microsoft.com/office/drawing/2014/main" id="{E2E6F9FB-8A27-4F95-8371-57918C7F7B46}"/>
              </a:ext>
            </a:extLst>
          </p:cNvPr>
          <p:cNvPicPr>
            <a:picLocks noChangeAspect="1"/>
          </p:cNvPicPr>
          <p:nvPr/>
        </p:nvPicPr>
        <p:blipFill>
          <a:blip r:embed="rId2"/>
          <a:stretch>
            <a:fillRect/>
          </a:stretch>
        </p:blipFill>
        <p:spPr>
          <a:xfrm>
            <a:off x="1064875" y="2660430"/>
            <a:ext cx="10154114" cy="2018806"/>
          </a:xfrm>
          <a:prstGeom prst="rect">
            <a:avLst/>
          </a:prstGeom>
        </p:spPr>
      </p:pic>
    </p:spTree>
    <p:extLst>
      <p:ext uri="{BB962C8B-B14F-4D97-AF65-F5344CB8AC3E}">
        <p14:creationId xmlns:p14="http://schemas.microsoft.com/office/powerpoint/2010/main" val="697889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20314A-067F-41A5-A234-682ABCF18DD5}"/>
              </a:ext>
            </a:extLst>
          </p:cNvPr>
          <p:cNvSpPr>
            <a:spLocks noGrp="1"/>
          </p:cNvSpPr>
          <p:nvPr>
            <p:ph type="title"/>
          </p:nvPr>
        </p:nvSpPr>
        <p:spPr>
          <a:xfrm>
            <a:off x="1011936" y="446557"/>
            <a:ext cx="10168128" cy="1179576"/>
          </a:xfrm>
        </p:spPr>
        <p:txBody>
          <a:bodyPr>
            <a:normAutofit fontScale="90000"/>
          </a:bodyPr>
          <a:lstStyle/>
          <a:p>
            <a:r>
              <a:rPr lang="cs-CZ" sz="4000" dirty="0"/>
              <a:t>Porter</a:t>
            </a:r>
            <a:r>
              <a:rPr lang="en-GB" sz="4000" dirty="0"/>
              <a:t>’s Five Forces Analysis – </a:t>
            </a:r>
            <a:r>
              <a:rPr lang="en-GB" sz="4000" b="1" dirty="0"/>
              <a:t>Threat of substitutes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 name="TextovéPole 10">
            <a:extLst>
              <a:ext uri="{FF2B5EF4-FFF2-40B4-BE49-F238E27FC236}">
                <a16:creationId xmlns:a16="http://schemas.microsoft.com/office/drawing/2014/main" id="{18F111C5-5D8D-4315-9C28-60AFE5A666DB}"/>
              </a:ext>
            </a:extLst>
          </p:cNvPr>
          <p:cNvSpPr txBox="1"/>
          <p:nvPr/>
        </p:nvSpPr>
        <p:spPr>
          <a:xfrm>
            <a:off x="702402" y="6520162"/>
            <a:ext cx="11839073" cy="276999"/>
          </a:xfrm>
          <a:prstGeom prst="rect">
            <a:avLst/>
          </a:prstGeom>
          <a:noFill/>
        </p:spPr>
        <p:txBody>
          <a:bodyPr wrap="square" rtlCol="0">
            <a:spAutoFit/>
          </a:bodyPr>
          <a:lstStyle/>
          <a:p>
            <a:r>
              <a:rPr lang="cs-CZ" sz="1200" dirty="0" err="1"/>
              <a:t>Arshed</a:t>
            </a:r>
            <a:r>
              <a:rPr lang="cs-CZ" sz="1200" dirty="0"/>
              <a:t>, N., </a:t>
            </a:r>
            <a:r>
              <a:rPr lang="cs-CZ" sz="1200" dirty="0" err="1"/>
              <a:t>McFarlane</a:t>
            </a:r>
            <a:r>
              <a:rPr lang="cs-CZ" sz="1200" dirty="0"/>
              <a:t>, J., &amp; </a:t>
            </a:r>
            <a:r>
              <a:rPr lang="cs-CZ" sz="1200" dirty="0" err="1"/>
              <a:t>MacIntosh</a:t>
            </a:r>
            <a:r>
              <a:rPr lang="cs-CZ" sz="1200" dirty="0"/>
              <a:t>, R. (</a:t>
            </a:r>
            <a:r>
              <a:rPr lang="cs-CZ" sz="1200" dirty="0" err="1"/>
              <a:t>Eds</a:t>
            </a:r>
            <a:r>
              <a:rPr lang="cs-CZ" sz="1200" dirty="0"/>
              <a:t>.). (2016). </a:t>
            </a:r>
            <a:r>
              <a:rPr lang="cs-CZ" sz="1200" dirty="0" err="1"/>
              <a:t>Enterprise</a:t>
            </a:r>
            <a:r>
              <a:rPr lang="cs-CZ" sz="1200" dirty="0"/>
              <a:t> and </a:t>
            </a:r>
            <a:r>
              <a:rPr lang="cs-CZ" sz="1200" dirty="0" err="1"/>
              <a:t>its</a:t>
            </a:r>
            <a:r>
              <a:rPr lang="cs-CZ" sz="1200" dirty="0"/>
              <a:t> business </a:t>
            </a:r>
            <a:r>
              <a:rPr lang="cs-CZ" sz="1200" dirty="0" err="1"/>
              <a:t>environment</a:t>
            </a:r>
            <a:r>
              <a:rPr lang="cs-CZ" sz="1200" dirty="0"/>
              <a:t>. </a:t>
            </a:r>
            <a:r>
              <a:rPr lang="cs-CZ" sz="1200" dirty="0" err="1"/>
              <a:t>Goodfellow</a:t>
            </a:r>
            <a:r>
              <a:rPr lang="cs-CZ" sz="1200" dirty="0"/>
              <a:t> </a:t>
            </a:r>
            <a:r>
              <a:rPr lang="cs-CZ" sz="1200" dirty="0" err="1"/>
              <a:t>Publishers</a:t>
            </a:r>
            <a:r>
              <a:rPr lang="cs-CZ" sz="1200" dirty="0"/>
              <a:t>, Limited.</a:t>
            </a:r>
            <a:endParaRPr lang="en-GB" sz="1200" dirty="0"/>
          </a:p>
        </p:txBody>
      </p:sp>
      <p:sp>
        <p:nvSpPr>
          <p:cNvPr id="3" name="Obdélník 2">
            <a:extLst>
              <a:ext uri="{FF2B5EF4-FFF2-40B4-BE49-F238E27FC236}">
                <a16:creationId xmlns:a16="http://schemas.microsoft.com/office/drawing/2014/main" id="{D602F547-C3B3-4E98-8670-C8A6871CAE79}"/>
              </a:ext>
            </a:extLst>
          </p:cNvPr>
          <p:cNvSpPr/>
          <p:nvPr/>
        </p:nvSpPr>
        <p:spPr>
          <a:xfrm>
            <a:off x="1058779" y="2091195"/>
            <a:ext cx="10074442" cy="5139869"/>
          </a:xfrm>
          <a:prstGeom prst="rect">
            <a:avLst/>
          </a:prstGeom>
        </p:spPr>
        <p:txBody>
          <a:bodyPr wrap="square">
            <a:spAutoFit/>
          </a:bodyPr>
          <a:lstStyle/>
          <a:p>
            <a:pPr marL="285750" indent="-285750">
              <a:buFont typeface="Arial" panose="020B0604020202020204" pitchFamily="34" charset="0"/>
              <a:buChar char="•"/>
            </a:pPr>
            <a:r>
              <a:rPr lang="en-GB" sz="2800" dirty="0"/>
              <a:t>Substitutes are goods or services produced by organizations in an apparently different industry, and </a:t>
            </a:r>
            <a:endParaRPr lang="cs-CZ" sz="28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800" dirty="0"/>
              <a:t>delivering same or a similar service to the customer by different function.</a:t>
            </a:r>
            <a:endParaRPr lang="cs-CZ" sz="28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800" dirty="0"/>
              <a:t>Substitutes are easy to overlook, because they may look very different from the industry´s product. </a:t>
            </a:r>
            <a:endParaRPr lang="cs-CZ" sz="28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800" dirty="0"/>
              <a:t>Substitutes nearly always exist.</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endParaRPr lang="en-GB" sz="2800" dirty="0"/>
          </a:p>
        </p:txBody>
      </p:sp>
    </p:spTree>
    <p:extLst>
      <p:ext uri="{BB962C8B-B14F-4D97-AF65-F5344CB8AC3E}">
        <p14:creationId xmlns:p14="http://schemas.microsoft.com/office/powerpoint/2010/main" val="124350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20314A-067F-41A5-A234-682ABCF18DD5}"/>
              </a:ext>
            </a:extLst>
          </p:cNvPr>
          <p:cNvSpPr>
            <a:spLocks noGrp="1"/>
          </p:cNvSpPr>
          <p:nvPr>
            <p:ph type="title"/>
          </p:nvPr>
        </p:nvSpPr>
        <p:spPr>
          <a:xfrm>
            <a:off x="1011936" y="446557"/>
            <a:ext cx="10168128" cy="1179576"/>
          </a:xfrm>
        </p:spPr>
        <p:txBody>
          <a:bodyPr>
            <a:normAutofit fontScale="90000"/>
          </a:bodyPr>
          <a:lstStyle/>
          <a:p>
            <a:r>
              <a:rPr lang="cs-CZ" sz="4000" dirty="0"/>
              <a:t>Porter</a:t>
            </a:r>
            <a:r>
              <a:rPr lang="en-GB" sz="4000" dirty="0"/>
              <a:t>’s Five Forces Analysis – </a:t>
            </a:r>
            <a:r>
              <a:rPr lang="en-GB" sz="4000" b="1" dirty="0"/>
              <a:t>Threat of substitutes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 name="TextovéPole 10">
            <a:extLst>
              <a:ext uri="{FF2B5EF4-FFF2-40B4-BE49-F238E27FC236}">
                <a16:creationId xmlns:a16="http://schemas.microsoft.com/office/drawing/2014/main" id="{18F111C5-5D8D-4315-9C28-60AFE5A666DB}"/>
              </a:ext>
            </a:extLst>
          </p:cNvPr>
          <p:cNvSpPr txBox="1"/>
          <p:nvPr/>
        </p:nvSpPr>
        <p:spPr>
          <a:xfrm>
            <a:off x="702402" y="6520162"/>
            <a:ext cx="11839073" cy="276999"/>
          </a:xfrm>
          <a:prstGeom prst="rect">
            <a:avLst/>
          </a:prstGeom>
          <a:noFill/>
        </p:spPr>
        <p:txBody>
          <a:bodyPr wrap="square" rtlCol="0">
            <a:spAutoFit/>
          </a:bodyPr>
          <a:lstStyle/>
          <a:p>
            <a:r>
              <a:rPr lang="cs-CZ" sz="1200" dirty="0" err="1"/>
              <a:t>Arshed</a:t>
            </a:r>
            <a:r>
              <a:rPr lang="cs-CZ" sz="1200" dirty="0"/>
              <a:t>, N., </a:t>
            </a:r>
            <a:r>
              <a:rPr lang="cs-CZ" sz="1200" dirty="0" err="1"/>
              <a:t>McFarlane</a:t>
            </a:r>
            <a:r>
              <a:rPr lang="cs-CZ" sz="1200" dirty="0"/>
              <a:t>, J., &amp; </a:t>
            </a:r>
            <a:r>
              <a:rPr lang="cs-CZ" sz="1200" dirty="0" err="1"/>
              <a:t>MacIntosh</a:t>
            </a:r>
            <a:r>
              <a:rPr lang="cs-CZ" sz="1200" dirty="0"/>
              <a:t>, R. (</a:t>
            </a:r>
            <a:r>
              <a:rPr lang="cs-CZ" sz="1200" dirty="0" err="1"/>
              <a:t>Eds</a:t>
            </a:r>
            <a:r>
              <a:rPr lang="cs-CZ" sz="1200" dirty="0"/>
              <a:t>.). (2016). </a:t>
            </a:r>
            <a:r>
              <a:rPr lang="cs-CZ" sz="1200" dirty="0" err="1"/>
              <a:t>Enterprise</a:t>
            </a:r>
            <a:r>
              <a:rPr lang="cs-CZ" sz="1200" dirty="0"/>
              <a:t> and </a:t>
            </a:r>
            <a:r>
              <a:rPr lang="cs-CZ" sz="1200" dirty="0" err="1"/>
              <a:t>its</a:t>
            </a:r>
            <a:r>
              <a:rPr lang="cs-CZ" sz="1200" dirty="0"/>
              <a:t> business </a:t>
            </a:r>
            <a:r>
              <a:rPr lang="cs-CZ" sz="1200" dirty="0" err="1"/>
              <a:t>environment</a:t>
            </a:r>
            <a:r>
              <a:rPr lang="cs-CZ" sz="1200" dirty="0"/>
              <a:t>. </a:t>
            </a:r>
            <a:r>
              <a:rPr lang="cs-CZ" sz="1200" dirty="0" err="1"/>
              <a:t>Goodfellow</a:t>
            </a:r>
            <a:r>
              <a:rPr lang="cs-CZ" sz="1200" dirty="0"/>
              <a:t> </a:t>
            </a:r>
            <a:r>
              <a:rPr lang="cs-CZ" sz="1200" dirty="0" err="1"/>
              <a:t>Publishers</a:t>
            </a:r>
            <a:r>
              <a:rPr lang="cs-CZ" sz="1200" dirty="0"/>
              <a:t>, Limited.</a:t>
            </a:r>
            <a:endParaRPr lang="en-GB" sz="1200" dirty="0"/>
          </a:p>
        </p:txBody>
      </p:sp>
      <p:sp>
        <p:nvSpPr>
          <p:cNvPr id="3" name="Obdélník 2">
            <a:extLst>
              <a:ext uri="{FF2B5EF4-FFF2-40B4-BE49-F238E27FC236}">
                <a16:creationId xmlns:a16="http://schemas.microsoft.com/office/drawing/2014/main" id="{73C9EAF9-2481-4D22-95CF-EB3ACD744462}"/>
              </a:ext>
            </a:extLst>
          </p:cNvPr>
          <p:cNvSpPr/>
          <p:nvPr/>
        </p:nvSpPr>
        <p:spPr>
          <a:xfrm>
            <a:off x="797422" y="2072690"/>
            <a:ext cx="10689020" cy="5570756"/>
          </a:xfrm>
          <a:prstGeom prst="rect">
            <a:avLst/>
          </a:prstGeom>
        </p:spPr>
        <p:txBody>
          <a:bodyPr wrap="square">
            <a:spAutoFit/>
          </a:bodyPr>
          <a:lstStyle/>
          <a:p>
            <a:pPr marL="285750" indent="-285750">
              <a:buFont typeface="Arial" panose="020B0604020202020204" pitchFamily="34" charset="0"/>
              <a:buChar char="•"/>
            </a:pPr>
            <a:r>
              <a:rPr lang="en-GB" sz="2800" dirty="0"/>
              <a:t>The extent of the substitutes’ threat depends on the following:</a:t>
            </a:r>
          </a:p>
          <a:p>
            <a:r>
              <a:rPr lang="en-GB" sz="2800" dirty="0"/>
              <a:t>1. </a:t>
            </a:r>
            <a:r>
              <a:rPr lang="en-GB" sz="2800" b="1" dirty="0"/>
              <a:t>Switching costs </a:t>
            </a:r>
            <a:r>
              <a:rPr lang="en-GB" sz="2800" dirty="0"/>
              <a:t>– if there are no switching costs, chances to move to a more attractive substitute is higher. Example is consumer switching from reading hardcopies of books to reading books online, they can do it without any additional fees or costs for the switch.</a:t>
            </a:r>
          </a:p>
          <a:p>
            <a:pPr marL="285750" indent="-285750">
              <a:buFont typeface="Arial" panose="020B0604020202020204" pitchFamily="34" charset="0"/>
              <a:buChar char="•"/>
            </a:pPr>
            <a:endParaRPr lang="en-GB" sz="2800" dirty="0"/>
          </a:p>
          <a:p>
            <a:r>
              <a:rPr lang="en-GB" sz="2800" dirty="0"/>
              <a:t>2. </a:t>
            </a:r>
            <a:r>
              <a:rPr lang="en-GB" sz="2800" b="1" dirty="0"/>
              <a:t>Product price </a:t>
            </a:r>
            <a:r>
              <a:rPr lang="en-GB" sz="2800" dirty="0"/>
              <a:t>– if the price of substitutes is lower or at a fairer rate.</a:t>
            </a:r>
          </a:p>
          <a:p>
            <a:pPr marL="285750" indent="-285750">
              <a:buFont typeface="Arial" panose="020B0604020202020204" pitchFamily="34" charset="0"/>
              <a:buChar char="•"/>
            </a:pPr>
            <a:endParaRPr lang="en-GB" sz="2800" dirty="0"/>
          </a:p>
          <a:p>
            <a:r>
              <a:rPr lang="en-GB" sz="2800" dirty="0"/>
              <a:t>3. </a:t>
            </a:r>
            <a:r>
              <a:rPr lang="en-GB" sz="2800" b="1" dirty="0"/>
              <a:t>Product quality </a:t>
            </a:r>
            <a:r>
              <a:rPr lang="en-GB" sz="2800" dirty="0"/>
              <a:t>– if the substitute is of higher quality than any other product in the market, then consumers switch to </a:t>
            </a:r>
            <a:r>
              <a:rPr lang="en-GB" sz="2800" dirty="0" err="1"/>
              <a:t>th</a:t>
            </a:r>
            <a:r>
              <a:rPr lang="cs-CZ" sz="2800" dirty="0"/>
              <a:t>at</a:t>
            </a:r>
            <a:r>
              <a:rPr lang="en-GB" sz="2800" dirty="0"/>
              <a:t> substitute.</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p:txBody>
      </p:sp>
    </p:spTree>
    <p:extLst>
      <p:ext uri="{BB962C8B-B14F-4D97-AF65-F5344CB8AC3E}">
        <p14:creationId xmlns:p14="http://schemas.microsoft.com/office/powerpoint/2010/main" val="1546479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20314A-067F-41A5-A234-682ABCF18DD5}"/>
              </a:ext>
            </a:extLst>
          </p:cNvPr>
          <p:cNvSpPr>
            <a:spLocks noGrp="1"/>
          </p:cNvSpPr>
          <p:nvPr>
            <p:ph type="title"/>
          </p:nvPr>
        </p:nvSpPr>
        <p:spPr>
          <a:xfrm>
            <a:off x="1011936" y="446557"/>
            <a:ext cx="10168128" cy="1179576"/>
          </a:xfrm>
        </p:spPr>
        <p:txBody>
          <a:bodyPr>
            <a:normAutofit fontScale="90000"/>
          </a:bodyPr>
          <a:lstStyle/>
          <a:p>
            <a:r>
              <a:rPr lang="cs-CZ" sz="4000" dirty="0"/>
              <a:t>Porter</a:t>
            </a:r>
            <a:r>
              <a:rPr lang="en-GB" sz="4000" dirty="0"/>
              <a:t>’s Five Forces Analysis – </a:t>
            </a:r>
            <a:r>
              <a:rPr lang="en-GB" sz="4000" b="1" dirty="0"/>
              <a:t>Threat of substitutes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 name="TextovéPole 10">
            <a:extLst>
              <a:ext uri="{FF2B5EF4-FFF2-40B4-BE49-F238E27FC236}">
                <a16:creationId xmlns:a16="http://schemas.microsoft.com/office/drawing/2014/main" id="{18F111C5-5D8D-4315-9C28-60AFE5A666DB}"/>
              </a:ext>
            </a:extLst>
          </p:cNvPr>
          <p:cNvSpPr txBox="1"/>
          <p:nvPr/>
        </p:nvSpPr>
        <p:spPr>
          <a:xfrm>
            <a:off x="702402" y="6520162"/>
            <a:ext cx="11839073" cy="276999"/>
          </a:xfrm>
          <a:prstGeom prst="rect">
            <a:avLst/>
          </a:prstGeom>
          <a:noFill/>
        </p:spPr>
        <p:txBody>
          <a:bodyPr wrap="square" rtlCol="0">
            <a:spAutoFit/>
          </a:bodyPr>
          <a:lstStyle/>
          <a:p>
            <a:r>
              <a:rPr lang="cs-CZ" sz="1200" dirty="0" err="1"/>
              <a:t>Arshed</a:t>
            </a:r>
            <a:r>
              <a:rPr lang="cs-CZ" sz="1200" dirty="0"/>
              <a:t>, N., </a:t>
            </a:r>
            <a:r>
              <a:rPr lang="cs-CZ" sz="1200" dirty="0" err="1"/>
              <a:t>McFarlane</a:t>
            </a:r>
            <a:r>
              <a:rPr lang="cs-CZ" sz="1200" dirty="0"/>
              <a:t>, J., &amp; </a:t>
            </a:r>
            <a:r>
              <a:rPr lang="cs-CZ" sz="1200" dirty="0" err="1"/>
              <a:t>MacIntosh</a:t>
            </a:r>
            <a:r>
              <a:rPr lang="cs-CZ" sz="1200" dirty="0"/>
              <a:t>, R. (</a:t>
            </a:r>
            <a:r>
              <a:rPr lang="cs-CZ" sz="1200" dirty="0" err="1"/>
              <a:t>Eds</a:t>
            </a:r>
            <a:r>
              <a:rPr lang="cs-CZ" sz="1200" dirty="0"/>
              <a:t>.). (2016). </a:t>
            </a:r>
            <a:r>
              <a:rPr lang="cs-CZ" sz="1200" dirty="0" err="1"/>
              <a:t>Enterprise</a:t>
            </a:r>
            <a:r>
              <a:rPr lang="cs-CZ" sz="1200" dirty="0"/>
              <a:t> and </a:t>
            </a:r>
            <a:r>
              <a:rPr lang="cs-CZ" sz="1200" dirty="0" err="1"/>
              <a:t>its</a:t>
            </a:r>
            <a:r>
              <a:rPr lang="cs-CZ" sz="1200" dirty="0"/>
              <a:t> business </a:t>
            </a:r>
            <a:r>
              <a:rPr lang="cs-CZ" sz="1200" dirty="0" err="1"/>
              <a:t>environment</a:t>
            </a:r>
            <a:r>
              <a:rPr lang="cs-CZ" sz="1200" dirty="0"/>
              <a:t>. </a:t>
            </a:r>
            <a:r>
              <a:rPr lang="cs-CZ" sz="1200" dirty="0" err="1"/>
              <a:t>Goodfellow</a:t>
            </a:r>
            <a:r>
              <a:rPr lang="cs-CZ" sz="1200" dirty="0"/>
              <a:t> </a:t>
            </a:r>
            <a:r>
              <a:rPr lang="cs-CZ" sz="1200" dirty="0" err="1"/>
              <a:t>Publishers</a:t>
            </a:r>
            <a:r>
              <a:rPr lang="cs-CZ" sz="1200" dirty="0"/>
              <a:t>, Limited.</a:t>
            </a:r>
            <a:endParaRPr lang="en-GB" sz="1200" dirty="0"/>
          </a:p>
        </p:txBody>
      </p:sp>
      <p:pic>
        <p:nvPicPr>
          <p:cNvPr id="3" name="Obrázek 2">
            <a:extLst>
              <a:ext uri="{FF2B5EF4-FFF2-40B4-BE49-F238E27FC236}">
                <a16:creationId xmlns:a16="http://schemas.microsoft.com/office/drawing/2014/main" id="{0D6C9D02-2B66-4F9B-91DB-5F5B49075021}"/>
              </a:ext>
            </a:extLst>
          </p:cNvPr>
          <p:cNvPicPr>
            <a:picLocks noChangeAspect="1"/>
          </p:cNvPicPr>
          <p:nvPr/>
        </p:nvPicPr>
        <p:blipFill>
          <a:blip r:embed="rId2"/>
          <a:stretch>
            <a:fillRect/>
          </a:stretch>
        </p:blipFill>
        <p:spPr>
          <a:xfrm>
            <a:off x="1578055" y="2458237"/>
            <a:ext cx="9035890" cy="3257620"/>
          </a:xfrm>
          <a:prstGeom prst="rect">
            <a:avLst/>
          </a:prstGeom>
        </p:spPr>
      </p:pic>
    </p:spTree>
    <p:extLst>
      <p:ext uri="{BB962C8B-B14F-4D97-AF65-F5344CB8AC3E}">
        <p14:creationId xmlns:p14="http://schemas.microsoft.com/office/powerpoint/2010/main" val="3214686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20314A-067F-41A5-A234-682ABCF18DD5}"/>
              </a:ext>
            </a:extLst>
          </p:cNvPr>
          <p:cNvSpPr>
            <a:spLocks noGrp="1"/>
          </p:cNvSpPr>
          <p:nvPr>
            <p:ph type="title"/>
          </p:nvPr>
        </p:nvSpPr>
        <p:spPr>
          <a:xfrm>
            <a:off x="1011936" y="446557"/>
            <a:ext cx="10168128" cy="1179576"/>
          </a:xfrm>
        </p:spPr>
        <p:txBody>
          <a:bodyPr>
            <a:normAutofit fontScale="90000"/>
          </a:bodyPr>
          <a:lstStyle/>
          <a:p>
            <a:r>
              <a:rPr lang="cs-CZ" sz="4000" dirty="0"/>
              <a:t>Porter</a:t>
            </a:r>
            <a:r>
              <a:rPr lang="en-GB" sz="4000" dirty="0"/>
              <a:t>’s Five Forces Analysis – </a:t>
            </a:r>
            <a:r>
              <a:rPr lang="en-GB" sz="4000" b="1" dirty="0"/>
              <a:t>Complementors – the sixth force</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 name="TextovéPole 10">
            <a:extLst>
              <a:ext uri="{FF2B5EF4-FFF2-40B4-BE49-F238E27FC236}">
                <a16:creationId xmlns:a16="http://schemas.microsoft.com/office/drawing/2014/main" id="{18F111C5-5D8D-4315-9C28-60AFE5A666DB}"/>
              </a:ext>
            </a:extLst>
          </p:cNvPr>
          <p:cNvSpPr txBox="1"/>
          <p:nvPr/>
        </p:nvSpPr>
        <p:spPr>
          <a:xfrm>
            <a:off x="702402" y="6520162"/>
            <a:ext cx="11839073" cy="276999"/>
          </a:xfrm>
          <a:prstGeom prst="rect">
            <a:avLst/>
          </a:prstGeom>
          <a:noFill/>
        </p:spPr>
        <p:txBody>
          <a:bodyPr wrap="square" rtlCol="0">
            <a:spAutoFit/>
          </a:bodyPr>
          <a:lstStyle/>
          <a:p>
            <a:r>
              <a:rPr lang="en-GB" sz="1200" dirty="0"/>
              <a:t>https://strategiccfo.com/articles/accounting/complementors-sixth-force-of-porters-five-forces/</a:t>
            </a:r>
          </a:p>
        </p:txBody>
      </p:sp>
      <p:sp>
        <p:nvSpPr>
          <p:cNvPr id="13" name="TextBox 12">
            <a:extLst>
              <a:ext uri="{FF2B5EF4-FFF2-40B4-BE49-F238E27FC236}">
                <a16:creationId xmlns:a16="http://schemas.microsoft.com/office/drawing/2014/main" id="{B9FD0BCF-9656-408E-82A9-4BE5C4F73536}"/>
              </a:ext>
            </a:extLst>
          </p:cNvPr>
          <p:cNvSpPr txBox="1"/>
          <p:nvPr/>
        </p:nvSpPr>
        <p:spPr>
          <a:xfrm>
            <a:off x="925157" y="1845893"/>
            <a:ext cx="10859873" cy="4832092"/>
          </a:xfrm>
          <a:prstGeom prst="rect">
            <a:avLst/>
          </a:prstGeom>
          <a:noFill/>
        </p:spPr>
        <p:txBody>
          <a:bodyPr wrap="square">
            <a:spAutoFit/>
          </a:bodyPr>
          <a:lstStyle/>
          <a:p>
            <a:pPr marL="285750" indent="-285750">
              <a:buFont typeface="Arial" panose="020B0604020202020204" pitchFamily="34" charset="0"/>
              <a:buChar char="•"/>
            </a:pPr>
            <a:r>
              <a:rPr lang="en-GB" sz="2800" b="1" dirty="0"/>
              <a:t>Complementors </a:t>
            </a:r>
            <a:r>
              <a:rPr lang="en-GB" sz="2800" dirty="0"/>
              <a:t>are companies that sell or offer goods or services that are compatible with, or complementary to, the goods or services produced and sold in a given industry. </a:t>
            </a:r>
          </a:p>
          <a:p>
            <a:pPr marL="285750" indent="-285750">
              <a:buFont typeface="Arial" panose="020B0604020202020204" pitchFamily="34" charset="0"/>
              <a:buChar char="•"/>
            </a:pPr>
            <a:r>
              <a:rPr lang="en-GB" sz="2800" b="1" dirty="0"/>
              <a:t>Complementary goods </a:t>
            </a:r>
            <a:r>
              <a:rPr lang="en-GB" sz="2800" dirty="0"/>
              <a:t>offer more value to the consumer together than apart. </a:t>
            </a:r>
          </a:p>
          <a:p>
            <a:pPr marL="457200" indent="-457200">
              <a:buFont typeface="Arial" panose="020B0604020202020204" pitchFamily="34" charset="0"/>
              <a:buChar char="•"/>
            </a:pPr>
            <a:r>
              <a:rPr lang="en-GB" sz="2800" dirty="0"/>
              <a:t>When one product or service complements another there exists a condition called </a:t>
            </a:r>
            <a:r>
              <a:rPr lang="en-GB" sz="2800" b="1" dirty="0"/>
              <a:t>complementarity</a:t>
            </a:r>
            <a:r>
              <a:rPr lang="en-GB" sz="2800" dirty="0"/>
              <a:t>; a sort of commercial symbiosis.</a:t>
            </a:r>
          </a:p>
          <a:p>
            <a:pPr marL="457200" indent="-457200">
              <a:buFont typeface="Arial" panose="020B0604020202020204" pitchFamily="34" charset="0"/>
              <a:buChar char="•"/>
            </a:pPr>
            <a:r>
              <a:rPr lang="en-GB" sz="2800" b="1" dirty="0"/>
              <a:t>Complementors</a:t>
            </a:r>
            <a:r>
              <a:rPr lang="en-GB" sz="2800" dirty="0"/>
              <a:t> are often considered the sixth force of Porter’s industry analysis framework and can benefit or hurt the companies competing in the industry.</a:t>
            </a:r>
          </a:p>
          <a:p>
            <a:pPr marL="457200" indent="-457200">
              <a:buFont typeface="Arial" panose="020B0604020202020204" pitchFamily="34" charset="0"/>
              <a:buChar char="•"/>
            </a:pPr>
            <a:endParaRPr lang="en-GB" sz="2800" dirty="0"/>
          </a:p>
        </p:txBody>
      </p:sp>
    </p:spTree>
    <p:extLst>
      <p:ext uri="{BB962C8B-B14F-4D97-AF65-F5344CB8AC3E}">
        <p14:creationId xmlns:p14="http://schemas.microsoft.com/office/powerpoint/2010/main" val="1995730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20314A-067F-41A5-A234-682ABCF18DD5}"/>
              </a:ext>
            </a:extLst>
          </p:cNvPr>
          <p:cNvSpPr>
            <a:spLocks noGrp="1"/>
          </p:cNvSpPr>
          <p:nvPr>
            <p:ph type="title"/>
          </p:nvPr>
        </p:nvSpPr>
        <p:spPr>
          <a:xfrm>
            <a:off x="1011936" y="446557"/>
            <a:ext cx="10168128" cy="1179576"/>
          </a:xfrm>
        </p:spPr>
        <p:txBody>
          <a:bodyPr>
            <a:normAutofit/>
          </a:bodyPr>
          <a:lstStyle/>
          <a:p>
            <a:r>
              <a:rPr lang="cs-CZ" sz="4000" dirty="0"/>
              <a:t>Porter</a:t>
            </a:r>
            <a:r>
              <a:rPr lang="en-GB" sz="4000" dirty="0"/>
              <a:t>’s Five Forces Analysis – </a:t>
            </a:r>
            <a:r>
              <a:rPr lang="en-GB" sz="4000" b="1" dirty="0"/>
              <a:t>Criticism</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 name="TextovéPole 10">
            <a:extLst>
              <a:ext uri="{FF2B5EF4-FFF2-40B4-BE49-F238E27FC236}">
                <a16:creationId xmlns:a16="http://schemas.microsoft.com/office/drawing/2014/main" id="{18F111C5-5D8D-4315-9C28-60AFE5A666DB}"/>
              </a:ext>
            </a:extLst>
          </p:cNvPr>
          <p:cNvSpPr txBox="1"/>
          <p:nvPr/>
        </p:nvSpPr>
        <p:spPr>
          <a:xfrm>
            <a:off x="702402" y="6520162"/>
            <a:ext cx="11839073" cy="276999"/>
          </a:xfrm>
          <a:prstGeom prst="rect">
            <a:avLst/>
          </a:prstGeom>
          <a:noFill/>
        </p:spPr>
        <p:txBody>
          <a:bodyPr wrap="square" rtlCol="0">
            <a:spAutoFit/>
          </a:bodyPr>
          <a:lstStyle/>
          <a:p>
            <a:r>
              <a:rPr lang="en-GB" sz="1200" dirty="0"/>
              <a:t>https://strategiccfo.com/articles/accounting/complementors-sixth-force-of-porters-five-forces/</a:t>
            </a:r>
          </a:p>
        </p:txBody>
      </p:sp>
      <p:sp>
        <p:nvSpPr>
          <p:cNvPr id="13" name="TextBox 12">
            <a:extLst>
              <a:ext uri="{FF2B5EF4-FFF2-40B4-BE49-F238E27FC236}">
                <a16:creationId xmlns:a16="http://schemas.microsoft.com/office/drawing/2014/main" id="{B9FD0BCF-9656-408E-82A9-4BE5C4F73536}"/>
              </a:ext>
            </a:extLst>
          </p:cNvPr>
          <p:cNvSpPr txBox="1"/>
          <p:nvPr/>
        </p:nvSpPr>
        <p:spPr>
          <a:xfrm>
            <a:off x="862735" y="2214125"/>
            <a:ext cx="10859873" cy="4708981"/>
          </a:xfrm>
          <a:prstGeom prst="rect">
            <a:avLst/>
          </a:prstGeom>
          <a:noFill/>
        </p:spPr>
        <p:txBody>
          <a:bodyPr wrap="square">
            <a:spAutoFit/>
          </a:bodyPr>
          <a:lstStyle/>
          <a:p>
            <a:pPr marL="457200" indent="-457200">
              <a:buFont typeface="Arial" panose="020B0604020202020204" pitchFamily="34" charset="0"/>
              <a:buChar char="•"/>
            </a:pPr>
            <a:r>
              <a:rPr lang="en-GB" sz="2800" dirty="0"/>
              <a:t>It doesn’t help to identify and leverage unique sustainable advantages (unique process, a patent, specialist skills) for companies.</a:t>
            </a:r>
            <a:endParaRPr lang="cs-CZ" sz="2800" dirty="0"/>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sz="2800" dirty="0"/>
              <a:t>The model does not focus on why some companies are able to get an advantageous position.</a:t>
            </a:r>
            <a:endParaRPr lang="cs-CZ" sz="2800" dirty="0"/>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sz="2800" dirty="0"/>
              <a:t>It overstress competition over the cooperation of companies.</a:t>
            </a:r>
            <a:endParaRPr lang="cs-CZ" sz="2800" dirty="0"/>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sz="2800" dirty="0"/>
              <a:t>The model does not adapt to the ever-changing and evolving environment.</a:t>
            </a:r>
          </a:p>
          <a:p>
            <a:pPr marL="457200" indent="-457200">
              <a:buFont typeface="Arial" panose="020B0604020202020204" pitchFamily="34" charset="0"/>
              <a:buChar char="•"/>
            </a:pPr>
            <a:endParaRPr lang="en-GB" sz="2800" dirty="0"/>
          </a:p>
        </p:txBody>
      </p:sp>
    </p:spTree>
    <p:extLst>
      <p:ext uri="{BB962C8B-B14F-4D97-AF65-F5344CB8AC3E}">
        <p14:creationId xmlns:p14="http://schemas.microsoft.com/office/powerpoint/2010/main" val="14040885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20314A-067F-41A5-A234-682ABCF18DD5}"/>
              </a:ext>
            </a:extLst>
          </p:cNvPr>
          <p:cNvSpPr>
            <a:spLocks noGrp="1"/>
          </p:cNvSpPr>
          <p:nvPr>
            <p:ph type="title"/>
          </p:nvPr>
        </p:nvSpPr>
        <p:spPr>
          <a:xfrm>
            <a:off x="1115568" y="548640"/>
            <a:ext cx="10168128" cy="1179576"/>
          </a:xfrm>
        </p:spPr>
        <p:txBody>
          <a:bodyPr>
            <a:normAutofit/>
          </a:bodyPr>
          <a:lstStyle/>
          <a:p>
            <a:r>
              <a:rPr lang="en-GB" sz="4000" dirty="0"/>
              <a:t>Strategic groups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73D6D0D-BF03-4459-B3B5-82A9B372B769}"/>
              </a:ext>
            </a:extLst>
          </p:cNvPr>
          <p:cNvSpPr>
            <a:spLocks noGrp="1"/>
          </p:cNvSpPr>
          <p:nvPr>
            <p:ph idx="1"/>
          </p:nvPr>
        </p:nvSpPr>
        <p:spPr>
          <a:xfrm>
            <a:off x="1115568" y="2130640"/>
            <a:ext cx="10168128" cy="4539101"/>
          </a:xfrm>
        </p:spPr>
        <p:txBody>
          <a:bodyPr>
            <a:normAutofit lnSpcReduction="10000"/>
          </a:bodyPr>
          <a:lstStyle/>
          <a:p>
            <a:r>
              <a:rPr lang="en-GB" sz="2400" dirty="0"/>
              <a:t>Strategic groups are organizations within an industry or sector with similar strategic characteristics, following similar strategies or competing on similar bases.</a:t>
            </a:r>
          </a:p>
          <a:p>
            <a:endParaRPr lang="en-GB" sz="2000" dirty="0"/>
          </a:p>
          <a:p>
            <a:r>
              <a:rPr lang="en-GB" sz="2400" dirty="0"/>
              <a:t>Strategic characteristics are different from those in other strategic groups in the same industry or sector.</a:t>
            </a:r>
          </a:p>
          <a:p>
            <a:endParaRPr lang="en-GB" sz="2000" dirty="0"/>
          </a:p>
          <a:p>
            <a:r>
              <a:rPr lang="en-GB" sz="2400" dirty="0"/>
              <a:t>There are many different characteristics that distinguish between strategic groups.</a:t>
            </a:r>
          </a:p>
          <a:p>
            <a:endParaRPr lang="en-GB" sz="2000" dirty="0"/>
          </a:p>
          <a:p>
            <a:r>
              <a:rPr lang="en-GB" sz="2400" dirty="0"/>
              <a:t>Strategic groups can be mapped on</a:t>
            </a:r>
            <a:r>
              <a:rPr lang="cs-CZ" sz="2400" dirty="0"/>
              <a:t>to</a:t>
            </a:r>
            <a:r>
              <a:rPr lang="en-GB" sz="2400" dirty="0"/>
              <a:t> two dimensional maps – positioning maps</a:t>
            </a:r>
            <a:r>
              <a:rPr lang="cs-CZ" sz="2400" dirty="0"/>
              <a:t> – an </a:t>
            </a:r>
            <a:r>
              <a:rPr lang="en-GB" sz="2400" dirty="0"/>
              <a:t>useful analysis</a:t>
            </a:r>
            <a:r>
              <a:rPr lang="cs-CZ" sz="2400" dirty="0"/>
              <a:t> tool</a:t>
            </a:r>
            <a:r>
              <a:rPr lang="en-GB" sz="2400" dirty="0"/>
              <a:t>.</a:t>
            </a:r>
          </a:p>
          <a:p>
            <a:endParaRPr lang="en-US" sz="2200" dirty="0"/>
          </a:p>
        </p:txBody>
      </p:sp>
    </p:spTree>
    <p:extLst>
      <p:ext uri="{BB962C8B-B14F-4D97-AF65-F5344CB8AC3E}">
        <p14:creationId xmlns:p14="http://schemas.microsoft.com/office/powerpoint/2010/main" val="20999026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20314A-067F-41A5-A234-682ABCF18DD5}"/>
              </a:ext>
            </a:extLst>
          </p:cNvPr>
          <p:cNvSpPr>
            <a:spLocks noGrp="1"/>
          </p:cNvSpPr>
          <p:nvPr>
            <p:ph type="title"/>
          </p:nvPr>
        </p:nvSpPr>
        <p:spPr>
          <a:xfrm>
            <a:off x="1115568" y="548640"/>
            <a:ext cx="10168128" cy="1179576"/>
          </a:xfrm>
        </p:spPr>
        <p:txBody>
          <a:bodyPr>
            <a:normAutofit fontScale="90000"/>
          </a:bodyPr>
          <a:lstStyle/>
          <a:p>
            <a:r>
              <a:rPr lang="en-GB" sz="4000" dirty="0"/>
              <a:t>Strategic groups - </a:t>
            </a:r>
            <a:r>
              <a:rPr lang="en-GB" sz="4000" b="1" dirty="0"/>
              <a:t>Characteristics for identifying strategic groups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73D6D0D-BF03-4459-B3B5-82A9B372B769}"/>
              </a:ext>
            </a:extLst>
          </p:cNvPr>
          <p:cNvSpPr>
            <a:spLocks noGrp="1"/>
          </p:cNvSpPr>
          <p:nvPr>
            <p:ph idx="1"/>
          </p:nvPr>
        </p:nvSpPr>
        <p:spPr>
          <a:xfrm>
            <a:off x="1115568" y="2130640"/>
            <a:ext cx="10168128" cy="4603647"/>
          </a:xfrm>
        </p:spPr>
        <p:txBody>
          <a:bodyPr>
            <a:normAutofit fontScale="77500" lnSpcReduction="20000"/>
          </a:bodyPr>
          <a:lstStyle/>
          <a:p>
            <a:r>
              <a:rPr lang="en-GB" sz="2600" dirty="0"/>
              <a:t>Scope of activities</a:t>
            </a:r>
          </a:p>
          <a:p>
            <a:r>
              <a:rPr lang="en-GB" sz="2600" dirty="0"/>
              <a:t>Extent of product diversity;</a:t>
            </a:r>
          </a:p>
          <a:p>
            <a:r>
              <a:rPr lang="en-GB" sz="2600" dirty="0"/>
              <a:t>Extent of geographical coverage;</a:t>
            </a:r>
          </a:p>
          <a:p>
            <a:r>
              <a:rPr lang="en-GB" sz="2600" dirty="0"/>
              <a:t>Number of market segments served;</a:t>
            </a:r>
          </a:p>
          <a:p>
            <a:r>
              <a:rPr lang="en-GB" sz="2600" dirty="0"/>
              <a:t>Distribution channels used.</a:t>
            </a:r>
          </a:p>
          <a:p>
            <a:endParaRPr lang="en-GB" sz="2200" dirty="0"/>
          </a:p>
          <a:p>
            <a:r>
              <a:rPr lang="en-GB" sz="2600" dirty="0"/>
              <a:t>Resource commitment:</a:t>
            </a:r>
          </a:p>
          <a:p>
            <a:r>
              <a:rPr lang="en-GB" sz="2600" dirty="0"/>
              <a:t>Extent of branding;</a:t>
            </a:r>
          </a:p>
          <a:p>
            <a:r>
              <a:rPr lang="en-GB" sz="2600" dirty="0"/>
              <a:t>Marketing effort;</a:t>
            </a:r>
          </a:p>
          <a:p>
            <a:r>
              <a:rPr lang="en-GB" sz="2600" dirty="0"/>
              <a:t>Extent of vertical integration;</a:t>
            </a:r>
          </a:p>
          <a:p>
            <a:r>
              <a:rPr lang="en-GB" sz="2600" dirty="0"/>
              <a:t>Goods and services quality;</a:t>
            </a:r>
          </a:p>
          <a:p>
            <a:r>
              <a:rPr lang="en-GB" sz="2600" dirty="0"/>
              <a:t>Technological leadership;</a:t>
            </a:r>
          </a:p>
          <a:p>
            <a:r>
              <a:rPr lang="en-GB" sz="2600" dirty="0"/>
              <a:t>Size of organizations.</a:t>
            </a:r>
          </a:p>
          <a:p>
            <a:endParaRPr lang="en-US" sz="2200" dirty="0"/>
          </a:p>
        </p:txBody>
      </p:sp>
    </p:spTree>
    <p:extLst>
      <p:ext uri="{BB962C8B-B14F-4D97-AF65-F5344CB8AC3E}">
        <p14:creationId xmlns:p14="http://schemas.microsoft.com/office/powerpoint/2010/main" val="5644989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20314A-067F-41A5-A234-682ABCF18DD5}"/>
              </a:ext>
            </a:extLst>
          </p:cNvPr>
          <p:cNvSpPr>
            <a:spLocks noGrp="1"/>
          </p:cNvSpPr>
          <p:nvPr>
            <p:ph type="title"/>
          </p:nvPr>
        </p:nvSpPr>
        <p:spPr>
          <a:xfrm>
            <a:off x="1115568" y="548640"/>
            <a:ext cx="10168128" cy="1179576"/>
          </a:xfrm>
        </p:spPr>
        <p:txBody>
          <a:bodyPr>
            <a:normAutofit fontScale="90000"/>
          </a:bodyPr>
          <a:lstStyle/>
          <a:p>
            <a:r>
              <a:rPr lang="en-GB" sz="4000" dirty="0"/>
              <a:t>Strategic groups - </a:t>
            </a:r>
            <a:r>
              <a:rPr lang="en-GB" sz="4000" b="1" dirty="0"/>
              <a:t>Uses of  strategic groups analysis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73D6D0D-BF03-4459-B3B5-82A9B372B769}"/>
              </a:ext>
            </a:extLst>
          </p:cNvPr>
          <p:cNvSpPr>
            <a:spLocks noGrp="1"/>
          </p:cNvSpPr>
          <p:nvPr>
            <p:ph idx="1"/>
          </p:nvPr>
        </p:nvSpPr>
        <p:spPr>
          <a:xfrm>
            <a:off x="1115568" y="2130640"/>
            <a:ext cx="10168128" cy="4178719"/>
          </a:xfrm>
        </p:spPr>
        <p:txBody>
          <a:bodyPr>
            <a:normAutofit/>
          </a:bodyPr>
          <a:lstStyle/>
          <a:p>
            <a:r>
              <a:rPr lang="en-GB" sz="2200" b="1" dirty="0"/>
              <a:t>Understanding competition </a:t>
            </a:r>
            <a:r>
              <a:rPr lang="en-GB" sz="2200" dirty="0"/>
              <a:t>– enables focus on direct competitors within a strategic group, rather than on the whole industry.</a:t>
            </a:r>
          </a:p>
          <a:p>
            <a:endParaRPr lang="en-GB" sz="2200" dirty="0"/>
          </a:p>
          <a:p>
            <a:r>
              <a:rPr lang="en-GB" sz="2200" b="1" dirty="0"/>
              <a:t>Analysis of strategic opportunities </a:t>
            </a:r>
            <a:r>
              <a:rPr lang="en-GB" sz="2200" dirty="0"/>
              <a:t>– helps</a:t>
            </a:r>
            <a:r>
              <a:rPr lang="cs-CZ" sz="2200" dirty="0"/>
              <a:t> to</a:t>
            </a:r>
            <a:r>
              <a:rPr lang="en-GB" sz="2200" dirty="0"/>
              <a:t> identify attractive strategic spaces (gaps) within an industry.</a:t>
            </a:r>
          </a:p>
          <a:p>
            <a:endParaRPr lang="en-GB" sz="2200" dirty="0"/>
          </a:p>
          <a:p>
            <a:r>
              <a:rPr lang="en-GB" sz="2200" b="1" dirty="0"/>
              <a:t>Analysis of mobility barriers </a:t>
            </a:r>
            <a:r>
              <a:rPr lang="en-GB" sz="2200" dirty="0"/>
              <a:t>– obstacles to</a:t>
            </a:r>
            <a:r>
              <a:rPr lang="cs-CZ" sz="2200" dirty="0"/>
              <a:t> a</a:t>
            </a:r>
            <a:r>
              <a:rPr lang="en-GB" sz="2200" dirty="0"/>
              <a:t> movement from one strategic group to another. These barriers can be overcome to enter more attractive groups. Barriers can be built to defend an attractive position in a strategic group.</a:t>
            </a:r>
            <a:r>
              <a:rPr lang="cs-CZ" sz="2200" dirty="0"/>
              <a:t> (You can read more: https://ceopedia.org/index.php/Mobility_barriers)</a:t>
            </a:r>
            <a:endParaRPr lang="en-GB" sz="2200" dirty="0"/>
          </a:p>
          <a:p>
            <a:endParaRPr lang="en-US" sz="2200" dirty="0"/>
          </a:p>
        </p:txBody>
      </p:sp>
    </p:spTree>
    <p:extLst>
      <p:ext uri="{BB962C8B-B14F-4D97-AF65-F5344CB8AC3E}">
        <p14:creationId xmlns:p14="http://schemas.microsoft.com/office/powerpoint/2010/main" val="2907141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20314A-067F-41A5-A234-682ABCF18DD5}"/>
              </a:ext>
            </a:extLst>
          </p:cNvPr>
          <p:cNvSpPr>
            <a:spLocks noGrp="1"/>
          </p:cNvSpPr>
          <p:nvPr>
            <p:ph type="title"/>
          </p:nvPr>
        </p:nvSpPr>
        <p:spPr>
          <a:xfrm>
            <a:off x="1011936" y="582835"/>
            <a:ext cx="10168128" cy="1179576"/>
          </a:xfrm>
        </p:spPr>
        <p:txBody>
          <a:bodyPr>
            <a:normAutofit/>
          </a:bodyPr>
          <a:lstStyle/>
          <a:p>
            <a:r>
              <a:rPr lang="en-GB" sz="4000" dirty="0"/>
              <a:t>Introduction</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73D6D0D-BF03-4459-B3B5-82A9B372B769}"/>
              </a:ext>
            </a:extLst>
          </p:cNvPr>
          <p:cNvSpPr>
            <a:spLocks noGrp="1"/>
          </p:cNvSpPr>
          <p:nvPr>
            <p:ph idx="1"/>
          </p:nvPr>
        </p:nvSpPr>
        <p:spPr>
          <a:xfrm>
            <a:off x="1138988" y="2133600"/>
            <a:ext cx="10266949" cy="4507832"/>
          </a:xfrm>
        </p:spPr>
        <p:txBody>
          <a:bodyPr>
            <a:normAutofit fontScale="92500" lnSpcReduction="20000"/>
          </a:bodyPr>
          <a:lstStyle/>
          <a:p>
            <a:r>
              <a:rPr lang="en-GB" dirty="0"/>
              <a:t>Analysing industries involves building up a detailed knowledge of the competing organizations in the industry and the products (goods and services) they are selling.</a:t>
            </a:r>
          </a:p>
          <a:p>
            <a:endParaRPr lang="en-GB" dirty="0"/>
          </a:p>
          <a:p>
            <a:r>
              <a:rPr lang="en-GB" dirty="0"/>
              <a:t>A market is a group of customers for specific goods or services that are essentially the same. </a:t>
            </a:r>
            <a:r>
              <a:rPr lang="en-GB" dirty="0" err="1"/>
              <a:t>Analyzing</a:t>
            </a:r>
            <a:r>
              <a:rPr lang="en-GB" dirty="0"/>
              <a:t> market involves building up a detailed knowledge of the customer and customer groups.</a:t>
            </a:r>
          </a:p>
          <a:p>
            <a:endParaRPr lang="en-GB" dirty="0"/>
          </a:p>
          <a:p>
            <a:r>
              <a:rPr lang="en-GB" dirty="0"/>
              <a:t>Basic tool for market analysis is market research.</a:t>
            </a:r>
          </a:p>
          <a:p>
            <a:endParaRPr lang="en-GB" dirty="0"/>
          </a:p>
          <a:p>
            <a:r>
              <a:rPr lang="en-GB" dirty="0"/>
              <a:t>The goal of market analysis is to determine the attractiveness of a market and to understand its evolving opportunities and threats of the organization.</a:t>
            </a:r>
          </a:p>
          <a:p>
            <a:endParaRPr lang="en-GB" dirty="0"/>
          </a:p>
          <a:p>
            <a:endParaRPr lang="en-GB" dirty="0"/>
          </a:p>
          <a:p>
            <a:endParaRPr lang="en-GB" sz="2200" dirty="0"/>
          </a:p>
        </p:txBody>
      </p:sp>
    </p:spTree>
    <p:extLst>
      <p:ext uri="{BB962C8B-B14F-4D97-AF65-F5344CB8AC3E}">
        <p14:creationId xmlns:p14="http://schemas.microsoft.com/office/powerpoint/2010/main" val="28824147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20314A-067F-41A5-A234-682ABCF18DD5}"/>
              </a:ext>
            </a:extLst>
          </p:cNvPr>
          <p:cNvSpPr>
            <a:spLocks noGrp="1"/>
          </p:cNvSpPr>
          <p:nvPr>
            <p:ph type="title"/>
          </p:nvPr>
        </p:nvSpPr>
        <p:spPr>
          <a:xfrm>
            <a:off x="1115568" y="548640"/>
            <a:ext cx="10168128" cy="1179576"/>
          </a:xfrm>
        </p:spPr>
        <p:txBody>
          <a:bodyPr>
            <a:normAutofit/>
          </a:bodyPr>
          <a:lstStyle/>
          <a:p>
            <a:r>
              <a:rPr lang="cs-CZ" sz="4000" dirty="0" err="1"/>
              <a:t>Customer</a:t>
            </a:r>
            <a:r>
              <a:rPr lang="cs-CZ" sz="4000" dirty="0"/>
              <a:t> </a:t>
            </a:r>
            <a:r>
              <a:rPr lang="en-GB" sz="4000" dirty="0"/>
              <a:t>Analysis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73D6D0D-BF03-4459-B3B5-82A9B372B769}"/>
              </a:ext>
            </a:extLst>
          </p:cNvPr>
          <p:cNvSpPr>
            <a:spLocks noGrp="1"/>
          </p:cNvSpPr>
          <p:nvPr>
            <p:ph idx="1"/>
          </p:nvPr>
        </p:nvSpPr>
        <p:spPr>
          <a:xfrm>
            <a:off x="1115568" y="2130640"/>
            <a:ext cx="10168128" cy="4178719"/>
          </a:xfrm>
        </p:spPr>
        <p:txBody>
          <a:bodyPr>
            <a:normAutofit/>
          </a:bodyPr>
          <a:lstStyle/>
          <a:p>
            <a:r>
              <a:rPr lang="en-GB" sz="2200" dirty="0"/>
              <a:t>Customers needs and wants and buying motives are usually not obvious.</a:t>
            </a:r>
          </a:p>
          <a:p>
            <a:r>
              <a:rPr lang="en-GB" sz="2200" dirty="0"/>
              <a:t>To gain deep and fresh insights into customers needs and wants we need good marketing information. </a:t>
            </a:r>
          </a:p>
          <a:p>
            <a:endParaRPr lang="en-GB" sz="2200" dirty="0"/>
          </a:p>
          <a:p>
            <a:pPr marL="285750" indent="-285750" algn="just">
              <a:spcBef>
                <a:spcPct val="0"/>
              </a:spcBef>
              <a:defRPr/>
            </a:pPr>
            <a:r>
              <a:rPr lang="en-GB" altLang="cs-CZ" sz="2200" dirty="0">
                <a:cs typeface="Times New Roman" panose="02020603050405020304" pitchFamily="18" charset="0"/>
              </a:rPr>
              <a:t>Customer analysis provides the collection and evaluation of data associated with customer needs and market trends, through market research, customer satisfaction measurement, field testing etc.</a:t>
            </a:r>
          </a:p>
          <a:p>
            <a:pPr marL="285750" indent="-285750" algn="just">
              <a:spcBef>
                <a:spcPct val="0"/>
              </a:spcBef>
              <a:defRPr/>
            </a:pPr>
            <a:endParaRPr lang="en-GB" altLang="cs-CZ" sz="2200" dirty="0">
              <a:cs typeface="Times New Roman" panose="02020603050405020304" pitchFamily="18" charset="0"/>
            </a:endParaRPr>
          </a:p>
          <a:p>
            <a:pPr marL="285750" indent="-285750" algn="just">
              <a:spcBef>
                <a:spcPct val="0"/>
              </a:spcBef>
              <a:defRPr/>
            </a:pPr>
            <a:r>
              <a:rPr lang="en-GB" altLang="cs-CZ" sz="2200" dirty="0">
                <a:cs typeface="Times New Roman" panose="02020603050405020304" pitchFamily="18" charset="0"/>
              </a:rPr>
              <a:t>Customer analysis helps to understand of how each of the market segments behave, analyse customer motivations, and explores their unmet needs.</a:t>
            </a:r>
          </a:p>
          <a:p>
            <a:endParaRPr lang="en-US" sz="2200" dirty="0"/>
          </a:p>
        </p:txBody>
      </p:sp>
    </p:spTree>
    <p:extLst>
      <p:ext uri="{BB962C8B-B14F-4D97-AF65-F5344CB8AC3E}">
        <p14:creationId xmlns:p14="http://schemas.microsoft.com/office/powerpoint/2010/main" val="36801236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20314A-067F-41A5-A234-682ABCF18DD5}"/>
              </a:ext>
            </a:extLst>
          </p:cNvPr>
          <p:cNvSpPr>
            <a:spLocks noGrp="1"/>
          </p:cNvSpPr>
          <p:nvPr>
            <p:ph type="title"/>
          </p:nvPr>
        </p:nvSpPr>
        <p:spPr>
          <a:xfrm>
            <a:off x="1115568" y="548640"/>
            <a:ext cx="10168128" cy="1179576"/>
          </a:xfrm>
        </p:spPr>
        <p:txBody>
          <a:bodyPr>
            <a:normAutofit/>
          </a:bodyPr>
          <a:lstStyle/>
          <a:p>
            <a:r>
              <a:rPr lang="en-GB" sz="4000" dirty="0"/>
              <a:t>Market</a:t>
            </a:r>
            <a:r>
              <a:rPr lang="cs-CZ" sz="4000" dirty="0"/>
              <a:t> </a:t>
            </a:r>
            <a:r>
              <a:rPr lang="en-GB" sz="4000" dirty="0"/>
              <a:t>Analysis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73D6D0D-BF03-4459-B3B5-82A9B372B769}"/>
              </a:ext>
            </a:extLst>
          </p:cNvPr>
          <p:cNvSpPr>
            <a:spLocks noGrp="1"/>
          </p:cNvSpPr>
          <p:nvPr>
            <p:ph idx="1"/>
          </p:nvPr>
        </p:nvSpPr>
        <p:spPr>
          <a:xfrm>
            <a:off x="1115568" y="1728216"/>
            <a:ext cx="10168128" cy="5129784"/>
          </a:xfrm>
        </p:spPr>
        <p:txBody>
          <a:bodyPr>
            <a:normAutofit fontScale="92500" lnSpcReduction="20000"/>
          </a:bodyPr>
          <a:lstStyle/>
          <a:p>
            <a:endParaRPr lang="cs-CZ" sz="2200" dirty="0"/>
          </a:p>
          <a:p>
            <a:r>
              <a:rPr lang="en-GB" sz="2400" b="1" dirty="0"/>
              <a:t>A market </a:t>
            </a:r>
            <a:r>
              <a:rPr lang="en-GB" sz="2400" dirty="0"/>
              <a:t>is the set of actual and potential buyers of a product or service. These buyers share a particular need or want that can be satisfied through exchange relationships.</a:t>
            </a:r>
          </a:p>
          <a:p>
            <a:pPr marL="0" indent="0">
              <a:buNone/>
            </a:pPr>
            <a:endParaRPr lang="en-GB" sz="2400" dirty="0"/>
          </a:p>
          <a:p>
            <a:pPr marL="285750" indent="-285750" algn="just">
              <a:spcBef>
                <a:spcPct val="0"/>
              </a:spcBef>
              <a:defRPr/>
            </a:pPr>
            <a:r>
              <a:rPr lang="en-US" altLang="cs-CZ" sz="2400" dirty="0">
                <a:cs typeface="Times New Roman" panose="02020603050405020304" pitchFamily="18" charset="0"/>
              </a:rPr>
              <a:t>Analyzing market involves building up a detailed knowledge of the customer and customer groups.</a:t>
            </a:r>
          </a:p>
          <a:p>
            <a:pPr marL="285750" indent="-285750" algn="just">
              <a:spcBef>
                <a:spcPct val="0"/>
              </a:spcBef>
              <a:defRPr/>
            </a:pPr>
            <a:endParaRPr lang="en-US" altLang="cs-CZ" sz="2400" dirty="0">
              <a:cs typeface="Times New Roman" panose="02020603050405020304" pitchFamily="18" charset="0"/>
            </a:endParaRPr>
          </a:p>
          <a:p>
            <a:pPr marL="285750" indent="-285750" algn="just">
              <a:spcBef>
                <a:spcPct val="0"/>
              </a:spcBef>
              <a:defRPr/>
            </a:pPr>
            <a:r>
              <a:rPr lang="en-US" altLang="cs-CZ" sz="2400" dirty="0">
                <a:cs typeface="Times New Roman" panose="02020603050405020304" pitchFamily="18" charset="0"/>
              </a:rPr>
              <a:t>Basic tool for market analysis is market</a:t>
            </a:r>
            <a:r>
              <a:rPr lang="cs-CZ" altLang="cs-CZ" sz="2400" dirty="0" err="1">
                <a:cs typeface="Times New Roman" panose="02020603050405020304" pitchFamily="18" charset="0"/>
              </a:rPr>
              <a:t>ing</a:t>
            </a:r>
            <a:r>
              <a:rPr lang="en-US" altLang="cs-CZ" sz="2400" dirty="0">
                <a:cs typeface="Times New Roman" panose="02020603050405020304" pitchFamily="18" charset="0"/>
              </a:rPr>
              <a:t> research.</a:t>
            </a:r>
          </a:p>
          <a:p>
            <a:pPr marL="285750" indent="-285750" algn="just">
              <a:spcBef>
                <a:spcPct val="0"/>
              </a:spcBef>
              <a:defRPr/>
            </a:pPr>
            <a:endParaRPr lang="en-US" altLang="cs-CZ" sz="2400" dirty="0">
              <a:cs typeface="Times New Roman" panose="02020603050405020304" pitchFamily="18" charset="0"/>
            </a:endParaRPr>
          </a:p>
          <a:p>
            <a:pPr marL="285750" indent="-285750" algn="just">
              <a:spcBef>
                <a:spcPct val="0"/>
              </a:spcBef>
              <a:defRPr/>
            </a:pPr>
            <a:r>
              <a:rPr lang="en-US" altLang="cs-CZ" sz="2400" dirty="0">
                <a:cs typeface="Times New Roman" panose="02020603050405020304" pitchFamily="18" charset="0"/>
              </a:rPr>
              <a:t>The goal of market analysis is to determine the attractiveness of a market and to understand its evolving opportunities and threats </a:t>
            </a:r>
            <a:r>
              <a:rPr lang="cs-CZ" altLang="cs-CZ" sz="2400" dirty="0" err="1">
                <a:cs typeface="Times New Roman" panose="02020603050405020304" pitchFamily="18" charset="0"/>
              </a:rPr>
              <a:t>for</a:t>
            </a:r>
            <a:r>
              <a:rPr lang="en-US" altLang="cs-CZ" sz="2400" dirty="0">
                <a:cs typeface="Times New Roman" panose="02020603050405020304" pitchFamily="18" charset="0"/>
              </a:rPr>
              <a:t> the </a:t>
            </a:r>
            <a:r>
              <a:rPr lang="en-US" altLang="cs-CZ" sz="2400" dirty="0" err="1">
                <a:cs typeface="Times New Roman" panose="02020603050405020304" pitchFamily="18" charset="0"/>
              </a:rPr>
              <a:t>organi</a:t>
            </a:r>
            <a:r>
              <a:rPr lang="cs-CZ" altLang="cs-CZ" sz="2400" dirty="0">
                <a:cs typeface="Times New Roman" panose="02020603050405020304" pitchFamily="18" charset="0"/>
              </a:rPr>
              <a:t>s</a:t>
            </a:r>
            <a:r>
              <a:rPr lang="en-US" altLang="cs-CZ" sz="2400" dirty="0">
                <a:cs typeface="Times New Roman" panose="02020603050405020304" pitchFamily="18" charset="0"/>
              </a:rPr>
              <a:t>at</a:t>
            </a:r>
            <a:r>
              <a:rPr lang="cs-CZ" altLang="cs-CZ" sz="2400" dirty="0">
                <a:cs typeface="Times New Roman" panose="02020603050405020304" pitchFamily="18" charset="0"/>
              </a:rPr>
              <a:t>i</a:t>
            </a:r>
            <a:r>
              <a:rPr lang="en-US" altLang="cs-CZ" sz="2400" dirty="0">
                <a:cs typeface="Times New Roman" panose="02020603050405020304" pitchFamily="18" charset="0"/>
              </a:rPr>
              <a:t>on.</a:t>
            </a:r>
          </a:p>
          <a:p>
            <a:pPr marL="285750" indent="-285750" algn="just">
              <a:spcBef>
                <a:spcPct val="0"/>
              </a:spcBef>
              <a:defRPr/>
            </a:pPr>
            <a:endParaRPr lang="en-US" altLang="cs-CZ" sz="2400" dirty="0">
              <a:cs typeface="Times New Roman" panose="02020603050405020304" pitchFamily="18" charset="0"/>
            </a:endParaRPr>
          </a:p>
          <a:p>
            <a:pPr marL="285750" indent="-285750" algn="just">
              <a:spcBef>
                <a:spcPct val="0"/>
              </a:spcBef>
              <a:defRPr/>
            </a:pPr>
            <a:r>
              <a:rPr lang="en-US" altLang="cs-CZ" sz="2400" dirty="0">
                <a:cs typeface="Times New Roman" panose="02020603050405020304" pitchFamily="18" charset="0"/>
              </a:rPr>
              <a:t>Dimensions of a market analysis:</a:t>
            </a:r>
          </a:p>
          <a:p>
            <a:pPr marL="1028700" lvl="1" algn="just">
              <a:spcBef>
                <a:spcPct val="0"/>
              </a:spcBef>
              <a:defRPr/>
            </a:pPr>
            <a:r>
              <a:rPr lang="en-US" altLang="cs-CZ" dirty="0">
                <a:cs typeface="Times New Roman" panose="02020603050405020304" pitchFamily="18" charset="0"/>
              </a:rPr>
              <a:t>Market size;</a:t>
            </a:r>
          </a:p>
          <a:p>
            <a:pPr marL="1028700" lvl="1" algn="just">
              <a:spcBef>
                <a:spcPct val="0"/>
              </a:spcBef>
              <a:defRPr/>
            </a:pPr>
            <a:r>
              <a:rPr lang="en-US" altLang="cs-CZ" dirty="0">
                <a:cs typeface="Times New Roman" panose="02020603050405020304" pitchFamily="18" charset="0"/>
              </a:rPr>
              <a:t>Market growth rate;</a:t>
            </a:r>
          </a:p>
          <a:p>
            <a:pPr marL="1028700" lvl="1" algn="just">
              <a:spcBef>
                <a:spcPct val="0"/>
              </a:spcBef>
              <a:defRPr/>
            </a:pPr>
            <a:r>
              <a:rPr lang="en-US" altLang="cs-CZ" dirty="0">
                <a:cs typeface="Times New Roman" panose="02020603050405020304" pitchFamily="18" charset="0"/>
              </a:rPr>
              <a:t>Market profitability;</a:t>
            </a:r>
          </a:p>
          <a:p>
            <a:pPr marL="1028700" lvl="1" algn="just">
              <a:spcBef>
                <a:spcPct val="0"/>
              </a:spcBef>
              <a:defRPr/>
            </a:pPr>
            <a:r>
              <a:rPr lang="en-US" altLang="cs-CZ" dirty="0">
                <a:cs typeface="Times New Roman" panose="02020603050405020304" pitchFamily="18" charset="0"/>
              </a:rPr>
              <a:t>Market trends.</a:t>
            </a:r>
          </a:p>
        </p:txBody>
      </p:sp>
    </p:spTree>
    <p:extLst>
      <p:ext uri="{BB962C8B-B14F-4D97-AF65-F5344CB8AC3E}">
        <p14:creationId xmlns:p14="http://schemas.microsoft.com/office/powerpoint/2010/main" val="8809491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20314A-067F-41A5-A234-682ABCF18DD5}"/>
              </a:ext>
            </a:extLst>
          </p:cNvPr>
          <p:cNvSpPr>
            <a:spLocks noGrp="1"/>
          </p:cNvSpPr>
          <p:nvPr>
            <p:ph type="title"/>
          </p:nvPr>
        </p:nvSpPr>
        <p:spPr>
          <a:xfrm>
            <a:off x="1115568" y="548640"/>
            <a:ext cx="10168128" cy="1179576"/>
          </a:xfrm>
        </p:spPr>
        <p:txBody>
          <a:bodyPr>
            <a:normAutofit/>
          </a:bodyPr>
          <a:lstStyle/>
          <a:p>
            <a:r>
              <a:rPr lang="cs-CZ" sz="4000" dirty="0"/>
              <a:t>Marketing </a:t>
            </a:r>
            <a:r>
              <a:rPr lang="cs-CZ" sz="4000" dirty="0" err="1"/>
              <a:t>research</a:t>
            </a:r>
            <a:endParaRPr lang="cs-CZ" sz="4000" dirty="0"/>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73D6D0D-BF03-4459-B3B5-82A9B372B769}"/>
              </a:ext>
            </a:extLst>
          </p:cNvPr>
          <p:cNvSpPr>
            <a:spLocks noGrp="1"/>
          </p:cNvSpPr>
          <p:nvPr>
            <p:ph idx="1"/>
          </p:nvPr>
        </p:nvSpPr>
        <p:spPr>
          <a:xfrm>
            <a:off x="1115568" y="2130640"/>
            <a:ext cx="10168128" cy="4178719"/>
          </a:xfrm>
        </p:spPr>
        <p:txBody>
          <a:bodyPr>
            <a:normAutofit/>
          </a:bodyPr>
          <a:lstStyle/>
          <a:p>
            <a:endParaRPr lang="cs-CZ" sz="2200" dirty="0"/>
          </a:p>
          <a:p>
            <a:r>
              <a:rPr lang="en-US" sz="2400" b="1" dirty="0"/>
              <a:t>Marketing research</a:t>
            </a:r>
            <a:r>
              <a:rPr lang="en-US" sz="2400" dirty="0"/>
              <a:t> is the systematic design, collection, analysis, and reporting of data relevant to a specific marketing situation facing an organization</a:t>
            </a:r>
            <a:endParaRPr lang="cs-CZ" sz="2400" dirty="0"/>
          </a:p>
          <a:p>
            <a:pPr marL="0" indent="0">
              <a:buNone/>
            </a:pPr>
            <a:endParaRPr lang="cs-CZ" sz="2400" dirty="0"/>
          </a:p>
          <a:p>
            <a:r>
              <a:rPr lang="en-GB" sz="2400" dirty="0"/>
              <a:t>Companies use marketing research to have </a:t>
            </a:r>
            <a:r>
              <a:rPr lang="en-GB" sz="2400" dirty="0">
                <a:solidFill>
                  <a:srgbClr val="FF0000"/>
                </a:solidFill>
              </a:rPr>
              <a:t>insights</a:t>
            </a:r>
            <a:r>
              <a:rPr lang="en-GB" sz="2400" dirty="0"/>
              <a:t> into customer </a:t>
            </a:r>
            <a:r>
              <a:rPr lang="en-GB" sz="2400" dirty="0">
                <a:solidFill>
                  <a:srgbClr val="FF0000"/>
                </a:solidFill>
              </a:rPr>
              <a:t>motivations</a:t>
            </a:r>
            <a:r>
              <a:rPr lang="en-GB" sz="2400" dirty="0"/>
              <a:t>, </a:t>
            </a:r>
            <a:r>
              <a:rPr lang="en-GB" sz="2400" dirty="0">
                <a:solidFill>
                  <a:srgbClr val="FF0000"/>
                </a:solidFill>
              </a:rPr>
              <a:t>purchase behaviour</a:t>
            </a:r>
            <a:r>
              <a:rPr lang="en-GB" sz="2400" dirty="0"/>
              <a:t>, and </a:t>
            </a:r>
            <a:r>
              <a:rPr lang="en-GB" sz="2400" dirty="0">
                <a:solidFill>
                  <a:srgbClr val="FF0000"/>
                </a:solidFill>
              </a:rPr>
              <a:t>satisfaction</a:t>
            </a:r>
            <a:r>
              <a:rPr lang="en-GB" sz="2400" dirty="0"/>
              <a:t>.</a:t>
            </a:r>
          </a:p>
          <a:p>
            <a:pPr marL="0" indent="0">
              <a:buNone/>
            </a:pPr>
            <a:endParaRPr lang="en-GB" sz="2400" dirty="0"/>
          </a:p>
          <a:p>
            <a:r>
              <a:rPr lang="en-GB" sz="2400" dirty="0"/>
              <a:t>Marketing research helps companies to </a:t>
            </a:r>
            <a:r>
              <a:rPr lang="en-GB" sz="2400" dirty="0">
                <a:solidFill>
                  <a:srgbClr val="FF0000"/>
                </a:solidFill>
              </a:rPr>
              <a:t>assess market potential </a:t>
            </a:r>
            <a:r>
              <a:rPr lang="en-GB" sz="2400" dirty="0"/>
              <a:t>and </a:t>
            </a:r>
            <a:r>
              <a:rPr lang="en-GB" sz="2400" dirty="0">
                <a:solidFill>
                  <a:srgbClr val="FF0000"/>
                </a:solidFill>
              </a:rPr>
              <a:t>share</a:t>
            </a:r>
            <a:r>
              <a:rPr lang="en-GB" sz="2400" dirty="0"/>
              <a:t> or </a:t>
            </a:r>
            <a:r>
              <a:rPr lang="en-GB" sz="2400" dirty="0">
                <a:solidFill>
                  <a:srgbClr val="FF0000"/>
                </a:solidFill>
              </a:rPr>
              <a:t>measure the effectiveness </a:t>
            </a:r>
            <a:r>
              <a:rPr lang="en-GB" sz="2400" dirty="0"/>
              <a:t>of pricing, product, distribution and promotion activities.</a:t>
            </a:r>
          </a:p>
          <a:p>
            <a:pPr marL="0" indent="0">
              <a:buNone/>
            </a:pPr>
            <a:endParaRPr lang="en-US" sz="2200" dirty="0"/>
          </a:p>
        </p:txBody>
      </p:sp>
    </p:spTree>
    <p:extLst>
      <p:ext uri="{BB962C8B-B14F-4D97-AF65-F5344CB8AC3E}">
        <p14:creationId xmlns:p14="http://schemas.microsoft.com/office/powerpoint/2010/main" val="301367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20314A-067F-41A5-A234-682ABCF18DD5}"/>
              </a:ext>
            </a:extLst>
          </p:cNvPr>
          <p:cNvSpPr>
            <a:spLocks noGrp="1"/>
          </p:cNvSpPr>
          <p:nvPr>
            <p:ph type="title"/>
          </p:nvPr>
        </p:nvSpPr>
        <p:spPr>
          <a:xfrm>
            <a:off x="1115568" y="548640"/>
            <a:ext cx="10168128" cy="1179576"/>
          </a:xfrm>
        </p:spPr>
        <p:txBody>
          <a:bodyPr>
            <a:normAutofit/>
          </a:bodyPr>
          <a:lstStyle/>
          <a:p>
            <a:r>
              <a:rPr lang="cs-CZ" sz="4000" dirty="0"/>
              <a:t>Marketing </a:t>
            </a:r>
            <a:r>
              <a:rPr lang="cs-CZ" sz="4000" dirty="0" err="1"/>
              <a:t>research</a:t>
            </a:r>
            <a:endParaRPr lang="cs-CZ" sz="4000" dirty="0"/>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73D6D0D-BF03-4459-B3B5-82A9B372B769}"/>
              </a:ext>
            </a:extLst>
          </p:cNvPr>
          <p:cNvSpPr>
            <a:spLocks noGrp="1"/>
          </p:cNvSpPr>
          <p:nvPr>
            <p:ph idx="1"/>
          </p:nvPr>
        </p:nvSpPr>
        <p:spPr>
          <a:xfrm>
            <a:off x="1115568" y="2130640"/>
            <a:ext cx="10168128" cy="4178719"/>
          </a:xfrm>
        </p:spPr>
        <p:txBody>
          <a:bodyPr>
            <a:normAutofit/>
          </a:bodyPr>
          <a:lstStyle/>
          <a:p>
            <a:r>
              <a:rPr lang="en-US" dirty="0"/>
              <a:t>Steps in the Marketing Research Process</a:t>
            </a:r>
          </a:p>
        </p:txBody>
      </p:sp>
      <p:pic>
        <p:nvPicPr>
          <p:cNvPr id="7" name="Online médium 6" title="4  The different stages of marketing research">
            <a:hlinkClick r:id="" action="ppaction://media"/>
            <a:extLst>
              <a:ext uri="{FF2B5EF4-FFF2-40B4-BE49-F238E27FC236}">
                <a16:creationId xmlns:a16="http://schemas.microsoft.com/office/drawing/2014/main" id="{318DC7CB-2BF5-48B5-A148-9239E47069AD}"/>
              </a:ext>
            </a:extLst>
          </p:cNvPr>
          <p:cNvPicPr>
            <a:picLocks noRot="1" noChangeAspect="1"/>
          </p:cNvPicPr>
          <p:nvPr>
            <a:videoFile r:link="rId1"/>
          </p:nvPr>
        </p:nvPicPr>
        <p:blipFill>
          <a:blip r:embed="rId3"/>
          <a:stretch>
            <a:fillRect/>
          </a:stretch>
        </p:blipFill>
        <p:spPr>
          <a:xfrm>
            <a:off x="2196662" y="2551441"/>
            <a:ext cx="6821214" cy="3836933"/>
          </a:xfrm>
          <a:prstGeom prst="rect">
            <a:avLst/>
          </a:prstGeom>
        </p:spPr>
      </p:pic>
      <p:sp>
        <p:nvSpPr>
          <p:cNvPr id="9" name="Obdélník 8">
            <a:extLst>
              <a:ext uri="{FF2B5EF4-FFF2-40B4-BE49-F238E27FC236}">
                <a16:creationId xmlns:a16="http://schemas.microsoft.com/office/drawing/2014/main" id="{518F700F-EDE7-4C50-A31D-813829E20CAC}"/>
              </a:ext>
            </a:extLst>
          </p:cNvPr>
          <p:cNvSpPr/>
          <p:nvPr/>
        </p:nvSpPr>
        <p:spPr>
          <a:xfrm>
            <a:off x="2506718" y="6488668"/>
            <a:ext cx="4887685" cy="369332"/>
          </a:xfrm>
          <a:prstGeom prst="rect">
            <a:avLst/>
          </a:prstGeom>
        </p:spPr>
        <p:txBody>
          <a:bodyPr wrap="none">
            <a:spAutoFit/>
          </a:bodyPr>
          <a:lstStyle/>
          <a:p>
            <a:r>
              <a:rPr lang="en-GB" dirty="0"/>
              <a:t>https://www.youtube.com/watch?v=JOlYEzpLDbU</a:t>
            </a:r>
          </a:p>
        </p:txBody>
      </p:sp>
    </p:spTree>
    <p:extLst>
      <p:ext uri="{BB962C8B-B14F-4D97-AF65-F5344CB8AC3E}">
        <p14:creationId xmlns:p14="http://schemas.microsoft.com/office/powerpoint/2010/main" val="31083712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20314A-067F-41A5-A234-682ABCF18DD5}"/>
              </a:ext>
            </a:extLst>
          </p:cNvPr>
          <p:cNvSpPr>
            <a:spLocks noGrp="1"/>
          </p:cNvSpPr>
          <p:nvPr>
            <p:ph type="title"/>
          </p:nvPr>
        </p:nvSpPr>
        <p:spPr>
          <a:xfrm>
            <a:off x="842300" y="-68580"/>
            <a:ext cx="10168128" cy="1179576"/>
          </a:xfrm>
        </p:spPr>
        <p:txBody>
          <a:bodyPr>
            <a:normAutofit/>
          </a:bodyPr>
          <a:lstStyle/>
          <a:p>
            <a:r>
              <a:rPr lang="cs-CZ" sz="4000" dirty="0"/>
              <a:t>Marketing </a:t>
            </a:r>
            <a:r>
              <a:rPr lang="cs-CZ" sz="4000" dirty="0" err="1"/>
              <a:t>research</a:t>
            </a:r>
            <a:r>
              <a:rPr lang="cs-CZ" sz="4000" dirty="0"/>
              <a:t> </a:t>
            </a:r>
            <a:r>
              <a:rPr lang="cs-CZ" sz="4000" dirty="0" err="1"/>
              <a:t>process</a:t>
            </a:r>
            <a:endParaRPr lang="cs-CZ" sz="4000" dirty="0"/>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73D6D0D-BF03-4459-B3B5-82A9B372B769}"/>
              </a:ext>
            </a:extLst>
          </p:cNvPr>
          <p:cNvSpPr>
            <a:spLocks noGrp="1"/>
          </p:cNvSpPr>
          <p:nvPr>
            <p:ph idx="1"/>
          </p:nvPr>
        </p:nvSpPr>
        <p:spPr>
          <a:xfrm>
            <a:off x="306272" y="2336336"/>
            <a:ext cx="7660569" cy="4178719"/>
          </a:xfrm>
        </p:spPr>
        <p:txBody>
          <a:bodyPr>
            <a:normAutofit/>
          </a:bodyPr>
          <a:lstStyle/>
          <a:p>
            <a:pPr marL="285750" indent="-285750" algn="just">
              <a:spcBef>
                <a:spcPct val="0"/>
              </a:spcBef>
              <a:defRPr/>
            </a:pPr>
            <a:r>
              <a:rPr lang="en-GB" altLang="cs-CZ" sz="2200" b="1" dirty="0">
                <a:cs typeface="Times New Roman" panose="02020603050405020304" pitchFamily="18" charset="0"/>
              </a:rPr>
              <a:t>Defining the problem and research objectives</a:t>
            </a:r>
          </a:p>
          <a:p>
            <a:pPr marL="1028700" lvl="1" algn="just">
              <a:spcBef>
                <a:spcPct val="0"/>
              </a:spcBef>
              <a:defRPr/>
            </a:pPr>
            <a:r>
              <a:rPr lang="en-US" altLang="cs-CZ" sz="2200" dirty="0">
                <a:cs typeface="Times New Roman" panose="02020603050405020304" pitchFamily="18" charset="0"/>
              </a:rPr>
              <a:t>Determine and clarify management´s information needs</a:t>
            </a:r>
            <a:r>
              <a:rPr lang="cs-CZ" altLang="cs-CZ" sz="2200" dirty="0">
                <a:cs typeface="Times New Roman" panose="02020603050405020304" pitchFamily="18" charset="0"/>
              </a:rPr>
              <a:t>;</a:t>
            </a:r>
            <a:endParaRPr lang="en-US" altLang="cs-CZ" sz="2200" dirty="0">
              <a:cs typeface="Times New Roman" panose="02020603050405020304" pitchFamily="18" charset="0"/>
            </a:endParaRPr>
          </a:p>
          <a:p>
            <a:pPr marL="1028700" lvl="1" algn="just">
              <a:spcBef>
                <a:spcPct val="0"/>
              </a:spcBef>
              <a:defRPr/>
            </a:pPr>
            <a:r>
              <a:rPr lang="en-US" altLang="cs-CZ" sz="2200" dirty="0">
                <a:cs typeface="Times New Roman" panose="02020603050405020304" pitchFamily="18" charset="0"/>
              </a:rPr>
              <a:t>Redefine the decision problem as a research problem</a:t>
            </a:r>
            <a:r>
              <a:rPr lang="cs-CZ" altLang="cs-CZ" sz="2200" dirty="0">
                <a:cs typeface="Times New Roman" panose="02020603050405020304" pitchFamily="18" charset="0"/>
              </a:rPr>
              <a:t>;</a:t>
            </a:r>
            <a:endParaRPr lang="en-US" altLang="cs-CZ" sz="2200" dirty="0">
              <a:cs typeface="Times New Roman" panose="02020603050405020304" pitchFamily="18" charset="0"/>
            </a:endParaRPr>
          </a:p>
          <a:p>
            <a:pPr marL="1028700" lvl="1" algn="just">
              <a:spcBef>
                <a:spcPct val="0"/>
              </a:spcBef>
              <a:defRPr/>
            </a:pPr>
            <a:r>
              <a:rPr lang="en-US" altLang="cs-CZ" sz="2200" dirty="0">
                <a:cs typeface="Times New Roman" panose="02020603050405020304" pitchFamily="18" charset="0"/>
              </a:rPr>
              <a:t>Establish research objectives</a:t>
            </a:r>
            <a:r>
              <a:rPr lang="cs-CZ" altLang="cs-CZ" sz="2200" dirty="0">
                <a:cs typeface="Times New Roman" panose="02020603050405020304" pitchFamily="18" charset="0"/>
              </a:rPr>
              <a:t>.</a:t>
            </a:r>
            <a:r>
              <a:rPr lang="en-US" altLang="cs-CZ" sz="2200" dirty="0">
                <a:cs typeface="Times New Roman" panose="02020603050405020304" pitchFamily="18" charset="0"/>
              </a:rPr>
              <a:t> </a:t>
            </a:r>
          </a:p>
          <a:p>
            <a:pPr marL="285750" indent="-285750" algn="just">
              <a:spcBef>
                <a:spcPct val="0"/>
              </a:spcBef>
              <a:defRPr/>
            </a:pPr>
            <a:r>
              <a:rPr lang="en-US" altLang="cs-CZ" sz="2200" b="1" dirty="0">
                <a:cs typeface="Times New Roman" panose="02020603050405020304" pitchFamily="18" charset="0"/>
              </a:rPr>
              <a:t>Development </a:t>
            </a:r>
            <a:r>
              <a:rPr lang="en-GB" altLang="cs-CZ" sz="2200" b="1" dirty="0">
                <a:cs typeface="Times New Roman" panose="02020603050405020304" pitchFamily="18" charset="0"/>
              </a:rPr>
              <a:t>the research plan for collecting information</a:t>
            </a:r>
          </a:p>
          <a:p>
            <a:pPr marL="1028700" lvl="1" algn="just">
              <a:spcBef>
                <a:spcPct val="0"/>
              </a:spcBef>
              <a:defRPr/>
            </a:pPr>
            <a:r>
              <a:rPr lang="en-GB" altLang="cs-CZ" sz="2200" dirty="0">
                <a:cs typeface="Times New Roman" panose="02020603050405020304" pitchFamily="18" charset="0"/>
              </a:rPr>
              <a:t>Determine the research design and data sources;</a:t>
            </a:r>
          </a:p>
          <a:p>
            <a:pPr marL="1028700" lvl="1" algn="just">
              <a:spcBef>
                <a:spcPct val="0"/>
              </a:spcBef>
              <a:defRPr/>
            </a:pPr>
            <a:r>
              <a:rPr lang="en-GB" altLang="cs-CZ" sz="2200" dirty="0">
                <a:cs typeface="Times New Roman" panose="02020603050405020304" pitchFamily="18" charset="0"/>
              </a:rPr>
              <a:t>Determine the sample plan and sample size;</a:t>
            </a:r>
          </a:p>
          <a:p>
            <a:pPr marL="1028700" lvl="1" algn="just">
              <a:spcBef>
                <a:spcPct val="0"/>
              </a:spcBef>
              <a:defRPr/>
            </a:pPr>
            <a:r>
              <a:rPr lang="en-GB" altLang="cs-CZ" sz="2200" dirty="0">
                <a:cs typeface="Times New Roman" panose="02020603050405020304" pitchFamily="18" charset="0"/>
              </a:rPr>
              <a:t>Determine the measurement issues and scales.</a:t>
            </a:r>
          </a:p>
          <a:p>
            <a:pPr marL="285750" indent="-285750" algn="just">
              <a:spcBef>
                <a:spcPct val="0"/>
              </a:spcBef>
              <a:defRPr/>
            </a:pPr>
            <a:r>
              <a:rPr lang="en-GB" altLang="cs-CZ" sz="2200" b="1" dirty="0">
                <a:cs typeface="Times New Roman" panose="02020603050405020304" pitchFamily="18" charset="0"/>
              </a:rPr>
              <a:t>Implementing the research plan</a:t>
            </a:r>
          </a:p>
          <a:p>
            <a:pPr marL="1028700" lvl="1" algn="just">
              <a:spcBef>
                <a:spcPct val="0"/>
              </a:spcBef>
              <a:defRPr/>
            </a:pPr>
            <a:r>
              <a:rPr lang="en-GB" altLang="cs-CZ" sz="2200" dirty="0">
                <a:cs typeface="Times New Roman" panose="02020603050405020304" pitchFamily="18" charset="0"/>
              </a:rPr>
              <a:t>Collecting and processing data;</a:t>
            </a:r>
          </a:p>
          <a:p>
            <a:pPr marL="1028700" lvl="1" algn="just">
              <a:spcBef>
                <a:spcPct val="0"/>
              </a:spcBef>
              <a:defRPr/>
            </a:pPr>
            <a:r>
              <a:rPr lang="en-GB" altLang="cs-CZ" sz="2200" dirty="0">
                <a:cs typeface="Times New Roman" panose="02020603050405020304" pitchFamily="18" charset="0"/>
              </a:rPr>
              <a:t>Analysing data;</a:t>
            </a:r>
          </a:p>
          <a:p>
            <a:pPr marL="1028700" lvl="1" algn="just">
              <a:spcBef>
                <a:spcPct val="0"/>
              </a:spcBef>
              <a:defRPr/>
            </a:pPr>
            <a:r>
              <a:rPr lang="en-GB" altLang="cs-CZ" sz="2200" dirty="0">
                <a:cs typeface="Times New Roman" panose="02020603050405020304" pitchFamily="18" charset="0"/>
              </a:rPr>
              <a:t>Transforming data structures into information.</a:t>
            </a:r>
          </a:p>
          <a:p>
            <a:pPr marL="285750" indent="-285750" algn="just">
              <a:spcBef>
                <a:spcPct val="0"/>
              </a:spcBef>
              <a:defRPr/>
            </a:pPr>
            <a:r>
              <a:rPr lang="en-GB" altLang="cs-CZ" sz="2200" b="1" dirty="0">
                <a:cs typeface="Times New Roman" panose="02020603050405020304" pitchFamily="18" charset="0"/>
              </a:rPr>
              <a:t>Interpreting and reporting the findings (results)</a:t>
            </a:r>
          </a:p>
          <a:p>
            <a:endParaRPr lang="en-US" dirty="0"/>
          </a:p>
        </p:txBody>
      </p:sp>
      <p:pic>
        <p:nvPicPr>
          <p:cNvPr id="5" name="Obrázek 4">
            <a:extLst>
              <a:ext uri="{FF2B5EF4-FFF2-40B4-BE49-F238E27FC236}">
                <a16:creationId xmlns:a16="http://schemas.microsoft.com/office/drawing/2014/main" id="{10257E5B-AAF2-43FD-ADB5-FEF399EA35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0257" y="1141634"/>
            <a:ext cx="7382905" cy="1228896"/>
          </a:xfrm>
          <a:prstGeom prst="rect">
            <a:avLst/>
          </a:prstGeom>
        </p:spPr>
      </p:pic>
      <p:sp>
        <p:nvSpPr>
          <p:cNvPr id="9" name="TextovéPole 10">
            <a:extLst>
              <a:ext uri="{FF2B5EF4-FFF2-40B4-BE49-F238E27FC236}">
                <a16:creationId xmlns:a16="http://schemas.microsoft.com/office/drawing/2014/main" id="{7DA1D6A0-D1E1-4770-B4F4-58E8726553D7}"/>
              </a:ext>
            </a:extLst>
          </p:cNvPr>
          <p:cNvSpPr txBox="1"/>
          <p:nvPr/>
        </p:nvSpPr>
        <p:spPr>
          <a:xfrm>
            <a:off x="702402" y="6520162"/>
            <a:ext cx="11839073" cy="276999"/>
          </a:xfrm>
          <a:prstGeom prst="rect">
            <a:avLst/>
          </a:prstGeom>
          <a:noFill/>
        </p:spPr>
        <p:txBody>
          <a:bodyPr wrap="square" rtlCol="0">
            <a:spAutoFit/>
          </a:bodyPr>
          <a:lstStyle/>
          <a:p>
            <a:r>
              <a:rPr lang="en-GB" sz="1200" b="0" i="0" dirty="0">
                <a:solidFill>
                  <a:srgbClr val="555555"/>
                </a:solidFill>
                <a:effectLst/>
                <a:latin typeface="robotoregular"/>
              </a:rPr>
              <a:t>Armstrong, G., &amp; Armstrong, G. (2020). </a:t>
            </a:r>
            <a:r>
              <a:rPr lang="en-GB" sz="1200" b="0" i="1" dirty="0">
                <a:solidFill>
                  <a:srgbClr val="555555"/>
                </a:solidFill>
                <a:effectLst/>
                <a:latin typeface="robotoregular"/>
              </a:rPr>
              <a:t>Principles of marketing, </a:t>
            </a:r>
            <a:r>
              <a:rPr lang="en-GB" sz="1200" b="0" i="1" dirty="0" err="1">
                <a:solidFill>
                  <a:srgbClr val="555555"/>
                </a:solidFill>
                <a:effectLst/>
                <a:latin typeface="robotoregular"/>
              </a:rPr>
              <a:t>ebook</a:t>
            </a:r>
            <a:r>
              <a:rPr lang="en-GB" sz="1200" b="0" i="1" dirty="0">
                <a:solidFill>
                  <a:srgbClr val="555555"/>
                </a:solidFill>
                <a:effectLst/>
                <a:latin typeface="robotoregular"/>
              </a:rPr>
              <a:t>, global edition</a:t>
            </a:r>
            <a:r>
              <a:rPr lang="en-GB" sz="1200" b="0" i="0" dirty="0">
                <a:solidFill>
                  <a:srgbClr val="555555"/>
                </a:solidFill>
                <a:effectLst/>
                <a:latin typeface="robotoregular"/>
              </a:rPr>
              <a:t>. </a:t>
            </a:r>
            <a:r>
              <a:rPr lang="en-GB" sz="1200" b="0" i="0">
                <a:solidFill>
                  <a:srgbClr val="555555"/>
                </a:solidFill>
                <a:effectLst/>
                <a:latin typeface="robotoregular"/>
              </a:rPr>
              <a:t>Pearson Education, Limited.</a:t>
            </a:r>
            <a:endParaRPr lang="en-GB" sz="1200" dirty="0"/>
          </a:p>
        </p:txBody>
      </p:sp>
    </p:spTree>
    <p:extLst>
      <p:ext uri="{BB962C8B-B14F-4D97-AF65-F5344CB8AC3E}">
        <p14:creationId xmlns:p14="http://schemas.microsoft.com/office/powerpoint/2010/main" val="1072544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20314A-067F-41A5-A234-682ABCF18DD5}"/>
              </a:ext>
            </a:extLst>
          </p:cNvPr>
          <p:cNvSpPr>
            <a:spLocks noGrp="1"/>
          </p:cNvSpPr>
          <p:nvPr>
            <p:ph type="title"/>
          </p:nvPr>
        </p:nvSpPr>
        <p:spPr>
          <a:xfrm>
            <a:off x="1011936" y="582835"/>
            <a:ext cx="10168128" cy="1179576"/>
          </a:xfrm>
        </p:spPr>
        <p:txBody>
          <a:bodyPr>
            <a:normAutofit/>
          </a:bodyPr>
          <a:lstStyle/>
          <a:p>
            <a:r>
              <a:rPr lang="en-GB" sz="4000" dirty="0"/>
              <a:t>Introduction</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73D6D0D-BF03-4459-B3B5-82A9B372B769}"/>
              </a:ext>
            </a:extLst>
          </p:cNvPr>
          <p:cNvSpPr>
            <a:spLocks noGrp="1"/>
          </p:cNvSpPr>
          <p:nvPr>
            <p:ph idx="1"/>
          </p:nvPr>
        </p:nvSpPr>
        <p:spPr>
          <a:xfrm>
            <a:off x="1138988" y="2018805"/>
            <a:ext cx="10266949" cy="4650935"/>
          </a:xfrm>
        </p:spPr>
        <p:txBody>
          <a:bodyPr>
            <a:normAutofit fontScale="70000" lnSpcReduction="20000"/>
          </a:bodyPr>
          <a:lstStyle/>
          <a:p>
            <a:r>
              <a:rPr lang="en-GB" sz="3100" dirty="0"/>
              <a:t>An industry is any group of organizations that supplies a market. </a:t>
            </a:r>
          </a:p>
          <a:p>
            <a:r>
              <a:rPr lang="en-GB" sz="3100" dirty="0"/>
              <a:t>Markets are rarely homogeneous.</a:t>
            </a:r>
          </a:p>
          <a:p>
            <a:r>
              <a:rPr lang="en-GB" sz="3100" dirty="0"/>
              <a:t>Industry comprises of a number of markets or more precisely, market segments.</a:t>
            </a:r>
          </a:p>
          <a:p>
            <a:r>
              <a:rPr lang="en-GB" sz="3100" dirty="0"/>
              <a:t>Competition within these segments can vary as well as the profitability of individual companies within this industry. </a:t>
            </a:r>
          </a:p>
          <a:p>
            <a:endParaRPr lang="en-GB" sz="3100" dirty="0"/>
          </a:p>
          <a:p>
            <a:r>
              <a:rPr lang="en-GB" sz="3100" dirty="0"/>
              <a:t>Analysing industries involves building up a detailed knowledge of the competing organizations in the industry and the products (goods and services) they are selling.</a:t>
            </a:r>
          </a:p>
          <a:p>
            <a:endParaRPr lang="en-GB" sz="3100" dirty="0"/>
          </a:p>
          <a:p>
            <a:pPr marL="0" indent="0">
              <a:buNone/>
            </a:pPr>
            <a:r>
              <a:rPr lang="en-GB" sz="3100" b="1" dirty="0"/>
              <a:t>Key questions to ask:</a:t>
            </a:r>
          </a:p>
          <a:p>
            <a:pPr marL="0" indent="0">
              <a:buNone/>
            </a:pPr>
            <a:r>
              <a:rPr lang="en-GB" sz="3100" dirty="0"/>
              <a:t>1. What is our company´s industry?</a:t>
            </a:r>
          </a:p>
          <a:p>
            <a:pPr marL="0" indent="0">
              <a:buNone/>
            </a:pPr>
            <a:r>
              <a:rPr lang="en-GB" sz="3100" dirty="0"/>
              <a:t>2. What are the characteristics of the industry?</a:t>
            </a:r>
          </a:p>
          <a:p>
            <a:pPr marL="0" indent="0">
              <a:buNone/>
            </a:pPr>
            <a:r>
              <a:rPr lang="en-GB" sz="3100" dirty="0"/>
              <a:t>3. How stable are these characteristics?</a:t>
            </a:r>
          </a:p>
          <a:p>
            <a:endParaRPr lang="en-GB" dirty="0"/>
          </a:p>
          <a:p>
            <a:endParaRPr lang="en-GB" dirty="0"/>
          </a:p>
          <a:p>
            <a:endParaRPr lang="en-GB" sz="2200" dirty="0"/>
          </a:p>
        </p:txBody>
      </p:sp>
    </p:spTree>
    <p:extLst>
      <p:ext uri="{BB962C8B-B14F-4D97-AF65-F5344CB8AC3E}">
        <p14:creationId xmlns:p14="http://schemas.microsoft.com/office/powerpoint/2010/main" val="2049407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20314A-067F-41A5-A234-682ABCF18DD5}"/>
              </a:ext>
            </a:extLst>
          </p:cNvPr>
          <p:cNvSpPr>
            <a:spLocks noGrp="1"/>
          </p:cNvSpPr>
          <p:nvPr>
            <p:ph type="title"/>
          </p:nvPr>
        </p:nvSpPr>
        <p:spPr>
          <a:xfrm>
            <a:off x="1011936" y="582835"/>
            <a:ext cx="10168128" cy="1179576"/>
          </a:xfrm>
        </p:spPr>
        <p:txBody>
          <a:bodyPr>
            <a:normAutofit/>
          </a:bodyPr>
          <a:lstStyle/>
          <a:p>
            <a:r>
              <a:rPr lang="en-GB" sz="4000" dirty="0"/>
              <a:t>Introduction</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73D6D0D-BF03-4459-B3B5-82A9B372B769}"/>
              </a:ext>
            </a:extLst>
          </p:cNvPr>
          <p:cNvSpPr>
            <a:spLocks noGrp="1"/>
          </p:cNvSpPr>
          <p:nvPr>
            <p:ph idx="1"/>
          </p:nvPr>
        </p:nvSpPr>
        <p:spPr>
          <a:xfrm>
            <a:off x="1138988" y="2133600"/>
            <a:ext cx="10266949" cy="4507832"/>
          </a:xfrm>
        </p:spPr>
        <p:txBody>
          <a:bodyPr>
            <a:normAutofit fontScale="55000" lnSpcReduction="20000"/>
          </a:bodyPr>
          <a:lstStyle/>
          <a:p>
            <a:pPr marL="0" indent="0">
              <a:buNone/>
            </a:pPr>
            <a:r>
              <a:rPr lang="en-GB" sz="4400" b="1" dirty="0"/>
              <a:t>Industry structure</a:t>
            </a:r>
          </a:p>
          <a:p>
            <a:endParaRPr lang="en-GB" dirty="0"/>
          </a:p>
          <a:p>
            <a:r>
              <a:rPr lang="en-GB" sz="3800" dirty="0"/>
              <a:t>Industry structure is determined by the number and relative strength of organizations in the industry. There is a variety of industry structure:</a:t>
            </a:r>
          </a:p>
          <a:p>
            <a:r>
              <a:rPr lang="en-GB" sz="3800" dirty="0"/>
              <a:t>Perfect competition;</a:t>
            </a:r>
          </a:p>
          <a:p>
            <a:r>
              <a:rPr lang="en-GB" sz="3800" dirty="0"/>
              <a:t>Monopoly;</a:t>
            </a:r>
          </a:p>
          <a:p>
            <a:r>
              <a:rPr lang="en-GB" sz="3800" dirty="0"/>
              <a:t>Monopolistic competition;</a:t>
            </a:r>
          </a:p>
          <a:p>
            <a:r>
              <a:rPr lang="en-GB" sz="3800" dirty="0"/>
              <a:t>Oligopoly.</a:t>
            </a:r>
          </a:p>
          <a:p>
            <a:endParaRPr lang="en-GB" sz="3800" dirty="0"/>
          </a:p>
          <a:p>
            <a:r>
              <a:rPr lang="en-GB" sz="3800" dirty="0"/>
              <a:t>Industry structure can be influenced:</a:t>
            </a:r>
          </a:p>
          <a:p>
            <a:r>
              <a:rPr lang="en-GB" sz="3800" dirty="0"/>
              <a:t>By the costs incurred by business;</a:t>
            </a:r>
          </a:p>
          <a:p>
            <a:r>
              <a:rPr lang="en-GB" sz="3800" dirty="0"/>
              <a:t>By </a:t>
            </a:r>
            <a:r>
              <a:rPr lang="en-GB" sz="3800" dirty="0" err="1"/>
              <a:t>behavio</a:t>
            </a:r>
            <a:r>
              <a:rPr lang="cs-CZ" sz="3800" dirty="0"/>
              <a:t>u</a:t>
            </a:r>
            <a:r>
              <a:rPr lang="en-GB" sz="3800" dirty="0"/>
              <a:t>r of companies in the industry and the nature and intensity of competition;</a:t>
            </a:r>
          </a:p>
          <a:p>
            <a:r>
              <a:rPr lang="en-GB" sz="3800" dirty="0"/>
              <a:t>By company performance.</a:t>
            </a:r>
          </a:p>
          <a:p>
            <a:endParaRPr lang="en-GB" dirty="0"/>
          </a:p>
          <a:p>
            <a:endParaRPr lang="en-GB" dirty="0"/>
          </a:p>
          <a:p>
            <a:endParaRPr lang="en-GB" sz="2200" dirty="0"/>
          </a:p>
        </p:txBody>
      </p:sp>
    </p:spTree>
    <p:extLst>
      <p:ext uri="{BB962C8B-B14F-4D97-AF65-F5344CB8AC3E}">
        <p14:creationId xmlns:p14="http://schemas.microsoft.com/office/powerpoint/2010/main" val="834275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20314A-067F-41A5-A234-682ABCF18DD5}"/>
              </a:ext>
            </a:extLst>
          </p:cNvPr>
          <p:cNvSpPr>
            <a:spLocks noGrp="1"/>
          </p:cNvSpPr>
          <p:nvPr>
            <p:ph type="title"/>
          </p:nvPr>
        </p:nvSpPr>
        <p:spPr>
          <a:xfrm>
            <a:off x="1011936" y="582835"/>
            <a:ext cx="10168128" cy="1179576"/>
          </a:xfrm>
        </p:spPr>
        <p:txBody>
          <a:bodyPr>
            <a:normAutofit/>
          </a:bodyPr>
          <a:lstStyle/>
          <a:p>
            <a:r>
              <a:rPr lang="en-GB" sz="4000" dirty="0"/>
              <a:t>Introduction</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73D6D0D-BF03-4459-B3B5-82A9B372B769}"/>
              </a:ext>
            </a:extLst>
          </p:cNvPr>
          <p:cNvSpPr>
            <a:spLocks noGrp="1"/>
          </p:cNvSpPr>
          <p:nvPr>
            <p:ph idx="1"/>
          </p:nvPr>
        </p:nvSpPr>
        <p:spPr>
          <a:xfrm>
            <a:off x="1138988" y="2133600"/>
            <a:ext cx="10266949" cy="4507832"/>
          </a:xfrm>
        </p:spPr>
        <p:txBody>
          <a:bodyPr>
            <a:normAutofit fontScale="47500" lnSpcReduction="20000"/>
          </a:bodyPr>
          <a:lstStyle/>
          <a:p>
            <a:pPr marL="0" indent="0">
              <a:buNone/>
            </a:pPr>
            <a:r>
              <a:rPr lang="en-GB" sz="4200" b="1" dirty="0"/>
              <a:t>Industry concentration</a:t>
            </a:r>
          </a:p>
          <a:p>
            <a:endParaRPr lang="en-GB" dirty="0"/>
          </a:p>
          <a:p>
            <a:r>
              <a:rPr lang="en-GB" sz="4400" dirty="0"/>
              <a:t>The distribution of power among organizations in an industry is assessed by the level of industry concentration. Industry concentration gives an indication of the competitive pressures in a industry.</a:t>
            </a:r>
          </a:p>
          <a:p>
            <a:endParaRPr lang="en-GB" sz="4400" dirty="0"/>
          </a:p>
          <a:p>
            <a:r>
              <a:rPr lang="en-GB" sz="4400" dirty="0"/>
              <a:t>Industry concentration can be measured by looking at the market share of organizations in the industry. High concentration levels usually indicate low intensity competition.</a:t>
            </a:r>
          </a:p>
          <a:p>
            <a:endParaRPr lang="en-GB" sz="4400" dirty="0"/>
          </a:p>
          <a:p>
            <a:r>
              <a:rPr lang="en-GB" sz="4400" dirty="0"/>
              <a:t>There are various ways of measuring industry concentration. The most straightforward methods are the following:</a:t>
            </a:r>
          </a:p>
          <a:p>
            <a:r>
              <a:rPr lang="en-GB" sz="4400" dirty="0"/>
              <a:t>Concentration rate – calculated by taking the share of the largest organizations in industry sales or output by value or by volume;</a:t>
            </a:r>
          </a:p>
          <a:p>
            <a:r>
              <a:rPr lang="en-GB" sz="4400" dirty="0"/>
              <a:t>Herfindahl-</a:t>
            </a:r>
            <a:r>
              <a:rPr lang="en-GB" sz="4400" dirty="0" err="1"/>
              <a:t>Hirschmann</a:t>
            </a:r>
            <a:r>
              <a:rPr lang="en-GB" sz="4400" dirty="0"/>
              <a:t> index – calculated by summing the squares of the individual market shares of all the organizations in the industry.</a:t>
            </a:r>
          </a:p>
          <a:p>
            <a:endParaRPr lang="en-GB" dirty="0"/>
          </a:p>
          <a:p>
            <a:endParaRPr lang="en-GB" dirty="0"/>
          </a:p>
          <a:p>
            <a:endParaRPr lang="en-GB" sz="2200" dirty="0"/>
          </a:p>
        </p:txBody>
      </p:sp>
    </p:spTree>
    <p:extLst>
      <p:ext uri="{BB962C8B-B14F-4D97-AF65-F5344CB8AC3E}">
        <p14:creationId xmlns:p14="http://schemas.microsoft.com/office/powerpoint/2010/main" val="3597424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20314A-067F-41A5-A234-682ABCF18DD5}"/>
              </a:ext>
            </a:extLst>
          </p:cNvPr>
          <p:cNvSpPr>
            <a:spLocks noGrp="1"/>
          </p:cNvSpPr>
          <p:nvPr>
            <p:ph type="title"/>
          </p:nvPr>
        </p:nvSpPr>
        <p:spPr>
          <a:xfrm>
            <a:off x="1011936" y="582835"/>
            <a:ext cx="10168128" cy="1179576"/>
          </a:xfrm>
        </p:spPr>
        <p:txBody>
          <a:bodyPr>
            <a:normAutofit/>
          </a:bodyPr>
          <a:lstStyle/>
          <a:p>
            <a:r>
              <a:rPr lang="cs-CZ" sz="4000" dirty="0"/>
              <a:t>Porter</a:t>
            </a:r>
            <a:r>
              <a:rPr lang="en-GB" sz="4000" dirty="0"/>
              <a:t>’s Five Forces Analysis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73D6D0D-BF03-4459-B3B5-82A9B372B769}"/>
              </a:ext>
            </a:extLst>
          </p:cNvPr>
          <p:cNvSpPr>
            <a:spLocks noGrp="1"/>
          </p:cNvSpPr>
          <p:nvPr>
            <p:ph idx="1"/>
          </p:nvPr>
        </p:nvSpPr>
        <p:spPr>
          <a:xfrm>
            <a:off x="1138988" y="2133600"/>
            <a:ext cx="10266949" cy="4507832"/>
          </a:xfrm>
        </p:spPr>
        <p:txBody>
          <a:bodyPr>
            <a:normAutofit/>
          </a:bodyPr>
          <a:lstStyle/>
          <a:p>
            <a:r>
              <a:rPr lang="en-GB" dirty="0"/>
              <a:t>Author - Michael Porter from Harvard Business School</a:t>
            </a:r>
          </a:p>
          <a:p>
            <a:r>
              <a:rPr lang="en-GB" dirty="0"/>
              <a:t>Five Forces Model (1979) offers explanation of the sources of competition in industries.</a:t>
            </a:r>
          </a:p>
          <a:p>
            <a:r>
              <a:rPr lang="en-GB" dirty="0"/>
              <a:t>The model is based on determination of competitive intensity and attractiveness of a market.</a:t>
            </a:r>
          </a:p>
          <a:p>
            <a:r>
              <a:rPr lang="en-GB" dirty="0"/>
              <a:t>It contains 5 main forces: competitive rivalry, threat of new entry, supplier power, buyer power, and threat of substitution.</a:t>
            </a:r>
          </a:p>
          <a:p>
            <a:r>
              <a:rPr lang="en-GB" dirty="0"/>
              <a:t>Companies use this model to analyse the external environment and external forces such as competition, government policies, and social and cultural forces (Vining, 2011).</a:t>
            </a:r>
          </a:p>
          <a:p>
            <a:endParaRPr lang="en-GB" dirty="0"/>
          </a:p>
          <a:p>
            <a:endParaRPr lang="en-GB" sz="2200" dirty="0"/>
          </a:p>
        </p:txBody>
      </p:sp>
      <p:sp>
        <p:nvSpPr>
          <p:cNvPr id="9" name="TextovéPole 5">
            <a:extLst>
              <a:ext uri="{FF2B5EF4-FFF2-40B4-BE49-F238E27FC236}">
                <a16:creationId xmlns:a16="http://schemas.microsoft.com/office/drawing/2014/main" id="{B2A2BA64-CBC9-4757-8CAF-61EA3B0ED4C0}"/>
              </a:ext>
            </a:extLst>
          </p:cNvPr>
          <p:cNvSpPr txBox="1"/>
          <p:nvPr/>
        </p:nvSpPr>
        <p:spPr>
          <a:xfrm>
            <a:off x="439643" y="6617726"/>
            <a:ext cx="11839073" cy="276999"/>
          </a:xfrm>
          <a:prstGeom prst="rect">
            <a:avLst/>
          </a:prstGeom>
          <a:noFill/>
        </p:spPr>
        <p:txBody>
          <a:bodyPr wrap="square" rtlCol="0">
            <a:spAutoFit/>
          </a:bodyPr>
          <a:lstStyle/>
          <a:p>
            <a:r>
              <a:rPr lang="cs-CZ" sz="1200" dirty="0" err="1"/>
              <a:t>Arshed</a:t>
            </a:r>
            <a:r>
              <a:rPr lang="cs-CZ" sz="1200" dirty="0"/>
              <a:t>, N., </a:t>
            </a:r>
            <a:r>
              <a:rPr lang="cs-CZ" sz="1200" dirty="0" err="1"/>
              <a:t>McFarlane</a:t>
            </a:r>
            <a:r>
              <a:rPr lang="cs-CZ" sz="1200" dirty="0"/>
              <a:t>, J., &amp; </a:t>
            </a:r>
            <a:r>
              <a:rPr lang="cs-CZ" sz="1200" dirty="0" err="1"/>
              <a:t>MacIntosh</a:t>
            </a:r>
            <a:r>
              <a:rPr lang="cs-CZ" sz="1200" dirty="0"/>
              <a:t>, R. (</a:t>
            </a:r>
            <a:r>
              <a:rPr lang="cs-CZ" sz="1200" dirty="0" err="1"/>
              <a:t>Eds</a:t>
            </a:r>
            <a:r>
              <a:rPr lang="cs-CZ" sz="1200" dirty="0"/>
              <a:t>.). (2016). </a:t>
            </a:r>
            <a:r>
              <a:rPr lang="cs-CZ" sz="1200" dirty="0" err="1"/>
              <a:t>Enterprise</a:t>
            </a:r>
            <a:r>
              <a:rPr lang="cs-CZ" sz="1200" dirty="0"/>
              <a:t> and </a:t>
            </a:r>
            <a:r>
              <a:rPr lang="cs-CZ" sz="1200" dirty="0" err="1"/>
              <a:t>its</a:t>
            </a:r>
            <a:r>
              <a:rPr lang="cs-CZ" sz="1200" dirty="0"/>
              <a:t> business </a:t>
            </a:r>
            <a:r>
              <a:rPr lang="cs-CZ" sz="1200" dirty="0" err="1"/>
              <a:t>environment</a:t>
            </a:r>
            <a:r>
              <a:rPr lang="cs-CZ" sz="1200" dirty="0"/>
              <a:t>. </a:t>
            </a:r>
            <a:r>
              <a:rPr lang="cs-CZ" sz="1200" dirty="0" err="1"/>
              <a:t>Goodfellow</a:t>
            </a:r>
            <a:r>
              <a:rPr lang="cs-CZ" sz="1200" dirty="0"/>
              <a:t> </a:t>
            </a:r>
            <a:r>
              <a:rPr lang="cs-CZ" sz="1200" dirty="0" err="1"/>
              <a:t>Publishers</a:t>
            </a:r>
            <a:r>
              <a:rPr lang="cs-CZ" sz="1200" dirty="0"/>
              <a:t>, Limited.</a:t>
            </a:r>
            <a:endParaRPr lang="en-GB" sz="1200" dirty="0"/>
          </a:p>
        </p:txBody>
      </p:sp>
    </p:spTree>
    <p:extLst>
      <p:ext uri="{BB962C8B-B14F-4D97-AF65-F5344CB8AC3E}">
        <p14:creationId xmlns:p14="http://schemas.microsoft.com/office/powerpoint/2010/main" val="448233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20314A-067F-41A5-A234-682ABCF18DD5}"/>
              </a:ext>
            </a:extLst>
          </p:cNvPr>
          <p:cNvSpPr>
            <a:spLocks noGrp="1"/>
          </p:cNvSpPr>
          <p:nvPr>
            <p:ph type="title"/>
          </p:nvPr>
        </p:nvSpPr>
        <p:spPr>
          <a:xfrm>
            <a:off x="1011936" y="169164"/>
            <a:ext cx="10168128" cy="1179576"/>
          </a:xfrm>
        </p:spPr>
        <p:txBody>
          <a:bodyPr>
            <a:normAutofit/>
          </a:bodyPr>
          <a:lstStyle/>
          <a:p>
            <a:r>
              <a:rPr lang="cs-CZ" sz="4000" dirty="0"/>
              <a:t>Porter</a:t>
            </a:r>
            <a:r>
              <a:rPr lang="en-GB" sz="4000" dirty="0"/>
              <a:t>’s Five Forces Analysis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73D6D0D-BF03-4459-B3B5-82A9B372B769}"/>
              </a:ext>
            </a:extLst>
          </p:cNvPr>
          <p:cNvSpPr>
            <a:spLocks noGrp="1"/>
          </p:cNvSpPr>
          <p:nvPr>
            <p:ph idx="1"/>
          </p:nvPr>
        </p:nvSpPr>
        <p:spPr>
          <a:xfrm>
            <a:off x="1138988" y="2133600"/>
            <a:ext cx="10266949" cy="4507832"/>
          </a:xfrm>
        </p:spPr>
        <p:txBody>
          <a:bodyPr>
            <a:normAutofit/>
          </a:bodyPr>
          <a:lstStyle/>
          <a:p>
            <a:endParaRPr lang="en-GB" dirty="0"/>
          </a:p>
          <a:p>
            <a:endParaRPr lang="en-GB" sz="2200" dirty="0"/>
          </a:p>
        </p:txBody>
      </p:sp>
      <p:pic>
        <p:nvPicPr>
          <p:cNvPr id="5" name="Obrázek 4">
            <a:extLst>
              <a:ext uri="{FF2B5EF4-FFF2-40B4-BE49-F238E27FC236}">
                <a16:creationId xmlns:a16="http://schemas.microsoft.com/office/drawing/2014/main" id="{6ACB99DB-158E-4036-BF7A-5022B08EB4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3390" y="1197556"/>
            <a:ext cx="7325006" cy="5443876"/>
          </a:xfrm>
          <a:prstGeom prst="rect">
            <a:avLst/>
          </a:prstGeom>
        </p:spPr>
      </p:pic>
      <p:sp>
        <p:nvSpPr>
          <p:cNvPr id="6" name="TextovéPole 5">
            <a:extLst>
              <a:ext uri="{FF2B5EF4-FFF2-40B4-BE49-F238E27FC236}">
                <a16:creationId xmlns:a16="http://schemas.microsoft.com/office/drawing/2014/main" id="{C47EACCD-4063-4813-8FCE-36898F6FEF48}"/>
              </a:ext>
            </a:extLst>
          </p:cNvPr>
          <p:cNvSpPr txBox="1"/>
          <p:nvPr/>
        </p:nvSpPr>
        <p:spPr>
          <a:xfrm>
            <a:off x="439643" y="6617726"/>
            <a:ext cx="11839073" cy="276999"/>
          </a:xfrm>
          <a:prstGeom prst="rect">
            <a:avLst/>
          </a:prstGeom>
          <a:noFill/>
        </p:spPr>
        <p:txBody>
          <a:bodyPr wrap="square" rtlCol="0">
            <a:spAutoFit/>
          </a:bodyPr>
          <a:lstStyle/>
          <a:p>
            <a:r>
              <a:rPr lang="cs-CZ" sz="1200" dirty="0" err="1"/>
              <a:t>Arshed</a:t>
            </a:r>
            <a:r>
              <a:rPr lang="cs-CZ" sz="1200" dirty="0"/>
              <a:t>, N., </a:t>
            </a:r>
            <a:r>
              <a:rPr lang="cs-CZ" sz="1200" dirty="0" err="1"/>
              <a:t>McFarlane</a:t>
            </a:r>
            <a:r>
              <a:rPr lang="cs-CZ" sz="1200" dirty="0"/>
              <a:t>, J., &amp; </a:t>
            </a:r>
            <a:r>
              <a:rPr lang="cs-CZ" sz="1200" dirty="0" err="1"/>
              <a:t>MacIntosh</a:t>
            </a:r>
            <a:r>
              <a:rPr lang="cs-CZ" sz="1200" dirty="0"/>
              <a:t>, R. (</a:t>
            </a:r>
            <a:r>
              <a:rPr lang="cs-CZ" sz="1200" dirty="0" err="1"/>
              <a:t>Eds</a:t>
            </a:r>
            <a:r>
              <a:rPr lang="cs-CZ" sz="1200" dirty="0"/>
              <a:t>.). (2016). </a:t>
            </a:r>
            <a:r>
              <a:rPr lang="cs-CZ" sz="1200" dirty="0" err="1"/>
              <a:t>Enterprise</a:t>
            </a:r>
            <a:r>
              <a:rPr lang="cs-CZ" sz="1200" dirty="0"/>
              <a:t> and </a:t>
            </a:r>
            <a:r>
              <a:rPr lang="cs-CZ" sz="1200" dirty="0" err="1"/>
              <a:t>its</a:t>
            </a:r>
            <a:r>
              <a:rPr lang="cs-CZ" sz="1200" dirty="0"/>
              <a:t> business </a:t>
            </a:r>
            <a:r>
              <a:rPr lang="cs-CZ" sz="1200" dirty="0" err="1"/>
              <a:t>environment</a:t>
            </a:r>
            <a:r>
              <a:rPr lang="cs-CZ" sz="1200" dirty="0"/>
              <a:t>. </a:t>
            </a:r>
            <a:r>
              <a:rPr lang="cs-CZ" sz="1200" dirty="0" err="1"/>
              <a:t>Goodfellow</a:t>
            </a:r>
            <a:r>
              <a:rPr lang="cs-CZ" sz="1200" dirty="0"/>
              <a:t> </a:t>
            </a:r>
            <a:r>
              <a:rPr lang="cs-CZ" sz="1200" dirty="0" err="1"/>
              <a:t>Publishers</a:t>
            </a:r>
            <a:r>
              <a:rPr lang="cs-CZ" sz="1200" dirty="0"/>
              <a:t>, Limited.</a:t>
            </a:r>
            <a:endParaRPr lang="en-GB" sz="1200" dirty="0"/>
          </a:p>
        </p:txBody>
      </p:sp>
    </p:spTree>
    <p:extLst>
      <p:ext uri="{BB962C8B-B14F-4D97-AF65-F5344CB8AC3E}">
        <p14:creationId xmlns:p14="http://schemas.microsoft.com/office/powerpoint/2010/main" val="3009615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20314A-067F-41A5-A234-682ABCF18DD5}"/>
              </a:ext>
            </a:extLst>
          </p:cNvPr>
          <p:cNvSpPr>
            <a:spLocks noGrp="1"/>
          </p:cNvSpPr>
          <p:nvPr>
            <p:ph type="title"/>
          </p:nvPr>
        </p:nvSpPr>
        <p:spPr>
          <a:xfrm>
            <a:off x="1011936" y="446557"/>
            <a:ext cx="10168128" cy="1179576"/>
          </a:xfrm>
        </p:spPr>
        <p:txBody>
          <a:bodyPr>
            <a:normAutofit/>
          </a:bodyPr>
          <a:lstStyle/>
          <a:p>
            <a:r>
              <a:rPr lang="cs-CZ" sz="4000" dirty="0"/>
              <a:t>Porter</a:t>
            </a:r>
            <a:r>
              <a:rPr lang="en-GB" sz="4000" dirty="0"/>
              <a:t>’s Five Forces Analysis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73D6D0D-BF03-4459-B3B5-82A9B372B769}"/>
              </a:ext>
            </a:extLst>
          </p:cNvPr>
          <p:cNvSpPr>
            <a:spLocks noGrp="1"/>
          </p:cNvSpPr>
          <p:nvPr>
            <p:ph idx="1"/>
          </p:nvPr>
        </p:nvSpPr>
        <p:spPr>
          <a:xfrm>
            <a:off x="1138988" y="2133600"/>
            <a:ext cx="10266949" cy="4507832"/>
          </a:xfrm>
        </p:spPr>
        <p:txBody>
          <a:bodyPr>
            <a:normAutofit/>
          </a:bodyPr>
          <a:lstStyle/>
          <a:p>
            <a:endParaRPr lang="en-GB" dirty="0"/>
          </a:p>
          <a:p>
            <a:endParaRPr lang="en-GB" sz="2200" dirty="0"/>
          </a:p>
        </p:txBody>
      </p:sp>
      <p:pic>
        <p:nvPicPr>
          <p:cNvPr id="4" name="Obrázek 3">
            <a:extLst>
              <a:ext uri="{FF2B5EF4-FFF2-40B4-BE49-F238E27FC236}">
                <a16:creationId xmlns:a16="http://schemas.microsoft.com/office/drawing/2014/main" id="{8401721C-442B-45FD-B6E4-D57600D2287D}"/>
              </a:ext>
            </a:extLst>
          </p:cNvPr>
          <p:cNvPicPr>
            <a:picLocks noChangeAspect="1"/>
          </p:cNvPicPr>
          <p:nvPr/>
        </p:nvPicPr>
        <p:blipFill>
          <a:blip r:embed="rId2"/>
          <a:stretch>
            <a:fillRect/>
          </a:stretch>
        </p:blipFill>
        <p:spPr>
          <a:xfrm>
            <a:off x="1259763" y="2564853"/>
            <a:ext cx="9420225" cy="3409950"/>
          </a:xfrm>
          <a:prstGeom prst="rect">
            <a:avLst/>
          </a:prstGeom>
        </p:spPr>
      </p:pic>
      <p:sp>
        <p:nvSpPr>
          <p:cNvPr id="11" name="TextovéPole 10">
            <a:extLst>
              <a:ext uri="{FF2B5EF4-FFF2-40B4-BE49-F238E27FC236}">
                <a16:creationId xmlns:a16="http://schemas.microsoft.com/office/drawing/2014/main" id="{18F111C5-5D8D-4315-9C28-60AFE5A666DB}"/>
              </a:ext>
            </a:extLst>
          </p:cNvPr>
          <p:cNvSpPr txBox="1"/>
          <p:nvPr/>
        </p:nvSpPr>
        <p:spPr>
          <a:xfrm>
            <a:off x="702402" y="6520162"/>
            <a:ext cx="11839073" cy="276999"/>
          </a:xfrm>
          <a:prstGeom prst="rect">
            <a:avLst/>
          </a:prstGeom>
          <a:noFill/>
        </p:spPr>
        <p:txBody>
          <a:bodyPr wrap="square" rtlCol="0">
            <a:spAutoFit/>
          </a:bodyPr>
          <a:lstStyle/>
          <a:p>
            <a:r>
              <a:rPr lang="cs-CZ" sz="1200" dirty="0" err="1"/>
              <a:t>Arshed</a:t>
            </a:r>
            <a:r>
              <a:rPr lang="cs-CZ" sz="1200" dirty="0"/>
              <a:t>, N., </a:t>
            </a:r>
            <a:r>
              <a:rPr lang="cs-CZ" sz="1200" dirty="0" err="1"/>
              <a:t>McFarlane</a:t>
            </a:r>
            <a:r>
              <a:rPr lang="cs-CZ" sz="1200" dirty="0"/>
              <a:t>, J., &amp; </a:t>
            </a:r>
            <a:r>
              <a:rPr lang="cs-CZ" sz="1200" dirty="0" err="1"/>
              <a:t>MacIntosh</a:t>
            </a:r>
            <a:r>
              <a:rPr lang="cs-CZ" sz="1200" dirty="0"/>
              <a:t>, R. (</a:t>
            </a:r>
            <a:r>
              <a:rPr lang="cs-CZ" sz="1200" dirty="0" err="1"/>
              <a:t>Eds</a:t>
            </a:r>
            <a:r>
              <a:rPr lang="cs-CZ" sz="1200" dirty="0"/>
              <a:t>.). (2016). </a:t>
            </a:r>
            <a:r>
              <a:rPr lang="cs-CZ" sz="1200" dirty="0" err="1"/>
              <a:t>Enterprise</a:t>
            </a:r>
            <a:r>
              <a:rPr lang="cs-CZ" sz="1200" dirty="0"/>
              <a:t> and </a:t>
            </a:r>
            <a:r>
              <a:rPr lang="cs-CZ" sz="1200" dirty="0" err="1"/>
              <a:t>its</a:t>
            </a:r>
            <a:r>
              <a:rPr lang="cs-CZ" sz="1200" dirty="0"/>
              <a:t> business </a:t>
            </a:r>
            <a:r>
              <a:rPr lang="cs-CZ" sz="1200" dirty="0" err="1"/>
              <a:t>environment</a:t>
            </a:r>
            <a:r>
              <a:rPr lang="cs-CZ" sz="1200" dirty="0"/>
              <a:t>. </a:t>
            </a:r>
            <a:r>
              <a:rPr lang="cs-CZ" sz="1200" dirty="0" err="1"/>
              <a:t>Goodfellow</a:t>
            </a:r>
            <a:r>
              <a:rPr lang="cs-CZ" sz="1200" dirty="0"/>
              <a:t> </a:t>
            </a:r>
            <a:r>
              <a:rPr lang="cs-CZ" sz="1200" dirty="0" err="1"/>
              <a:t>Publishers</a:t>
            </a:r>
            <a:r>
              <a:rPr lang="cs-CZ" sz="1200" dirty="0"/>
              <a:t>, Limited.</a:t>
            </a:r>
            <a:endParaRPr lang="en-GB" sz="1200" dirty="0"/>
          </a:p>
        </p:txBody>
      </p:sp>
    </p:spTree>
    <p:extLst>
      <p:ext uri="{BB962C8B-B14F-4D97-AF65-F5344CB8AC3E}">
        <p14:creationId xmlns:p14="http://schemas.microsoft.com/office/powerpoint/2010/main" val="1177164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1666</TotalTime>
  <Words>2421</Words>
  <Application>Microsoft Office PowerPoint</Application>
  <PresentationFormat>Widescreen</PresentationFormat>
  <Paragraphs>242</Paragraphs>
  <Slides>34</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Calibri Light</vt:lpstr>
      <vt:lpstr>robotoregular</vt:lpstr>
      <vt:lpstr>Office Theme</vt:lpstr>
      <vt:lpstr>Analytical Methods of Business Environment 1</vt:lpstr>
      <vt:lpstr>Learning objectives</vt:lpstr>
      <vt:lpstr>Introduction</vt:lpstr>
      <vt:lpstr>Introduction</vt:lpstr>
      <vt:lpstr>Introduction</vt:lpstr>
      <vt:lpstr>Introduction</vt:lpstr>
      <vt:lpstr>Porter’s Five Forces Analysis</vt:lpstr>
      <vt:lpstr>Porter’s Five Forces Analysis</vt:lpstr>
      <vt:lpstr>Porter’s Five Forces Analysis</vt:lpstr>
      <vt:lpstr>Porter’s Five Forces Analysis – Competitive Rivalry </vt:lpstr>
      <vt:lpstr>Porter’s Five Forces Analysis – Competitive Rivalry </vt:lpstr>
      <vt:lpstr>Porter’s Five Forces Analysis – Competitive Rivalry </vt:lpstr>
      <vt:lpstr>Porter’s Five Forces Analysis – The threat of new entry</vt:lpstr>
      <vt:lpstr>Porter’s Five Forces Analysis – The threat of new entry</vt:lpstr>
      <vt:lpstr>Porter’s Five Forces Analysis – The threat of new entry</vt:lpstr>
      <vt:lpstr>Porter’s Five Forces Analysis – The threat of new entry</vt:lpstr>
      <vt:lpstr>Porter’s Five Forces Analysis – Buying power</vt:lpstr>
      <vt:lpstr>Porter’s Five Forces Analysis – Buying power</vt:lpstr>
      <vt:lpstr>Porter’s Five Forces Analysis – Buying power</vt:lpstr>
      <vt:lpstr>Porter’s Five Forces Analysis – Supplier power</vt:lpstr>
      <vt:lpstr>Porter’s Five Forces Analysis – Supplier power</vt:lpstr>
      <vt:lpstr>Porter’s Five Forces Analysis – Threat of substitutes</vt:lpstr>
      <vt:lpstr>Porter’s Five Forces Analysis – Threat of substitutes</vt:lpstr>
      <vt:lpstr>Porter’s Five Forces Analysis – Threat of substitutes</vt:lpstr>
      <vt:lpstr>Porter’s Five Forces Analysis – Complementors – the sixth force</vt:lpstr>
      <vt:lpstr>Porter’s Five Forces Analysis – Criticism</vt:lpstr>
      <vt:lpstr>Strategic groups</vt:lpstr>
      <vt:lpstr>Strategic groups - Characteristics for identifying strategic groups</vt:lpstr>
      <vt:lpstr>Strategic groups - Uses of  strategic groups analysis</vt:lpstr>
      <vt:lpstr>Customer Analysis</vt:lpstr>
      <vt:lpstr>Market Analysis</vt:lpstr>
      <vt:lpstr>Marketing research</vt:lpstr>
      <vt:lpstr>Marketing research</vt:lpstr>
      <vt:lpstr>Marketing research process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Interní podnikatelské prostředí</dc:title>
  <dc:creator>Lucie Reczková</dc:creator>
  <cp:lastModifiedBy>Lucie Reczkova (Researcher)</cp:lastModifiedBy>
  <cp:revision>308</cp:revision>
  <dcterms:created xsi:type="dcterms:W3CDTF">2022-03-12T14:19:04Z</dcterms:created>
  <dcterms:modified xsi:type="dcterms:W3CDTF">2022-04-25T07:31:49Z</dcterms:modified>
</cp:coreProperties>
</file>