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331" r:id="rId4"/>
    <p:sldId id="328" r:id="rId5"/>
    <p:sldId id="332" r:id="rId6"/>
    <p:sldId id="333" r:id="rId7"/>
    <p:sldId id="334" r:id="rId8"/>
    <p:sldId id="335" r:id="rId9"/>
    <p:sldId id="329" r:id="rId10"/>
    <p:sldId id="336" r:id="rId11"/>
    <p:sldId id="337" r:id="rId12"/>
    <p:sldId id="305" r:id="rId13"/>
    <p:sldId id="338" r:id="rId14"/>
    <p:sldId id="306" r:id="rId15"/>
    <p:sldId id="339" r:id="rId16"/>
    <p:sldId id="307" r:id="rId17"/>
    <p:sldId id="308" r:id="rId18"/>
    <p:sldId id="313" r:id="rId19"/>
    <p:sldId id="340" r:id="rId20"/>
    <p:sldId id="341" r:id="rId21"/>
    <p:sldId id="342" r:id="rId22"/>
    <p:sldId id="309" r:id="rId23"/>
    <p:sldId id="347" r:id="rId24"/>
    <p:sldId id="310" r:id="rId25"/>
    <p:sldId id="311" r:id="rId26"/>
    <p:sldId id="343" r:id="rId27"/>
    <p:sldId id="344" r:id="rId28"/>
    <p:sldId id="345" r:id="rId29"/>
    <p:sldId id="314" r:id="rId30"/>
    <p:sldId id="312" r:id="rId31"/>
    <p:sldId id="315" r:id="rId32"/>
    <p:sldId id="346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E7BF3DAD-2AF3-47C9-8563-BD1567CF4C8B}">
          <p14:sldIdLst>
            <p14:sldId id="256"/>
            <p14:sldId id="257"/>
            <p14:sldId id="331"/>
            <p14:sldId id="328"/>
            <p14:sldId id="332"/>
            <p14:sldId id="333"/>
            <p14:sldId id="334"/>
            <p14:sldId id="335"/>
            <p14:sldId id="329"/>
            <p14:sldId id="336"/>
            <p14:sldId id="337"/>
            <p14:sldId id="305"/>
            <p14:sldId id="338"/>
          </p14:sldIdLst>
        </p14:section>
        <p14:section name="Oddíl bez názvu" id="{C4A0E06C-195D-4B98-8DCF-78C03E4A0942}">
          <p14:sldIdLst>
            <p14:sldId id="306"/>
            <p14:sldId id="339"/>
            <p14:sldId id="307"/>
            <p14:sldId id="308"/>
            <p14:sldId id="313"/>
            <p14:sldId id="340"/>
            <p14:sldId id="341"/>
            <p14:sldId id="342"/>
            <p14:sldId id="309"/>
            <p14:sldId id="347"/>
            <p14:sldId id="310"/>
            <p14:sldId id="311"/>
            <p14:sldId id="343"/>
            <p14:sldId id="344"/>
            <p14:sldId id="345"/>
            <p14:sldId id="314"/>
            <p14:sldId id="312"/>
            <p14:sldId id="315"/>
            <p14:sldId id="34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79276" autoAdjust="0"/>
  </p:normalViewPr>
  <p:slideViewPr>
    <p:cSldViewPr snapToGrid="0">
      <p:cViewPr varScale="1">
        <p:scale>
          <a:sx n="68" d="100"/>
          <a:sy n="68" d="100"/>
        </p:scale>
        <p:origin x="1248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C2091-FD6B-4E8A-AC87-0E08255A38FE}" type="datetimeFigureOut">
              <a:rPr lang="en-GB" smtClean="0"/>
              <a:t>25/04/2022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588A3-4746-4419-A5AD-079D6C518B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872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B588A3-4746-4419-A5AD-079D6C518B0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8555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5C009-72BC-400C-B9E2-0FE064DC77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2CE62A-83E3-4277-802A-A36BC7E85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DD039-095B-4FE9-9625-08F560752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E0E6C-B6CB-4E52-8447-5A72529F8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92EF8-FD2F-49BC-BD04-D0A3D35FE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14161-E591-45F9-B02D-09B134996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72375-6986-4D0E-AB65-481D61FB6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8F182-2DFC-424E-BF98-7B444D22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86B62-B562-4A62-9E35-ACAF132B7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96B717-4F57-432D-BE73-035198A19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067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2B3336-6D37-422D-B0EF-9B32817303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AD5F7B-538D-49F5-84EF-3269B15B04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116778-5FF5-47E5-B333-1D688F5EF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D2AE9-660E-4D6C-B21D-D0440173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9CC5F-4E93-42D3-82FC-0C023BCD0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4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0EFE7-D3A3-4438-B9DD-5B48C2850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A7BE6-48EB-44DF-A573-762414C29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97B2D-9772-48B0-99E5-FCCA3A7A9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4F932-9648-4854-B6D2-5FC779B0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B9AB0-7D5E-4824-96EF-60665472F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564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2BDB7-4CEE-470B-908B-CB2613EA8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577E62-598F-4EEB-805E-D1E120FF0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A041D4-47CA-4F6F-8364-A7D9CBC7D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CEB398-5372-4463-9280-FFE13B866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35D91-964F-4FAD-A0EE-91C9AAC32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331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259BB-B070-4D3F-AEEA-0D1297670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78393-CC5D-4EBB-80EA-4788544E51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17972-D5F6-420C-858F-9545C27EF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A0232-3EFE-4B19-92D0-3B49DDE16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2598C8-B0AF-4B72-908F-5EF009347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304623-6DD4-4B1D-9B66-DCEEE6AF0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568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F144-2600-4E01-B215-F842D381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8D824-7974-4159-BC0F-2BD4B5711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EB0484-2250-4348-B178-9E9EB3CC34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2E6076-B5E1-4588-AC68-F8E28C4AD0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F3CAF-4CD7-4580-9C78-5DA345B8C4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F75405-F873-4492-9032-CF0AE542E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95C893-7702-48C3-B236-389CA23864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0A3F1F8-02A5-46D8-B390-44B9E0A860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269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D4EC-2C1E-4C21-A015-27E9C7F3D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2FBD2-DF96-4EFB-BA29-4C9E02551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474805-F245-4266-847A-3AF885FE8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E80E35-B954-4ED4-A181-77CDDCBBF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82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5B30D-494E-4B29-AE5A-48138D438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1FDA72-EA5F-4196-B995-8E24495AF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71868-FECE-4429-9218-18011539A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71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CD12F-026C-4DD1-8F0A-AD37F6D73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5868C4-D6AE-4F2B-9684-2216D8020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2333A-2918-407E-9CD9-DD7CAA2A0A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D28B0A-0A82-4829-A830-E11C92046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0A8DA-F179-44D0-BA8D-830DFFA32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08208-0159-497F-A3DA-6834B3C67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5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2E610-2F32-4F0F-93C6-2B010B09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066B16-5FB6-4EE2-AD48-9E74117B79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B17BA-B0E2-413A-98DA-F4FD63A02C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D11819-6B3E-40CB-959D-52FD43AD3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0F1044-BD44-466F-8FED-88C6C85CB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2BF6D-6EF2-400E-9D4A-7898C10F6C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4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473F86-CEFE-493B-86CC-21FA737F9B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8DC3F0-3478-4D26-A6F6-D2EA99D30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5284DB-6893-46B8-B813-E7F707A1E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FA3A90-C842-41CB-B04C-92D0ABA85A86}" type="datetimeFigureOut">
              <a:rPr lang="en-US" smtClean="0"/>
              <a:t>4/25/2022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62C7E-1B2C-4784-99B1-125468FDBA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C5F91-615F-4EA3-A0CD-2BF503C6C6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DAFF-5707-4A45-979C-2428D2FC91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566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44CE9D-26E9-4C97-A310-DAA57AA75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 fontScale="90000"/>
          </a:bodyPr>
          <a:lstStyle/>
          <a:p>
            <a:r>
              <a:rPr lang="en-GB" sz="7200" dirty="0"/>
              <a:t>Analytical Methods</a:t>
            </a:r>
            <a:br>
              <a:rPr lang="en-GB" sz="7200" dirty="0"/>
            </a:br>
            <a:r>
              <a:rPr lang="en-GB" sz="7200" dirty="0"/>
              <a:t>of Business Environment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146064-EABF-41B6-B505-5AE8CE8ED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cs-CZ" sz="1500" dirty="0"/>
              <a:t>Lecture 8</a:t>
            </a:r>
          </a:p>
          <a:p>
            <a:r>
              <a:rPr lang="cs-CZ" sz="1500" dirty="0"/>
              <a:t>Lucie </a:t>
            </a:r>
            <a:r>
              <a:rPr lang="cs-CZ" sz="1500" dirty="0" err="1"/>
              <a:t>Reczková</a:t>
            </a:r>
            <a:endParaRPr lang="en-US" sz="15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409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VRIO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64ABEA9-9306-45CB-AB8C-4CD060CD69E8}"/>
              </a:ext>
            </a:extLst>
          </p:cNvPr>
          <p:cNvSpPr txBox="1"/>
          <p:nvPr/>
        </p:nvSpPr>
        <p:spPr>
          <a:xfrm>
            <a:off x="1011936" y="1961650"/>
            <a:ext cx="1026694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Types of resources used in VRIO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Tangible assets – plants, computer hardware, financial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Intangible assets – information, legal rights (brands, patents, licences etc.), image of the company name and brand, company 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Processes – production processes, development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Individual human resources – knowledge and skills of managers and employees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Collective human resources – features of corporate culture, quality competencies, procurement and marketing competencies.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D3ED05-D040-40DF-8141-3E878B8093B1}"/>
              </a:ext>
            </a:extLst>
          </p:cNvPr>
          <p:cNvSpPr txBox="1"/>
          <p:nvPr/>
        </p:nvSpPr>
        <p:spPr>
          <a:xfrm>
            <a:off x="326234" y="6297306"/>
            <a:ext cx="11892455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Grünig, R., &amp; Kühn, R. (2015). Strategieplanungsprozess : Analysen, optionen, projekte : analyses, options, projects. Springer.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https://www.business-to-you.com/vrio-from-firm-resources-to-competitive-advantage/</a:t>
            </a:r>
          </a:p>
        </p:txBody>
      </p:sp>
    </p:spTree>
    <p:extLst>
      <p:ext uri="{BB962C8B-B14F-4D97-AF65-F5344CB8AC3E}">
        <p14:creationId xmlns:p14="http://schemas.microsoft.com/office/powerpoint/2010/main" val="1644681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VRIO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1532E4-E5B5-4930-AF42-DF25FEA60C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5065" y="2133600"/>
            <a:ext cx="8613942" cy="39588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F740633-D791-4EA7-9951-B03551C73EC6}"/>
              </a:ext>
            </a:extLst>
          </p:cNvPr>
          <p:cNvSpPr txBox="1"/>
          <p:nvPr/>
        </p:nvSpPr>
        <p:spPr>
          <a:xfrm>
            <a:off x="299545" y="6186388"/>
            <a:ext cx="118924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https://www.business-to-you.com/vrio-from-firm-resources-to-competitive-advantage/</a:t>
            </a:r>
          </a:p>
        </p:txBody>
      </p:sp>
    </p:spTree>
    <p:extLst>
      <p:ext uri="{BB962C8B-B14F-4D97-AF65-F5344CB8AC3E}">
        <p14:creationId xmlns:p14="http://schemas.microsoft.com/office/powerpoint/2010/main" val="444086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5115" y="521208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McKinsey 7s framework</a:t>
            </a:r>
            <a:endParaRPr lang="en-GB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8457" y="1700784"/>
            <a:ext cx="10266949" cy="450783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Developed by McKinsey consultancy company as an indicator of the health of the company</a:t>
            </a:r>
          </a:p>
          <a:p>
            <a:r>
              <a:rPr lang="en-GB" dirty="0"/>
              <a:t>The model is useful to carry out an audit of the company to find out where its weaknesses and strengths lie.</a:t>
            </a:r>
          </a:p>
          <a:p>
            <a:r>
              <a:rPr lang="en-GB" dirty="0"/>
              <a:t>It points to where the focus of attention should lie and it is considered as a step beyond SWOT analysis.</a:t>
            </a:r>
          </a:p>
          <a:p>
            <a:r>
              <a:rPr lang="en-GB" dirty="0"/>
              <a:t>It consists of 3 hard elements, that are easier to define or identify and management can directly influence them – strategy, structure and systems, and</a:t>
            </a:r>
          </a:p>
          <a:p>
            <a:r>
              <a:rPr lang="en-GB" dirty="0"/>
              <a:t>4 soft elements, these can be more difficult to describe, because are less tangible and more influenced by culture – skills, style, staff and shared values.</a:t>
            </a:r>
          </a:p>
          <a:p>
            <a:endParaRPr lang="en-GB" dirty="0"/>
          </a:p>
          <a:p>
            <a:endParaRPr lang="en-GB" sz="22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7EACCD-4063-4813-8FCE-36898F6FEF48}"/>
              </a:ext>
            </a:extLst>
          </p:cNvPr>
          <p:cNvSpPr txBox="1"/>
          <p:nvPr/>
        </p:nvSpPr>
        <p:spPr>
          <a:xfrm>
            <a:off x="786063" y="6472155"/>
            <a:ext cx="1183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Hague, P. (2019). The business models handbook : Templates, theory and case studies. Kogan Page, Limited.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6153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5491" y="-9080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McKinsey 7s framework</a:t>
            </a:r>
            <a:endParaRPr lang="en-GB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47EACCD-4063-4813-8FCE-36898F6FEF48}"/>
              </a:ext>
            </a:extLst>
          </p:cNvPr>
          <p:cNvSpPr txBox="1"/>
          <p:nvPr/>
        </p:nvSpPr>
        <p:spPr>
          <a:xfrm>
            <a:off x="786063" y="6472155"/>
            <a:ext cx="1183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https://soniasparkles.com/2018/05/08/mckinsey-7s-model/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543ADAD8-2B33-4D22-AA3F-AA63E56B7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955" y="1005840"/>
            <a:ext cx="8331200" cy="5362953"/>
          </a:xfrm>
        </p:spPr>
      </p:pic>
    </p:spTree>
    <p:extLst>
      <p:ext uri="{BB962C8B-B14F-4D97-AF65-F5344CB8AC3E}">
        <p14:creationId xmlns:p14="http://schemas.microsoft.com/office/powerpoint/2010/main" val="64820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Stakeholders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E4240D-6197-4EA1-AFA8-46959DDFD78D}"/>
              </a:ext>
            </a:extLst>
          </p:cNvPr>
          <p:cNvSpPr txBox="1"/>
          <p:nvPr/>
        </p:nvSpPr>
        <p:spPr>
          <a:xfrm>
            <a:off x="913115" y="2011680"/>
            <a:ext cx="102669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Stakeholder is any individual or a group of individuals that is affected by a business decision. Stakeholders have the capacity to affect business performance through their decisions and behaviour.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Internal stakeholders </a:t>
            </a:r>
            <a:r>
              <a:rPr lang="en-GB" sz="2400" dirty="0"/>
              <a:t>are all internal members of a organization: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Employees; Directors; Shareholders.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External stakeholders</a:t>
            </a:r>
            <a:r>
              <a:rPr lang="en-GB" sz="2400" dirty="0"/>
              <a:t>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Customers; Suppliers; Competitors; Politicians; Policy-makers; Community; General public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17716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Stakeholders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7E4240D-6197-4EA1-AFA8-46959DDFD78D}"/>
              </a:ext>
            </a:extLst>
          </p:cNvPr>
          <p:cNvSpPr txBox="1"/>
          <p:nvPr/>
        </p:nvSpPr>
        <p:spPr>
          <a:xfrm>
            <a:off x="913115" y="2011680"/>
            <a:ext cx="102669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dirty="0"/>
              <a:t>In terms of environmental analysis, organizations need to have an understanding of steps in analysis: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Who are stakeholders of the organization;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Identification nature of interests of stakeholders;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Nature and level of their interest in the organization;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Consider whether there are any conflicts between the interests of different stakeholders;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Power of stakeholders to exert influence – consider in what way and to what extent, each stakeholder exercises power of influence.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45617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/>
          </a:bodyPr>
          <a:lstStyle/>
          <a:p>
            <a:r>
              <a:rPr lang="en-US" sz="4000" dirty="0"/>
              <a:t>Portfolio analysis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b="1" dirty="0"/>
              <a:t>Definitions:</a:t>
            </a:r>
          </a:p>
          <a:p>
            <a:r>
              <a:rPr lang="en-GB" dirty="0"/>
              <a:t>Portfolio analysis could be defined as a set of techniques that help </a:t>
            </a:r>
            <a:r>
              <a:rPr lang="cs-CZ" dirty="0"/>
              <a:t>to make</a:t>
            </a:r>
            <a:r>
              <a:rPr lang="en-GB" dirty="0"/>
              <a:t> strategic decisions with regard to individual products or business in a organization´s portfolio. </a:t>
            </a:r>
            <a:endParaRPr lang="cs-CZ" dirty="0"/>
          </a:p>
          <a:p>
            <a:r>
              <a:rPr lang="en-GB" dirty="0"/>
              <a:t>Portfolio analysis is a major activity in strategic planning whereby management evaluates the products and businesses that make up the company</a:t>
            </a:r>
          </a:p>
          <a:p>
            <a:pPr marL="0" indent="0">
              <a:buNone/>
            </a:pPr>
            <a:r>
              <a:rPr lang="cs-CZ" b="1" dirty="0"/>
              <a:t>Objective:</a:t>
            </a:r>
            <a:endParaRPr lang="en-GB" b="1" dirty="0"/>
          </a:p>
          <a:p>
            <a:r>
              <a:rPr lang="en-GB" dirty="0"/>
              <a:t>The objective of the analysis is to determine how to allocate resources to each of the product or business in the organization´s portfolio. </a:t>
            </a:r>
          </a:p>
          <a:p>
            <a:r>
              <a:rPr lang="en-GB" dirty="0"/>
              <a:t>It is primarily used for competitive analysis and corporate strategic planning in multiproduct and multi-business organizations.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The analysis of products or business can be performed by using these </a:t>
            </a:r>
            <a:r>
              <a:rPr lang="en-GB" b="1" dirty="0"/>
              <a:t>methods:</a:t>
            </a:r>
          </a:p>
          <a:p>
            <a:pPr marL="0" indent="0">
              <a:buNone/>
            </a:pPr>
            <a:r>
              <a:rPr lang="cs-CZ" dirty="0"/>
              <a:t>1. </a:t>
            </a:r>
            <a:r>
              <a:rPr lang="en-GB" dirty="0"/>
              <a:t>Boston Consulting Group Matrix - </a:t>
            </a:r>
            <a:r>
              <a:rPr lang="en-GB" b="1" dirty="0"/>
              <a:t>BCG matrix</a:t>
            </a:r>
            <a:r>
              <a:rPr lang="en-GB" dirty="0"/>
              <a:t>;</a:t>
            </a:r>
          </a:p>
          <a:p>
            <a:pPr marL="0" indent="0">
              <a:buNone/>
            </a:pPr>
            <a:r>
              <a:rPr lang="cs-CZ" dirty="0"/>
              <a:t>2. </a:t>
            </a:r>
            <a:r>
              <a:rPr lang="en-GB" dirty="0"/>
              <a:t>General Electric Matrix - </a:t>
            </a:r>
            <a:r>
              <a:rPr lang="en-GB" b="1" dirty="0"/>
              <a:t>GE matrix</a:t>
            </a:r>
            <a:r>
              <a:rPr lang="en-GB" dirty="0"/>
              <a:t>.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9759373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r>
              <a:rPr lang="en-GB" sz="2200" dirty="0"/>
              <a:t>Back in 1968 a clever chap from Boston Consulting Group (BCG), Bruce Henderson, created this chart to help organisations with the task of analysing their product line or portfolio.</a:t>
            </a:r>
          </a:p>
          <a:p>
            <a:endParaRPr lang="en-GB" sz="2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117E8F-1AAF-4F63-90F1-873467EF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Boston Consulting Group Matrix - </a:t>
            </a:r>
            <a:r>
              <a:rPr lang="en-GB" b="1" dirty="0"/>
              <a:t>BCG matrix</a:t>
            </a:r>
            <a:endParaRPr lang="en-GB" dirty="0"/>
          </a:p>
        </p:txBody>
      </p:sp>
      <p:pic>
        <p:nvPicPr>
          <p:cNvPr id="13" name="Picture 3" descr="fig02_02wo.jpg">
            <a:extLst>
              <a:ext uri="{FF2B5EF4-FFF2-40B4-BE49-F238E27FC236}">
                <a16:creationId xmlns:a16="http://schemas.microsoft.com/office/drawing/2014/main" id="{3D1C527C-FFC8-4633-B565-179776976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857" y="2982489"/>
            <a:ext cx="5180285" cy="3510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69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95194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Boston Consulting Group Matrix - </a:t>
            </a:r>
            <a:r>
              <a:rPr lang="en-GB" sz="4000" b="1" dirty="0"/>
              <a:t>BCG matrix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A8C19-66BD-4AAA-A7BA-97E2081F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716" y="2506662"/>
            <a:ext cx="6416567" cy="4351338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5EE4A71C-C055-482F-8218-CD3FFA2033C6}"/>
              </a:ext>
            </a:extLst>
          </p:cNvPr>
          <p:cNvSpPr/>
          <p:nvPr/>
        </p:nvSpPr>
        <p:spPr>
          <a:xfrm>
            <a:off x="4822015" y="1317856"/>
            <a:ext cx="4104976" cy="259228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Times New Roman" pitchFamily="18" charset="0"/>
              </a:rPr>
              <a:t>Stars</a:t>
            </a:r>
            <a:r>
              <a:rPr lang="en-US" sz="2000" dirty="0">
                <a:latin typeface="Times New Roman" pitchFamily="18" charset="0"/>
              </a:rPr>
              <a:t> are high-growth, high-share businesses or products requiring heavy investment to finance rapid growth. They will eventually turn into cash cows.</a:t>
            </a:r>
          </a:p>
        </p:txBody>
      </p:sp>
    </p:spTree>
    <p:extLst>
      <p:ext uri="{BB962C8B-B14F-4D97-AF65-F5344CB8AC3E}">
        <p14:creationId xmlns:p14="http://schemas.microsoft.com/office/powerpoint/2010/main" val="25941793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95194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Boston Consulting Group Matrix - </a:t>
            </a:r>
            <a:r>
              <a:rPr lang="en-GB" sz="4000" b="1" dirty="0"/>
              <a:t>BCG matrix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A8C19-66BD-4AAA-A7BA-97E2081F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716" y="2506662"/>
            <a:ext cx="6416567" cy="4351338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12E27C95-CB9D-49C5-8C8E-A36D0B805AC6}"/>
              </a:ext>
            </a:extLst>
          </p:cNvPr>
          <p:cNvSpPr/>
          <p:nvPr/>
        </p:nvSpPr>
        <p:spPr>
          <a:xfrm>
            <a:off x="4089444" y="2672859"/>
            <a:ext cx="4104976" cy="259228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Times New Roman" pitchFamily="18" charset="0"/>
              </a:rPr>
              <a:t>Cash</a:t>
            </a:r>
            <a:r>
              <a:rPr lang="en-US" sz="2000" dirty="0">
                <a:latin typeface="Times New Roman" pitchFamily="18" charset="0"/>
              </a:rPr>
              <a:t> c</a:t>
            </a:r>
            <a:r>
              <a:rPr lang="en-US" sz="2000" b="1" dirty="0">
                <a:latin typeface="Times New Roman" pitchFamily="18" charset="0"/>
              </a:rPr>
              <a:t>ows</a:t>
            </a:r>
            <a:r>
              <a:rPr lang="en-US" sz="2000" dirty="0">
                <a:latin typeface="Times New Roman" pitchFamily="18" charset="0"/>
              </a:rPr>
              <a:t> are low-growth, high-share businesses or products that are established and successful SBUs requiring less investment to maintain market share.</a:t>
            </a:r>
          </a:p>
        </p:txBody>
      </p:sp>
    </p:spTree>
    <p:extLst>
      <p:ext uri="{BB962C8B-B14F-4D97-AF65-F5344CB8AC3E}">
        <p14:creationId xmlns:p14="http://schemas.microsoft.com/office/powerpoint/2010/main" val="37784140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5400" dirty="0"/>
              <a:t>Learning objectives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6715" y="2144358"/>
            <a:ext cx="10266949" cy="4507832"/>
          </a:xfrm>
        </p:spPr>
        <p:txBody>
          <a:bodyPr>
            <a:normAutofit/>
          </a:bodyPr>
          <a:lstStyle/>
          <a:p>
            <a:r>
              <a:rPr lang="en-GB" sz="4400" dirty="0"/>
              <a:t>Value chain analysis</a:t>
            </a:r>
          </a:p>
          <a:p>
            <a:r>
              <a:rPr lang="en-GB" sz="4400" dirty="0"/>
              <a:t>VRIO analysis</a:t>
            </a:r>
          </a:p>
          <a:p>
            <a:r>
              <a:rPr lang="en-GB" sz="4400" dirty="0"/>
              <a:t>McKinsey 7S model</a:t>
            </a:r>
          </a:p>
          <a:p>
            <a:r>
              <a:rPr lang="en-GB" sz="4400" dirty="0"/>
              <a:t>Stakeholders analysis</a:t>
            </a:r>
          </a:p>
          <a:p>
            <a:r>
              <a:rPr lang="en-GB" sz="4400" dirty="0"/>
              <a:t>Portfolio analysis</a:t>
            </a:r>
          </a:p>
          <a:p>
            <a:r>
              <a:rPr lang="en-GB" sz="4400" dirty="0"/>
              <a:t>SWOT analysis</a:t>
            </a:r>
          </a:p>
          <a:p>
            <a:endParaRPr lang="en-GB" sz="3800" dirty="0"/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363773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95194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Boston Consulting Group Matrix - </a:t>
            </a:r>
            <a:r>
              <a:rPr lang="en-GB" sz="4000" b="1" dirty="0"/>
              <a:t>BCG matrix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A8C19-66BD-4AAA-A7BA-97E2081F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716" y="2506662"/>
            <a:ext cx="6416567" cy="4351338"/>
          </a:xfrm>
          <a:prstGeom prst="rect">
            <a:avLst/>
          </a:prstGeom>
        </p:spPr>
      </p:pic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F41FBDAB-1BEB-416D-A5CD-ACFC16A288ED}"/>
              </a:ext>
            </a:extLst>
          </p:cNvPr>
          <p:cNvSpPr/>
          <p:nvPr/>
        </p:nvSpPr>
        <p:spPr>
          <a:xfrm>
            <a:off x="7134463" y="1406596"/>
            <a:ext cx="4104976" cy="259228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Times New Roman" pitchFamily="18" charset="0"/>
              </a:rPr>
              <a:t>Question marks</a:t>
            </a:r>
            <a:r>
              <a:rPr lang="en-US" sz="2000" dirty="0">
                <a:latin typeface="Times New Roman" pitchFamily="18" charset="0"/>
              </a:rPr>
              <a:t> are low-share business units in high-growth markets requiring a lot of cash to hold their share.</a:t>
            </a:r>
          </a:p>
        </p:txBody>
      </p:sp>
    </p:spTree>
    <p:extLst>
      <p:ext uri="{BB962C8B-B14F-4D97-AF65-F5344CB8AC3E}">
        <p14:creationId xmlns:p14="http://schemas.microsoft.com/office/powerpoint/2010/main" val="1826886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95194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Boston Consulting Group Matrix - </a:t>
            </a:r>
            <a:r>
              <a:rPr lang="en-GB" sz="4000" b="1" dirty="0"/>
              <a:t>BCG matrix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1BA8C19-66BD-4AAA-A7BA-97E2081F9C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7716" y="2506662"/>
            <a:ext cx="6416567" cy="4351338"/>
          </a:xfrm>
          <a:prstGeom prst="rect">
            <a:avLst/>
          </a:prstGeom>
        </p:spPr>
      </p:pic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CC268855-C001-45A8-9049-D6B326DB52D0}"/>
              </a:ext>
            </a:extLst>
          </p:cNvPr>
          <p:cNvSpPr/>
          <p:nvPr/>
        </p:nvSpPr>
        <p:spPr>
          <a:xfrm>
            <a:off x="6400018" y="2845254"/>
            <a:ext cx="4104976" cy="2592288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latin typeface="Times New Roman" pitchFamily="18" charset="0"/>
              </a:rPr>
              <a:t>Dogs </a:t>
            </a:r>
            <a:r>
              <a:rPr lang="en-US" sz="2000" dirty="0">
                <a:latin typeface="Times New Roman" pitchFamily="18" charset="0"/>
              </a:rPr>
              <a:t>are low-growth, low-share businesses and products that may generate enough cash to maintain themselves but do not promise to be large sources of cash.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94502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Boston Consulting Group Matrix - </a:t>
            </a:r>
            <a:r>
              <a:rPr lang="en-GB" sz="4000" b="1" dirty="0"/>
              <a:t>BCG matrix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Apple’s portfolio in the BCG matrix (for illustration only)</a:t>
            </a:r>
          </a:p>
          <a:p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D9B88B-6D8D-46DD-8DA4-8589C33B48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609" y="2588835"/>
            <a:ext cx="7254869" cy="4160881"/>
          </a:xfrm>
          <a:prstGeom prst="rect">
            <a:avLst/>
          </a:prstGeom>
        </p:spPr>
      </p:pic>
      <p:sp>
        <p:nvSpPr>
          <p:cNvPr id="20" name="TextovéPole 5">
            <a:extLst>
              <a:ext uri="{FF2B5EF4-FFF2-40B4-BE49-F238E27FC236}">
                <a16:creationId xmlns:a16="http://schemas.microsoft.com/office/drawing/2014/main" id="{0E13A445-CF92-48F6-B5FA-162F941B3E1B}"/>
              </a:ext>
            </a:extLst>
          </p:cNvPr>
          <p:cNvSpPr txBox="1"/>
          <p:nvPr/>
        </p:nvSpPr>
        <p:spPr>
          <a:xfrm>
            <a:off x="786063" y="6472155"/>
            <a:ext cx="1183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Hague, P. (2019). The business models handbook : Templates, theory and case studies. Kogan Page, Limited.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70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Boston Consulting Group Matrix - </a:t>
            </a:r>
            <a:r>
              <a:rPr lang="en-GB" sz="4000" b="1" dirty="0"/>
              <a:t>BCG matrix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endParaRPr lang="en-GB" sz="2200" dirty="0"/>
          </a:p>
          <a:p>
            <a:r>
              <a:rPr lang="en-GB" sz="4400" dirty="0"/>
              <a:t>Read case study:</a:t>
            </a:r>
          </a:p>
          <a:p>
            <a:pPr marL="0" indent="0">
              <a:buNone/>
            </a:pPr>
            <a:r>
              <a:rPr lang="en-GB" sz="4400" dirty="0"/>
              <a:t>Case study applied on BCG Matrix attached as pdf file</a:t>
            </a:r>
          </a:p>
        </p:txBody>
      </p:sp>
      <p:sp>
        <p:nvSpPr>
          <p:cNvPr id="20" name="TextovéPole 5">
            <a:extLst>
              <a:ext uri="{FF2B5EF4-FFF2-40B4-BE49-F238E27FC236}">
                <a16:creationId xmlns:a16="http://schemas.microsoft.com/office/drawing/2014/main" id="{0E13A445-CF92-48F6-B5FA-162F941B3E1B}"/>
              </a:ext>
            </a:extLst>
          </p:cNvPr>
          <p:cNvSpPr txBox="1"/>
          <p:nvPr/>
        </p:nvSpPr>
        <p:spPr>
          <a:xfrm>
            <a:off x="352927" y="6448449"/>
            <a:ext cx="11839073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Grünig, R., &amp; Kühn, R. (2015). Strategieplanungsprozess : Analysen, optionen, projekte : analyses, options, projects. Springer.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7151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G</a:t>
            </a:r>
            <a:r>
              <a:rPr lang="en-US" sz="4000" dirty="0" err="1"/>
              <a:t>eneral</a:t>
            </a:r>
            <a:r>
              <a:rPr lang="en-US" sz="4000" dirty="0"/>
              <a:t> </a:t>
            </a:r>
            <a:r>
              <a:rPr lang="cs-CZ" sz="4000" dirty="0"/>
              <a:t>E</a:t>
            </a:r>
            <a:r>
              <a:rPr lang="en-US" sz="4000" dirty="0" err="1"/>
              <a:t>lectric</a:t>
            </a:r>
            <a:r>
              <a:rPr lang="cs-CZ" sz="4000" dirty="0"/>
              <a:t> McKinsey matrix</a:t>
            </a:r>
            <a:r>
              <a:rPr lang="en-US" sz="4000" dirty="0"/>
              <a:t> – GE McKinsey matrix</a:t>
            </a:r>
            <a:endParaRPr lang="cs-CZ" sz="4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0C3B74-9EAB-49EC-8FE2-38B0620B4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93127" cy="4868686"/>
          </a:xfrm>
        </p:spPr>
        <p:txBody>
          <a:bodyPr>
            <a:noAutofit/>
          </a:bodyPr>
          <a:lstStyle/>
          <a:p>
            <a:r>
              <a:rPr lang="en-GB" sz="2400" dirty="0"/>
              <a:t>GE McKinsey matrix is very similar to BCG matrix and as a strategy tool it is used to evaluate business unit portfolio and helps to prioritise the investment needed for each business unit.</a:t>
            </a:r>
          </a:p>
          <a:p>
            <a:r>
              <a:rPr lang="en-GB" sz="2400" dirty="0"/>
              <a:t>GE matrix is a nine cell matrix and is more sophisticated the BCG matrix – the matrix has multicriterial character.</a:t>
            </a:r>
          </a:p>
          <a:p>
            <a:r>
              <a:rPr lang="en-GB" sz="2400" dirty="0"/>
              <a:t>The organization´s products or business units are evaluated on two axes:  Industry attractiveness and Competitive strength.</a:t>
            </a:r>
          </a:p>
          <a:p>
            <a:r>
              <a:rPr lang="en-GB" sz="2400" dirty="0"/>
              <a:t>There are three groups of boxes (three fields) in GE matrix:</a:t>
            </a:r>
          </a:p>
          <a:p>
            <a:r>
              <a:rPr lang="en-GB" sz="2400" dirty="0"/>
              <a:t>Investment/growth;</a:t>
            </a:r>
          </a:p>
          <a:p>
            <a:r>
              <a:rPr lang="en-GB" sz="2400" dirty="0"/>
              <a:t>Selectivity/earnings;</a:t>
            </a:r>
          </a:p>
          <a:p>
            <a:r>
              <a:rPr lang="en-GB" sz="2400" dirty="0"/>
              <a:t>Harvest/divest boxes.</a:t>
            </a:r>
          </a:p>
        </p:txBody>
      </p:sp>
      <p:sp>
        <p:nvSpPr>
          <p:cNvPr id="13" name="TextovéPole 5">
            <a:extLst>
              <a:ext uri="{FF2B5EF4-FFF2-40B4-BE49-F238E27FC236}">
                <a16:creationId xmlns:a16="http://schemas.microsoft.com/office/drawing/2014/main" id="{351AC65D-D270-4495-ABC2-BC47E5A0F05B}"/>
              </a:ext>
            </a:extLst>
          </p:cNvPr>
          <p:cNvSpPr txBox="1"/>
          <p:nvPr/>
        </p:nvSpPr>
        <p:spPr>
          <a:xfrm>
            <a:off x="786063" y="6472155"/>
            <a:ext cx="11839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https://strategicmanagementinsight.com/tools/ge-mckinsey-matrix/</a:t>
            </a:r>
            <a:endParaRPr lang="en-GB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282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G</a:t>
            </a:r>
            <a:r>
              <a:rPr lang="en-US" sz="4000" dirty="0" err="1"/>
              <a:t>eneral</a:t>
            </a:r>
            <a:r>
              <a:rPr lang="en-US" sz="4000" dirty="0"/>
              <a:t> </a:t>
            </a:r>
            <a:r>
              <a:rPr lang="cs-CZ" sz="4000" dirty="0"/>
              <a:t>E</a:t>
            </a:r>
            <a:r>
              <a:rPr lang="en-US" sz="4000" dirty="0" err="1"/>
              <a:t>lectric</a:t>
            </a:r>
            <a:r>
              <a:rPr lang="cs-CZ" sz="4000" dirty="0"/>
              <a:t> McKinsey matrix</a:t>
            </a:r>
            <a:r>
              <a:rPr lang="en-US" sz="4000" dirty="0"/>
              <a:t> – GE McKinsey matrix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D6CB57F-B72F-41C3-A3F3-3539D69F0C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289" y="2338699"/>
            <a:ext cx="2255955" cy="4250267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40D864-91AF-45C9-8499-9805614229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36" y="2658593"/>
            <a:ext cx="5162550" cy="375285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A0B9067-AECE-4646-A346-7B85D2963C53}"/>
              </a:ext>
            </a:extLst>
          </p:cNvPr>
          <p:cNvSpPr txBox="1"/>
          <p:nvPr/>
        </p:nvSpPr>
        <p:spPr>
          <a:xfrm>
            <a:off x="339534" y="1875238"/>
            <a:ext cx="502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Difference between BCG and GE McKinsey matrixes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67E7D4-EC76-43FF-8CF9-9C321958E745}"/>
              </a:ext>
            </a:extLst>
          </p:cNvPr>
          <p:cNvSpPr txBox="1"/>
          <p:nvPr/>
        </p:nvSpPr>
        <p:spPr>
          <a:xfrm>
            <a:off x="5926429" y="1875238"/>
            <a:ext cx="4213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Business unites plotted on the matrix</a:t>
            </a:r>
          </a:p>
        </p:txBody>
      </p:sp>
      <p:sp>
        <p:nvSpPr>
          <p:cNvPr id="18" name="TextovéPole 10">
            <a:extLst>
              <a:ext uri="{FF2B5EF4-FFF2-40B4-BE49-F238E27FC236}">
                <a16:creationId xmlns:a16="http://schemas.microsoft.com/office/drawing/2014/main" id="{137698BA-E591-4CE3-BB03-FC922D891357}"/>
              </a:ext>
            </a:extLst>
          </p:cNvPr>
          <p:cNvSpPr txBox="1"/>
          <p:nvPr/>
        </p:nvSpPr>
        <p:spPr>
          <a:xfrm>
            <a:off x="3084358" y="6567054"/>
            <a:ext cx="1183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https://strategicmanagementinsight.com/tools/ge-mckinsey-matrix/</a:t>
            </a:r>
          </a:p>
        </p:txBody>
      </p:sp>
    </p:spTree>
    <p:extLst>
      <p:ext uri="{BB962C8B-B14F-4D97-AF65-F5344CB8AC3E}">
        <p14:creationId xmlns:p14="http://schemas.microsoft.com/office/powerpoint/2010/main" val="29133501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G</a:t>
            </a:r>
            <a:r>
              <a:rPr lang="en-US" sz="4000" dirty="0" err="1"/>
              <a:t>eneral</a:t>
            </a:r>
            <a:r>
              <a:rPr lang="en-US" sz="4000" dirty="0"/>
              <a:t> </a:t>
            </a:r>
            <a:r>
              <a:rPr lang="cs-CZ" sz="4000" dirty="0"/>
              <a:t>E</a:t>
            </a:r>
            <a:r>
              <a:rPr lang="en-US" sz="4000" dirty="0" err="1"/>
              <a:t>lectric</a:t>
            </a:r>
            <a:r>
              <a:rPr lang="cs-CZ" sz="4000" dirty="0"/>
              <a:t> McKinsey matrix</a:t>
            </a:r>
            <a:r>
              <a:rPr lang="en-US" sz="4000" dirty="0"/>
              <a:t> – GE McKinsey matrix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9FC595-4AD1-418F-95CF-850263F88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95" y="2677087"/>
            <a:ext cx="5240957" cy="4005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74650-DD87-4C93-97C3-F447EC27CF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29" y="2696339"/>
            <a:ext cx="5510479" cy="400577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80287E3-D3D9-477F-B830-F0880CFB6982}"/>
              </a:ext>
            </a:extLst>
          </p:cNvPr>
          <p:cNvSpPr txBox="1"/>
          <p:nvPr/>
        </p:nvSpPr>
        <p:spPr>
          <a:xfrm>
            <a:off x="626850" y="1972426"/>
            <a:ext cx="421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Analysing the information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F33049D-BEFA-465C-AE89-F2354109D3AB}"/>
              </a:ext>
            </a:extLst>
          </p:cNvPr>
          <p:cNvSpPr txBox="1"/>
          <p:nvPr/>
        </p:nvSpPr>
        <p:spPr>
          <a:xfrm>
            <a:off x="6592644" y="1961181"/>
            <a:ext cx="4213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Prioritise the investments</a:t>
            </a:r>
          </a:p>
        </p:txBody>
      </p:sp>
      <p:sp>
        <p:nvSpPr>
          <p:cNvPr id="18" name="TextovéPole 10">
            <a:extLst>
              <a:ext uri="{FF2B5EF4-FFF2-40B4-BE49-F238E27FC236}">
                <a16:creationId xmlns:a16="http://schemas.microsoft.com/office/drawing/2014/main" id="{006A6534-9005-4087-AA64-A5C3AF694BDE}"/>
              </a:ext>
            </a:extLst>
          </p:cNvPr>
          <p:cNvSpPr txBox="1"/>
          <p:nvPr/>
        </p:nvSpPr>
        <p:spPr>
          <a:xfrm>
            <a:off x="3745701" y="6631930"/>
            <a:ext cx="1183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https://strategicmanagementinsight.com/tools/ge-mckinsey-matrix/</a:t>
            </a:r>
          </a:p>
        </p:txBody>
      </p:sp>
    </p:spTree>
    <p:extLst>
      <p:ext uri="{BB962C8B-B14F-4D97-AF65-F5344CB8AC3E}">
        <p14:creationId xmlns:p14="http://schemas.microsoft.com/office/powerpoint/2010/main" val="1493368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G</a:t>
            </a:r>
            <a:r>
              <a:rPr lang="en-US" sz="4000" dirty="0" err="1"/>
              <a:t>eneral</a:t>
            </a:r>
            <a:r>
              <a:rPr lang="en-US" sz="4000" dirty="0"/>
              <a:t> </a:t>
            </a:r>
            <a:r>
              <a:rPr lang="cs-CZ" sz="4000" dirty="0"/>
              <a:t>E</a:t>
            </a:r>
            <a:r>
              <a:rPr lang="en-US" sz="4000" dirty="0" err="1"/>
              <a:t>lectric</a:t>
            </a:r>
            <a:r>
              <a:rPr lang="cs-CZ" sz="4000" dirty="0"/>
              <a:t> McKinsey matrix</a:t>
            </a:r>
            <a:r>
              <a:rPr lang="en-US" sz="4000" dirty="0"/>
              <a:t> – GE McKinsey matrix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E8199-4606-417F-903F-3EFE6CEB177E}"/>
              </a:ext>
            </a:extLst>
          </p:cNvPr>
          <p:cNvSpPr txBox="1"/>
          <p:nvPr/>
        </p:nvSpPr>
        <p:spPr>
          <a:xfrm>
            <a:off x="629898" y="2050645"/>
            <a:ext cx="111551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Industry attractiveness indicates how hard or easy it will be for an organization to compete in the market and earn profit.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Industry attractiveness consists of many factors that collectively determine the competition level in it. There´s no definite list of which factors should be included to determine industry attractiveness, but the </a:t>
            </a:r>
            <a:r>
              <a:rPr lang="en-GB" b="1" dirty="0"/>
              <a:t>following are the most common: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Long run growth rate;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Industry size;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Industry profitability (entry barriers, exit barriers etc.);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Industry structure;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Product life cycle changes;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Changes in demand;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Trend of prices;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Macro environment factors;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Seasonality;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Availability of labour;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Market segmentation.</a:t>
            </a:r>
          </a:p>
        </p:txBody>
      </p:sp>
      <p:sp>
        <p:nvSpPr>
          <p:cNvPr id="15" name="TextovéPole 10">
            <a:extLst>
              <a:ext uri="{FF2B5EF4-FFF2-40B4-BE49-F238E27FC236}">
                <a16:creationId xmlns:a16="http://schemas.microsoft.com/office/drawing/2014/main" id="{387715D9-0756-4C63-9C2A-BC7D9C5C1BC4}"/>
              </a:ext>
            </a:extLst>
          </p:cNvPr>
          <p:cNvSpPr txBox="1"/>
          <p:nvPr/>
        </p:nvSpPr>
        <p:spPr>
          <a:xfrm>
            <a:off x="702402" y="6520162"/>
            <a:ext cx="1183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https://strategicmanagementinsight.com/tools/ge-mckinsey-matrix/</a:t>
            </a:r>
          </a:p>
        </p:txBody>
      </p:sp>
    </p:spTree>
    <p:extLst>
      <p:ext uri="{BB962C8B-B14F-4D97-AF65-F5344CB8AC3E}">
        <p14:creationId xmlns:p14="http://schemas.microsoft.com/office/powerpoint/2010/main" val="11809071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G</a:t>
            </a:r>
            <a:r>
              <a:rPr lang="en-US" sz="4000" dirty="0" err="1"/>
              <a:t>eneral</a:t>
            </a:r>
            <a:r>
              <a:rPr lang="en-US" sz="4000" dirty="0"/>
              <a:t> </a:t>
            </a:r>
            <a:r>
              <a:rPr lang="cs-CZ" sz="4000" dirty="0"/>
              <a:t>E</a:t>
            </a:r>
            <a:r>
              <a:rPr lang="en-US" sz="4000" dirty="0" err="1"/>
              <a:t>lectric</a:t>
            </a:r>
            <a:r>
              <a:rPr lang="cs-CZ" sz="4000" dirty="0"/>
              <a:t> McKinsey matrix</a:t>
            </a:r>
            <a:r>
              <a:rPr lang="en-US" sz="4000" dirty="0"/>
              <a:t> – GE McKinsey matrix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2E8199-4606-417F-903F-3EFE6CEB177E}"/>
              </a:ext>
            </a:extLst>
          </p:cNvPr>
          <p:cNvSpPr txBox="1"/>
          <p:nvPr/>
        </p:nvSpPr>
        <p:spPr>
          <a:xfrm>
            <a:off x="316089" y="1728128"/>
            <a:ext cx="11875911" cy="51090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Competitive strength measures how strong, in terms of competition, a particular business unit (or product) is against its rivals. Managers try to determine whether a business unit has a sustainable competitive advantage.</a:t>
            </a:r>
          </a:p>
          <a:p>
            <a:r>
              <a:rPr lang="en-GB" sz="2200" dirty="0"/>
              <a:t>The </a:t>
            </a:r>
            <a:r>
              <a:rPr lang="en-GB" sz="2200" b="1" dirty="0"/>
              <a:t>following factors </a:t>
            </a:r>
            <a:r>
              <a:rPr lang="en-GB" sz="2200" dirty="0"/>
              <a:t>determine the competitive strength of a business unit: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Total market share;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Market share growth compared to rivals;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Brand strength;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Profitability of the organization;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Customer loyalty;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Resources or capabilities;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Business unit strength in meeting industry´s critical success factors;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Strength of a value chain;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Level of product differentiation;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Production flexibility.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TextovéPole 10">
            <a:extLst>
              <a:ext uri="{FF2B5EF4-FFF2-40B4-BE49-F238E27FC236}">
                <a16:creationId xmlns:a16="http://schemas.microsoft.com/office/drawing/2014/main" id="{3F415D42-B90E-401E-9ADE-9FA221A8056B}"/>
              </a:ext>
            </a:extLst>
          </p:cNvPr>
          <p:cNvSpPr txBox="1"/>
          <p:nvPr/>
        </p:nvSpPr>
        <p:spPr>
          <a:xfrm>
            <a:off x="626850" y="6560220"/>
            <a:ext cx="1183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https://strategicmanagementinsight.com/tools/ge-mckinsey-matrix/</a:t>
            </a:r>
          </a:p>
        </p:txBody>
      </p:sp>
    </p:spTree>
    <p:extLst>
      <p:ext uri="{BB962C8B-B14F-4D97-AF65-F5344CB8AC3E}">
        <p14:creationId xmlns:p14="http://schemas.microsoft.com/office/powerpoint/2010/main" val="21659890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G</a:t>
            </a:r>
            <a:r>
              <a:rPr lang="en-US" sz="4000" dirty="0" err="1"/>
              <a:t>eneral</a:t>
            </a:r>
            <a:r>
              <a:rPr lang="en-US" sz="4000" dirty="0"/>
              <a:t> </a:t>
            </a:r>
            <a:r>
              <a:rPr lang="cs-CZ" sz="4000" dirty="0"/>
              <a:t>E</a:t>
            </a:r>
            <a:r>
              <a:rPr lang="en-US" sz="4000" dirty="0" err="1"/>
              <a:t>lectric</a:t>
            </a:r>
            <a:r>
              <a:rPr lang="cs-CZ" sz="4000" dirty="0"/>
              <a:t> McKinsey matrix</a:t>
            </a:r>
            <a:r>
              <a:rPr lang="en-US" sz="4000" dirty="0"/>
              <a:t> – GE McKinsey matrix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02BAE8-A29B-4201-84DA-62188BDC52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834" y="1783276"/>
            <a:ext cx="11223774" cy="489974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dirty="0"/>
              <a:t> </a:t>
            </a:r>
            <a:r>
              <a:rPr lang="en-GB" sz="3400" b="1" dirty="0"/>
              <a:t>Steps for performing of GE matrix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1. </a:t>
            </a:r>
            <a:r>
              <a:rPr lang="en-GB" sz="3500" b="1" dirty="0"/>
              <a:t>Determine industry attractiveness of each business unit </a:t>
            </a:r>
          </a:p>
          <a:p>
            <a:r>
              <a:rPr lang="en-GB" sz="3500" dirty="0"/>
              <a:t>Make a list of factors, assign weights, rate the factors, calculate the total scores.</a:t>
            </a:r>
          </a:p>
          <a:p>
            <a:pPr marL="0" indent="0">
              <a:buNone/>
            </a:pPr>
            <a:r>
              <a:rPr lang="en-GB" sz="3500" dirty="0"/>
              <a:t>2. </a:t>
            </a:r>
            <a:r>
              <a:rPr lang="en-GB" sz="3500" b="1" dirty="0"/>
              <a:t>Determine the competitive strength of each business unit </a:t>
            </a:r>
          </a:p>
          <a:p>
            <a:r>
              <a:rPr lang="en-GB" sz="3500" dirty="0"/>
              <a:t>Make a list of factors, assign weights, rate the factors, calculate the total scores.</a:t>
            </a:r>
          </a:p>
          <a:p>
            <a:pPr marL="0" indent="0">
              <a:buNone/>
            </a:pPr>
            <a:r>
              <a:rPr lang="en-GB" sz="3500" dirty="0"/>
              <a:t>3. </a:t>
            </a:r>
            <a:r>
              <a:rPr lang="en-GB" sz="3500" b="1" dirty="0"/>
              <a:t>Plot the business units on a matrix</a:t>
            </a:r>
          </a:p>
          <a:p>
            <a:pPr marL="0" indent="0">
              <a:buNone/>
            </a:pPr>
            <a:r>
              <a:rPr lang="en-GB" sz="3500" dirty="0"/>
              <a:t>4. </a:t>
            </a:r>
            <a:r>
              <a:rPr lang="en-GB" sz="3500" b="1" dirty="0"/>
              <a:t>Analyse the information</a:t>
            </a:r>
          </a:p>
          <a:p>
            <a:r>
              <a:rPr lang="en-GB" sz="3500" dirty="0"/>
              <a:t>Invest/grow box – organizations should invest into the business units that fall into these boxes.</a:t>
            </a:r>
          </a:p>
          <a:p>
            <a:r>
              <a:rPr lang="en-GB" sz="3500" dirty="0"/>
              <a:t>Selectivity/earning box – manager should invest into these business units only if manager has the money left over the investments in invest/grow business units group.</a:t>
            </a:r>
          </a:p>
          <a:p>
            <a:r>
              <a:rPr lang="en-GB" sz="3500" dirty="0"/>
              <a:t>Harvest/divest box – business unit that are operating in unattractive industries.</a:t>
            </a:r>
          </a:p>
          <a:p>
            <a:pPr marL="0" indent="0">
              <a:buNone/>
            </a:pPr>
            <a:r>
              <a:rPr lang="en-GB" sz="3500" dirty="0"/>
              <a:t>5. </a:t>
            </a:r>
            <a:r>
              <a:rPr lang="en-GB" sz="3500" b="1" dirty="0"/>
              <a:t>Identify the future direction of each business unit</a:t>
            </a:r>
          </a:p>
          <a:p>
            <a:pPr marL="0" indent="0">
              <a:buNone/>
            </a:pPr>
            <a:r>
              <a:rPr lang="en-GB" sz="3500" dirty="0"/>
              <a:t>6.</a:t>
            </a:r>
            <a:r>
              <a:rPr lang="en-GB" sz="3500" b="1" dirty="0"/>
              <a:t> Prioritize investments</a:t>
            </a:r>
          </a:p>
          <a:p>
            <a:endParaRPr lang="en-GB" dirty="0"/>
          </a:p>
        </p:txBody>
      </p:sp>
      <p:sp>
        <p:nvSpPr>
          <p:cNvPr id="13" name="TextovéPole 10">
            <a:extLst>
              <a:ext uri="{FF2B5EF4-FFF2-40B4-BE49-F238E27FC236}">
                <a16:creationId xmlns:a16="http://schemas.microsoft.com/office/drawing/2014/main" id="{4E6A175D-F07D-4C73-AF40-E04EF3B9CC0B}"/>
              </a:ext>
            </a:extLst>
          </p:cNvPr>
          <p:cNvSpPr txBox="1"/>
          <p:nvPr/>
        </p:nvSpPr>
        <p:spPr>
          <a:xfrm>
            <a:off x="713691" y="6632012"/>
            <a:ext cx="1183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https://strategicmanagementinsight.com/tools/ge-mckinsey-matrix/</a:t>
            </a:r>
          </a:p>
        </p:txBody>
      </p:sp>
    </p:spTree>
    <p:extLst>
      <p:ext uri="{BB962C8B-B14F-4D97-AF65-F5344CB8AC3E}">
        <p14:creationId xmlns:p14="http://schemas.microsoft.com/office/powerpoint/2010/main" val="2417526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Introduction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3C0D36-4378-41B0-8B01-FCE8E92A8983}"/>
              </a:ext>
            </a:extLst>
          </p:cNvPr>
          <p:cNvSpPr txBox="1"/>
          <p:nvPr/>
        </p:nvSpPr>
        <p:spPr>
          <a:xfrm>
            <a:off x="1011936" y="2011680"/>
            <a:ext cx="9691923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analysis of the business internal environment assists a company to define its business strategy and asses its performance, and its internal strengths and weaknesses.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To analyse the company’s internal environment, we can use following methods:</a:t>
            </a:r>
          </a:p>
          <a:p>
            <a:r>
              <a:rPr lang="en-GB" sz="2800" dirty="0"/>
              <a:t>1. Porter Model of Value Chain Analysis;</a:t>
            </a:r>
          </a:p>
          <a:p>
            <a:r>
              <a:rPr lang="en-GB" sz="2800" dirty="0"/>
              <a:t>2. McKinsey 7S;</a:t>
            </a:r>
          </a:p>
          <a:p>
            <a:r>
              <a:rPr lang="en-GB" sz="2800" dirty="0"/>
              <a:t>3. VRIO method;</a:t>
            </a:r>
          </a:p>
          <a:p>
            <a:r>
              <a:rPr lang="en-GB" sz="2800" dirty="0"/>
              <a:t>4. Stakeholders analysis;</a:t>
            </a:r>
          </a:p>
          <a:p>
            <a:r>
              <a:rPr lang="en-GB" sz="2800" dirty="0"/>
              <a:t>5. Portfolio analyses – ABC method, BCG matrix, GE matrix.</a:t>
            </a:r>
          </a:p>
          <a:p>
            <a:r>
              <a:rPr lang="en-GB" sz="2800" dirty="0"/>
              <a:t>6. SWOT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169252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 fontScale="90000"/>
          </a:bodyPr>
          <a:lstStyle/>
          <a:p>
            <a:r>
              <a:rPr lang="cs-CZ" sz="4000" dirty="0"/>
              <a:t>G</a:t>
            </a:r>
            <a:r>
              <a:rPr lang="en-US" sz="4000" dirty="0" err="1"/>
              <a:t>eneral</a:t>
            </a:r>
            <a:r>
              <a:rPr lang="en-US" sz="4000" dirty="0"/>
              <a:t> </a:t>
            </a:r>
            <a:r>
              <a:rPr lang="cs-CZ" sz="4000" dirty="0"/>
              <a:t>E</a:t>
            </a:r>
            <a:r>
              <a:rPr lang="en-US" sz="4000" dirty="0" err="1"/>
              <a:t>lectric</a:t>
            </a:r>
            <a:r>
              <a:rPr lang="cs-CZ" sz="4000" dirty="0"/>
              <a:t> McKinsey matrix</a:t>
            </a:r>
            <a:r>
              <a:rPr lang="en-US" sz="4000" dirty="0"/>
              <a:t> – GE McKinsey matrix</a:t>
            </a:r>
            <a:endParaRPr lang="en-GB" sz="4000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18F111C5-5D8D-4315-9C28-60AFE5A666DB}"/>
              </a:ext>
            </a:extLst>
          </p:cNvPr>
          <p:cNvSpPr txBox="1"/>
          <p:nvPr/>
        </p:nvSpPr>
        <p:spPr>
          <a:xfrm>
            <a:off x="702402" y="6520162"/>
            <a:ext cx="11839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https://strategicmanagementinsight.com/tools/ge-mckinsey-matrix/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9A7414-6E47-41E8-B867-22DAA1F2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369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GB" sz="3400" b="1" dirty="0"/>
              <a:t>Advantages and disadvantages of GE matrix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3400" b="1" dirty="0"/>
              <a:t>Advantages </a:t>
            </a:r>
          </a:p>
          <a:p>
            <a:r>
              <a:rPr lang="en-GB" sz="3400" dirty="0"/>
              <a:t>Helps to prioritize the limited resources in order to achieve the best returns.</a:t>
            </a:r>
          </a:p>
          <a:p>
            <a:r>
              <a:rPr lang="en-GB" sz="3400" dirty="0"/>
              <a:t>Managers become more aware of how their products or business units perform.</a:t>
            </a:r>
          </a:p>
          <a:p>
            <a:r>
              <a:rPr lang="en-GB" sz="3400" dirty="0"/>
              <a:t>Identifies the strategic steps the organization needs to make to improve the performance of its business portfolio.</a:t>
            </a:r>
          </a:p>
          <a:p>
            <a:endParaRPr lang="en-GB" sz="3400" dirty="0"/>
          </a:p>
          <a:p>
            <a:pPr marL="0" indent="0">
              <a:buNone/>
            </a:pPr>
            <a:r>
              <a:rPr lang="en-GB" sz="3400" b="1" dirty="0"/>
              <a:t>Disadvantages</a:t>
            </a:r>
          </a:p>
          <a:p>
            <a:r>
              <a:rPr lang="en-GB" sz="3400" dirty="0"/>
              <a:t>Requires a consultant or a highly experienced person to determine industry´s attractiveness and business unit strength as accurately as possible.</a:t>
            </a:r>
          </a:p>
          <a:p>
            <a:r>
              <a:rPr lang="en-GB" sz="3400" dirty="0"/>
              <a:t>It is costly to conduct.</a:t>
            </a:r>
          </a:p>
          <a:p>
            <a:r>
              <a:rPr lang="en-GB" sz="3400" dirty="0"/>
              <a:t>It doesn´t take into account the synergies that could exist between two or more business units.</a:t>
            </a:r>
          </a:p>
        </p:txBody>
      </p:sp>
    </p:spTree>
    <p:extLst>
      <p:ext uri="{BB962C8B-B14F-4D97-AF65-F5344CB8AC3E}">
        <p14:creationId xmlns:p14="http://schemas.microsoft.com/office/powerpoint/2010/main" val="2933087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SWOT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9A7414-6E47-41E8-B867-22DAA1F2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6132"/>
            <a:ext cx="10943783" cy="5056889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GB" sz="3400" dirty="0">
                <a:solidFill>
                  <a:prstClr val="black"/>
                </a:solidFill>
              </a:rPr>
              <a:t>SWOT analysis combines internal and external analyses of the Strengths and Weaknesses of the organizations coupled with the Opportunities and Threats in the external business environment.</a:t>
            </a:r>
          </a:p>
          <a:p>
            <a:pPr lvl="0"/>
            <a:endParaRPr lang="en-GB" sz="32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3400" b="1" dirty="0">
                <a:solidFill>
                  <a:prstClr val="black"/>
                </a:solidFill>
              </a:rPr>
              <a:t>Benefits of SWOT analysis:</a:t>
            </a:r>
          </a:p>
          <a:p>
            <a:pPr lvl="0"/>
            <a:r>
              <a:rPr lang="en-GB" sz="3400" dirty="0">
                <a:solidFill>
                  <a:prstClr val="black"/>
                </a:solidFill>
              </a:rPr>
              <a:t>Simplicity;</a:t>
            </a:r>
          </a:p>
          <a:p>
            <a:pPr lvl="0"/>
            <a:r>
              <a:rPr lang="en-GB" sz="3400" dirty="0">
                <a:solidFill>
                  <a:prstClr val="black"/>
                </a:solidFill>
              </a:rPr>
              <a:t>Lower costs;</a:t>
            </a:r>
          </a:p>
          <a:p>
            <a:pPr lvl="0"/>
            <a:r>
              <a:rPr lang="en-GB" sz="3400" dirty="0">
                <a:solidFill>
                  <a:prstClr val="black"/>
                </a:solidFill>
              </a:rPr>
              <a:t>Flexibility;</a:t>
            </a:r>
          </a:p>
          <a:p>
            <a:pPr lvl="0"/>
            <a:r>
              <a:rPr lang="en-GB" sz="3400" dirty="0">
                <a:solidFill>
                  <a:prstClr val="black"/>
                </a:solidFill>
              </a:rPr>
              <a:t>Integration and synthesis;</a:t>
            </a:r>
          </a:p>
          <a:p>
            <a:pPr lvl="0"/>
            <a:r>
              <a:rPr lang="en-GB" sz="3400" dirty="0">
                <a:solidFill>
                  <a:prstClr val="black"/>
                </a:solidFill>
              </a:rPr>
              <a:t>Collaboration.</a:t>
            </a:r>
          </a:p>
          <a:p>
            <a:pPr lvl="0"/>
            <a:endParaRPr lang="en-GB" sz="2900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GB" sz="3400" b="1" dirty="0">
                <a:solidFill>
                  <a:prstClr val="black"/>
                </a:solidFill>
              </a:rPr>
              <a:t>Criticisms against SWOT analysis:</a:t>
            </a:r>
          </a:p>
          <a:p>
            <a:pPr lvl="0"/>
            <a:r>
              <a:rPr lang="en-GB" sz="3400" dirty="0">
                <a:solidFill>
                  <a:prstClr val="black"/>
                </a:solidFill>
              </a:rPr>
              <a:t>It allows companies to create lists without serious consideration of the issues;</a:t>
            </a:r>
          </a:p>
          <a:p>
            <a:pPr lvl="0"/>
            <a:r>
              <a:rPr lang="en-GB" sz="3400" dirty="0">
                <a:solidFill>
                  <a:prstClr val="black"/>
                </a:solidFill>
              </a:rPr>
              <a:t>It often becomes a sterile academic exercise of classifying data and information.</a:t>
            </a:r>
          </a:p>
          <a:p>
            <a:pPr lvl="0"/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72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446557"/>
            <a:ext cx="10168128" cy="1179576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4000" kern="0" dirty="0">
                <a:solidFill>
                  <a:srgbClr val="307871"/>
                </a:solidFill>
                <a:latin typeface="Times New Roman"/>
                <a:ea typeface="+mj-ea"/>
                <a:cs typeface="+mj-cs"/>
              </a:rPr>
              <a:t>SWOT Analysis</a:t>
            </a:r>
            <a:endParaRPr kumimoji="0" lang="en-GB" sz="3200" b="0" i="0" u="none" strike="noStrike" kern="0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89A7414-6E47-41E8-B867-22DAA1F2E3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7985"/>
            <a:ext cx="10515600" cy="4351338"/>
          </a:xfrm>
        </p:spPr>
        <p:txBody>
          <a:bodyPr/>
          <a:lstStyle/>
          <a:p>
            <a:pPr lvl="0"/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9" name="Picture 4" descr="fig02_07wo.jpg">
            <a:extLst>
              <a:ext uri="{FF2B5EF4-FFF2-40B4-BE49-F238E27FC236}">
                <a16:creationId xmlns:a16="http://schemas.microsoft.com/office/drawing/2014/main" id="{B9265929-1300-4EF5-B6D7-E7BC100AE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55" y="2100859"/>
            <a:ext cx="7848600" cy="393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30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5400" dirty="0"/>
              <a:t>Value chain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r>
              <a:rPr lang="en-GB" dirty="0"/>
              <a:t>Companies create value by taking materials or ideas and produce them to create something for which they can charge a price that covers the costs of the conversion.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The value chain is the way that materials enter the company and move through each stage while increasing the product in value.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9407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5400" dirty="0"/>
              <a:t>Porter’s Value chain analysis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6D302B-6384-46DC-B6C1-AB2976AB5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 identifies 9 generic activities into four support activities and five primary activities.</a:t>
            </a:r>
          </a:p>
          <a:p>
            <a:r>
              <a:rPr lang="en-GB" dirty="0"/>
              <a:t>Support activities: firm’s infrastructure, human resource management, technology development, and procurement.</a:t>
            </a:r>
          </a:p>
          <a:p>
            <a:r>
              <a:rPr lang="en-GB" dirty="0"/>
              <a:t>Primary activities: inbound logistics, operations, outbound logistics, marketing and sales, and customer service.</a:t>
            </a:r>
          </a:p>
          <a:p>
            <a:r>
              <a:rPr lang="en-GB" dirty="0"/>
              <a:t>The main goal is to realize a suitable margin form the activities the company undertakes to deliver their products or services to the customer.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76F40C-7014-4C52-8A2F-005A7B34AB17}"/>
              </a:ext>
            </a:extLst>
          </p:cNvPr>
          <p:cNvSpPr txBox="1"/>
          <p:nvPr/>
        </p:nvSpPr>
        <p:spPr>
          <a:xfrm>
            <a:off x="626850" y="6400800"/>
            <a:ext cx="106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Presutti</a:t>
            </a:r>
            <a:r>
              <a:rPr lang="en-GB" dirty="0"/>
              <a:t>, W. D. &amp; Mawhinney, J. (2013). Understanding the dynamics of the value chain. Business Expert Press</a:t>
            </a:r>
          </a:p>
        </p:txBody>
      </p:sp>
    </p:spTree>
    <p:extLst>
      <p:ext uri="{BB962C8B-B14F-4D97-AF65-F5344CB8AC3E}">
        <p14:creationId xmlns:p14="http://schemas.microsoft.com/office/powerpoint/2010/main" val="305485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5400" dirty="0"/>
              <a:t>Porter’s Value chain analysis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B64C2D-9863-4BEF-B5E4-F092320105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1568" y="2124570"/>
            <a:ext cx="8243353" cy="3874466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EBD90A-3DBF-48F4-BA88-F8D8FDBC39DF}"/>
              </a:ext>
            </a:extLst>
          </p:cNvPr>
          <p:cNvSpPr txBox="1"/>
          <p:nvPr/>
        </p:nvSpPr>
        <p:spPr>
          <a:xfrm>
            <a:off x="626850" y="6400800"/>
            <a:ext cx="106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Presutti</a:t>
            </a:r>
            <a:r>
              <a:rPr lang="en-GB" dirty="0"/>
              <a:t>, W. D. &amp; Mawhinney, J. (2013). Understanding the dynamics of the value chain. Business Expert Press</a:t>
            </a:r>
          </a:p>
        </p:txBody>
      </p:sp>
    </p:spTree>
    <p:extLst>
      <p:ext uri="{BB962C8B-B14F-4D97-AF65-F5344CB8AC3E}">
        <p14:creationId xmlns:p14="http://schemas.microsoft.com/office/powerpoint/2010/main" val="631857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5400" dirty="0"/>
              <a:t>Porter’s Value chain analysis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6946B-A0A7-4923-ABCE-11B75364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r>
              <a:rPr lang="en-GB" dirty="0"/>
              <a:t>This model emphasize the importance of linkages.</a:t>
            </a:r>
          </a:p>
          <a:p>
            <a:endParaRPr lang="en-GB" dirty="0"/>
          </a:p>
          <a:p>
            <a:r>
              <a:rPr lang="en-GB" dirty="0"/>
              <a:t>The linkages are horizontally among companies' internal activities and</a:t>
            </a:r>
          </a:p>
          <a:p>
            <a:endParaRPr lang="en-GB" dirty="0"/>
          </a:p>
          <a:p>
            <a:r>
              <a:rPr lang="en-GB" dirty="0"/>
              <a:t>Vertically among suppliers, channel members, and customers.</a:t>
            </a:r>
          </a:p>
          <a:p>
            <a:endParaRPr lang="en-GB" dirty="0"/>
          </a:p>
          <a:p>
            <a:r>
              <a:rPr lang="en-GB" dirty="0"/>
              <a:t>The linkages represent relationships between the way one value activity is performed and the cost or performance of another.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60A0F5-E856-4932-8157-39F2C491483A}"/>
              </a:ext>
            </a:extLst>
          </p:cNvPr>
          <p:cNvSpPr txBox="1"/>
          <p:nvPr/>
        </p:nvSpPr>
        <p:spPr>
          <a:xfrm>
            <a:off x="626850" y="6400800"/>
            <a:ext cx="106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Presutti</a:t>
            </a:r>
            <a:r>
              <a:rPr lang="en-GB" dirty="0"/>
              <a:t>, W. D. &amp; Mawhinney, J. (2013). Understanding the dynamics of the value chain. Business Expert Press</a:t>
            </a:r>
          </a:p>
        </p:txBody>
      </p:sp>
    </p:spTree>
    <p:extLst>
      <p:ext uri="{BB962C8B-B14F-4D97-AF65-F5344CB8AC3E}">
        <p14:creationId xmlns:p14="http://schemas.microsoft.com/office/powerpoint/2010/main" val="839516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5400" dirty="0"/>
              <a:t>Porter’s Value chain analysis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6946B-A0A7-4923-ABCE-11B753645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dirty="0"/>
          </a:p>
          <a:p>
            <a:r>
              <a:rPr lang="en-GB" dirty="0"/>
              <a:t>Value chain analysis involves the following three steps:</a:t>
            </a:r>
          </a:p>
          <a:p>
            <a:pPr marL="0" indent="0" algn="just">
              <a:buNone/>
            </a:pPr>
            <a:r>
              <a:rPr lang="en-GB" dirty="0"/>
              <a:t>1. Examine each product line’s value chain in terms of the various activities involved in producing that product or service.</a:t>
            </a:r>
          </a:p>
          <a:p>
            <a:pPr marL="0" indent="0" algn="just">
              <a:buNone/>
            </a:pPr>
            <a:r>
              <a:rPr lang="en-GB" dirty="0"/>
              <a:t>2. Examine the “linkages” within each product line’s value chain: Linkages are the connections between the way one value activity (for example, marketing) is performed and the cost of performance of another activity (for example, quality control).</a:t>
            </a:r>
          </a:p>
          <a:p>
            <a:pPr marL="0" indent="0" algn="just">
              <a:buNone/>
            </a:pPr>
            <a:r>
              <a:rPr lang="en-GB" dirty="0"/>
              <a:t>3. Examine the potential synergies among the value chains of different product lines or business units: Each value element, such as advertising or manufacturing, has an inherent economy of scale in which activities are conducted at their lowest possible cost per unit of output. If a particular product is not being produced at a high enough level to reach economies of scale in distribution, another product could be used to share the same distribution channel.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812606-DE3B-47E4-B946-852650F44B27}"/>
              </a:ext>
            </a:extLst>
          </p:cNvPr>
          <p:cNvSpPr txBox="1"/>
          <p:nvPr/>
        </p:nvSpPr>
        <p:spPr>
          <a:xfrm>
            <a:off x="626850" y="6400800"/>
            <a:ext cx="10692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Presutti</a:t>
            </a:r>
            <a:r>
              <a:rPr lang="en-GB" dirty="0"/>
              <a:t>, W. D. &amp; Mawhinney, J. (2013). Understanding the dynamics of the value chain. Business Expert Press</a:t>
            </a:r>
          </a:p>
        </p:txBody>
      </p:sp>
    </p:spTree>
    <p:extLst>
      <p:ext uri="{BB962C8B-B14F-4D97-AF65-F5344CB8AC3E}">
        <p14:creationId xmlns:p14="http://schemas.microsoft.com/office/powerpoint/2010/main" val="1921983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20314A-067F-41A5-A234-682ABCF1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936" y="582835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 dirty="0"/>
              <a:t>VRIO analysis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3D6D0D-BF03-4459-B3B5-82A9B372B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8988" y="2133600"/>
            <a:ext cx="10266949" cy="4507832"/>
          </a:xfrm>
        </p:spPr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endParaRPr lang="en-GB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5FC9203-F01E-4146-9070-41EF430E3046}"/>
              </a:ext>
            </a:extLst>
          </p:cNvPr>
          <p:cNvSpPr txBox="1"/>
          <p:nvPr/>
        </p:nvSpPr>
        <p:spPr>
          <a:xfrm>
            <a:off x="962525" y="2011680"/>
            <a:ext cx="10266949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VRIO analysis was developed by Barney (1995) to identify strategically valuable resources.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VRIO Model is part of the Resource-Based View (RBV), which is a perspective that examines the link between a company’s internal characteristics and its performance.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The analysis builds on the basic ideas of the resource-based view (RBV).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dirty="0"/>
              <a:t>Resources are valuable for the organization if they contribute to sustain competitive advantage and these resources are the acronyms of VRIO: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V for value </a:t>
            </a:r>
            <a:r>
              <a:rPr lang="en-GB" sz="2200" dirty="0"/>
              <a:t>– able to create customer 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R for rarity </a:t>
            </a:r>
            <a:r>
              <a:rPr lang="en-GB" sz="2200" dirty="0"/>
              <a:t>– resources are rare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I for imitability </a:t>
            </a:r>
            <a:r>
              <a:rPr lang="en-GB" sz="2200" dirty="0"/>
              <a:t>– imperfectly imitable and substitutable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200" b="1" dirty="0"/>
              <a:t>O for organization </a:t>
            </a:r>
            <a:r>
              <a:rPr lang="en-GB" sz="2200" dirty="0"/>
              <a:t>– company has to be organized in such a way that it can fully exploit the potential of its strategic resources.</a:t>
            </a:r>
          </a:p>
          <a:p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8CE84A-47A8-42A2-953F-02C0AA264D49}"/>
              </a:ext>
            </a:extLst>
          </p:cNvPr>
          <p:cNvSpPr txBox="1"/>
          <p:nvPr/>
        </p:nvSpPr>
        <p:spPr>
          <a:xfrm>
            <a:off x="299545" y="6186388"/>
            <a:ext cx="11892455" cy="645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800"/>
              </a:spcAft>
            </a:pPr>
            <a:r>
              <a:rPr lang="cs-CZ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Grünig, R., &amp; Kühn, R. (2015). Strategieplanungsprozess : Analysen, optionen, projekte : analyses, options, projects. Springer.</a:t>
            </a: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https://www.business-to-you.com/vrio-from-firm-resources-to-competitive-advantage/</a:t>
            </a:r>
          </a:p>
        </p:txBody>
      </p:sp>
    </p:spTree>
    <p:extLst>
      <p:ext uri="{BB962C8B-B14F-4D97-AF65-F5344CB8AC3E}">
        <p14:creationId xmlns:p14="http://schemas.microsoft.com/office/powerpoint/2010/main" val="8342755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4521</TotalTime>
  <Words>2353</Words>
  <Application>Microsoft Office PowerPoint</Application>
  <PresentationFormat>Widescreen</PresentationFormat>
  <Paragraphs>222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Office Theme</vt:lpstr>
      <vt:lpstr>Analytical Methods of Business Environment 2</vt:lpstr>
      <vt:lpstr>Learning objectives</vt:lpstr>
      <vt:lpstr>Introduction</vt:lpstr>
      <vt:lpstr>Value chain</vt:lpstr>
      <vt:lpstr>Porter’s Value chain analysis </vt:lpstr>
      <vt:lpstr>Porter’s Value chain analysis </vt:lpstr>
      <vt:lpstr>Porter’s Value chain analysis </vt:lpstr>
      <vt:lpstr>Porter’s Value chain analysis </vt:lpstr>
      <vt:lpstr>VRIO analysis</vt:lpstr>
      <vt:lpstr>VRIO analysis</vt:lpstr>
      <vt:lpstr>VRIO analysis</vt:lpstr>
      <vt:lpstr>McKinsey 7s framework</vt:lpstr>
      <vt:lpstr>McKinsey 7s framework</vt:lpstr>
      <vt:lpstr>Stakeholders analysis</vt:lpstr>
      <vt:lpstr>Stakeholders analysis</vt:lpstr>
      <vt:lpstr>Portfolio analysis</vt:lpstr>
      <vt:lpstr>Boston Consulting Group Matrix - BCG matrix</vt:lpstr>
      <vt:lpstr>Boston Consulting Group Matrix - BCG matrix</vt:lpstr>
      <vt:lpstr>Boston Consulting Group Matrix - BCG matrix</vt:lpstr>
      <vt:lpstr>Boston Consulting Group Matrix - BCG matrix</vt:lpstr>
      <vt:lpstr>Boston Consulting Group Matrix - BCG matrix</vt:lpstr>
      <vt:lpstr>Boston Consulting Group Matrix - BCG matrix</vt:lpstr>
      <vt:lpstr>Boston Consulting Group Matrix - BCG matrix</vt:lpstr>
      <vt:lpstr>General Electric McKinsey matrix – GE McKinsey matrix</vt:lpstr>
      <vt:lpstr>General Electric McKinsey matrix – GE McKinsey matrix</vt:lpstr>
      <vt:lpstr>General Electric McKinsey matrix – GE McKinsey matrix</vt:lpstr>
      <vt:lpstr>General Electric McKinsey matrix – GE McKinsey matrix</vt:lpstr>
      <vt:lpstr>General Electric McKinsey matrix – GE McKinsey matrix</vt:lpstr>
      <vt:lpstr>General Electric McKinsey matrix – GE McKinsey matrix</vt:lpstr>
      <vt:lpstr>General Electric McKinsey matrix – GE McKinsey matrix</vt:lpstr>
      <vt:lpstr>SWOT Analysis</vt:lpstr>
      <vt:lpstr>SWOT Analysis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Interní podnikatelské prostředí</dc:title>
  <dc:creator>Lucie Reczková</dc:creator>
  <cp:lastModifiedBy>Lucie Reczkova (Researcher)</cp:lastModifiedBy>
  <cp:revision>348</cp:revision>
  <dcterms:created xsi:type="dcterms:W3CDTF">2022-03-12T14:19:04Z</dcterms:created>
  <dcterms:modified xsi:type="dcterms:W3CDTF">2022-04-25T08:00:15Z</dcterms:modified>
</cp:coreProperties>
</file>