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31" r:id="rId4"/>
    <p:sldId id="328" r:id="rId5"/>
    <p:sldId id="332" r:id="rId6"/>
    <p:sldId id="333" r:id="rId7"/>
    <p:sldId id="347" r:id="rId8"/>
    <p:sldId id="334" r:id="rId9"/>
    <p:sldId id="335" r:id="rId10"/>
    <p:sldId id="329" r:id="rId11"/>
    <p:sldId id="336" r:id="rId12"/>
    <p:sldId id="337" r:id="rId13"/>
    <p:sldId id="305" r:id="rId14"/>
    <p:sldId id="306" r:id="rId15"/>
    <p:sldId id="339" r:id="rId16"/>
    <p:sldId id="307" r:id="rId17"/>
    <p:sldId id="308" r:id="rId18"/>
    <p:sldId id="313" r:id="rId19"/>
    <p:sldId id="340" r:id="rId20"/>
    <p:sldId id="341" r:id="rId21"/>
    <p:sldId id="342" r:id="rId22"/>
    <p:sldId id="309" r:id="rId23"/>
    <p:sldId id="310" r:id="rId24"/>
    <p:sldId id="311" r:id="rId25"/>
    <p:sldId id="343" r:id="rId26"/>
    <p:sldId id="344" r:id="rId27"/>
    <p:sldId id="345" r:id="rId28"/>
    <p:sldId id="314" r:id="rId29"/>
    <p:sldId id="3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7BF3DAD-2AF3-47C9-8563-BD1567CF4C8B}">
          <p14:sldIdLst>
            <p14:sldId id="256"/>
            <p14:sldId id="257"/>
            <p14:sldId id="331"/>
            <p14:sldId id="328"/>
            <p14:sldId id="332"/>
            <p14:sldId id="333"/>
            <p14:sldId id="347"/>
            <p14:sldId id="334"/>
            <p14:sldId id="335"/>
            <p14:sldId id="329"/>
            <p14:sldId id="336"/>
            <p14:sldId id="337"/>
            <p14:sldId id="305"/>
          </p14:sldIdLst>
        </p14:section>
        <p14:section name="Oddíl bez názvu" id="{C4A0E06C-195D-4B98-8DCF-78C03E4A0942}">
          <p14:sldIdLst>
            <p14:sldId id="306"/>
            <p14:sldId id="339"/>
            <p14:sldId id="307"/>
            <p14:sldId id="308"/>
            <p14:sldId id="313"/>
            <p14:sldId id="340"/>
            <p14:sldId id="341"/>
            <p14:sldId id="342"/>
            <p14:sldId id="309"/>
            <p14:sldId id="310"/>
            <p14:sldId id="311"/>
            <p14:sldId id="343"/>
            <p14:sldId id="344"/>
            <p14:sldId id="345"/>
            <p14:sldId id="314"/>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9276" autoAdjust="0"/>
  </p:normalViewPr>
  <p:slideViewPr>
    <p:cSldViewPr snapToGrid="0">
      <p:cViewPr varScale="1">
        <p:scale>
          <a:sx n="68" d="100"/>
          <a:sy n="68" d="100"/>
        </p:scale>
        <p:origin x="12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2091-FD6B-4E8A-AC87-0E08255A38FE}" type="datetimeFigureOut">
              <a:rPr lang="en-GB" smtClean="0"/>
              <a:t>25/04/2022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588A3-4746-4419-A5AD-079D6C518B03}" type="slidenum">
              <a:rPr lang="en-GB" smtClean="0"/>
              <a:t>‹#›</a:t>
            </a:fld>
            <a:endParaRPr lang="en-GB"/>
          </a:p>
        </p:txBody>
      </p:sp>
    </p:spTree>
    <p:extLst>
      <p:ext uri="{BB962C8B-B14F-4D97-AF65-F5344CB8AC3E}">
        <p14:creationId xmlns:p14="http://schemas.microsoft.com/office/powerpoint/2010/main" val="29138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009-72BC-400C-B9E2-0FE064DC7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2CE62A-83E3-4277-802A-A36BC7E85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DD039-095B-4FE9-9625-08F5607527A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CA3E0E6C-B6CB-4E52-8447-5A72529F8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92EF8-FD2F-49BC-BD04-D0A3D35FEB55}"/>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96087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4161-E591-45F9-B02D-09B134996A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72375-6986-4D0E-AB65-481D61FB6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8F182-2DFC-424E-BF98-7B444D22819D}"/>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57786B62-B562-4A62-9E35-ACAF132B7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6B717-4F57-432D-BE73-035198A19D24}"/>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251806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B3336-6D37-422D-B0EF-9B3281730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D5F7B-538D-49F5-84EF-3269B15B04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16778-5FF5-47E5-B333-1D688F5EF966}"/>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953D2AE9-660E-4D6C-B21D-D04401738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9CC5F-4E93-42D3-82FC-0C023BCD0A28}"/>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1384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EFE7-D3A3-4438-B9DD-5B48C2850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A7BE6-48EB-44DF-A573-762414C29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97B2D-9772-48B0-99E5-FCCA3A7A96B2}"/>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C0E4F932-9648-4854-B6D2-5FC779B0E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B9AB0-7D5E-4824-96EF-60665472FA2F}"/>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34456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BDB7-4CEE-470B-908B-CB2613EA8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77E62-598F-4EEB-805E-D1E120FF0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041D4-47CA-4F6F-8364-A7D9CBC7D3B0}"/>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E3CEB398-5372-4463-9280-FFE13B866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35D91-964F-4FAD-A0EE-91C9AAC32587}"/>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208533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59BB-B070-4D3F-AEEA-0D1297670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78393-CC5D-4EBB-80EA-4788544E51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717972-D5F6-420C-858F-9545C27EF9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A0232-3EFE-4B19-92D0-3B49DDE16D8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C32598C8-B0AF-4B72-908F-5EF009347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04623-6DD4-4B1D-9B66-DCEEE6AF009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1956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F144-2600-4E01-B215-F842D381B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8D824-7974-4159-BC0F-2BD4B5711A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EB0484-2250-4348-B178-9E9EB3CC3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2E6076-B5E1-4588-AC68-F8E28C4AD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F3CAF-4CD7-4580-9C78-5DA345B8C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F75405-F873-4492-9032-CF0AE542E1EC}"/>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8" name="Footer Placeholder 7">
            <a:extLst>
              <a:ext uri="{FF2B5EF4-FFF2-40B4-BE49-F238E27FC236}">
                <a16:creationId xmlns:a16="http://schemas.microsoft.com/office/drawing/2014/main" id="{5795C893-7702-48C3-B236-389CA23864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3F1F8-02A5-46D8-B390-44B9E0A860F1}"/>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55126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D4EC-2C1E-4C21-A015-27E9C7F3D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2FBD2-DF96-4EFB-BA29-4C9E0255185C}"/>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4" name="Footer Placeholder 3">
            <a:extLst>
              <a:ext uri="{FF2B5EF4-FFF2-40B4-BE49-F238E27FC236}">
                <a16:creationId xmlns:a16="http://schemas.microsoft.com/office/drawing/2014/main" id="{F1474805-F245-4266-847A-3AF885FE8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E80E35-B954-4ED4-A181-77CDDCBBF3C1}"/>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10918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5B30D-494E-4B29-AE5A-48138D4387A8}"/>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3" name="Footer Placeholder 2">
            <a:extLst>
              <a:ext uri="{FF2B5EF4-FFF2-40B4-BE49-F238E27FC236}">
                <a16:creationId xmlns:a16="http://schemas.microsoft.com/office/drawing/2014/main" id="{271FDA72-EA5F-4196-B995-8E24495AFD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71868-FECE-4429-9218-18011539A66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16277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D12F-026C-4DD1-8F0A-AD37F6D73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5868C4-D6AE-4F2B-9684-2216D8020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2333A-2918-407E-9CD9-DD7CAA2A0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28B0A-0A82-4829-A830-E11C92046675}"/>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3730A8DA-F179-44D0-BA8D-830DFFA32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08208-0159-497F-A3DA-6834B3C6734A}"/>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66205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E610-2F32-4F0F-93C6-2B010B098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066B16-5FB6-4EE2-AD48-9E74117B7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B17BA-B0E2-413A-98DA-F4FD63A0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D11819-6B3E-40CB-959D-52FD43AD3FAE}"/>
              </a:ext>
            </a:extLst>
          </p:cNvPr>
          <p:cNvSpPr>
            <a:spLocks noGrp="1"/>
          </p:cNvSpPr>
          <p:nvPr>
            <p:ph type="dt" sz="half" idx="10"/>
          </p:nvPr>
        </p:nvSpPr>
        <p:spPr/>
        <p:txBody>
          <a:bodyPr/>
          <a:lstStyle/>
          <a:p>
            <a:fld id="{63FA3A90-C842-41CB-B04C-92D0ABA85A86}" type="datetimeFigureOut">
              <a:rPr lang="en-US" smtClean="0"/>
              <a:t>4/25/2022</a:t>
            </a:fld>
            <a:endParaRPr lang="en-US"/>
          </a:p>
        </p:txBody>
      </p:sp>
      <p:sp>
        <p:nvSpPr>
          <p:cNvPr id="6" name="Footer Placeholder 5">
            <a:extLst>
              <a:ext uri="{FF2B5EF4-FFF2-40B4-BE49-F238E27FC236}">
                <a16:creationId xmlns:a16="http://schemas.microsoft.com/office/drawing/2014/main" id="{630F1044-BD44-466F-8FED-88C6C85C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2BF6D-6EF2-400E-9D4A-7898C10F6CE9}"/>
              </a:ext>
            </a:extLst>
          </p:cNvPr>
          <p:cNvSpPr>
            <a:spLocks noGrp="1"/>
          </p:cNvSpPr>
          <p:nvPr>
            <p:ph type="sldNum" sz="quarter" idx="12"/>
          </p:nvPr>
        </p:nvSpPr>
        <p:spPr/>
        <p:txBody>
          <a:bodyPr/>
          <a:lstStyle/>
          <a:p>
            <a:fld id="{855ADAFF-5707-4A45-979C-2428D2FC91FB}" type="slidenum">
              <a:rPr lang="en-US" smtClean="0"/>
              <a:t>‹#›</a:t>
            </a:fld>
            <a:endParaRPr lang="en-US"/>
          </a:p>
        </p:txBody>
      </p:sp>
    </p:spTree>
    <p:extLst>
      <p:ext uri="{BB962C8B-B14F-4D97-AF65-F5344CB8AC3E}">
        <p14:creationId xmlns:p14="http://schemas.microsoft.com/office/powerpoint/2010/main" val="32957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73F86-CEFE-493B-86CC-21FA737F9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8DC3F0-3478-4D26-A6F6-D2EA99D30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284DB-6893-46B8-B813-E7F707A1E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A3A90-C842-41CB-B04C-92D0ABA85A86}" type="datetimeFigureOut">
              <a:rPr lang="en-US" smtClean="0"/>
              <a:t>4/25/2022</a:t>
            </a:fld>
            <a:endParaRPr lang="en-US"/>
          </a:p>
        </p:txBody>
      </p:sp>
      <p:sp>
        <p:nvSpPr>
          <p:cNvPr id="5" name="Footer Placeholder 4">
            <a:extLst>
              <a:ext uri="{FF2B5EF4-FFF2-40B4-BE49-F238E27FC236}">
                <a16:creationId xmlns:a16="http://schemas.microsoft.com/office/drawing/2014/main" id="{6A962C7E-1B2C-4784-99B1-125468FDB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C5F91-615F-4EA3-A0CD-2BF503C6C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DAFF-5707-4A45-979C-2428D2FC91FB}" type="slidenum">
              <a:rPr lang="en-US" smtClean="0"/>
              <a:t>‹#›</a:t>
            </a:fld>
            <a:endParaRPr lang="en-US"/>
          </a:p>
        </p:txBody>
      </p:sp>
    </p:spTree>
    <p:extLst>
      <p:ext uri="{BB962C8B-B14F-4D97-AF65-F5344CB8AC3E}">
        <p14:creationId xmlns:p14="http://schemas.microsoft.com/office/powerpoint/2010/main" val="243556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44CE9D-26E9-4C97-A310-DAA57AA750E4}"/>
              </a:ext>
            </a:extLst>
          </p:cNvPr>
          <p:cNvSpPr>
            <a:spLocks noGrp="1"/>
          </p:cNvSpPr>
          <p:nvPr>
            <p:ph type="ctrTitle"/>
          </p:nvPr>
        </p:nvSpPr>
        <p:spPr>
          <a:xfrm>
            <a:off x="1524003" y="1467556"/>
            <a:ext cx="9144000" cy="3296087"/>
          </a:xfrm>
        </p:spPr>
        <p:txBody>
          <a:bodyPr anchor="ctr">
            <a:normAutofit fontScale="90000"/>
          </a:bodyPr>
          <a:lstStyle/>
          <a:p>
            <a:r>
              <a:rPr lang="en-GB" sz="7200" dirty="0"/>
              <a:t>Analytical Methods</a:t>
            </a:r>
            <a:br>
              <a:rPr lang="en-GB" sz="7200" dirty="0"/>
            </a:br>
            <a:r>
              <a:rPr lang="en-GB" sz="7200" dirty="0"/>
              <a:t>of Business Environment 3</a:t>
            </a:r>
            <a:br>
              <a:rPr lang="en-GB" sz="7200" dirty="0"/>
            </a:br>
            <a:r>
              <a:rPr lang="en-GB" sz="4000" dirty="0"/>
              <a:t>Synthesis of External and Internal Factors of Business Environment</a:t>
            </a:r>
            <a:br>
              <a:rPr lang="en-GB" sz="7200" dirty="0"/>
            </a:br>
            <a:endParaRPr lang="en-GB" sz="7200" dirty="0"/>
          </a:p>
        </p:txBody>
      </p:sp>
      <p:sp>
        <p:nvSpPr>
          <p:cNvPr id="3" name="Subtitle 2">
            <a:extLst>
              <a:ext uri="{FF2B5EF4-FFF2-40B4-BE49-F238E27FC236}">
                <a16:creationId xmlns:a16="http://schemas.microsoft.com/office/drawing/2014/main" id="{70146064-EABF-41B6-B505-5AE8CE8ED836}"/>
              </a:ext>
            </a:extLst>
          </p:cNvPr>
          <p:cNvSpPr>
            <a:spLocks noGrp="1"/>
          </p:cNvSpPr>
          <p:nvPr>
            <p:ph type="subTitle" idx="1"/>
          </p:nvPr>
        </p:nvSpPr>
        <p:spPr>
          <a:xfrm>
            <a:off x="1966912" y="5645150"/>
            <a:ext cx="8258176" cy="631825"/>
          </a:xfrm>
        </p:spPr>
        <p:txBody>
          <a:bodyPr anchor="ctr">
            <a:normAutofit/>
          </a:bodyPr>
          <a:lstStyle/>
          <a:p>
            <a:r>
              <a:rPr lang="cs-CZ" sz="1500"/>
              <a:t>Lecture 9</a:t>
            </a:r>
            <a:endParaRPr lang="cs-CZ" sz="1500" dirty="0"/>
          </a:p>
          <a:p>
            <a:r>
              <a:rPr lang="cs-CZ" sz="1500" dirty="0"/>
              <a:t>Lucie </a:t>
            </a:r>
            <a:r>
              <a:rPr lang="cs-CZ" sz="1500" dirty="0" err="1"/>
              <a:t>Reczková</a:t>
            </a:r>
            <a:endParaRPr lang="en-US" sz="15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0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Synthesis of Internal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dirty="0"/>
          </a:p>
          <a:p>
            <a:endParaRPr lang="en-GB" sz="2200" dirty="0"/>
          </a:p>
        </p:txBody>
      </p:sp>
      <p:sp>
        <p:nvSpPr>
          <p:cNvPr id="9" name="TextBox 8">
            <a:extLst>
              <a:ext uri="{FF2B5EF4-FFF2-40B4-BE49-F238E27FC236}">
                <a16:creationId xmlns:a16="http://schemas.microsoft.com/office/drawing/2014/main" id="{55FC9203-F01E-4146-9070-41EF430E3046}"/>
              </a:ext>
            </a:extLst>
          </p:cNvPr>
          <p:cNvSpPr txBox="1"/>
          <p:nvPr/>
        </p:nvSpPr>
        <p:spPr>
          <a:xfrm>
            <a:off x="962525" y="2011680"/>
            <a:ext cx="10266949" cy="5632311"/>
          </a:xfrm>
          <a:prstGeom prst="rect">
            <a:avLst/>
          </a:prstGeom>
          <a:noFill/>
        </p:spPr>
        <p:txBody>
          <a:bodyPr wrap="square">
            <a:spAutoFit/>
          </a:bodyPr>
          <a:lstStyle/>
          <a:p>
            <a:pPr marL="285750" indent="-285750">
              <a:buFont typeface="Arial" panose="020B0604020202020204" pitchFamily="34" charset="0"/>
              <a:buChar char="•"/>
            </a:pPr>
            <a:r>
              <a:rPr lang="en-GB" sz="2400" dirty="0"/>
              <a:t>This IFAS (Internal Factor Analysis Summary) Table is one way to organize the internal factors into the generally accepted categories of strengths and weaknesses as well as to analyse how well a particular company’s management is responding to these specific factors in light of the perceived importance of these factors to the company.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Use the VRIO framework (Value, Rareness, Imitability, &amp; Organization) to assess the importance of each of the factors that might be considered strengths.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Except for its internal orientation, this IFAS Table is built the same way as the EFAS Table.</a:t>
            </a:r>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83427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Synthesis of Internal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pPr marL="0" indent="0">
              <a:buNone/>
            </a:pPr>
            <a:endParaRPr lang="en-GB" dirty="0"/>
          </a:p>
          <a:p>
            <a:pPr marL="0" indent="0">
              <a:buNone/>
            </a:pPr>
            <a:endParaRPr lang="en-GB" dirty="0"/>
          </a:p>
          <a:p>
            <a:pPr marL="0" indent="0">
              <a:buNone/>
            </a:pPr>
            <a:endParaRPr lang="en-GB" sz="2200" dirty="0"/>
          </a:p>
        </p:txBody>
      </p:sp>
      <p:sp>
        <p:nvSpPr>
          <p:cNvPr id="9" name="TextBox 8">
            <a:extLst>
              <a:ext uri="{FF2B5EF4-FFF2-40B4-BE49-F238E27FC236}">
                <a16:creationId xmlns:a16="http://schemas.microsoft.com/office/drawing/2014/main" id="{164ABEA9-9306-45CB-AB8C-4CD060CD69E8}"/>
              </a:ext>
            </a:extLst>
          </p:cNvPr>
          <p:cNvSpPr txBox="1"/>
          <p:nvPr/>
        </p:nvSpPr>
        <p:spPr>
          <a:xfrm>
            <a:off x="1011936" y="1961650"/>
            <a:ext cx="10266949" cy="954107"/>
          </a:xfrm>
          <a:prstGeom prst="rect">
            <a:avLst/>
          </a:prstGeom>
          <a:noFill/>
        </p:spPr>
        <p:txBody>
          <a:bodyPr wrap="square">
            <a:spAutoFit/>
          </a:bodyPr>
          <a:lstStyle/>
          <a:p>
            <a:pPr marL="285750" indent="-285750">
              <a:buFont typeface="Arial" panose="020B0604020202020204" pitchFamily="34" charset="0"/>
              <a:buChar char="•"/>
            </a:pPr>
            <a:r>
              <a:rPr lang="en-US" altLang="cs-CZ" sz="2800" b="1" dirty="0">
                <a:latin typeface="Times New Roman" panose="02020603050405020304" pitchFamily="18" charset="0"/>
                <a:cs typeface="Times New Roman" panose="02020603050405020304" pitchFamily="18" charset="0"/>
              </a:rPr>
              <a:t>Example of </a:t>
            </a:r>
            <a:r>
              <a:rPr lang="cs-CZ" altLang="cs-CZ" sz="2800" b="1" dirty="0">
                <a:latin typeface="Times New Roman" panose="02020603050405020304" pitchFamily="18" charset="0"/>
                <a:cs typeface="Times New Roman" panose="02020603050405020304" pitchFamily="18" charset="0"/>
              </a:rPr>
              <a:t>Internal </a:t>
            </a:r>
            <a:r>
              <a:rPr lang="en-US" altLang="cs-CZ" sz="2800" b="1" dirty="0">
                <a:latin typeface="Times New Roman" panose="02020603050405020304" pitchFamily="18" charset="0"/>
                <a:cs typeface="Times New Roman" panose="02020603050405020304" pitchFamily="18" charset="0"/>
              </a:rPr>
              <a:t>Factor Analysis Summary (</a:t>
            </a:r>
            <a:r>
              <a:rPr lang="cs-CZ" altLang="cs-CZ" sz="2800" b="1" dirty="0">
                <a:latin typeface="Times New Roman" panose="02020603050405020304" pitchFamily="18" charset="0"/>
                <a:cs typeface="Times New Roman" panose="02020603050405020304" pitchFamily="18" charset="0"/>
              </a:rPr>
              <a:t>I</a:t>
            </a:r>
            <a:r>
              <a:rPr lang="en-US" altLang="cs-CZ" sz="2800" b="1" dirty="0">
                <a:latin typeface="Times New Roman" panose="02020603050405020304" pitchFamily="18" charset="0"/>
                <a:cs typeface="Times New Roman" panose="02020603050405020304" pitchFamily="18" charset="0"/>
              </a:rPr>
              <a:t>FAS Table)</a:t>
            </a:r>
          </a:p>
          <a:p>
            <a:pPr marL="285750" indent="-285750">
              <a:buFont typeface="Arial" panose="020B0604020202020204" pitchFamily="34" charset="0"/>
              <a:buChar char="•"/>
            </a:pPr>
            <a:endParaRPr lang="en-GB" sz="2800" dirty="0"/>
          </a:p>
        </p:txBody>
      </p:sp>
      <p:pic>
        <p:nvPicPr>
          <p:cNvPr id="13" name="Obrázek 5">
            <a:extLst>
              <a:ext uri="{FF2B5EF4-FFF2-40B4-BE49-F238E27FC236}">
                <a16:creationId xmlns:a16="http://schemas.microsoft.com/office/drawing/2014/main" id="{FFCA2A4E-C83C-4DDF-8D97-068FB7E76DB7}"/>
              </a:ext>
            </a:extLst>
          </p:cNvPr>
          <p:cNvPicPr>
            <a:picLocks noChangeAspect="1"/>
          </p:cNvPicPr>
          <p:nvPr/>
        </p:nvPicPr>
        <p:blipFill rotWithShape="1">
          <a:blip r:embed="rId2"/>
          <a:srcRect l="18393" t="18380" r="5643" b="13238"/>
          <a:stretch/>
        </p:blipFill>
        <p:spPr>
          <a:xfrm>
            <a:off x="1826055" y="2432079"/>
            <a:ext cx="8539889" cy="4324147"/>
          </a:xfrm>
          <a:prstGeom prst="rect">
            <a:avLst/>
          </a:prstGeom>
        </p:spPr>
      </p:pic>
    </p:spTree>
    <p:extLst>
      <p:ext uri="{BB962C8B-B14F-4D97-AF65-F5344CB8AC3E}">
        <p14:creationId xmlns:p14="http://schemas.microsoft.com/office/powerpoint/2010/main" val="164468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VRIO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pPr marL="0" indent="0">
              <a:buNone/>
            </a:pPr>
            <a:endParaRPr lang="en-GB" dirty="0"/>
          </a:p>
          <a:p>
            <a:pPr marL="0" indent="0">
              <a:buNone/>
            </a:pPr>
            <a:endParaRPr lang="en-GB" dirty="0"/>
          </a:p>
          <a:p>
            <a:pPr marL="0" indent="0">
              <a:buNone/>
            </a:pPr>
            <a:endParaRPr lang="en-GB" sz="2200" dirty="0"/>
          </a:p>
        </p:txBody>
      </p:sp>
      <p:sp>
        <p:nvSpPr>
          <p:cNvPr id="13" name="TextBox 12">
            <a:extLst>
              <a:ext uri="{FF2B5EF4-FFF2-40B4-BE49-F238E27FC236}">
                <a16:creationId xmlns:a16="http://schemas.microsoft.com/office/drawing/2014/main" id="{5B6A0006-DCA8-45E9-963C-ED8B0B71C96C}"/>
              </a:ext>
            </a:extLst>
          </p:cNvPr>
          <p:cNvSpPr txBox="1"/>
          <p:nvPr/>
        </p:nvSpPr>
        <p:spPr>
          <a:xfrm>
            <a:off x="562842" y="1816811"/>
            <a:ext cx="10847728" cy="1569660"/>
          </a:xfrm>
          <a:prstGeom prst="rect">
            <a:avLst/>
          </a:prstGeom>
          <a:noFill/>
        </p:spPr>
        <p:txBody>
          <a:bodyPr wrap="square">
            <a:spAutoFit/>
          </a:bodyPr>
          <a:lstStyle/>
          <a:p>
            <a:pPr marL="457200" indent="-457200" algn="just">
              <a:spcBef>
                <a:spcPct val="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IE Matrix</a:t>
            </a:r>
            <a:r>
              <a:rPr lang="en-US" sz="2400" dirty="0">
                <a:latin typeface="Times New Roman" panose="02020603050405020304" pitchFamily="18" charset="0"/>
                <a:cs typeface="Times New Roman" panose="02020603050405020304" pitchFamily="18" charset="0"/>
              </a:rPr>
              <a:t> is a strategic management tool which is used to analyze the current position of the divisions and suggest the strategies for the future. </a:t>
            </a:r>
            <a:endParaRPr lang="cs-CZ" sz="2400" dirty="0">
              <a:latin typeface="Times New Roman" panose="02020603050405020304" pitchFamily="18" charset="0"/>
              <a:cs typeface="Times New Roman" panose="02020603050405020304" pitchFamily="18" charset="0"/>
            </a:endParaRPr>
          </a:p>
          <a:p>
            <a:pPr marL="457200" indent="-457200" algn="just">
              <a:spcBef>
                <a:spcPct val="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 Internal-External (</a:t>
            </a:r>
            <a:r>
              <a:rPr lang="en-US" sz="2400" b="1" dirty="0">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Matrix</a:t>
            </a:r>
            <a:r>
              <a:rPr lang="en-US" sz="2400" dirty="0">
                <a:latin typeface="Times New Roman" panose="02020603050405020304" pitchFamily="18" charset="0"/>
                <a:cs typeface="Times New Roman" panose="02020603050405020304" pitchFamily="18" charset="0"/>
              </a:rPr>
              <a:t> is based on an analysis of internal and external business factors which are combined into one suggestive model.</a:t>
            </a:r>
            <a:endParaRPr lang="en-GB" altLang="cs-CZ" sz="2400" dirty="0">
              <a:latin typeface="Times New Roman" panose="02020603050405020304" pitchFamily="18" charset="0"/>
              <a:cs typeface="Times New Roman" panose="02020603050405020304" pitchFamily="18" charset="0"/>
            </a:endParaRPr>
          </a:p>
        </p:txBody>
      </p:sp>
      <p:pic>
        <p:nvPicPr>
          <p:cNvPr id="15" name="Obrázek 2">
            <a:extLst>
              <a:ext uri="{FF2B5EF4-FFF2-40B4-BE49-F238E27FC236}">
                <a16:creationId xmlns:a16="http://schemas.microsoft.com/office/drawing/2014/main" id="{86044F05-6411-4159-9976-B4AA6371FA23}"/>
              </a:ext>
            </a:extLst>
          </p:cNvPr>
          <p:cNvPicPr>
            <a:picLocks noChangeAspect="1"/>
          </p:cNvPicPr>
          <p:nvPr/>
        </p:nvPicPr>
        <p:blipFill rotWithShape="1">
          <a:blip r:embed="rId2">
            <a:extLst>
              <a:ext uri="{28A0092B-C50C-407E-A947-70E740481C1C}">
                <a14:useLocalDpi xmlns:a14="http://schemas.microsoft.com/office/drawing/2010/main" val="0"/>
              </a:ext>
            </a:extLst>
          </a:blip>
          <a:srcRect b="7560"/>
          <a:stretch/>
        </p:blipFill>
        <p:spPr>
          <a:xfrm>
            <a:off x="2825999" y="3319036"/>
            <a:ext cx="7096125" cy="3768491"/>
          </a:xfrm>
          <a:prstGeom prst="rect">
            <a:avLst/>
          </a:prstGeom>
        </p:spPr>
      </p:pic>
    </p:spTree>
    <p:extLst>
      <p:ext uri="{BB962C8B-B14F-4D97-AF65-F5344CB8AC3E}">
        <p14:creationId xmlns:p14="http://schemas.microsoft.com/office/powerpoint/2010/main" val="44408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275115" y="521208"/>
            <a:ext cx="10168128" cy="1179576"/>
          </a:xfrm>
        </p:spPr>
        <p:txBody>
          <a:bodyPr>
            <a:normAutofit fontScale="90000"/>
          </a:bodyPr>
          <a:lstStyle/>
          <a:p>
            <a:r>
              <a:rPr lang="en-GB" sz="4000" dirty="0"/>
              <a:t>Generating Strategic Factors Analysis Summary - SFAS Matrix</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008457" y="1700784"/>
            <a:ext cx="10266949" cy="4507832"/>
          </a:xfrm>
        </p:spPr>
        <p:txBody>
          <a:bodyPr>
            <a:normAutofit/>
          </a:bodyPr>
          <a:lstStyle/>
          <a:p>
            <a:endParaRPr lang="en-GB" dirty="0"/>
          </a:p>
          <a:p>
            <a:endParaRPr lang="en-GB" sz="2200" dirty="0"/>
          </a:p>
        </p:txBody>
      </p:sp>
      <p:sp>
        <p:nvSpPr>
          <p:cNvPr id="11" name="TextBox 10">
            <a:extLst>
              <a:ext uri="{FF2B5EF4-FFF2-40B4-BE49-F238E27FC236}">
                <a16:creationId xmlns:a16="http://schemas.microsoft.com/office/drawing/2014/main" id="{76BD417D-7FD4-4E23-AA68-E5761FD8FA59}"/>
              </a:ext>
            </a:extLst>
          </p:cNvPr>
          <p:cNvSpPr txBox="1"/>
          <p:nvPr/>
        </p:nvSpPr>
        <p:spPr>
          <a:xfrm>
            <a:off x="542113" y="1983727"/>
            <a:ext cx="10995131" cy="3416320"/>
          </a:xfrm>
          <a:prstGeom prst="rect">
            <a:avLst/>
          </a:prstGeom>
          <a:noFill/>
        </p:spPr>
        <p:txBody>
          <a:bodyPr wrap="square">
            <a:spAutoFit/>
          </a:bodyPr>
          <a:lstStyle/>
          <a:p>
            <a:pPr marL="342900" indent="-342900" algn="just">
              <a:spcBef>
                <a:spcPct val="0"/>
              </a:spcBef>
              <a:buFont typeface="Arial" panose="020B0604020202020204" pitchFamily="34" charset="0"/>
              <a:buChar char="•"/>
              <a:defRPr/>
            </a:pPr>
            <a:r>
              <a:rPr lang="en-US" altLang="cs-CZ" sz="2400" dirty="0">
                <a:cs typeface="Times New Roman" panose="02020603050405020304" pitchFamily="18" charset="0"/>
              </a:rPr>
              <a:t>The EFAS and IFAS Tables plus the SFAS Matrix have been developed to deal with the criticisms</a:t>
            </a:r>
            <a:r>
              <a:rPr lang="cs-CZ" altLang="cs-CZ" sz="2400" dirty="0">
                <a:cs typeface="Times New Roman" panose="02020603050405020304" pitchFamily="18" charset="0"/>
              </a:rPr>
              <a:t> </a:t>
            </a:r>
            <a:r>
              <a:rPr lang="en-US" altLang="cs-CZ" sz="2400" dirty="0">
                <a:cs typeface="Times New Roman" panose="02020603050405020304" pitchFamily="18" charset="0"/>
              </a:rPr>
              <a:t>of SWOT analysis. </a:t>
            </a:r>
            <a:endParaRPr lang="cs-CZ" altLang="cs-CZ" sz="2400" dirty="0">
              <a:cs typeface="Times New Roman" panose="02020603050405020304" pitchFamily="18" charset="0"/>
            </a:endParaRPr>
          </a:p>
          <a:p>
            <a:pPr marL="342900" indent="-342900" algn="just">
              <a:spcBef>
                <a:spcPct val="0"/>
              </a:spcBef>
              <a:defRPr/>
            </a:pPr>
            <a:endParaRPr lang="cs-CZ" altLang="cs-CZ" sz="2400" dirty="0">
              <a:cs typeface="Times New Roman" panose="02020603050405020304" pitchFamily="18" charset="0"/>
            </a:endParaRPr>
          </a:p>
          <a:p>
            <a:pPr marL="342900" indent="-342900" algn="just">
              <a:spcBef>
                <a:spcPct val="0"/>
              </a:spcBef>
              <a:buFont typeface="Arial" panose="020B0604020202020204" pitchFamily="34" charset="0"/>
              <a:buChar char="•"/>
              <a:defRPr/>
            </a:pPr>
            <a:r>
              <a:rPr lang="en-US" altLang="cs-CZ" sz="2400" dirty="0">
                <a:cs typeface="Times New Roman" panose="02020603050405020304" pitchFamily="18" charset="0"/>
              </a:rPr>
              <a:t>When used together, they are a </a:t>
            </a:r>
            <a:r>
              <a:rPr lang="en-US" altLang="cs-CZ" sz="2400" b="1" dirty="0">
                <a:cs typeface="Times New Roman" panose="02020603050405020304" pitchFamily="18" charset="0"/>
              </a:rPr>
              <a:t>powerful analytical set of tools </a:t>
            </a:r>
            <a:r>
              <a:rPr lang="en-US" altLang="cs-CZ" sz="2400" dirty="0">
                <a:cs typeface="Times New Roman" panose="02020603050405020304" pitchFamily="18" charset="0"/>
              </a:rPr>
              <a:t>for</a:t>
            </a:r>
            <a:r>
              <a:rPr lang="cs-CZ" altLang="cs-CZ" sz="2400" dirty="0">
                <a:cs typeface="Times New Roman" panose="02020603050405020304" pitchFamily="18" charset="0"/>
              </a:rPr>
              <a:t> </a:t>
            </a:r>
            <a:r>
              <a:rPr lang="en-US" altLang="cs-CZ" sz="2400" dirty="0">
                <a:cs typeface="Times New Roman" panose="02020603050405020304" pitchFamily="18" charset="0"/>
              </a:rPr>
              <a:t>strategic analysis. </a:t>
            </a:r>
            <a:endParaRPr lang="cs-CZ" altLang="cs-CZ" sz="2400" dirty="0">
              <a:cs typeface="Times New Roman" panose="02020603050405020304" pitchFamily="18" charset="0"/>
            </a:endParaRPr>
          </a:p>
          <a:p>
            <a:pPr marL="342900" indent="-342900" algn="just">
              <a:spcBef>
                <a:spcPct val="0"/>
              </a:spcBef>
              <a:defRPr/>
            </a:pPr>
            <a:endParaRPr lang="cs-CZ" altLang="cs-CZ" sz="2400" dirty="0">
              <a:cs typeface="Times New Roman" panose="02020603050405020304" pitchFamily="18" charset="0"/>
            </a:endParaRPr>
          </a:p>
          <a:p>
            <a:pPr marL="342900" indent="-342900" algn="just">
              <a:spcBef>
                <a:spcPct val="0"/>
              </a:spcBef>
              <a:buFont typeface="Arial" panose="020B0604020202020204" pitchFamily="34" charset="0"/>
              <a:buChar char="•"/>
              <a:defRPr/>
            </a:pPr>
            <a:r>
              <a:rPr lang="en-US" altLang="cs-CZ" sz="2400" dirty="0">
                <a:cs typeface="Times New Roman" panose="02020603050405020304" pitchFamily="18" charset="0"/>
              </a:rPr>
              <a:t>The </a:t>
            </a:r>
            <a:r>
              <a:rPr lang="en-US" altLang="cs-CZ" sz="2400" b="1" dirty="0">
                <a:cs typeface="Times New Roman" panose="02020603050405020304" pitchFamily="18" charset="0"/>
              </a:rPr>
              <a:t>SFAS</a:t>
            </a:r>
            <a:r>
              <a:rPr lang="en-US" altLang="cs-CZ" sz="2400" dirty="0">
                <a:cs typeface="Times New Roman" panose="02020603050405020304" pitchFamily="18" charset="0"/>
              </a:rPr>
              <a:t> (Strategic Factors Analysis Summary) </a:t>
            </a:r>
            <a:r>
              <a:rPr lang="en-US" altLang="cs-CZ" sz="2400" b="1" dirty="0">
                <a:cs typeface="Times New Roman" panose="02020603050405020304" pitchFamily="18" charset="0"/>
              </a:rPr>
              <a:t>Matrix</a:t>
            </a:r>
            <a:r>
              <a:rPr lang="en-US" altLang="cs-CZ" sz="2400" dirty="0">
                <a:cs typeface="Times New Roman" panose="02020603050405020304" pitchFamily="18" charset="0"/>
              </a:rPr>
              <a:t> summarizes an</a:t>
            </a:r>
            <a:r>
              <a:rPr lang="cs-CZ" altLang="cs-CZ" sz="2400" dirty="0">
                <a:cs typeface="Times New Roman" panose="02020603050405020304" pitchFamily="18" charset="0"/>
              </a:rPr>
              <a:t> </a:t>
            </a:r>
            <a:r>
              <a:rPr lang="en-US" altLang="cs-CZ" sz="2400" dirty="0">
                <a:cs typeface="Times New Roman" panose="02020603050405020304" pitchFamily="18" charset="0"/>
              </a:rPr>
              <a:t>organization’s strategic factors by combining the external factors from the EFAS Table with</a:t>
            </a:r>
            <a:r>
              <a:rPr lang="cs-CZ" altLang="cs-CZ" sz="2400" dirty="0">
                <a:cs typeface="Times New Roman" panose="02020603050405020304" pitchFamily="18" charset="0"/>
              </a:rPr>
              <a:t> </a:t>
            </a:r>
            <a:r>
              <a:rPr lang="en-US" altLang="cs-CZ" sz="2400" dirty="0">
                <a:cs typeface="Times New Roman" panose="02020603050405020304" pitchFamily="18" charset="0"/>
              </a:rPr>
              <a:t>the internal factors from the IFAS Table</a:t>
            </a:r>
            <a:r>
              <a:rPr lang="cs-CZ" altLang="cs-CZ" sz="2400" dirty="0">
                <a:cs typeface="Times New Roman" panose="02020603050405020304" pitchFamily="18" charset="0"/>
              </a:rPr>
              <a:t>.</a:t>
            </a:r>
          </a:p>
        </p:txBody>
      </p:sp>
    </p:spTree>
    <p:extLst>
      <p:ext uri="{BB962C8B-B14F-4D97-AF65-F5344CB8AC3E}">
        <p14:creationId xmlns:p14="http://schemas.microsoft.com/office/powerpoint/2010/main" val="300961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en-GB" sz="4000" dirty="0"/>
              <a:t>Generating a Strategic Factors Analysis Summary - SFAS Matrix</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sz="2200" dirty="0"/>
          </a:p>
        </p:txBody>
      </p:sp>
      <p:sp>
        <p:nvSpPr>
          <p:cNvPr id="13" name="TextBox 12">
            <a:extLst>
              <a:ext uri="{FF2B5EF4-FFF2-40B4-BE49-F238E27FC236}">
                <a16:creationId xmlns:a16="http://schemas.microsoft.com/office/drawing/2014/main" id="{F7E4240D-6197-4EA1-AFA8-46959DDFD78D}"/>
              </a:ext>
            </a:extLst>
          </p:cNvPr>
          <p:cNvSpPr txBox="1"/>
          <p:nvPr/>
        </p:nvSpPr>
        <p:spPr>
          <a:xfrm>
            <a:off x="913115" y="2011680"/>
            <a:ext cx="10266949" cy="4770537"/>
          </a:xfrm>
          <a:prstGeom prst="rect">
            <a:avLst/>
          </a:prstGeom>
          <a:noFill/>
        </p:spPr>
        <p:txBody>
          <a:bodyPr wrap="square">
            <a:spAutoFit/>
          </a:bodyPr>
          <a:lstStyle/>
          <a:p>
            <a:pPr marL="285750" indent="-285750">
              <a:buFont typeface="Arial" panose="020B0604020202020204" pitchFamily="34" charset="0"/>
              <a:buChar char="•"/>
            </a:pPr>
            <a:r>
              <a:rPr lang="en-GB" sz="2800" dirty="0"/>
              <a:t>The SFAS Matrix requires a strategic decision maker to condense these strengths, weaknesses, opportunities, and threats into fewer than 10 strategic factors.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This is done by reviewing and revising the weight given each factor. The revised weights reflect the priority of each factor as a determinant of the company’s future success.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 highest-weighted EFAS and IFAS factors should appear in the SFAS Matrix.</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1771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en-GB" sz="4000" dirty="0"/>
              <a:t>Generating a Strategic Factors Analysis Summary SFAS Matrix – the steps to create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sz="2200" dirty="0"/>
          </a:p>
        </p:txBody>
      </p:sp>
      <p:sp>
        <p:nvSpPr>
          <p:cNvPr id="13" name="TextBox 12">
            <a:extLst>
              <a:ext uri="{FF2B5EF4-FFF2-40B4-BE49-F238E27FC236}">
                <a16:creationId xmlns:a16="http://schemas.microsoft.com/office/drawing/2014/main" id="{F7E4240D-6197-4EA1-AFA8-46959DDFD78D}"/>
              </a:ext>
            </a:extLst>
          </p:cNvPr>
          <p:cNvSpPr txBox="1"/>
          <p:nvPr/>
        </p:nvSpPr>
        <p:spPr>
          <a:xfrm>
            <a:off x="913115" y="1626133"/>
            <a:ext cx="10266949" cy="5755422"/>
          </a:xfrm>
          <a:prstGeom prst="rect">
            <a:avLst/>
          </a:prstGeom>
          <a:noFill/>
        </p:spPr>
        <p:txBody>
          <a:bodyPr wrap="square">
            <a:spAutoFit/>
          </a:bodyPr>
          <a:lstStyle/>
          <a:p>
            <a:r>
              <a:rPr lang="en-GB" sz="2400" b="1" dirty="0"/>
              <a:t>1. </a:t>
            </a:r>
            <a:r>
              <a:rPr lang="en-GB" sz="2000" dirty="0"/>
              <a:t>In Column 1 (Strategic Factors), list the most important EFAS and IFAS items. </a:t>
            </a:r>
          </a:p>
          <a:p>
            <a:pPr marL="285750" indent="-285750">
              <a:buFont typeface="Arial" panose="020B0604020202020204" pitchFamily="34" charset="0"/>
              <a:buChar char="•"/>
            </a:pPr>
            <a:r>
              <a:rPr lang="en-GB" sz="2000" dirty="0"/>
              <a:t>After each factor, indicate whether it is a Strength (S), Weakness (W), an 	Opportunity (O), or a Threat (T).</a:t>
            </a:r>
          </a:p>
          <a:p>
            <a:r>
              <a:rPr lang="en-GB" sz="2400" b="1" dirty="0"/>
              <a:t>2. </a:t>
            </a:r>
            <a:r>
              <a:rPr lang="en-GB" sz="2000" dirty="0"/>
              <a:t>In Column 2 (Weight), assign weights for all of the internal and external strategic factors. This means that the weights calculated earlier for EFAS and IFAS will probably have to be adjusted.</a:t>
            </a:r>
          </a:p>
          <a:p>
            <a:r>
              <a:rPr lang="en-GB" sz="2400" b="1" dirty="0"/>
              <a:t>3. </a:t>
            </a:r>
            <a:r>
              <a:rPr lang="en-GB" sz="2000" dirty="0"/>
              <a:t>In Column 3 (Rating), assign a rating of how the company’s management is responding to each of the strategic factors. </a:t>
            </a:r>
          </a:p>
          <a:p>
            <a:pPr marL="285750" indent="-285750">
              <a:buFont typeface="Arial" panose="020B0604020202020204" pitchFamily="34" charset="0"/>
              <a:buChar char="•"/>
            </a:pPr>
            <a:r>
              <a:rPr lang="en-GB" sz="2000" dirty="0"/>
              <a:t>These ratings will probably (but not always) be the same as those listed in the EFAS and IFAS Tables.</a:t>
            </a:r>
          </a:p>
          <a:p>
            <a:r>
              <a:rPr lang="en-GB" sz="2400" b="1" dirty="0"/>
              <a:t>4. </a:t>
            </a:r>
            <a:r>
              <a:rPr lang="en-GB" sz="2000" dirty="0"/>
              <a:t>In Column 4 (Weighted Score), multiply the weight in Column 2 for each factor by its rating in Column 3 to obtain the factor’s rated score.</a:t>
            </a:r>
          </a:p>
          <a:p>
            <a:r>
              <a:rPr lang="en-GB" sz="2400" b="1" dirty="0"/>
              <a:t>5. </a:t>
            </a:r>
            <a:r>
              <a:rPr lang="en-GB" sz="2000" dirty="0"/>
              <a:t>In Column 5 (Duration), indicate short-term (less than one year), intermediate-term (one to three years), or long-term (three years and beyond).</a:t>
            </a:r>
          </a:p>
          <a:p>
            <a:r>
              <a:rPr lang="en-GB" sz="2400" b="1" dirty="0"/>
              <a:t>6. </a:t>
            </a:r>
            <a:r>
              <a:rPr lang="en-GB" sz="2000" dirty="0"/>
              <a:t>In Column 6 (Comments), repeat or revise your comments for each strategic factor from the previous EFAS and IFAS Tables. The total weighted score for the average firm in an industry is always 3.0.</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4561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en-US" sz="4000" dirty="0"/>
              <a:t>Summary of SFAS Matrix</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pPr marL="0" indent="0">
              <a:buNone/>
            </a:pPr>
            <a:endParaRPr lang="en-GB" dirty="0"/>
          </a:p>
          <a:p>
            <a:endParaRPr lang="en-GB" dirty="0"/>
          </a:p>
          <a:p>
            <a:endParaRPr lang="en-GB" sz="2200" dirty="0"/>
          </a:p>
        </p:txBody>
      </p:sp>
      <p:pic>
        <p:nvPicPr>
          <p:cNvPr id="9" name="Obrázek 5">
            <a:extLst>
              <a:ext uri="{FF2B5EF4-FFF2-40B4-BE49-F238E27FC236}">
                <a16:creationId xmlns:a16="http://schemas.microsoft.com/office/drawing/2014/main" id="{265DA471-80A9-4A02-8B98-5423FA7F1206}"/>
              </a:ext>
            </a:extLst>
          </p:cNvPr>
          <p:cNvPicPr>
            <a:picLocks noChangeAspect="1"/>
          </p:cNvPicPr>
          <p:nvPr/>
        </p:nvPicPr>
        <p:blipFill rotWithShape="1">
          <a:blip r:embed="rId2"/>
          <a:srcRect l="23214" t="20666" r="10892" b="15714"/>
          <a:stretch/>
        </p:blipFill>
        <p:spPr>
          <a:xfrm>
            <a:off x="3147534" y="1463040"/>
            <a:ext cx="4931228" cy="2678098"/>
          </a:xfrm>
          <a:prstGeom prst="rect">
            <a:avLst/>
          </a:prstGeom>
        </p:spPr>
      </p:pic>
      <p:pic>
        <p:nvPicPr>
          <p:cNvPr id="11" name="Obrázek 6">
            <a:extLst>
              <a:ext uri="{FF2B5EF4-FFF2-40B4-BE49-F238E27FC236}">
                <a16:creationId xmlns:a16="http://schemas.microsoft.com/office/drawing/2014/main" id="{3596B8F7-E579-41A2-9343-4A3289C04338}"/>
              </a:ext>
            </a:extLst>
          </p:cNvPr>
          <p:cNvPicPr>
            <a:picLocks noChangeAspect="1"/>
          </p:cNvPicPr>
          <p:nvPr/>
        </p:nvPicPr>
        <p:blipFill rotWithShape="1">
          <a:blip r:embed="rId3"/>
          <a:srcRect l="22893" t="23143" r="11214" b="15143"/>
          <a:stretch/>
        </p:blipFill>
        <p:spPr>
          <a:xfrm>
            <a:off x="3147534" y="4255489"/>
            <a:ext cx="4931228" cy="2568439"/>
          </a:xfrm>
          <a:prstGeom prst="rect">
            <a:avLst/>
          </a:prstGeom>
        </p:spPr>
      </p:pic>
    </p:spTree>
    <p:extLst>
      <p:ext uri="{BB962C8B-B14F-4D97-AF65-F5344CB8AC3E}">
        <p14:creationId xmlns:p14="http://schemas.microsoft.com/office/powerpoint/2010/main" val="197593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Content Placeholder 1">
            <a:extLst>
              <a:ext uri="{FF2B5EF4-FFF2-40B4-BE49-F238E27FC236}">
                <a16:creationId xmlns:a16="http://schemas.microsoft.com/office/drawing/2014/main" id="{59EDA468-1007-4E56-B395-FAE9656B5B72}"/>
              </a:ext>
            </a:extLst>
          </p:cNvPr>
          <p:cNvPicPr>
            <a:picLocks noGrp="1" noChangeAspect="1"/>
          </p:cNvPicPr>
          <p:nvPr>
            <p:ph idx="1"/>
          </p:nvPr>
        </p:nvPicPr>
        <p:blipFill>
          <a:blip r:embed="rId2"/>
          <a:stretch>
            <a:fillRect/>
          </a:stretch>
        </p:blipFill>
        <p:spPr>
          <a:xfrm>
            <a:off x="2291425" y="1524953"/>
            <a:ext cx="7654086" cy="5185986"/>
          </a:xfrm>
          <a:prstGeom prst="rect">
            <a:avLst/>
          </a:prstGeom>
        </p:spPr>
      </p:pic>
      <p:sp>
        <p:nvSpPr>
          <p:cNvPr id="6" name="Title 5">
            <a:extLst>
              <a:ext uri="{FF2B5EF4-FFF2-40B4-BE49-F238E27FC236}">
                <a16:creationId xmlns:a16="http://schemas.microsoft.com/office/drawing/2014/main" id="{A0117E8F-1AAF-4F63-90F1-873467EF50AA}"/>
              </a:ext>
            </a:extLst>
          </p:cNvPr>
          <p:cNvSpPr>
            <a:spLocks noGrp="1"/>
          </p:cNvSpPr>
          <p:nvPr>
            <p:ph type="title"/>
          </p:nvPr>
        </p:nvSpPr>
        <p:spPr/>
        <p:txBody>
          <a:bodyPr/>
          <a:lstStyle/>
          <a:p>
            <a:r>
              <a:rPr lang="en-GB" dirty="0"/>
              <a:t>Generating SFAS matrix</a:t>
            </a:r>
          </a:p>
        </p:txBody>
      </p:sp>
    </p:spTree>
    <p:extLst>
      <p:ext uri="{BB962C8B-B14F-4D97-AF65-F5344CB8AC3E}">
        <p14:creationId xmlns:p14="http://schemas.microsoft.com/office/powerpoint/2010/main" val="420869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95194"/>
            <a:ext cx="10168128" cy="1179576"/>
          </a:xfrm>
        </p:spPr>
        <p:txBody>
          <a:bodyPr>
            <a:normAutofit/>
          </a:bodyPr>
          <a:lstStyle/>
          <a:p>
            <a:r>
              <a:rPr lang="en-GB" sz="4000" b="1" dirty="0"/>
              <a:t>SWOT Analysis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50B11156-F740-445A-B9BD-5E5D11C13B57}"/>
              </a:ext>
            </a:extLst>
          </p:cNvPr>
          <p:cNvSpPr>
            <a:spLocks noGrp="1"/>
          </p:cNvSpPr>
          <p:nvPr>
            <p:ph idx="1"/>
          </p:nvPr>
        </p:nvSpPr>
        <p:spPr>
          <a:xfrm>
            <a:off x="466344" y="1515028"/>
            <a:ext cx="12011377" cy="5617292"/>
          </a:xfrm>
        </p:spPr>
        <p:txBody>
          <a:bodyPr>
            <a:noAutofit/>
          </a:bodyPr>
          <a:lstStyle/>
          <a:p>
            <a:pPr marL="0" indent="0">
              <a:buNone/>
            </a:pPr>
            <a:r>
              <a:rPr lang="en-GB" sz="1700" dirty="0"/>
              <a:t>Strengths (S) and weaknesses (W) refer to internal factors, which are the resources and experience readily available to you. These are some commonly considered internal factors:</a:t>
            </a:r>
          </a:p>
          <a:p>
            <a:r>
              <a:rPr lang="en-GB" sz="1700" dirty="0"/>
              <a:t>financial resources (funding, sources of income and investment opportunities);</a:t>
            </a:r>
          </a:p>
          <a:p>
            <a:r>
              <a:rPr lang="en-GB" sz="1700" dirty="0"/>
              <a:t>physical resources (location, facilities and equipment);</a:t>
            </a:r>
          </a:p>
          <a:p>
            <a:r>
              <a:rPr lang="en-GB" sz="1700" dirty="0"/>
              <a:t>human resources (employees, volunteers and target audiences);</a:t>
            </a:r>
          </a:p>
          <a:p>
            <a:r>
              <a:rPr lang="en-GB" sz="1700" dirty="0"/>
              <a:t>access to natural resources, trademarks, patents and copyrights;</a:t>
            </a:r>
          </a:p>
          <a:p>
            <a:r>
              <a:rPr lang="en-GB" sz="1700" dirty="0"/>
              <a:t>current processes (employee programs, department hierarchies and software systems).</a:t>
            </a:r>
          </a:p>
          <a:p>
            <a:pPr marL="0" indent="0">
              <a:buNone/>
            </a:pPr>
            <a:r>
              <a:rPr lang="en-GB" sz="1700" dirty="0"/>
              <a:t>External forces influence and affect every company, organization and individual. Whether these factors are connected directly or indirectly to an opportunity (O) or threat (T), it is important to note and document each one. External factors are typically things you or your company do not control, such as the following:</a:t>
            </a:r>
          </a:p>
          <a:p>
            <a:r>
              <a:rPr lang="en-GB" sz="1700" dirty="0"/>
              <a:t>market trends (new products, technology advancements and shifts in audience needs);</a:t>
            </a:r>
          </a:p>
          <a:p>
            <a:r>
              <a:rPr lang="en-GB" sz="1700" dirty="0"/>
              <a:t>economic trends (local, national and international financial trends);</a:t>
            </a:r>
          </a:p>
          <a:p>
            <a:r>
              <a:rPr lang="en-GB" sz="1700" dirty="0"/>
              <a:t>funding (donations, legislature and other sources);</a:t>
            </a:r>
          </a:p>
          <a:p>
            <a:r>
              <a:rPr lang="en-GB" sz="1700" dirty="0"/>
              <a:t>Demographics;</a:t>
            </a:r>
          </a:p>
          <a:p>
            <a:r>
              <a:rPr lang="en-GB" sz="1700" dirty="0"/>
              <a:t>relationships with suppliers and partners;</a:t>
            </a:r>
          </a:p>
          <a:p>
            <a:r>
              <a:rPr lang="en-GB" sz="1700" dirty="0"/>
              <a:t>political, environmental and economic regulations.</a:t>
            </a:r>
          </a:p>
        </p:txBody>
      </p:sp>
    </p:spTree>
    <p:extLst>
      <p:ext uri="{BB962C8B-B14F-4D97-AF65-F5344CB8AC3E}">
        <p14:creationId xmlns:p14="http://schemas.microsoft.com/office/powerpoint/2010/main" val="259417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95194"/>
            <a:ext cx="10168128" cy="1179576"/>
          </a:xfrm>
        </p:spPr>
        <p:txBody>
          <a:bodyPr>
            <a:normAutofit/>
          </a:bodyPr>
          <a:lstStyle/>
          <a:p>
            <a:r>
              <a:rPr lang="en-GB" sz="4000" dirty="0"/>
              <a:t>TOWS Analysis</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AA0FED14-68B7-43A1-8DC6-E8A85B188C57}"/>
              </a:ext>
            </a:extLst>
          </p:cNvPr>
          <p:cNvSpPr>
            <a:spLocks noGrp="1"/>
          </p:cNvSpPr>
          <p:nvPr>
            <p:ph idx="1"/>
          </p:nvPr>
        </p:nvSpPr>
        <p:spPr>
          <a:xfrm>
            <a:off x="838200" y="2219993"/>
            <a:ext cx="10515600" cy="4351338"/>
          </a:xfrm>
        </p:spPr>
        <p:txBody>
          <a:bodyPr/>
          <a:lstStyle/>
          <a:p>
            <a:r>
              <a:rPr lang="en-GB" dirty="0"/>
              <a:t>Was developed by </a:t>
            </a:r>
            <a:r>
              <a:rPr lang="en-GB" dirty="0" err="1"/>
              <a:t>Weihrich</a:t>
            </a:r>
            <a:r>
              <a:rPr lang="en-GB" dirty="0"/>
              <a:t>.</a:t>
            </a:r>
          </a:p>
          <a:p>
            <a:r>
              <a:rPr lang="en-GB" dirty="0"/>
              <a:t>The TOWS matrix lists not only the strengths, weaknesses, opportunities and threats, but also links them together.</a:t>
            </a:r>
          </a:p>
          <a:p>
            <a:r>
              <a:rPr lang="en-GB" dirty="0"/>
              <a:t>Such links bring additional knowledge and create a good basis for identifying strategic challenges.</a:t>
            </a:r>
          </a:p>
          <a:p>
            <a:r>
              <a:rPr lang="en-GB" dirty="0"/>
              <a:t>It is intelligent SWOT analysis.</a:t>
            </a:r>
          </a:p>
          <a:p>
            <a:r>
              <a:rPr lang="en-GB" dirty="0"/>
              <a:t>The link of strengths and weaknesses to the opportunities and threats can be done by analytical way or a verbal qualitative way.</a:t>
            </a:r>
          </a:p>
        </p:txBody>
      </p:sp>
      <p:sp>
        <p:nvSpPr>
          <p:cNvPr id="11" name="TextovéPole 5">
            <a:extLst>
              <a:ext uri="{FF2B5EF4-FFF2-40B4-BE49-F238E27FC236}">
                <a16:creationId xmlns:a16="http://schemas.microsoft.com/office/drawing/2014/main" id="{86558618-6B74-48F0-9804-A41EA0AC2528}"/>
              </a:ext>
            </a:extLst>
          </p:cNvPr>
          <p:cNvSpPr txBox="1"/>
          <p:nvPr/>
        </p:nvSpPr>
        <p:spPr>
          <a:xfrm>
            <a:off x="422634" y="6434089"/>
            <a:ext cx="11839073" cy="369332"/>
          </a:xfrm>
          <a:prstGeom prst="rect">
            <a:avLst/>
          </a:prstGeom>
          <a:noFill/>
        </p:spPr>
        <p:txBody>
          <a:bodyPr wrap="square" rtlCol="0">
            <a:spAutoFit/>
          </a:bodyPr>
          <a:lstStyle/>
          <a:p>
            <a:r>
              <a:rPr lang="cs-CZ" sz="1800" dirty="0">
                <a:effectLst/>
                <a:latin typeface="Calibri" panose="020F0502020204030204" pitchFamily="34" charset="0"/>
                <a:ea typeface="Calibri" panose="020F0502020204030204" pitchFamily="34" charset="0"/>
                <a:cs typeface="Arial" panose="020B0604020202020204" pitchFamily="34" charset="0"/>
              </a:rPr>
              <a:t>Grünig, R., &amp; Kühn, R. (2015). Strategieplanungsprozess : Analysen, optionen, projekte : analyses, options, projects. Springer.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841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Learning objectives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06715" y="2144358"/>
            <a:ext cx="10266949" cy="4507832"/>
          </a:xfrm>
        </p:spPr>
        <p:txBody>
          <a:bodyPr>
            <a:normAutofit/>
          </a:bodyPr>
          <a:lstStyle/>
          <a:p>
            <a:r>
              <a:rPr lang="en-GB" sz="4400" dirty="0"/>
              <a:t>Synthesis of External Factors </a:t>
            </a:r>
          </a:p>
          <a:p>
            <a:r>
              <a:rPr lang="en-GB" sz="4400" dirty="0"/>
              <a:t>Synthesis of Internal Factors</a:t>
            </a:r>
          </a:p>
          <a:p>
            <a:r>
              <a:rPr lang="en-GB" sz="4400" dirty="0"/>
              <a:t>SFAS Matrix</a:t>
            </a:r>
          </a:p>
          <a:p>
            <a:r>
              <a:rPr lang="en-GB" sz="4400" dirty="0"/>
              <a:t>SWOT analysis</a:t>
            </a:r>
          </a:p>
          <a:p>
            <a:r>
              <a:rPr lang="en-GB" sz="4400" dirty="0"/>
              <a:t>TOWS analysis</a:t>
            </a:r>
          </a:p>
          <a:p>
            <a:r>
              <a:rPr lang="en-GB" sz="4400" dirty="0"/>
              <a:t>SPACE Matrix</a:t>
            </a:r>
          </a:p>
          <a:p>
            <a:endParaRPr lang="en-GB" sz="3800" dirty="0"/>
          </a:p>
          <a:p>
            <a:endParaRPr lang="en-GB" sz="2200" dirty="0"/>
          </a:p>
        </p:txBody>
      </p:sp>
    </p:spTree>
    <p:extLst>
      <p:ext uri="{BB962C8B-B14F-4D97-AF65-F5344CB8AC3E}">
        <p14:creationId xmlns:p14="http://schemas.microsoft.com/office/powerpoint/2010/main" val="236377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95194"/>
            <a:ext cx="10168128" cy="1179576"/>
          </a:xfrm>
        </p:spPr>
        <p:txBody>
          <a:bodyPr>
            <a:normAutofit/>
          </a:bodyPr>
          <a:lstStyle/>
          <a:p>
            <a:r>
              <a:rPr lang="en-GB" sz="4000" dirty="0"/>
              <a:t>TOWS Analysis</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9080C05C-3569-4E38-95AB-074BC2FEF49E}"/>
              </a:ext>
            </a:extLst>
          </p:cNvPr>
          <p:cNvSpPr>
            <a:spLocks noGrp="1"/>
          </p:cNvSpPr>
          <p:nvPr>
            <p:ph idx="1"/>
          </p:nvPr>
        </p:nvSpPr>
        <p:spPr/>
        <p:txBody>
          <a:bodyPr/>
          <a:lstStyle/>
          <a:p>
            <a:endParaRPr lang="en-GB" dirty="0"/>
          </a:p>
        </p:txBody>
      </p:sp>
      <p:pic>
        <p:nvPicPr>
          <p:cNvPr id="13" name="Obrázek 5">
            <a:extLst>
              <a:ext uri="{FF2B5EF4-FFF2-40B4-BE49-F238E27FC236}">
                <a16:creationId xmlns:a16="http://schemas.microsoft.com/office/drawing/2014/main" id="{6CD7A93F-66EE-4287-BA47-33530AD5F54A}"/>
              </a:ext>
            </a:extLst>
          </p:cNvPr>
          <p:cNvPicPr>
            <a:picLocks noChangeAspect="1"/>
          </p:cNvPicPr>
          <p:nvPr/>
        </p:nvPicPr>
        <p:blipFill rotWithShape="1">
          <a:blip r:embed="rId2"/>
          <a:srcRect l="28464" t="22001" r="6607" b="12286"/>
          <a:stretch/>
        </p:blipFill>
        <p:spPr>
          <a:xfrm>
            <a:off x="1733583" y="1588182"/>
            <a:ext cx="8816698" cy="5019406"/>
          </a:xfrm>
          <a:prstGeom prst="rect">
            <a:avLst/>
          </a:prstGeom>
        </p:spPr>
      </p:pic>
    </p:spTree>
    <p:extLst>
      <p:ext uri="{BB962C8B-B14F-4D97-AF65-F5344CB8AC3E}">
        <p14:creationId xmlns:p14="http://schemas.microsoft.com/office/powerpoint/2010/main" val="182688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95194"/>
            <a:ext cx="10168128" cy="1179576"/>
          </a:xfrm>
        </p:spPr>
        <p:txBody>
          <a:bodyPr>
            <a:normAutofit/>
          </a:bodyPr>
          <a:lstStyle/>
          <a:p>
            <a:r>
              <a:rPr lang="en-GB" sz="4000" dirty="0"/>
              <a:t>TOWS Analysis</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BB87B7C8-39EB-49EC-B8CC-2E8A36B900C6}"/>
              </a:ext>
            </a:extLst>
          </p:cNvPr>
          <p:cNvSpPr>
            <a:spLocks noGrp="1"/>
          </p:cNvSpPr>
          <p:nvPr>
            <p:ph idx="1"/>
          </p:nvPr>
        </p:nvSpPr>
        <p:spPr>
          <a:xfrm>
            <a:off x="838200" y="2018806"/>
            <a:ext cx="10515600" cy="4351338"/>
          </a:xfrm>
        </p:spPr>
        <p:txBody>
          <a:bodyPr>
            <a:normAutofit fontScale="92500" lnSpcReduction="20000"/>
          </a:bodyPr>
          <a:lstStyle/>
          <a:p>
            <a:pPr marL="0" indent="0">
              <a:buNone/>
            </a:pPr>
            <a:r>
              <a:rPr lang="en-GB" b="1" dirty="0"/>
              <a:t>Top build a TOWS Matrix, take the following steps:</a:t>
            </a:r>
          </a:p>
          <a:p>
            <a:r>
              <a:rPr lang="en-GB" dirty="0"/>
              <a:t>Generate a series of possible strategies for the company or business unit under consideration based on particular combinations of the four sets of factors:</a:t>
            </a:r>
          </a:p>
          <a:p>
            <a:r>
              <a:rPr lang="en-GB" dirty="0"/>
              <a:t>SO Strategies are generated by thinking of ways in which a company or business unit could use its strengths to take advantage of opportunities.</a:t>
            </a:r>
          </a:p>
          <a:p>
            <a:r>
              <a:rPr lang="en-GB" dirty="0"/>
              <a:t>ST Strategies consider a company’s or unit’s strengths as a way to avoid threats.</a:t>
            </a:r>
          </a:p>
          <a:p>
            <a:r>
              <a:rPr lang="en-GB" dirty="0"/>
              <a:t>WO Strategies attempt to take advantage of opportunities by overcoming weaknesses.</a:t>
            </a:r>
          </a:p>
          <a:p>
            <a:r>
              <a:rPr lang="en-GB" dirty="0"/>
              <a:t>WT Strategies are basically defensive and primarily act to minimize weaknesses and avoid threats.</a:t>
            </a:r>
          </a:p>
          <a:p>
            <a:endParaRPr lang="en-GB" dirty="0"/>
          </a:p>
        </p:txBody>
      </p:sp>
    </p:spTree>
    <p:extLst>
      <p:ext uri="{BB962C8B-B14F-4D97-AF65-F5344CB8AC3E}">
        <p14:creationId xmlns:p14="http://schemas.microsoft.com/office/powerpoint/2010/main" val="409450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en-GB" sz="4000" dirty="0"/>
              <a:t>TOWS Analysis</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pPr marL="0" indent="0">
              <a:buNone/>
            </a:pPr>
            <a:r>
              <a:rPr lang="en-GB" sz="2200" b="1" dirty="0"/>
              <a:t>The TOWS analysis was developed on the basis of the criticism SWOT analysis:</a:t>
            </a:r>
          </a:p>
          <a:p>
            <a:r>
              <a:rPr lang="en-GB" sz="2400" dirty="0"/>
              <a:t>It generates lengthy lists.</a:t>
            </a:r>
          </a:p>
          <a:p>
            <a:r>
              <a:rPr lang="en-GB" sz="2400" dirty="0"/>
              <a:t>It uses no weights to reflect priorities.</a:t>
            </a:r>
          </a:p>
          <a:p>
            <a:r>
              <a:rPr lang="en-GB" sz="2400" dirty="0"/>
              <a:t>It uses ambiguous words and phrases.</a:t>
            </a:r>
          </a:p>
          <a:p>
            <a:r>
              <a:rPr lang="en-GB" sz="2400" dirty="0"/>
              <a:t>The same factor can be placed in two categories (e.g., a strength may also be a weakness).</a:t>
            </a:r>
          </a:p>
          <a:p>
            <a:r>
              <a:rPr lang="en-GB" sz="2400" dirty="0"/>
              <a:t>There is no obligation to verify opinions with data or analysis.</a:t>
            </a:r>
          </a:p>
          <a:p>
            <a:r>
              <a:rPr lang="en-GB" sz="2400" dirty="0"/>
              <a:t>It requires only a single level of analysis.</a:t>
            </a:r>
          </a:p>
          <a:p>
            <a:r>
              <a:rPr lang="en-GB" sz="2400" dirty="0"/>
              <a:t>There is no logical link to strategy implementation.</a:t>
            </a:r>
          </a:p>
          <a:p>
            <a:endParaRPr lang="en-GB" sz="2200" dirty="0"/>
          </a:p>
        </p:txBody>
      </p:sp>
    </p:spTree>
    <p:extLst>
      <p:ext uri="{BB962C8B-B14F-4D97-AF65-F5344CB8AC3E}">
        <p14:creationId xmlns:p14="http://schemas.microsoft.com/office/powerpoint/2010/main" val="238670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842603" y="0"/>
            <a:ext cx="10168128" cy="1179576"/>
          </a:xfrm>
        </p:spPr>
        <p:txBody>
          <a:bodyPr>
            <a:normAutofit/>
          </a:bodyPr>
          <a:lstStyle/>
          <a:p>
            <a:r>
              <a:rPr lang="en-GB" sz="4000" dirty="0"/>
              <a:t>TOWS Analysis – Case study</a:t>
            </a:r>
            <a:endParaRPr lang="cs-CZ"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DF171AE8-FF0E-4DF2-8D31-E1FA5E963E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282" y="837974"/>
            <a:ext cx="7088894" cy="6109444"/>
          </a:xfrm>
        </p:spPr>
      </p:pic>
      <p:sp>
        <p:nvSpPr>
          <p:cNvPr id="11" name="TextovéPole 5">
            <a:extLst>
              <a:ext uri="{FF2B5EF4-FFF2-40B4-BE49-F238E27FC236}">
                <a16:creationId xmlns:a16="http://schemas.microsoft.com/office/drawing/2014/main" id="{72306E11-2006-43B5-B3E5-720229E6DE76}"/>
              </a:ext>
            </a:extLst>
          </p:cNvPr>
          <p:cNvSpPr txBox="1"/>
          <p:nvPr/>
        </p:nvSpPr>
        <p:spPr>
          <a:xfrm>
            <a:off x="498834" y="6641099"/>
            <a:ext cx="11839073" cy="261610"/>
          </a:xfrm>
          <a:prstGeom prst="rect">
            <a:avLst/>
          </a:prstGeom>
          <a:noFill/>
        </p:spPr>
        <p:txBody>
          <a:bodyPr wrap="square" rtlCol="0">
            <a:spAutoFit/>
          </a:bodyPr>
          <a:lstStyle/>
          <a:p>
            <a:r>
              <a:rPr lang="cs-CZ" sz="1100" dirty="0">
                <a:effectLst/>
                <a:latin typeface="Calibri" panose="020F0502020204030204" pitchFamily="34" charset="0"/>
                <a:ea typeface="Calibri" panose="020F0502020204030204" pitchFamily="34" charset="0"/>
                <a:cs typeface="Arial" panose="020B0604020202020204" pitchFamily="34" charset="0"/>
              </a:rPr>
              <a:t>Grünig, R., &amp; Kühn, R. (2015). Strategieplanungsprozess : Analysen, optionen, projekte : analyses, options, projects. Springer.</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428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en-GB" sz="4000" dirty="0"/>
              <a:t>TOWS Analysis</a:t>
            </a:r>
            <a:br>
              <a:rPr lang="en-GB" sz="4000" dirty="0"/>
            </a:br>
            <a:r>
              <a:rPr lang="en-GB" sz="4000" dirty="0"/>
              <a:t>- Case study</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Content Placeholder 5">
            <a:extLst>
              <a:ext uri="{FF2B5EF4-FFF2-40B4-BE49-F238E27FC236}">
                <a16:creationId xmlns:a16="http://schemas.microsoft.com/office/drawing/2014/main" id="{DBE28194-6209-479E-BD25-26045789F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5156" y="36520"/>
            <a:ext cx="5023555" cy="6610860"/>
          </a:xfrm>
        </p:spPr>
      </p:pic>
      <p:sp>
        <p:nvSpPr>
          <p:cNvPr id="19" name="TextovéPole 5">
            <a:extLst>
              <a:ext uri="{FF2B5EF4-FFF2-40B4-BE49-F238E27FC236}">
                <a16:creationId xmlns:a16="http://schemas.microsoft.com/office/drawing/2014/main" id="{1BE12F6E-CD66-4538-B368-DE3E0D57A5B9}"/>
              </a:ext>
            </a:extLst>
          </p:cNvPr>
          <p:cNvSpPr txBox="1"/>
          <p:nvPr/>
        </p:nvSpPr>
        <p:spPr>
          <a:xfrm>
            <a:off x="498834" y="6596390"/>
            <a:ext cx="11839073" cy="261610"/>
          </a:xfrm>
          <a:prstGeom prst="rect">
            <a:avLst/>
          </a:prstGeom>
          <a:noFill/>
        </p:spPr>
        <p:txBody>
          <a:bodyPr wrap="square" rtlCol="0">
            <a:spAutoFit/>
          </a:bodyPr>
          <a:lstStyle/>
          <a:p>
            <a:r>
              <a:rPr lang="cs-CZ" sz="1100" dirty="0">
                <a:effectLst/>
                <a:latin typeface="Calibri" panose="020F0502020204030204" pitchFamily="34" charset="0"/>
                <a:ea typeface="Calibri" panose="020F0502020204030204" pitchFamily="34" charset="0"/>
                <a:cs typeface="Arial" panose="020B0604020202020204" pitchFamily="34" charset="0"/>
              </a:rPr>
              <a:t>Grünig, R., &amp; Kühn, R. (2015). Strategieplanungsprozess : Analysen, optionen, projekte : analyses, options, projects. Springer.</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78C8DB6-2958-44D6-8198-638ACC877720}"/>
              </a:ext>
            </a:extLst>
          </p:cNvPr>
          <p:cNvSpPr txBox="1"/>
          <p:nvPr/>
        </p:nvSpPr>
        <p:spPr>
          <a:xfrm>
            <a:off x="626850" y="2743200"/>
            <a:ext cx="3466953" cy="646331"/>
          </a:xfrm>
          <a:prstGeom prst="rect">
            <a:avLst/>
          </a:prstGeom>
          <a:noFill/>
        </p:spPr>
        <p:txBody>
          <a:bodyPr wrap="square" rtlCol="0">
            <a:spAutoFit/>
          </a:bodyPr>
          <a:lstStyle/>
          <a:p>
            <a:r>
              <a:rPr lang="en-GB" dirty="0"/>
              <a:t>Linking strengths and weaknesses with opportunities and threats</a:t>
            </a:r>
          </a:p>
        </p:txBody>
      </p:sp>
    </p:spTree>
    <p:extLst>
      <p:ext uri="{BB962C8B-B14F-4D97-AF65-F5344CB8AC3E}">
        <p14:creationId xmlns:p14="http://schemas.microsoft.com/office/powerpoint/2010/main" val="291335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en-GB" sz="4000" dirty="0"/>
              <a:t>Using the TOWS Matrix to identify a propitious niche</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A75AEDB0-5595-4D66-A580-8E3892B8B1E2}"/>
              </a:ext>
            </a:extLst>
          </p:cNvPr>
          <p:cNvSpPr txBox="1"/>
          <p:nvPr/>
        </p:nvSpPr>
        <p:spPr>
          <a:xfrm>
            <a:off x="626850" y="1692123"/>
            <a:ext cx="11185735" cy="5262979"/>
          </a:xfrm>
          <a:prstGeom prst="rect">
            <a:avLst/>
          </a:prstGeom>
          <a:noFill/>
        </p:spPr>
        <p:txBody>
          <a:bodyPr wrap="square">
            <a:spAutoFit/>
          </a:bodyPr>
          <a:lstStyle/>
          <a:p>
            <a:pPr marL="342900" indent="-342900">
              <a:buFont typeface="Arial" panose="020B0604020202020204" pitchFamily="34" charset="0"/>
              <a:buChar char="•"/>
            </a:pPr>
            <a:r>
              <a:rPr lang="en-GB" sz="2400" dirty="0"/>
              <a:t>Using the TOWS Matrix to identify a propitious niche is one way to develop a sustainable competitive advantage using those strategic factors.</a:t>
            </a:r>
          </a:p>
          <a:p>
            <a:endParaRPr lang="en-GB" sz="2400" dirty="0"/>
          </a:p>
          <a:p>
            <a:pPr marL="342900" indent="-342900">
              <a:buFont typeface="Arial" panose="020B0604020202020204" pitchFamily="34" charset="0"/>
              <a:buChar char="•"/>
            </a:pPr>
            <a:r>
              <a:rPr lang="en-GB" sz="2400" dirty="0"/>
              <a:t>The goal is to find a propitious niche - an extremely </a:t>
            </a:r>
            <a:r>
              <a:rPr lang="en-GB" sz="2400" dirty="0" err="1"/>
              <a:t>favorable</a:t>
            </a:r>
            <a:r>
              <a:rPr lang="en-GB" sz="2400" dirty="0"/>
              <a:t> niche - that is so well suited to the firm’s internal and external environment that other corporations are not likely to challenge or dislodge it.</a:t>
            </a:r>
          </a:p>
          <a:p>
            <a:endParaRPr lang="en-GB" sz="2400" dirty="0"/>
          </a:p>
          <a:p>
            <a:pPr marL="342900" indent="-342900">
              <a:buFont typeface="Arial" panose="020B0604020202020204" pitchFamily="34" charset="0"/>
              <a:buChar char="•"/>
            </a:pPr>
            <a:r>
              <a:rPr lang="en-GB" sz="2400" dirty="0"/>
              <a:t>A niche is propitious to the extent that it currently is just large enough for one firm to satisfy its demand. After a firm has found and filled that niche, it is not worth a potential competitor’s time or money to also go after the same niche. </a:t>
            </a:r>
          </a:p>
          <a:p>
            <a:endParaRPr lang="en-GB" sz="2400" dirty="0"/>
          </a:p>
          <a:p>
            <a:pPr marL="342900" indent="-342900">
              <a:buFont typeface="Arial" panose="020B0604020202020204" pitchFamily="34" charset="0"/>
              <a:buChar char="•"/>
            </a:pPr>
            <a:r>
              <a:rPr lang="en-GB" sz="2400" dirty="0"/>
              <a:t>Such a niche may also be called a strategic sweet spot where a company is able to satisfy customers’ needs in a way that rivals cannot, given the context in which it operates.</a:t>
            </a:r>
          </a:p>
        </p:txBody>
      </p:sp>
    </p:spTree>
    <p:extLst>
      <p:ext uri="{BB962C8B-B14F-4D97-AF65-F5344CB8AC3E}">
        <p14:creationId xmlns:p14="http://schemas.microsoft.com/office/powerpoint/2010/main" val="149336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fontScale="90000"/>
          </a:bodyPr>
          <a:lstStyle/>
          <a:p>
            <a:r>
              <a:rPr lang="en-GB" sz="4000" dirty="0"/>
              <a:t>Using the TOWS Matrix to identify a propitious niche</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Obrázek 5">
            <a:extLst>
              <a:ext uri="{FF2B5EF4-FFF2-40B4-BE49-F238E27FC236}">
                <a16:creationId xmlns:a16="http://schemas.microsoft.com/office/drawing/2014/main" id="{F70CEC9B-8152-4F83-AADD-62411330B309}"/>
              </a:ext>
            </a:extLst>
          </p:cNvPr>
          <p:cNvPicPr>
            <a:picLocks noChangeAspect="1"/>
          </p:cNvPicPr>
          <p:nvPr/>
        </p:nvPicPr>
        <p:blipFill rotWithShape="1">
          <a:blip r:embed="rId2"/>
          <a:srcRect l="47964" t="13238" r="23643" b="9809"/>
          <a:stretch/>
        </p:blipFill>
        <p:spPr>
          <a:xfrm>
            <a:off x="4582554" y="1626133"/>
            <a:ext cx="3118756" cy="4754630"/>
          </a:xfrm>
          <a:prstGeom prst="rect">
            <a:avLst/>
          </a:prstGeom>
        </p:spPr>
      </p:pic>
    </p:spTree>
    <p:extLst>
      <p:ext uri="{BB962C8B-B14F-4D97-AF65-F5344CB8AC3E}">
        <p14:creationId xmlns:p14="http://schemas.microsoft.com/office/powerpoint/2010/main" val="118090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en-US" sz="4000" dirty="0"/>
              <a:t>SPACE matrix</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CD2E8199-4606-417F-903F-3EFE6CEB177E}"/>
              </a:ext>
            </a:extLst>
          </p:cNvPr>
          <p:cNvSpPr txBox="1"/>
          <p:nvPr/>
        </p:nvSpPr>
        <p:spPr>
          <a:xfrm>
            <a:off x="316089" y="2011680"/>
            <a:ext cx="11875911" cy="4524315"/>
          </a:xfrm>
          <a:prstGeom prst="rect">
            <a:avLst/>
          </a:prstGeom>
          <a:noFill/>
        </p:spPr>
        <p:txBody>
          <a:bodyPr wrap="square">
            <a:spAutoFit/>
          </a:bodyPr>
          <a:lstStyle/>
          <a:p>
            <a:pPr marL="285750" indent="-285750">
              <a:buFont typeface="Arial" panose="020B0604020202020204" pitchFamily="34" charset="0"/>
              <a:buChar char="•"/>
            </a:pPr>
            <a:r>
              <a:rPr lang="en-GB" sz="2400" dirty="0"/>
              <a:t>The Strategic Position &amp; Action Evaluation matrix or short a SPACE matrix is a strategic management tool that focuses on strategy formulation especially as related to the competitive position of an organization.</a:t>
            </a:r>
          </a:p>
          <a:p>
            <a:pPr marL="285750" indent="-285750">
              <a:buFont typeface="Arial" panose="020B0604020202020204" pitchFamily="34" charset="0"/>
              <a:buChar char="•"/>
            </a:pPr>
            <a:r>
              <a:rPr lang="en-GB" sz="2400" dirty="0"/>
              <a:t>The SPACE matrix can be used as a basis for other analyses, such as the SWOT analysis, BCG matrix model, industry analysis, or assessing strategic alternatives (IE matrix).</a:t>
            </a:r>
          </a:p>
          <a:p>
            <a:pPr marL="285750" indent="-285750">
              <a:buFont typeface="Arial" panose="020B0604020202020204" pitchFamily="34" charset="0"/>
              <a:buChar char="•"/>
            </a:pPr>
            <a:r>
              <a:rPr lang="en-GB" sz="2400" dirty="0"/>
              <a:t>The SPACE Matrix analysis functions upon two internal and two external strategic dimensions in order to determine the organization´s strategic posture in the industry.</a:t>
            </a:r>
          </a:p>
          <a:p>
            <a:pPr marL="285750" indent="-285750">
              <a:buFont typeface="Arial" panose="020B0604020202020204" pitchFamily="34" charset="0"/>
              <a:buChar char="•"/>
            </a:pPr>
            <a:r>
              <a:rPr lang="en-GB" sz="2400" dirty="0"/>
              <a:t>The SPACE matrix is based on four areas of analysis: internal strategic dimensions (financial strength FS and competitive advantage CA), external strategic dimensions (environmental stability ES and industry strength (IS).</a:t>
            </a:r>
          </a:p>
          <a:p>
            <a:pPr marL="285750" indent="-285750">
              <a:buFont typeface="Arial" panose="020B0604020202020204" pitchFamily="34" charset="0"/>
              <a:buChar char="•"/>
            </a:pPr>
            <a:r>
              <a:rPr lang="en-GB" sz="2400" dirty="0"/>
              <a:t>The SPACE matrix calculates the importance of each of these dimensions and places them on a Cartesian graph with X and Y coordinates.</a:t>
            </a:r>
          </a:p>
        </p:txBody>
      </p:sp>
    </p:spTree>
    <p:extLst>
      <p:ext uri="{BB962C8B-B14F-4D97-AF65-F5344CB8AC3E}">
        <p14:creationId xmlns:p14="http://schemas.microsoft.com/office/powerpoint/2010/main" val="216598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en-US" sz="4000" dirty="0"/>
              <a:t>SPACE matrix</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8A02BAE8-A29B-4201-84DA-62188BDC5264}"/>
              </a:ext>
            </a:extLst>
          </p:cNvPr>
          <p:cNvSpPr>
            <a:spLocks noGrp="1"/>
          </p:cNvSpPr>
          <p:nvPr>
            <p:ph idx="1"/>
          </p:nvPr>
        </p:nvSpPr>
        <p:spPr>
          <a:xfrm>
            <a:off x="498834" y="1783276"/>
            <a:ext cx="11223774" cy="4899746"/>
          </a:xfrm>
        </p:spPr>
        <p:txBody>
          <a:bodyPr>
            <a:normAutofit/>
          </a:bodyPr>
          <a:lstStyle/>
          <a:p>
            <a:pPr marL="0" indent="0">
              <a:buNone/>
            </a:pPr>
            <a:r>
              <a:rPr lang="en-GB" dirty="0"/>
              <a:t> </a:t>
            </a:r>
          </a:p>
        </p:txBody>
      </p:sp>
      <p:pic>
        <p:nvPicPr>
          <p:cNvPr id="9" name="Obrázek 5" descr="SPACE matrix average scores table">
            <a:extLst>
              <a:ext uri="{FF2B5EF4-FFF2-40B4-BE49-F238E27FC236}">
                <a16:creationId xmlns:a16="http://schemas.microsoft.com/office/drawing/2014/main" id="{AC270294-5A0A-4775-824B-CD9E92544B18}"/>
              </a:ext>
            </a:extLst>
          </p:cNvPr>
          <p:cNvPicPr/>
          <p:nvPr/>
        </p:nvPicPr>
        <p:blipFill rotWithShape="1">
          <a:blip r:embed="rId2">
            <a:extLst>
              <a:ext uri="{28A0092B-C50C-407E-A947-70E740481C1C}">
                <a14:useLocalDpi xmlns:a14="http://schemas.microsoft.com/office/drawing/2010/main" val="0"/>
              </a:ext>
            </a:extLst>
          </a:blip>
          <a:srcRect b="6167"/>
          <a:stretch/>
        </p:blipFill>
        <p:spPr bwMode="auto">
          <a:xfrm>
            <a:off x="1323414" y="1395336"/>
            <a:ext cx="8980371" cy="5126125"/>
          </a:xfrm>
          <a:prstGeom prst="rect">
            <a:avLst/>
          </a:prstGeom>
          <a:noFill/>
          <a:ln>
            <a:noFill/>
          </a:ln>
        </p:spPr>
      </p:pic>
    </p:spTree>
    <p:extLst>
      <p:ext uri="{BB962C8B-B14F-4D97-AF65-F5344CB8AC3E}">
        <p14:creationId xmlns:p14="http://schemas.microsoft.com/office/powerpoint/2010/main" val="241752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446557"/>
            <a:ext cx="10168128" cy="1179576"/>
          </a:xfrm>
        </p:spPr>
        <p:txBody>
          <a:bodyPr>
            <a:normAutofit/>
          </a:bodyPr>
          <a:lstStyle/>
          <a:p>
            <a:r>
              <a:rPr lang="en-US" sz="4000" dirty="0"/>
              <a:t>SPACE matrix</a:t>
            </a:r>
            <a:endParaRPr lang="en-GB"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9" name="Obrázek 1">
            <a:extLst>
              <a:ext uri="{FF2B5EF4-FFF2-40B4-BE49-F238E27FC236}">
                <a16:creationId xmlns:a16="http://schemas.microsoft.com/office/drawing/2014/main" id="{F7000B0C-C0A2-4030-BF88-5EDAFAC66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004" y="1407591"/>
            <a:ext cx="6725680" cy="5051732"/>
          </a:xfrm>
          <a:prstGeom prst="rect">
            <a:avLst/>
          </a:prstGeom>
        </p:spPr>
      </p:pic>
    </p:spTree>
    <p:extLst>
      <p:ext uri="{BB962C8B-B14F-4D97-AF65-F5344CB8AC3E}">
        <p14:creationId xmlns:p14="http://schemas.microsoft.com/office/powerpoint/2010/main" val="293308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a:bodyPr>
          <a:lstStyle/>
          <a:p>
            <a:endParaRPr lang="en-GB" dirty="0"/>
          </a:p>
          <a:p>
            <a:endParaRPr lang="en-GB" dirty="0"/>
          </a:p>
          <a:p>
            <a:endParaRPr lang="en-GB" sz="2200" dirty="0"/>
          </a:p>
        </p:txBody>
      </p:sp>
      <p:sp>
        <p:nvSpPr>
          <p:cNvPr id="9" name="TextBox 8">
            <a:extLst>
              <a:ext uri="{FF2B5EF4-FFF2-40B4-BE49-F238E27FC236}">
                <a16:creationId xmlns:a16="http://schemas.microsoft.com/office/drawing/2014/main" id="{0B3C0D36-4378-41B0-8B01-FCE8E92A8983}"/>
              </a:ext>
            </a:extLst>
          </p:cNvPr>
          <p:cNvSpPr txBox="1"/>
          <p:nvPr/>
        </p:nvSpPr>
        <p:spPr>
          <a:xfrm>
            <a:off x="1011936" y="2029471"/>
            <a:ext cx="9691923" cy="4832092"/>
          </a:xfrm>
          <a:prstGeom prst="rect">
            <a:avLst/>
          </a:prstGeom>
          <a:noFill/>
        </p:spPr>
        <p:txBody>
          <a:bodyPr wrap="square">
            <a:spAutoFit/>
          </a:bodyPr>
          <a:lstStyle/>
          <a:p>
            <a:pPr marL="285750" indent="-285750">
              <a:buFont typeface="Arial" panose="020B0604020202020204" pitchFamily="34" charset="0"/>
              <a:buChar char="•"/>
            </a:pPr>
            <a:r>
              <a:rPr lang="en-GB" sz="2800" dirty="0"/>
              <a:t>Companies use various business planning tools to help them decide on market and industry positioning. </a:t>
            </a:r>
          </a:p>
          <a:p>
            <a:pPr marL="285750" indent="-285750">
              <a:buFont typeface="Arial" panose="020B0604020202020204" pitchFamily="34" charset="0"/>
              <a:buChar char="•"/>
            </a:pPr>
            <a:r>
              <a:rPr lang="en-GB" sz="2800" dirty="0"/>
              <a:t>One approach of strategic planning is to create Industry matrix in the form of IFAS and EFAS tables.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Based on the IFAS and EFAS tables, we generate SFAS Matrix and find a Propitious Niche.</a:t>
            </a:r>
          </a:p>
          <a:p>
            <a:pPr marL="285750" indent="-285750">
              <a:buFont typeface="Arial" panose="020B0604020202020204" pitchFamily="34" charset="0"/>
              <a:buChar char="•"/>
            </a:pPr>
            <a:r>
              <a:rPr lang="en-GB" sz="2800" dirty="0"/>
              <a:t>Lastly, it is necessary to generate alternative strategies using TOWS matrix.</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16925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73D6D0D-BF03-4459-B3B5-82A9B372B769}"/>
              </a:ext>
            </a:extLst>
          </p:cNvPr>
          <p:cNvSpPr>
            <a:spLocks noGrp="1"/>
          </p:cNvSpPr>
          <p:nvPr>
            <p:ph idx="1"/>
          </p:nvPr>
        </p:nvSpPr>
        <p:spPr>
          <a:xfrm>
            <a:off x="1138988" y="2133600"/>
            <a:ext cx="10266949" cy="4507832"/>
          </a:xfrm>
        </p:spPr>
        <p:txBody>
          <a:bodyPr>
            <a:normAutofit fontScale="92500" lnSpcReduction="10000"/>
          </a:bodyPr>
          <a:lstStyle/>
          <a:p>
            <a:r>
              <a:rPr lang="en-GB" dirty="0"/>
              <a:t>Using key success factors to create an industry matrix - within any industry there are usually certain variables - key success factors - that a company’s management must understand in order to be successful. </a:t>
            </a:r>
          </a:p>
          <a:p>
            <a:r>
              <a:rPr lang="en-GB" dirty="0"/>
              <a:t>Key success factors are variables that can significantly affect the overall competitive positions of companies within any particular industry.</a:t>
            </a:r>
          </a:p>
          <a:p>
            <a:r>
              <a:rPr lang="en-GB" dirty="0"/>
              <a:t>An industry matrix summarizes the key success factors within a particular industry. The matrix gives a weight for each factor based on how important that factor is for success within the industry. </a:t>
            </a:r>
          </a:p>
          <a:p>
            <a:r>
              <a:rPr lang="en-GB" dirty="0"/>
              <a:t>The matrix also specifies how well various competitors in the industry are responding to each factor. </a:t>
            </a:r>
          </a:p>
          <a:p>
            <a:r>
              <a:rPr lang="en-GB" dirty="0"/>
              <a:t>To generate an industry matrix using two industry competitors (called A and B), complete the following steps for the industry being </a:t>
            </a:r>
            <a:r>
              <a:rPr lang="en-GB" dirty="0" err="1"/>
              <a:t>analyzed</a:t>
            </a:r>
            <a:r>
              <a:rPr lang="en-GB" dirty="0"/>
              <a:t>:</a:t>
            </a:r>
          </a:p>
          <a:p>
            <a:endParaRPr lang="en-GB" dirty="0"/>
          </a:p>
        </p:txBody>
      </p:sp>
    </p:spTree>
    <p:extLst>
      <p:ext uri="{BB962C8B-B14F-4D97-AF65-F5344CB8AC3E}">
        <p14:creationId xmlns:p14="http://schemas.microsoft.com/office/powerpoint/2010/main" val="204940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B56D302B-6384-46DC-B6C1-AB2976AB55B5}"/>
              </a:ext>
            </a:extLst>
          </p:cNvPr>
          <p:cNvSpPr>
            <a:spLocks noGrp="1"/>
          </p:cNvSpPr>
          <p:nvPr>
            <p:ph idx="1"/>
          </p:nvPr>
        </p:nvSpPr>
        <p:spPr>
          <a:xfrm>
            <a:off x="838199" y="2018806"/>
            <a:ext cx="10946831" cy="4839194"/>
          </a:xfrm>
        </p:spPr>
        <p:txBody>
          <a:bodyPr>
            <a:normAutofit fontScale="92500" lnSpcReduction="10000"/>
          </a:bodyPr>
          <a:lstStyle/>
          <a:p>
            <a:r>
              <a:rPr lang="en-GB" dirty="0"/>
              <a:t>Using key success factors to create an industry matrix - within any industry there are usually certain variables - </a:t>
            </a:r>
            <a:r>
              <a:rPr lang="en-GB" b="1" dirty="0"/>
              <a:t>key success factors </a:t>
            </a:r>
            <a:r>
              <a:rPr lang="en-GB" dirty="0"/>
              <a:t>- that a company’s management must understand in order to be successful. </a:t>
            </a:r>
          </a:p>
          <a:p>
            <a:r>
              <a:rPr lang="en-GB" b="1" dirty="0"/>
              <a:t>Key success factors </a:t>
            </a:r>
            <a:r>
              <a:rPr lang="en-GB" dirty="0"/>
              <a:t>are variables that can significantly affect the overall competitive positions of companies within any particular industry.</a:t>
            </a:r>
          </a:p>
          <a:p>
            <a:r>
              <a:rPr lang="en-GB" dirty="0"/>
              <a:t>An industry matrix summarizes the key success factors within a particular industry. The matrix gives a weight for each factor based on how important that factor is for success within the industry. </a:t>
            </a:r>
          </a:p>
          <a:p>
            <a:r>
              <a:rPr lang="en-GB" dirty="0"/>
              <a:t>The matrix also specifies how well various competitors in the industry are responding to each factor. </a:t>
            </a:r>
          </a:p>
          <a:p>
            <a:r>
              <a:rPr lang="en-GB" dirty="0"/>
              <a:t>To generate an industry matrix using two industry competitors (called A and B), complete the following steps for the industry being analysed:</a:t>
            </a:r>
          </a:p>
          <a:p>
            <a:endParaRPr lang="en-GB" dirty="0"/>
          </a:p>
        </p:txBody>
      </p:sp>
    </p:spTree>
    <p:extLst>
      <p:ext uri="{BB962C8B-B14F-4D97-AF65-F5344CB8AC3E}">
        <p14:creationId xmlns:p14="http://schemas.microsoft.com/office/powerpoint/2010/main" val="305485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1E9DDFA6-55AC-4886-8DD1-6875D08D157F}"/>
              </a:ext>
            </a:extLst>
          </p:cNvPr>
          <p:cNvSpPr>
            <a:spLocks noGrp="1"/>
          </p:cNvSpPr>
          <p:nvPr>
            <p:ph idx="1"/>
          </p:nvPr>
        </p:nvSpPr>
        <p:spPr/>
        <p:txBody>
          <a:bodyPr/>
          <a:lstStyle/>
          <a:p>
            <a:r>
              <a:rPr lang="en-GB" dirty="0"/>
              <a:t>To generate an industry matrix using two industry competitors (called A and B), complete the following steps for the industry being </a:t>
            </a:r>
            <a:r>
              <a:rPr lang="en-GB" dirty="0" err="1"/>
              <a:t>analyzed</a:t>
            </a:r>
            <a:r>
              <a:rPr lang="en-GB" dirty="0"/>
              <a:t>:</a:t>
            </a:r>
          </a:p>
          <a:p>
            <a:pPr marL="0" indent="0">
              <a:buNone/>
            </a:pPr>
            <a:r>
              <a:rPr lang="en-GB" sz="3200" b="1" dirty="0"/>
              <a:t>1. </a:t>
            </a:r>
            <a:r>
              <a:rPr lang="en-GB" sz="2400" dirty="0"/>
              <a:t>In Column 1 (Key Success Factors), list the 8 to 10 factors that appear to determine success in the industry.</a:t>
            </a:r>
          </a:p>
          <a:p>
            <a:pPr marL="0" indent="0">
              <a:buNone/>
            </a:pPr>
            <a:r>
              <a:rPr lang="en-GB" sz="3200" b="1" dirty="0"/>
              <a:t>2. </a:t>
            </a:r>
            <a:r>
              <a:rPr lang="en-GB" sz="2400" dirty="0"/>
              <a:t>Column 2 (Weight), assign a weight to each factor, from 1.0 (Most Important) to 0.0 (Not Important) based on that factor’s probable impact on the overall industry’s current and future success. (All weights must sum to 1.0 regardless of the number of strategic factors.)</a:t>
            </a:r>
          </a:p>
          <a:p>
            <a:endParaRPr lang="en-GB" dirty="0"/>
          </a:p>
        </p:txBody>
      </p:sp>
      <p:pic>
        <p:nvPicPr>
          <p:cNvPr id="11" name="Obrázek 5">
            <a:extLst>
              <a:ext uri="{FF2B5EF4-FFF2-40B4-BE49-F238E27FC236}">
                <a16:creationId xmlns:a16="http://schemas.microsoft.com/office/drawing/2014/main" id="{BE997D9B-3852-4CEC-9F7D-1EA30A7D2064}"/>
              </a:ext>
            </a:extLst>
          </p:cNvPr>
          <p:cNvPicPr>
            <a:picLocks noChangeAspect="1"/>
          </p:cNvPicPr>
          <p:nvPr/>
        </p:nvPicPr>
        <p:blipFill rotWithShape="1">
          <a:blip r:embed="rId2"/>
          <a:srcRect l="16357" t="42000" r="4357" b="20477"/>
          <a:stretch/>
        </p:blipFill>
        <p:spPr>
          <a:xfrm>
            <a:off x="5246914" y="4897534"/>
            <a:ext cx="7364186" cy="1960466"/>
          </a:xfrm>
          <a:prstGeom prst="rect">
            <a:avLst/>
          </a:prstGeom>
        </p:spPr>
      </p:pic>
    </p:spTree>
    <p:extLst>
      <p:ext uri="{BB962C8B-B14F-4D97-AF65-F5344CB8AC3E}">
        <p14:creationId xmlns:p14="http://schemas.microsoft.com/office/powerpoint/2010/main" val="63185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B1038B06-4322-464E-AEED-8E46B386B2DE}"/>
              </a:ext>
            </a:extLst>
          </p:cNvPr>
          <p:cNvSpPr>
            <a:spLocks noGrp="1"/>
          </p:cNvSpPr>
          <p:nvPr>
            <p:ph idx="1"/>
          </p:nvPr>
        </p:nvSpPr>
        <p:spPr/>
        <p:txBody>
          <a:bodyPr/>
          <a:lstStyle/>
          <a:p>
            <a:pPr marL="0" indent="0">
              <a:buNone/>
            </a:pPr>
            <a:r>
              <a:rPr lang="en-GB" sz="3200" b="1" dirty="0"/>
              <a:t>3. </a:t>
            </a:r>
            <a:r>
              <a:rPr lang="en-GB" dirty="0"/>
              <a:t>In Column 3 (Company A Rating), examine a particular company within the industry.</a:t>
            </a:r>
          </a:p>
          <a:p>
            <a:r>
              <a:rPr lang="en-GB" dirty="0"/>
              <a:t>for example, Company A. Assign a rating to each factor from 5 (Outstanding) to 1 (Poor) based on Company A’s current response to that particular factor. Each rating is a judgment regarding how well that company is specifically dealing with each key success factor.</a:t>
            </a:r>
          </a:p>
          <a:p>
            <a:endParaRPr lang="en-GB" dirty="0"/>
          </a:p>
        </p:txBody>
      </p:sp>
      <p:pic>
        <p:nvPicPr>
          <p:cNvPr id="13" name="Obrázek 5">
            <a:extLst>
              <a:ext uri="{FF2B5EF4-FFF2-40B4-BE49-F238E27FC236}">
                <a16:creationId xmlns:a16="http://schemas.microsoft.com/office/drawing/2014/main" id="{6F46C820-9B5E-4F2C-85C7-963CC07C0E2D}"/>
              </a:ext>
            </a:extLst>
          </p:cNvPr>
          <p:cNvPicPr>
            <a:picLocks noChangeAspect="1"/>
          </p:cNvPicPr>
          <p:nvPr/>
        </p:nvPicPr>
        <p:blipFill rotWithShape="1">
          <a:blip r:embed="rId2"/>
          <a:srcRect l="16357" t="42000" r="4357" b="20477"/>
          <a:stretch/>
        </p:blipFill>
        <p:spPr>
          <a:xfrm>
            <a:off x="2661758" y="4557016"/>
            <a:ext cx="7364186" cy="1960466"/>
          </a:xfrm>
          <a:prstGeom prst="rect">
            <a:avLst/>
          </a:prstGeom>
        </p:spPr>
      </p:pic>
    </p:spTree>
    <p:extLst>
      <p:ext uri="{BB962C8B-B14F-4D97-AF65-F5344CB8AC3E}">
        <p14:creationId xmlns:p14="http://schemas.microsoft.com/office/powerpoint/2010/main" val="62957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7D76946B-A0A7-4923-ABCE-11B7536452D4}"/>
              </a:ext>
            </a:extLst>
          </p:cNvPr>
          <p:cNvSpPr>
            <a:spLocks noGrp="1"/>
          </p:cNvSpPr>
          <p:nvPr>
            <p:ph idx="1"/>
          </p:nvPr>
        </p:nvSpPr>
        <p:spPr/>
        <p:txBody>
          <a:bodyPr>
            <a:normAutofit fontScale="92500" lnSpcReduction="20000"/>
          </a:bodyPr>
          <a:lstStyle/>
          <a:p>
            <a:endParaRPr lang="en-GB" dirty="0"/>
          </a:p>
          <a:p>
            <a:pPr marL="0" indent="0">
              <a:buNone/>
            </a:pPr>
            <a:r>
              <a:rPr lang="en-GB" sz="3500" b="1" dirty="0"/>
              <a:t>4. </a:t>
            </a:r>
            <a:r>
              <a:rPr lang="en-GB" dirty="0"/>
              <a:t>In Column 4 (Company A Weighted Score), multiply the weight in Column 2 for each factor by its rating in Column 3 to obtain that factor’s weighted score for Company A.</a:t>
            </a:r>
          </a:p>
          <a:p>
            <a:pPr marL="0" indent="0">
              <a:buNone/>
            </a:pPr>
            <a:r>
              <a:rPr lang="en-GB" sz="3000" b="1" dirty="0"/>
              <a:t>5. </a:t>
            </a:r>
            <a:r>
              <a:rPr lang="en-GB" dirty="0"/>
              <a:t>In Column 5 (Company B Rating), examine a second company within the industry – in this case, Company B. </a:t>
            </a:r>
          </a:p>
          <a:p>
            <a:r>
              <a:rPr lang="en-GB" dirty="0"/>
              <a:t>Assign a rating to each key success factor from 5.0 (Outstanding) to 1.0 (Poor), based on Company B’s current response to each particular factor.</a:t>
            </a:r>
          </a:p>
          <a:p>
            <a:pPr marL="0" indent="0">
              <a:buNone/>
            </a:pPr>
            <a:r>
              <a:rPr lang="en-GB" sz="3500" b="1" dirty="0"/>
              <a:t>6. </a:t>
            </a:r>
            <a:r>
              <a:rPr lang="en-GB" dirty="0"/>
              <a:t>In Column 6 (Company B Weighted Score), multiply the weight in Column 2 for each factor times its rating in Column 5.</a:t>
            </a:r>
          </a:p>
          <a:p>
            <a:pPr marL="0" indent="0">
              <a:buNone/>
            </a:pPr>
            <a:r>
              <a:rPr lang="en-GB" sz="3000" b="1" dirty="0"/>
              <a:t>7. </a:t>
            </a:r>
            <a:r>
              <a:rPr lang="en-GB" dirty="0"/>
              <a:t>The total weighted score indicates how well each company is responding to current and expected key success factors in the industry’s environment.</a:t>
            </a:r>
          </a:p>
        </p:txBody>
      </p:sp>
      <p:sp>
        <p:nvSpPr>
          <p:cNvPr id="11" name="TextBox 10">
            <a:extLst>
              <a:ext uri="{FF2B5EF4-FFF2-40B4-BE49-F238E27FC236}">
                <a16:creationId xmlns:a16="http://schemas.microsoft.com/office/drawing/2014/main" id="{3560A0F5-E856-4932-8157-39F2C491483A}"/>
              </a:ext>
            </a:extLst>
          </p:cNvPr>
          <p:cNvSpPr txBox="1"/>
          <p:nvPr/>
        </p:nvSpPr>
        <p:spPr>
          <a:xfrm>
            <a:off x="626850" y="6400800"/>
            <a:ext cx="10692791" cy="369332"/>
          </a:xfrm>
          <a:prstGeom prst="rect">
            <a:avLst/>
          </a:prstGeom>
          <a:noFill/>
        </p:spPr>
        <p:txBody>
          <a:bodyPr wrap="square" rtlCol="0">
            <a:spAutoFit/>
          </a:bodyPr>
          <a:lstStyle/>
          <a:p>
            <a:r>
              <a:rPr lang="en-GB" dirty="0" err="1"/>
              <a:t>Presutti</a:t>
            </a:r>
            <a:r>
              <a:rPr lang="en-GB" dirty="0"/>
              <a:t>, W. D. &amp; Mawhinney, J. (2013). Understanding the dynamics of the value chain. Business Expert Press</a:t>
            </a:r>
          </a:p>
        </p:txBody>
      </p:sp>
    </p:spTree>
    <p:extLst>
      <p:ext uri="{BB962C8B-B14F-4D97-AF65-F5344CB8AC3E}">
        <p14:creationId xmlns:p14="http://schemas.microsoft.com/office/powerpoint/2010/main" val="83951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0314A-067F-41A5-A234-682ABCF18DD5}"/>
              </a:ext>
            </a:extLst>
          </p:cNvPr>
          <p:cNvSpPr>
            <a:spLocks noGrp="1"/>
          </p:cNvSpPr>
          <p:nvPr>
            <p:ph type="title"/>
          </p:nvPr>
        </p:nvSpPr>
        <p:spPr>
          <a:xfrm>
            <a:off x="1011936" y="582835"/>
            <a:ext cx="10168128" cy="1179576"/>
          </a:xfrm>
        </p:spPr>
        <p:txBody>
          <a:bodyPr>
            <a:normAutofit/>
          </a:bodyPr>
          <a:lstStyle/>
          <a:p>
            <a:r>
              <a:rPr lang="en-GB" sz="5400" dirty="0"/>
              <a:t>Synthesis of External Factors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7D76946B-A0A7-4923-ABCE-11B7536452D4}"/>
              </a:ext>
            </a:extLst>
          </p:cNvPr>
          <p:cNvSpPr>
            <a:spLocks noGrp="1"/>
          </p:cNvSpPr>
          <p:nvPr>
            <p:ph idx="1"/>
          </p:nvPr>
        </p:nvSpPr>
        <p:spPr/>
        <p:txBody>
          <a:bodyPr>
            <a:normAutofit/>
          </a:bodyPr>
          <a:lstStyle/>
          <a:p>
            <a:r>
              <a:rPr lang="en-GB" dirty="0"/>
              <a:t>Using an EFAS (External Factors Analysis Summary) Table is one way to organize the external factors into the generally accepted categories of opportunities and threats as well as to </a:t>
            </a:r>
            <a:r>
              <a:rPr lang="en-GB" dirty="0" err="1"/>
              <a:t>analyze</a:t>
            </a:r>
            <a:r>
              <a:rPr lang="en-GB" dirty="0"/>
              <a:t> how well a particular company’s management (rating) is responding to these specific factors in light of the perceived importance (weight) of these factors to the company.</a:t>
            </a:r>
          </a:p>
          <a:p>
            <a:endParaRPr lang="en-GB" dirty="0"/>
          </a:p>
        </p:txBody>
      </p:sp>
      <p:pic>
        <p:nvPicPr>
          <p:cNvPr id="11" name="Obrázek 5">
            <a:extLst>
              <a:ext uri="{FF2B5EF4-FFF2-40B4-BE49-F238E27FC236}">
                <a16:creationId xmlns:a16="http://schemas.microsoft.com/office/drawing/2014/main" id="{339E5537-45A6-4A53-8BEF-D9DE54A69ADE}"/>
              </a:ext>
            </a:extLst>
          </p:cNvPr>
          <p:cNvPicPr>
            <a:picLocks noChangeAspect="1"/>
          </p:cNvPicPr>
          <p:nvPr/>
        </p:nvPicPr>
        <p:blipFill rotWithShape="1">
          <a:blip r:embed="rId2"/>
          <a:srcRect l="21071" t="17238" r="12929" b="23524"/>
          <a:stretch/>
        </p:blipFill>
        <p:spPr>
          <a:xfrm>
            <a:off x="4681293" y="3720274"/>
            <a:ext cx="6498771" cy="3281035"/>
          </a:xfrm>
          <a:prstGeom prst="rect">
            <a:avLst/>
          </a:prstGeom>
        </p:spPr>
      </p:pic>
    </p:spTree>
    <p:extLst>
      <p:ext uri="{BB962C8B-B14F-4D97-AF65-F5344CB8AC3E}">
        <p14:creationId xmlns:p14="http://schemas.microsoft.com/office/powerpoint/2010/main" val="192198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TotalTime>
  <Words>2279</Words>
  <Application>Microsoft Office PowerPoint</Application>
  <PresentationFormat>Widescreen</PresentationFormat>
  <Paragraphs>147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Analytical Methods of Business Environment 3 Synthesis of External and Internal Factors of Business Environment </vt:lpstr>
      <vt:lpstr>Learning objectives</vt:lpstr>
      <vt:lpstr>Introduction</vt:lpstr>
      <vt:lpstr>Synthesis of External Factors </vt:lpstr>
      <vt:lpstr>Synthesis of External Factors </vt:lpstr>
      <vt:lpstr>Synthesis of External Factors </vt:lpstr>
      <vt:lpstr>Synthesis of External Factors </vt:lpstr>
      <vt:lpstr>Synthesis of External Factors </vt:lpstr>
      <vt:lpstr>Synthesis of External Factors </vt:lpstr>
      <vt:lpstr>Synthesis of Internal Factors </vt:lpstr>
      <vt:lpstr>Synthesis of Internal Factors </vt:lpstr>
      <vt:lpstr>VRIO analysis</vt:lpstr>
      <vt:lpstr>Generating Strategic Factors Analysis Summary - SFAS Matrix</vt:lpstr>
      <vt:lpstr>Generating a Strategic Factors Analysis Summary - SFAS Matrix</vt:lpstr>
      <vt:lpstr>Generating a Strategic Factors Analysis Summary SFAS Matrix – the steps to create</vt:lpstr>
      <vt:lpstr>Summary of SFAS Matrix</vt:lpstr>
      <vt:lpstr>Generating SFAS matrix</vt:lpstr>
      <vt:lpstr>SWOT Analysis</vt:lpstr>
      <vt:lpstr>TOWS Analysis</vt:lpstr>
      <vt:lpstr>TOWS Analysis</vt:lpstr>
      <vt:lpstr>TOWS Analysis</vt:lpstr>
      <vt:lpstr>TOWS Analysis</vt:lpstr>
      <vt:lpstr>TOWS Analysis – Case study</vt:lpstr>
      <vt:lpstr>TOWS Analysis - Case study</vt:lpstr>
      <vt:lpstr>Using the TOWS Matrix to identify a propitious niche</vt:lpstr>
      <vt:lpstr>Using the TOWS Matrix to identify a propitious niche</vt:lpstr>
      <vt:lpstr>SPACE matrix</vt:lpstr>
      <vt:lpstr>SPACE matrix</vt:lpstr>
      <vt:lpstr>SPACE matrix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Interní podnikatelské prostředí</dc:title>
  <dc:creator>Lucie Reczková</dc:creator>
  <cp:lastModifiedBy>Lucie Reczkova (Researcher)</cp:lastModifiedBy>
  <cp:revision>392</cp:revision>
  <dcterms:created xsi:type="dcterms:W3CDTF">2022-03-12T14:19:04Z</dcterms:created>
  <dcterms:modified xsi:type="dcterms:W3CDTF">2022-04-25T08:04:40Z</dcterms:modified>
</cp:coreProperties>
</file>