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265" r:id="rId4"/>
    <p:sldId id="266" r:id="rId5"/>
    <p:sldId id="267" r:id="rId6"/>
    <p:sldId id="268" r:id="rId7"/>
    <p:sldId id="280" r:id="rId8"/>
    <p:sldId id="269" r:id="rId9"/>
    <p:sldId id="281" r:id="rId10"/>
    <p:sldId id="270" r:id="rId11"/>
    <p:sldId id="271" r:id="rId12"/>
    <p:sldId id="272" r:id="rId13"/>
    <p:sldId id="273" r:id="rId14"/>
    <p:sldId id="274" r:id="rId15"/>
    <p:sldId id="259" r:id="rId16"/>
    <p:sldId id="276" r:id="rId17"/>
    <p:sldId id="277" r:id="rId18"/>
    <p:sldId id="282" r:id="rId19"/>
    <p:sldId id="284" r:id="rId20"/>
    <p:sldId id="285" r:id="rId21"/>
    <p:sldId id="286" r:id="rId22"/>
    <p:sldId id="288" r:id="rId23"/>
    <p:sldId id="289" r:id="rId24"/>
    <p:sldId id="290" r:id="rId25"/>
    <p:sldId id="291" r:id="rId26"/>
    <p:sldId id="292" r:id="rId27"/>
    <p:sldId id="293" r:id="rId28"/>
    <p:sldId id="295" r:id="rId29"/>
    <p:sldId id="296" r:id="rId30"/>
    <p:sldId id="297" r:id="rId31"/>
    <p:sldId id="298" r:id="rId32"/>
    <p:sldId id="299" r:id="rId33"/>
    <p:sldId id="263"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680"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09.12.2020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920354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559278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6747221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http://www.crmportal.cz/redakcni/10-faktoru-pro-vyber-crm</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7392158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9113852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http://www.crmportal.cz/redakcni/strategie-zavadeni-crm</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4810336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http://www.crmportal.cz/redakcni/strategie-zavadeni-crm</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131808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http://www.crmportal.cz/redakcni/strategie-zavadeni-crm</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156996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a:t>
            </a:r>
            <a:r>
              <a:rPr lang="cs-CZ" baseline="0" dirty="0" smtClean="0"/>
              <a:t> </a:t>
            </a:r>
            <a:r>
              <a:rPr lang="cs-CZ" dirty="0" smtClean="0"/>
              <a:t>http://www.crm-practice.cz/articles/3552/</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5782796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http://www.crmportal.cz/redakcni/strategie-zavadeni-crm</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3070922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5561239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http://www.crmportal.cz/redakcni/strategie-zavadeni-crm</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4313514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40532097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7774695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7508962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7632091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10848542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8163197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8331866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9029906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729818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675926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160267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a:t>
            </a:r>
            <a:r>
              <a:rPr lang="cs-CZ" dirty="0" smtClean="0">
                <a:latin typeface="Arial" panose="020B0604020202020204" pitchFamily="34" charset="0"/>
              </a:rPr>
              <a:t>http://www.businessvize.cz/informacni-systemy/k-cemu-jsou-podnikove-informacni-systemy</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7651026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smtClean="0"/>
              <a:t>Zdroj: </a:t>
            </a:r>
            <a:r>
              <a:rPr lang="cs-CZ" dirty="0" smtClean="0">
                <a:latin typeface="Arial" panose="020B0604020202020204" pitchFamily="34" charset="0"/>
              </a:rPr>
              <a:t>http://www.businessvize.cz/informacni-systemy/k-cemu-jsou-podnikove-informacni-systemy</a:t>
            </a: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1209092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9193137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611190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16835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rmportal.cz/redakcni/10-faktoru-pro-vyber-cr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rmportal.cz/redakcni/10-faktoru-pro-vyber-cr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rmportal.cz/redakcni/strategie-zavadeni-cr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rmportal.cz/redakcni/strategie-zavadeni-cr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rmportal.cz/redakcni/strategie-zavadeni-cr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rmportal.cz/redakcni/strategie-zavadeni-cr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crmportal.cz/redakcni/strategie-zavadeni-crm"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businessvize.cz/informacni-systemy/k-cemu-jsou-podnikove-informacni-systemy"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businessvize.cz/informacni-systemy/k-cemu-jsou-podnikove-informacni-systemy"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Řízení vztahů se zákazníky</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Rozvíjíme vztahy.</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Michal Stoklasa,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Mezinárodní </a:t>
            </a:r>
            <a:r>
              <a:rPr lang="cs-CZ" altLang="cs-CZ" sz="900" dirty="0" smtClean="0">
                <a:solidFill>
                  <a:srgbClr val="307871"/>
                </a:solidFill>
                <a:latin typeface="Times New Roman" panose="02020603050405020304" pitchFamily="18" charset="0"/>
                <a:cs typeface="Times New Roman" panose="02020603050405020304" pitchFamily="18" charset="0"/>
              </a:rPr>
              <a:t>marketing</a:t>
            </a: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rPr>
              <a:t>CRM</a:t>
            </a:r>
            <a:r>
              <a:rPr lang="cs-CZ" sz="2000" dirty="0">
                <a:solidFill>
                  <a:srgbClr val="002060"/>
                </a:solidFill>
              </a:rPr>
              <a:t> (</a:t>
            </a:r>
            <a:r>
              <a:rPr lang="cs-CZ" sz="2000" dirty="0" err="1">
                <a:solidFill>
                  <a:srgbClr val="002060"/>
                </a:solidFill>
              </a:rPr>
              <a:t>Customer</a:t>
            </a:r>
            <a:r>
              <a:rPr lang="cs-CZ" sz="2000" dirty="0">
                <a:solidFill>
                  <a:srgbClr val="002060"/>
                </a:solidFill>
              </a:rPr>
              <a:t> </a:t>
            </a:r>
            <a:r>
              <a:rPr lang="cs-CZ" sz="2000" dirty="0" err="1">
                <a:solidFill>
                  <a:srgbClr val="002060"/>
                </a:solidFill>
              </a:rPr>
              <a:t>Relationship</a:t>
            </a:r>
            <a:r>
              <a:rPr lang="cs-CZ" sz="2000" dirty="0">
                <a:solidFill>
                  <a:srgbClr val="002060"/>
                </a:solidFill>
              </a:rPr>
              <a:t> Management) je  správa /řízení vztahů se zákazníky</a:t>
            </a:r>
          </a:p>
          <a:p>
            <a:endParaRPr lang="cs-CZ" sz="2000" dirty="0">
              <a:solidFill>
                <a:srgbClr val="002060"/>
              </a:solidFill>
            </a:endParaRPr>
          </a:p>
          <a:p>
            <a:r>
              <a:rPr lang="cs-CZ" sz="2000" b="1" dirty="0">
                <a:solidFill>
                  <a:srgbClr val="002060"/>
                </a:solidFill>
              </a:rPr>
              <a:t>CRM </a:t>
            </a:r>
            <a:r>
              <a:rPr lang="cs-CZ" sz="2000" dirty="0">
                <a:solidFill>
                  <a:srgbClr val="002060"/>
                </a:solidFill>
              </a:rPr>
              <a:t>zkráceně znamená interakci (</a:t>
            </a:r>
            <a:r>
              <a:rPr lang="cs-CZ" sz="2000" dirty="0" err="1">
                <a:solidFill>
                  <a:srgbClr val="002060"/>
                </a:solidFill>
              </a:rPr>
              <a:t>one</a:t>
            </a:r>
            <a:r>
              <a:rPr lang="cs-CZ" sz="2000" dirty="0">
                <a:solidFill>
                  <a:srgbClr val="002060"/>
                </a:solidFill>
              </a:rPr>
              <a:t>-to-</a:t>
            </a:r>
            <a:r>
              <a:rPr lang="cs-CZ" sz="2000" dirty="0" err="1">
                <a:solidFill>
                  <a:srgbClr val="002060"/>
                </a:solidFill>
              </a:rPr>
              <a:t>one</a:t>
            </a:r>
            <a:r>
              <a:rPr lang="cs-CZ" sz="2000" dirty="0">
                <a:solidFill>
                  <a:srgbClr val="002060"/>
                </a:solidFill>
              </a:rPr>
              <a:t> marketing) se zákazníkem </a:t>
            </a:r>
          </a:p>
          <a:p>
            <a:endParaRPr lang="cs-CZ" sz="2000" dirty="0">
              <a:solidFill>
                <a:srgbClr val="002060"/>
              </a:solidFill>
            </a:endParaRPr>
          </a:p>
          <a:p>
            <a:r>
              <a:rPr lang="cs-CZ" sz="2000" b="1" dirty="0">
                <a:solidFill>
                  <a:srgbClr val="002060"/>
                </a:solidFill>
              </a:rPr>
              <a:t>CRM</a:t>
            </a:r>
            <a:r>
              <a:rPr lang="cs-CZ" sz="2000" dirty="0">
                <a:solidFill>
                  <a:srgbClr val="002060"/>
                </a:solidFill>
              </a:rPr>
              <a:t> je aktivní řízení vztahů s jednotlivými zákazníky ve všech kontaktních bodech, s účelem navázání oboustranně výhodného vztahu</a:t>
            </a:r>
          </a:p>
        </p:txBody>
      </p:sp>
      <p:sp>
        <p:nvSpPr>
          <p:cNvPr id="6" name="Nadpis 5"/>
          <p:cNvSpPr>
            <a:spLocks noGrp="1"/>
          </p:cNvSpPr>
          <p:nvPr>
            <p:ph type="title"/>
          </p:nvPr>
        </p:nvSpPr>
        <p:spPr>
          <a:xfrm>
            <a:off x="107504" y="195486"/>
            <a:ext cx="8136904" cy="507703"/>
          </a:xfrm>
        </p:spPr>
        <p:txBody>
          <a:bodyPr/>
          <a:lstStyle/>
          <a:p>
            <a:r>
              <a:rPr lang="cs-CZ" dirty="0" smtClean="0"/>
              <a:t>1 Vymezení CRM</a:t>
            </a:r>
            <a:endParaRPr lang="cs-CZ" dirty="0"/>
          </a:p>
        </p:txBody>
      </p:sp>
    </p:spTree>
    <p:extLst>
      <p:ext uri="{BB962C8B-B14F-4D97-AF65-F5344CB8AC3E}">
        <p14:creationId xmlns:p14="http://schemas.microsoft.com/office/powerpoint/2010/main" val="1661886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rPr>
              <a:t>Řízení vztahů se zákazníky je totiž strategie, která se orientuje na vybudování a podporu dlouhotrvajících vztahů se </a:t>
            </a:r>
            <a:r>
              <a:rPr lang="cs-CZ" sz="2000" b="1" dirty="0" err="1">
                <a:solidFill>
                  <a:srgbClr val="002060"/>
                </a:solidFill>
              </a:rPr>
              <a:t>zákazníky.Není</a:t>
            </a:r>
            <a:r>
              <a:rPr lang="cs-CZ" sz="2000" b="1" dirty="0">
                <a:solidFill>
                  <a:srgbClr val="002060"/>
                </a:solidFill>
              </a:rPr>
              <a:t> to tedy jen technologie, ale změna filosofie společnosti tak, aby důraz byl kladen na zákazníka. Na nedodržování této strategie havaruje většina implementací CRM. </a:t>
            </a:r>
          </a:p>
        </p:txBody>
      </p:sp>
      <p:sp>
        <p:nvSpPr>
          <p:cNvPr id="6" name="Nadpis 5"/>
          <p:cNvSpPr>
            <a:spLocks noGrp="1"/>
          </p:cNvSpPr>
          <p:nvPr>
            <p:ph type="title"/>
          </p:nvPr>
        </p:nvSpPr>
        <p:spPr>
          <a:xfrm>
            <a:off x="179512" y="195486"/>
            <a:ext cx="4608512" cy="507703"/>
          </a:xfrm>
        </p:spPr>
        <p:txBody>
          <a:bodyPr/>
          <a:lstStyle/>
          <a:p>
            <a:r>
              <a:rPr lang="cs-CZ" dirty="0" smtClean="0"/>
              <a:t>CRM jako strategie</a:t>
            </a:r>
            <a:endParaRPr lang="cs-CZ" dirty="0"/>
          </a:p>
        </p:txBody>
      </p:sp>
    </p:spTree>
    <p:extLst>
      <p:ext uri="{BB962C8B-B14F-4D97-AF65-F5344CB8AC3E}">
        <p14:creationId xmlns:p14="http://schemas.microsoft.com/office/powerpoint/2010/main" val="516602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spokojený zákazník neuvažuje o odchodu ke konkurenci</a:t>
            </a:r>
          </a:p>
          <a:p>
            <a:r>
              <a:rPr lang="cs-CZ" sz="2000" dirty="0">
                <a:solidFill>
                  <a:srgbClr val="002060"/>
                </a:solidFill>
              </a:rPr>
              <a:t>vývoj produktů lze nadefinovat podle aktuálních potřeb zákazníků</a:t>
            </a:r>
          </a:p>
          <a:p>
            <a:r>
              <a:rPr lang="cs-CZ" sz="2000" dirty="0">
                <a:solidFill>
                  <a:srgbClr val="002060"/>
                </a:solidFill>
              </a:rPr>
              <a:t>rychlý nárůst kvality produktů a služeb</a:t>
            </a:r>
          </a:p>
          <a:p>
            <a:r>
              <a:rPr lang="cs-CZ" sz="2000" dirty="0">
                <a:solidFill>
                  <a:srgbClr val="002060"/>
                </a:solidFill>
              </a:rPr>
              <a:t>schopnost lépe prodat produkty</a:t>
            </a:r>
          </a:p>
          <a:p>
            <a:r>
              <a:rPr lang="cs-CZ" sz="2000" dirty="0">
                <a:solidFill>
                  <a:srgbClr val="002060"/>
                </a:solidFill>
              </a:rPr>
              <a:t>optimalizace nákladů na komunikaci se zákazníky</a:t>
            </a:r>
          </a:p>
          <a:p>
            <a:r>
              <a:rPr lang="cs-CZ" sz="2000" dirty="0">
                <a:solidFill>
                  <a:srgbClr val="002060"/>
                </a:solidFill>
              </a:rPr>
              <a:t>správná volba marketingových nástrojů (komunikačních)</a:t>
            </a:r>
          </a:p>
          <a:p>
            <a:r>
              <a:rPr lang="cs-CZ" sz="2000" dirty="0">
                <a:solidFill>
                  <a:srgbClr val="002060"/>
                </a:solidFill>
              </a:rPr>
              <a:t>bezproblémový průběh obchodních procesů</a:t>
            </a:r>
          </a:p>
          <a:p>
            <a:r>
              <a:rPr lang="cs-CZ" sz="2000" dirty="0">
                <a:solidFill>
                  <a:srgbClr val="002060"/>
                </a:solidFill>
              </a:rPr>
              <a:t>větší množství individuálních kontaktů se zákazníky</a:t>
            </a:r>
          </a:p>
          <a:p>
            <a:endParaRPr lang="cs-CZ" sz="2000" dirty="0">
              <a:solidFill>
                <a:srgbClr val="002060"/>
              </a:solidFill>
            </a:endParaRPr>
          </a:p>
          <a:p>
            <a:endParaRPr lang="cs-CZ" sz="2000" dirty="0">
              <a:solidFill>
                <a:srgbClr val="002060"/>
              </a:solidFill>
            </a:endParaRPr>
          </a:p>
          <a:p>
            <a:endParaRPr lang="cs-CZ" sz="2000" dirty="0">
              <a:solidFill>
                <a:srgbClr val="002060"/>
              </a:solidFill>
            </a:endParaRPr>
          </a:p>
          <a:p>
            <a:endParaRPr lang="cs-CZ" sz="2000" dirty="0">
              <a:solidFill>
                <a:srgbClr val="002060"/>
              </a:solidFill>
            </a:endParaRPr>
          </a:p>
        </p:txBody>
      </p:sp>
      <p:sp>
        <p:nvSpPr>
          <p:cNvPr id="6" name="Nadpis 5"/>
          <p:cNvSpPr>
            <a:spLocks noGrp="1"/>
          </p:cNvSpPr>
          <p:nvPr>
            <p:ph type="title"/>
          </p:nvPr>
        </p:nvSpPr>
        <p:spPr>
          <a:xfrm>
            <a:off x="179512" y="195486"/>
            <a:ext cx="4536504" cy="507703"/>
          </a:xfrm>
        </p:spPr>
        <p:txBody>
          <a:bodyPr/>
          <a:lstStyle/>
          <a:p>
            <a:r>
              <a:rPr lang="cs-CZ" dirty="0"/>
              <a:t>Výhody </a:t>
            </a:r>
            <a:r>
              <a:rPr lang="cs-CZ" dirty="0" smtClean="0"/>
              <a:t>CRM 1</a:t>
            </a:r>
            <a:endParaRPr lang="cs-CZ" dirty="0"/>
          </a:p>
        </p:txBody>
      </p:sp>
    </p:spTree>
    <p:extLst>
      <p:ext uri="{BB962C8B-B14F-4D97-AF65-F5344CB8AC3E}">
        <p14:creationId xmlns:p14="http://schemas.microsoft.com/office/powerpoint/2010/main" val="2938977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1800" dirty="0">
                <a:solidFill>
                  <a:srgbClr val="002060"/>
                </a:solidFill>
              </a:rPr>
              <a:t>více času na zákazníka</a:t>
            </a:r>
          </a:p>
          <a:p>
            <a:r>
              <a:rPr lang="cs-CZ" sz="1800" dirty="0">
                <a:solidFill>
                  <a:srgbClr val="002060"/>
                </a:solidFill>
              </a:rPr>
              <a:t>odlišení se od konkurence</a:t>
            </a:r>
          </a:p>
          <a:p>
            <a:r>
              <a:rPr lang="cs-CZ" sz="1800" dirty="0">
                <a:solidFill>
                  <a:srgbClr val="002060"/>
                </a:solidFill>
              </a:rPr>
              <a:t>posílení image</a:t>
            </a:r>
          </a:p>
          <a:p>
            <a:r>
              <a:rPr lang="cs-CZ" sz="1800" dirty="0">
                <a:solidFill>
                  <a:srgbClr val="002060"/>
                </a:solidFill>
              </a:rPr>
              <a:t>přístup k informacím v reálném čase</a:t>
            </a:r>
          </a:p>
          <a:p>
            <a:r>
              <a:rPr lang="cs-CZ" sz="1800" dirty="0">
                <a:solidFill>
                  <a:srgbClr val="002060"/>
                </a:solidFill>
              </a:rPr>
              <a:t>spolehlivé a rychlé předpovědi</a:t>
            </a:r>
          </a:p>
          <a:p>
            <a:r>
              <a:rPr lang="cs-CZ" sz="1800" dirty="0">
                <a:solidFill>
                  <a:srgbClr val="002060"/>
                </a:solidFill>
              </a:rPr>
              <a:t>komunikace mezi marketingem, odbytem a službami</a:t>
            </a:r>
          </a:p>
          <a:p>
            <a:r>
              <a:rPr lang="cs-CZ" sz="1800" dirty="0">
                <a:solidFill>
                  <a:srgbClr val="002060"/>
                </a:solidFill>
              </a:rPr>
              <a:t>nárůst efektivity týmové spolupráce</a:t>
            </a:r>
          </a:p>
          <a:p>
            <a:r>
              <a:rPr lang="cs-CZ" sz="1800" dirty="0">
                <a:solidFill>
                  <a:srgbClr val="002060"/>
                </a:solidFill>
              </a:rPr>
              <a:t>růst motivace pracovníků, …</a:t>
            </a:r>
          </a:p>
        </p:txBody>
      </p:sp>
      <p:sp>
        <p:nvSpPr>
          <p:cNvPr id="6" name="Nadpis 5"/>
          <p:cNvSpPr>
            <a:spLocks noGrp="1"/>
          </p:cNvSpPr>
          <p:nvPr>
            <p:ph type="title"/>
          </p:nvPr>
        </p:nvSpPr>
        <p:spPr>
          <a:xfrm>
            <a:off x="179512" y="195486"/>
            <a:ext cx="5256584" cy="507703"/>
          </a:xfrm>
        </p:spPr>
        <p:txBody>
          <a:bodyPr/>
          <a:lstStyle/>
          <a:p>
            <a:r>
              <a:rPr lang="cs-CZ" dirty="0" smtClean="0"/>
              <a:t>Výhody CRM 2</a:t>
            </a:r>
            <a:endParaRPr lang="cs-CZ" dirty="0"/>
          </a:p>
        </p:txBody>
      </p:sp>
    </p:spTree>
    <p:extLst>
      <p:ext uri="{BB962C8B-B14F-4D97-AF65-F5344CB8AC3E}">
        <p14:creationId xmlns:p14="http://schemas.microsoft.com/office/powerpoint/2010/main" val="2863283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pPr marL="514350" indent="-514350">
              <a:buNone/>
              <a:defRPr/>
            </a:pPr>
            <a:r>
              <a:rPr lang="cs-CZ" sz="2000" b="1" dirty="0">
                <a:solidFill>
                  <a:srgbClr val="002060"/>
                </a:solidFill>
              </a:rPr>
              <a:t>A. analytické CRM</a:t>
            </a:r>
          </a:p>
          <a:p>
            <a:pPr marL="514350" indent="-514350">
              <a:buNone/>
              <a:defRPr/>
            </a:pPr>
            <a:endParaRPr lang="cs-CZ" sz="2000" dirty="0">
              <a:solidFill>
                <a:srgbClr val="002060"/>
              </a:solidFill>
            </a:endParaRPr>
          </a:p>
          <a:p>
            <a:pPr>
              <a:defRPr/>
            </a:pPr>
            <a:r>
              <a:rPr lang="cs-CZ" sz="2000" dirty="0">
                <a:solidFill>
                  <a:srgbClr val="002060"/>
                </a:solidFill>
              </a:rPr>
              <a:t>vyhodnocení klientských dat, modelování a predikce chování zákazníků </a:t>
            </a:r>
          </a:p>
          <a:p>
            <a:pPr>
              <a:defRPr/>
            </a:pPr>
            <a:endParaRPr lang="cs-CZ" sz="2000" dirty="0">
              <a:solidFill>
                <a:srgbClr val="002060"/>
              </a:solidFill>
            </a:endParaRPr>
          </a:p>
          <a:p>
            <a:pPr>
              <a:buNone/>
              <a:defRPr/>
            </a:pPr>
            <a:r>
              <a:rPr lang="cs-CZ" sz="2000" b="1" dirty="0">
                <a:solidFill>
                  <a:srgbClr val="002060"/>
                </a:solidFill>
              </a:rPr>
              <a:t>B. operativní CRM</a:t>
            </a:r>
            <a:endParaRPr lang="cs-CZ" sz="2000" dirty="0">
              <a:solidFill>
                <a:srgbClr val="002060"/>
              </a:solidFill>
            </a:endParaRPr>
          </a:p>
          <a:p>
            <a:pPr>
              <a:defRPr/>
            </a:pPr>
            <a:endParaRPr lang="cs-CZ" sz="2000" dirty="0">
              <a:solidFill>
                <a:srgbClr val="002060"/>
              </a:solidFill>
            </a:endParaRPr>
          </a:p>
          <a:p>
            <a:pPr>
              <a:defRPr/>
            </a:pPr>
            <a:r>
              <a:rPr lang="cs-CZ" sz="2000" dirty="0">
                <a:solidFill>
                  <a:srgbClr val="002060"/>
                </a:solidFill>
              </a:rPr>
              <a:t>podpora samotného kontaktu se zákazníky, automatizace zákaznických procesů </a:t>
            </a:r>
          </a:p>
        </p:txBody>
      </p:sp>
      <p:sp>
        <p:nvSpPr>
          <p:cNvPr id="6" name="Nadpis 5"/>
          <p:cNvSpPr>
            <a:spLocks noGrp="1"/>
          </p:cNvSpPr>
          <p:nvPr>
            <p:ph type="title"/>
          </p:nvPr>
        </p:nvSpPr>
        <p:spPr>
          <a:xfrm>
            <a:off x="179512" y="195486"/>
            <a:ext cx="3888432" cy="507703"/>
          </a:xfrm>
        </p:spPr>
        <p:txBody>
          <a:bodyPr/>
          <a:lstStyle/>
          <a:p>
            <a:r>
              <a:rPr lang="cs-CZ" dirty="0" smtClean="0"/>
              <a:t>Části CRM systému</a:t>
            </a:r>
            <a:endParaRPr lang="cs-CZ" dirty="0"/>
          </a:p>
        </p:txBody>
      </p:sp>
    </p:spTree>
    <p:extLst>
      <p:ext uri="{BB962C8B-B14F-4D97-AF65-F5344CB8AC3E}">
        <p14:creationId xmlns:p14="http://schemas.microsoft.com/office/powerpoint/2010/main" val="34612879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Systémy CRM - banka</a:t>
            </a:r>
            <a:endParaRPr lang="cs-CZ" dirty="0"/>
          </a:p>
        </p:txBody>
      </p:sp>
      <p:pic>
        <p:nvPicPr>
          <p:cNvPr id="1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843558"/>
            <a:ext cx="6161310" cy="3791861"/>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09929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Situace není růžová: „ Studie AMR uvádí, že 28 % CRM projektů se vůbec nedokončí a 33 % dokončených projektů představuje velký problém pro osvojení uživateli. Studie </a:t>
            </a:r>
            <a:r>
              <a:rPr lang="cs-CZ" sz="2000" dirty="0" err="1">
                <a:solidFill>
                  <a:srgbClr val="002060"/>
                </a:solidFill>
              </a:rPr>
              <a:t>Forrester</a:t>
            </a:r>
            <a:r>
              <a:rPr lang="cs-CZ" sz="2000" dirty="0">
                <a:solidFill>
                  <a:srgbClr val="002060"/>
                </a:solidFill>
              </a:rPr>
              <a:t> udává, že dvě třetiny respondentů jsou nespokojení se složitostí svého CRM a více než polovina respondentů je nespokojena s návratností investic (ROI) do CRM.“</a:t>
            </a:r>
          </a:p>
          <a:p>
            <a:r>
              <a:rPr lang="cs-CZ" sz="2000" dirty="0">
                <a:solidFill>
                  <a:srgbClr val="002060"/>
                </a:solidFill>
              </a:rPr>
              <a:t>„Praxe ukazuje, že obvykle uplyne minimálně 9 měsíců (spíše jeden rok) od vynaložení první koruny po uvedení systému do jeho plného a přínosného provozu.“</a:t>
            </a:r>
          </a:p>
        </p:txBody>
      </p:sp>
      <p:sp>
        <p:nvSpPr>
          <p:cNvPr id="6" name="Nadpis 5"/>
          <p:cNvSpPr>
            <a:spLocks noGrp="1"/>
          </p:cNvSpPr>
          <p:nvPr>
            <p:ph type="title"/>
          </p:nvPr>
        </p:nvSpPr>
        <p:spPr>
          <a:xfrm>
            <a:off x="179512" y="195486"/>
            <a:ext cx="4968552" cy="507703"/>
          </a:xfrm>
        </p:spPr>
        <p:txBody>
          <a:bodyPr/>
          <a:lstStyle/>
          <a:p>
            <a:r>
              <a:rPr lang="cs-CZ" dirty="0" smtClean="0"/>
              <a:t>CRM v ČR – </a:t>
            </a:r>
            <a:r>
              <a:rPr lang="cs-CZ" dirty="0" smtClean="0">
                <a:hlinkClick r:id="rId3"/>
              </a:rPr>
              <a:t>CRM portál</a:t>
            </a:r>
            <a:endParaRPr lang="cs-CZ" dirty="0"/>
          </a:p>
        </p:txBody>
      </p:sp>
    </p:spTree>
    <p:extLst>
      <p:ext uri="{BB962C8B-B14F-4D97-AF65-F5344CB8AC3E}">
        <p14:creationId xmlns:p14="http://schemas.microsoft.com/office/powerpoint/2010/main" val="1982086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71550"/>
            <a:ext cx="8280920" cy="3024336"/>
          </a:xfrm>
          <a:prstGeom prst="rect">
            <a:avLst/>
          </a:prstGeom>
        </p:spPr>
        <p:txBody>
          <a:bodyPr>
            <a:noAutofit/>
          </a:bodyPr>
          <a:lstStyle/>
          <a:p>
            <a:r>
              <a:rPr lang="cs-CZ" sz="2000" dirty="0">
                <a:solidFill>
                  <a:srgbClr val="002060"/>
                </a:solidFill>
              </a:rPr>
              <a:t>Dříve nebo později totiž všichni dospějí do stavu, kdy věci zkrátka neudrží v hlavě - zapomínáme, porušujeme naše sliby, ztrácíme důvěru u svých zákazníků, ztrácíme zákazníky samotné. </a:t>
            </a:r>
          </a:p>
          <a:p>
            <a:r>
              <a:rPr lang="cs-CZ" sz="2000" dirty="0">
                <a:solidFill>
                  <a:srgbClr val="002060"/>
                </a:solidFill>
              </a:rPr>
              <a:t>Excel! Uděláme si velkou tabulku, kam si píšeme zákazníky, zakázky, jejich stav, cenu, termín. Uděláme si sdílenou složku, kam si budeme dávat všechny soubory, smlouvy, dokumentaci. A máme také naše Outlooky nebo jiné poštovní klienty, kde si každý spravuje komunikaci s tím svým klientem.</a:t>
            </a:r>
          </a:p>
          <a:p>
            <a:r>
              <a:rPr lang="cs-CZ" sz="2000" dirty="0">
                <a:solidFill>
                  <a:srgbClr val="002060"/>
                </a:solidFill>
              </a:rPr>
              <a:t>Jednoho krásného dne se pohádáme s kolegou. Situace je vážná a on z firmy odchází. Co tak asi udělá? Smaže Vám ve zlosti data? Nebo si je jen potají zkopíruje, aby nikdo nic nezjistil? Nebo Vám je přepíše tak, že až za několik měsíců přijdete na to, že termíny jsou jinak, než jste je měli v Excelu? Nebo Vám se toto také nikdy nestane?</a:t>
            </a:r>
          </a:p>
        </p:txBody>
      </p:sp>
      <p:sp>
        <p:nvSpPr>
          <p:cNvPr id="6" name="Nadpis 5"/>
          <p:cNvSpPr>
            <a:spLocks noGrp="1"/>
          </p:cNvSpPr>
          <p:nvPr>
            <p:ph type="title"/>
          </p:nvPr>
        </p:nvSpPr>
        <p:spPr>
          <a:xfrm>
            <a:off x="179512" y="195486"/>
            <a:ext cx="6048672" cy="507703"/>
          </a:xfrm>
        </p:spPr>
        <p:txBody>
          <a:bodyPr/>
          <a:lstStyle/>
          <a:p>
            <a:r>
              <a:rPr lang="cs-CZ" dirty="0"/>
              <a:t>Vývoj k nutnosti pořídit </a:t>
            </a:r>
            <a:r>
              <a:rPr lang="cs-CZ" dirty="0" smtClean="0"/>
              <a:t>CRM - </a:t>
            </a:r>
            <a:r>
              <a:rPr lang="cs-CZ" dirty="0">
                <a:hlinkClick r:id="rId3"/>
              </a:rPr>
              <a:t>CRM portál</a:t>
            </a:r>
            <a:endParaRPr lang="cs-CZ" dirty="0"/>
          </a:p>
        </p:txBody>
      </p:sp>
    </p:spTree>
    <p:extLst>
      <p:ext uri="{BB962C8B-B14F-4D97-AF65-F5344CB8AC3E}">
        <p14:creationId xmlns:p14="http://schemas.microsoft.com/office/powerpoint/2010/main" val="4432065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12561"/>
            <a:ext cx="8280920" cy="3024336"/>
          </a:xfrm>
          <a:prstGeom prst="rect">
            <a:avLst/>
          </a:prstGeom>
        </p:spPr>
        <p:txBody>
          <a:bodyPr>
            <a:noAutofit/>
          </a:bodyPr>
          <a:lstStyle/>
          <a:p>
            <a:r>
              <a:rPr lang="cs-CZ" sz="1900" b="1" i="1" dirty="0">
                <a:solidFill>
                  <a:srgbClr val="002060"/>
                </a:solidFill>
              </a:rPr>
              <a:t>Změna pohledu na obchodní případ se zákazníkem</a:t>
            </a:r>
            <a:r>
              <a:rPr lang="cs-CZ" sz="1900" dirty="0">
                <a:solidFill>
                  <a:srgbClr val="002060"/>
                </a:solidFill>
              </a:rPr>
              <a:t>. To v praxi znamená přechod od vnímání krátkodobých cílů k vnímání dlouhodobých účinků. </a:t>
            </a:r>
          </a:p>
          <a:p>
            <a:r>
              <a:rPr lang="cs-CZ" sz="1900" b="1" i="1" dirty="0">
                <a:solidFill>
                  <a:srgbClr val="002060"/>
                </a:solidFill>
              </a:rPr>
              <a:t>Přechod od produktového vnímání marketingu k zákaznickému pojetí</a:t>
            </a:r>
            <a:r>
              <a:rPr lang="cs-CZ" sz="1900" dirty="0">
                <a:solidFill>
                  <a:srgbClr val="002060"/>
                </a:solidFill>
              </a:rPr>
              <a:t>. Rozhodující je, co požaduje zákazník, nikoliv nabízet předem připravený produkt.</a:t>
            </a:r>
          </a:p>
          <a:p>
            <a:r>
              <a:rPr lang="cs-CZ" sz="1900" dirty="0">
                <a:solidFill>
                  <a:srgbClr val="002060"/>
                </a:solidFill>
              </a:rPr>
              <a:t>Nutnou, ale nepostačující podmínkou je </a:t>
            </a:r>
            <a:r>
              <a:rPr lang="cs-CZ" sz="1900" b="1" i="1" dirty="0">
                <a:solidFill>
                  <a:srgbClr val="002060"/>
                </a:solidFill>
              </a:rPr>
              <a:t>změna myšlení </a:t>
            </a:r>
            <a:r>
              <a:rPr lang="cs-CZ" sz="1900" dirty="0">
                <a:solidFill>
                  <a:srgbClr val="002060"/>
                </a:solidFill>
              </a:rPr>
              <a:t>všech zaměstnanců firmy.</a:t>
            </a:r>
          </a:p>
          <a:p>
            <a:r>
              <a:rPr lang="cs-CZ" sz="1900" dirty="0">
                <a:solidFill>
                  <a:srgbClr val="002060"/>
                </a:solidFill>
              </a:rPr>
              <a:t>Měření dosažené úrovně procesu zavádění principů CRM – důležité využití zpětné vazby.</a:t>
            </a:r>
          </a:p>
          <a:p>
            <a:r>
              <a:rPr lang="cs-CZ" sz="1900" dirty="0">
                <a:solidFill>
                  <a:srgbClr val="002060"/>
                </a:solidFill>
              </a:rPr>
              <a:t>Nezbytnou součástí je </a:t>
            </a:r>
            <a:r>
              <a:rPr lang="cs-CZ" sz="1900" b="1" i="1" dirty="0">
                <a:solidFill>
                  <a:srgbClr val="002060"/>
                </a:solidFill>
              </a:rPr>
              <a:t>nutnost využívání moderních sofistikovaných nástrojů </a:t>
            </a:r>
            <a:r>
              <a:rPr lang="cs-CZ" sz="1900" dirty="0">
                <a:solidFill>
                  <a:srgbClr val="002060"/>
                </a:solidFill>
              </a:rPr>
              <a:t>(především z oblasti IS/IT, tedy CRM IS), které pomohou zajistit rozvoj a fungování vztahového marketingu.</a:t>
            </a:r>
          </a:p>
          <a:p>
            <a:r>
              <a:rPr lang="cs-CZ" sz="1900" b="1" i="1" dirty="0">
                <a:solidFill>
                  <a:srgbClr val="002060"/>
                </a:solidFill>
              </a:rPr>
              <a:t>Komplexní a otevřené využití nabízeného produktu</a:t>
            </a:r>
            <a:r>
              <a:rPr lang="cs-CZ" sz="1900" dirty="0">
                <a:solidFill>
                  <a:srgbClr val="002060"/>
                </a:solidFill>
              </a:rPr>
              <a:t>. Nabídneme-li produkt integrovaný do širšího systému, docílíme často rozšíření jeho využitelnosti.</a:t>
            </a:r>
          </a:p>
        </p:txBody>
      </p:sp>
      <p:sp>
        <p:nvSpPr>
          <p:cNvPr id="6" name="Nadpis 5"/>
          <p:cNvSpPr>
            <a:spLocks noGrp="1"/>
          </p:cNvSpPr>
          <p:nvPr>
            <p:ph type="title"/>
          </p:nvPr>
        </p:nvSpPr>
        <p:spPr>
          <a:xfrm>
            <a:off x="179512" y="195486"/>
            <a:ext cx="6336704" cy="507703"/>
          </a:xfrm>
        </p:spPr>
        <p:txBody>
          <a:bodyPr/>
          <a:lstStyle/>
          <a:p>
            <a:r>
              <a:rPr lang="cs-CZ" dirty="0"/>
              <a:t>Je naše firma připravena</a:t>
            </a:r>
            <a:r>
              <a:rPr lang="cs-CZ" dirty="0" smtClean="0"/>
              <a:t>? – </a:t>
            </a:r>
            <a:r>
              <a:rPr lang="cs-CZ" dirty="0" smtClean="0">
                <a:hlinkClick r:id="rId3"/>
              </a:rPr>
              <a:t>CRM portál</a:t>
            </a:r>
            <a:endParaRPr lang="cs-CZ" dirty="0"/>
          </a:p>
        </p:txBody>
      </p:sp>
    </p:spTree>
    <p:extLst>
      <p:ext uri="{BB962C8B-B14F-4D97-AF65-F5344CB8AC3E}">
        <p14:creationId xmlns:p14="http://schemas.microsoft.com/office/powerpoint/2010/main" val="24867286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Tvorba CRM strategie – nezbytná nutnost.</a:t>
            </a:r>
          </a:p>
          <a:p>
            <a:endParaRPr lang="cs-CZ" sz="2000" dirty="0">
              <a:solidFill>
                <a:srgbClr val="002060"/>
              </a:solidFill>
            </a:endParaRPr>
          </a:p>
          <a:p>
            <a:r>
              <a:rPr lang="cs-CZ" sz="2000" dirty="0">
                <a:solidFill>
                  <a:srgbClr val="002060"/>
                </a:solidFill>
              </a:rPr>
              <a:t>Základním principem CRM strategie je cílené budování vztahů k nejziskovějším zákazníkům. Strategie nahrazuje činnosti směřující ke zvýšení podílu na trhu daného produktu aktivitami, které zvyšují podíl na objemu nákupu specifického zákazníka.</a:t>
            </a:r>
          </a:p>
          <a:p>
            <a:r>
              <a:rPr lang="cs-CZ" sz="2000" dirty="0">
                <a:solidFill>
                  <a:srgbClr val="002060"/>
                </a:solidFill>
              </a:rPr>
              <a:t>Z toho vyplývá, že CRM strategie nebude vhodná pro všechny firmy, tedy především pro začínající společnosti, neboť ty nemají dostatek zákazníků a obvykle ani neznají skupiny svých potenciálních klientů.</a:t>
            </a:r>
          </a:p>
        </p:txBody>
      </p:sp>
      <p:sp>
        <p:nvSpPr>
          <p:cNvPr id="6" name="Nadpis 5"/>
          <p:cNvSpPr>
            <a:spLocks noGrp="1"/>
          </p:cNvSpPr>
          <p:nvPr>
            <p:ph type="title"/>
          </p:nvPr>
        </p:nvSpPr>
        <p:spPr>
          <a:xfrm>
            <a:off x="107504" y="195486"/>
            <a:ext cx="8136904" cy="507703"/>
          </a:xfrm>
        </p:spPr>
        <p:txBody>
          <a:bodyPr/>
          <a:lstStyle/>
          <a:p>
            <a:r>
              <a:rPr lang="cs-CZ" dirty="0"/>
              <a:t>Nutná podmínka </a:t>
            </a:r>
            <a:r>
              <a:rPr lang="cs-CZ" dirty="0" smtClean="0"/>
              <a:t>úspěšnosti – </a:t>
            </a:r>
            <a:r>
              <a:rPr lang="cs-CZ" dirty="0">
                <a:hlinkClick r:id="rId3"/>
              </a:rPr>
              <a:t>CRM portál</a:t>
            </a:r>
            <a:endParaRPr lang="cs-CZ" dirty="0"/>
          </a:p>
        </p:txBody>
      </p:sp>
    </p:spTree>
    <p:extLst>
      <p:ext uri="{BB962C8B-B14F-4D97-AF65-F5344CB8AC3E}">
        <p14:creationId xmlns:p14="http://schemas.microsoft.com/office/powerpoint/2010/main" val="42542177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latin typeface="Times New Roman" panose="02020603050405020304" pitchFamily="18" charset="0"/>
                <a:cs typeface="Times New Roman" panose="02020603050405020304" pitchFamily="18" charset="0"/>
              </a:rPr>
              <a:t>Co je cílem marketingu?</a:t>
            </a:r>
          </a:p>
          <a:p>
            <a:r>
              <a:rPr lang="cs-CZ" sz="2000" b="1" dirty="0">
                <a:solidFill>
                  <a:srgbClr val="002060"/>
                </a:solidFill>
                <a:latin typeface="Times New Roman" panose="02020603050405020304" pitchFamily="18" charset="0"/>
                <a:cs typeface="Times New Roman" panose="02020603050405020304" pitchFamily="18" charset="0"/>
              </a:rPr>
              <a:t>Vysvětlení ERP systémů.</a:t>
            </a:r>
          </a:p>
          <a:p>
            <a:r>
              <a:rPr lang="cs-CZ" sz="2000" b="1" dirty="0">
                <a:solidFill>
                  <a:srgbClr val="002060"/>
                </a:solidFill>
                <a:latin typeface="Times New Roman" panose="02020603050405020304" pitchFamily="18" charset="0"/>
                <a:cs typeface="Times New Roman" panose="02020603050405020304" pitchFamily="18" charset="0"/>
              </a:rPr>
              <a:t>Charakteristika CRM.</a:t>
            </a:r>
          </a:p>
          <a:p>
            <a:r>
              <a:rPr lang="cs-CZ" sz="2000" b="1" dirty="0">
                <a:solidFill>
                  <a:srgbClr val="002060"/>
                </a:solidFill>
                <a:latin typeface="Times New Roman" panose="02020603050405020304" pitchFamily="18" charset="0"/>
                <a:cs typeface="Times New Roman" panose="02020603050405020304" pitchFamily="18" charset="0"/>
              </a:rPr>
              <a:t>Jak CRM funguje.</a:t>
            </a:r>
          </a:p>
          <a:p>
            <a:r>
              <a:rPr lang="cs-CZ" sz="2000" b="1" dirty="0">
                <a:solidFill>
                  <a:srgbClr val="002060"/>
                </a:solidFill>
                <a:latin typeface="Times New Roman" panose="02020603050405020304" pitchFamily="18" charset="0"/>
                <a:cs typeface="Times New Roman" panose="02020603050405020304" pitchFamily="18" charset="0"/>
              </a:rPr>
              <a:t>Praxe CRM v ČR.</a:t>
            </a:r>
          </a:p>
        </p:txBody>
      </p:sp>
      <p:sp>
        <p:nvSpPr>
          <p:cNvPr id="6" name="Nadpis 5"/>
          <p:cNvSpPr>
            <a:spLocks noGrp="1"/>
          </p:cNvSpPr>
          <p:nvPr>
            <p:ph type="title"/>
          </p:nvPr>
        </p:nvSpPr>
        <p:spPr>
          <a:xfrm>
            <a:off x="179512" y="195486"/>
            <a:ext cx="3888432" cy="507703"/>
          </a:xfrm>
        </p:spPr>
        <p:txBody>
          <a:bodyPr/>
          <a:lstStyle/>
          <a:p>
            <a:r>
              <a:rPr lang="cs-CZ" dirty="0" smtClean="0"/>
              <a:t>Obsah přednášky</a:t>
            </a:r>
            <a:endParaRPr lang="cs-CZ" dirty="0"/>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Nabízejí se dva protichůdné přístupy. </a:t>
            </a:r>
            <a:endParaRPr lang="cs-CZ" sz="2000" dirty="0" smtClean="0">
              <a:solidFill>
                <a:srgbClr val="002060"/>
              </a:solidFill>
            </a:endParaRPr>
          </a:p>
          <a:p>
            <a:endParaRPr lang="cs-CZ" sz="2000" dirty="0">
              <a:solidFill>
                <a:srgbClr val="002060"/>
              </a:solidFill>
            </a:endParaRPr>
          </a:p>
          <a:p>
            <a:r>
              <a:rPr lang="cs-CZ" sz="2000" dirty="0">
                <a:solidFill>
                  <a:srgbClr val="002060"/>
                </a:solidFill>
              </a:rPr>
              <a:t>První, početnější skupina odborníků prosazuje cestu spojenou s detailním vypracováním CRM strategie a následně implementovat CRM IS jakožto instrument vybraný v souladu s dříve definovanou strategií. </a:t>
            </a:r>
            <a:endParaRPr lang="cs-CZ" sz="2000" dirty="0" smtClean="0">
              <a:solidFill>
                <a:srgbClr val="002060"/>
              </a:solidFill>
            </a:endParaRPr>
          </a:p>
          <a:p>
            <a:endParaRPr lang="cs-CZ" sz="2000" dirty="0">
              <a:solidFill>
                <a:srgbClr val="002060"/>
              </a:solidFill>
            </a:endParaRPr>
          </a:p>
          <a:p>
            <a:r>
              <a:rPr lang="cs-CZ" sz="2000" dirty="0">
                <a:solidFill>
                  <a:srgbClr val="002060"/>
                </a:solidFill>
              </a:rPr>
              <a:t>Druhá, mnohem menší skupina prosazuje paralelní tvorbu CRM strategie a implementace CRM IS.</a:t>
            </a:r>
          </a:p>
        </p:txBody>
      </p:sp>
      <p:sp>
        <p:nvSpPr>
          <p:cNvPr id="6" name="Nadpis 5"/>
          <p:cNvSpPr>
            <a:spLocks noGrp="1"/>
          </p:cNvSpPr>
          <p:nvPr>
            <p:ph type="title"/>
          </p:nvPr>
        </p:nvSpPr>
        <p:spPr>
          <a:xfrm>
            <a:off x="107504" y="195486"/>
            <a:ext cx="8136904" cy="507703"/>
          </a:xfrm>
        </p:spPr>
        <p:txBody>
          <a:bodyPr/>
          <a:lstStyle/>
          <a:p>
            <a:r>
              <a:rPr lang="cs-CZ" dirty="0"/>
              <a:t>Postup </a:t>
            </a:r>
            <a:r>
              <a:rPr lang="cs-CZ" dirty="0" smtClean="0"/>
              <a:t>zavádění </a:t>
            </a:r>
            <a:r>
              <a:rPr lang="cs-CZ" dirty="0"/>
              <a:t>– </a:t>
            </a:r>
            <a:r>
              <a:rPr lang="cs-CZ" dirty="0">
                <a:hlinkClick r:id="rId3"/>
              </a:rPr>
              <a:t>CRM portál</a:t>
            </a:r>
            <a:endParaRPr lang="cs-CZ" dirty="0"/>
          </a:p>
        </p:txBody>
      </p:sp>
    </p:spTree>
    <p:extLst>
      <p:ext uri="{BB962C8B-B14F-4D97-AF65-F5344CB8AC3E}">
        <p14:creationId xmlns:p14="http://schemas.microsoft.com/office/powerpoint/2010/main" val="22778245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Proč to děláme? (kontrola zaměstnanců, ulehčení práce zaměstnancům, přehled o fungování firmy)</a:t>
            </a:r>
          </a:p>
          <a:p>
            <a:r>
              <a:rPr lang="cs-CZ" sz="2000" dirty="0">
                <a:solidFill>
                  <a:srgbClr val="002060"/>
                </a:solidFill>
              </a:rPr>
              <a:t>Kdo bude systém používat? (jasný je management, marketéři, ale co řadoví zaměstnanci?)</a:t>
            </a:r>
          </a:p>
          <a:p>
            <a:r>
              <a:rPr lang="cs-CZ" sz="2000" dirty="0">
                <a:solidFill>
                  <a:srgbClr val="002060"/>
                </a:solidFill>
              </a:rPr>
              <a:t>Jaká data se budou ukládat? (příliš mnoho vs. málo)</a:t>
            </a:r>
          </a:p>
          <a:p>
            <a:r>
              <a:rPr lang="cs-CZ" sz="2000" dirty="0">
                <a:solidFill>
                  <a:srgbClr val="002060"/>
                </a:solidFill>
              </a:rPr>
              <a:t>Jak budeme se systémem pracovat? (provázanost s návaznými programy, </a:t>
            </a:r>
            <a:r>
              <a:rPr lang="cs-CZ" sz="2000" dirty="0" err="1">
                <a:solidFill>
                  <a:srgbClr val="002060"/>
                </a:solidFill>
              </a:rPr>
              <a:t>SaaS</a:t>
            </a:r>
            <a:r>
              <a:rPr lang="cs-CZ" sz="2000" dirty="0">
                <a:solidFill>
                  <a:srgbClr val="002060"/>
                </a:solidFill>
              </a:rPr>
              <a:t>, </a:t>
            </a:r>
            <a:r>
              <a:rPr lang="cs-CZ" sz="2000" dirty="0" err="1">
                <a:solidFill>
                  <a:srgbClr val="002060"/>
                </a:solidFill>
              </a:rPr>
              <a:t>cloud</a:t>
            </a:r>
            <a:r>
              <a:rPr lang="cs-CZ" sz="2000" dirty="0">
                <a:solidFill>
                  <a:srgbClr val="002060"/>
                </a:solidFill>
              </a:rPr>
              <a:t>, telefon/tablet)</a:t>
            </a:r>
          </a:p>
          <a:p>
            <a:r>
              <a:rPr lang="cs-CZ" sz="2000" dirty="0">
                <a:solidFill>
                  <a:srgbClr val="002060"/>
                </a:solidFill>
              </a:rPr>
              <a:t>Budou s tím lidé pracovat? (komu to práci ulehčí/přidá, školení)</a:t>
            </a:r>
          </a:p>
        </p:txBody>
      </p:sp>
      <p:sp>
        <p:nvSpPr>
          <p:cNvPr id="6" name="Nadpis 5"/>
          <p:cNvSpPr>
            <a:spLocks noGrp="1"/>
          </p:cNvSpPr>
          <p:nvPr>
            <p:ph type="title"/>
          </p:nvPr>
        </p:nvSpPr>
        <p:spPr>
          <a:xfrm>
            <a:off x="107504" y="195486"/>
            <a:ext cx="8136904" cy="507703"/>
          </a:xfrm>
        </p:spPr>
        <p:txBody>
          <a:bodyPr/>
          <a:lstStyle/>
          <a:p>
            <a:r>
              <a:rPr lang="cs-CZ" dirty="0"/>
              <a:t>Otázky před zavedením</a:t>
            </a:r>
          </a:p>
        </p:txBody>
      </p:sp>
    </p:spTree>
    <p:extLst>
      <p:ext uri="{BB962C8B-B14F-4D97-AF65-F5344CB8AC3E}">
        <p14:creationId xmlns:p14="http://schemas.microsoft.com/office/powerpoint/2010/main" val="13984772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rPr>
              <a:t>Úvodní a analytická část</a:t>
            </a:r>
            <a:endParaRPr lang="cs-CZ" sz="2000" dirty="0">
              <a:solidFill>
                <a:srgbClr val="002060"/>
              </a:solidFill>
            </a:endParaRPr>
          </a:p>
          <a:p>
            <a:pPr lvl="1"/>
            <a:r>
              <a:rPr lang="cs-CZ" sz="2000" dirty="0">
                <a:solidFill>
                  <a:srgbClr val="002060"/>
                </a:solidFill>
              </a:rPr>
              <a:t>Příprava strategie.</a:t>
            </a:r>
          </a:p>
          <a:p>
            <a:pPr lvl="1"/>
            <a:r>
              <a:rPr lang="cs-CZ" sz="2000" dirty="0">
                <a:solidFill>
                  <a:srgbClr val="002060"/>
                </a:solidFill>
              </a:rPr>
              <a:t>Převzetí a verifikace výstupů </a:t>
            </a:r>
            <a:r>
              <a:rPr lang="cs-CZ" sz="2000" dirty="0" err="1">
                <a:solidFill>
                  <a:srgbClr val="002060"/>
                </a:solidFill>
              </a:rPr>
              <a:t>corporate</a:t>
            </a:r>
            <a:r>
              <a:rPr lang="cs-CZ" sz="2000" dirty="0">
                <a:solidFill>
                  <a:srgbClr val="002060"/>
                </a:solidFill>
              </a:rPr>
              <a:t> strategie.</a:t>
            </a:r>
          </a:p>
          <a:p>
            <a:pPr lvl="1"/>
            <a:r>
              <a:rPr lang="cs-CZ" sz="2000" dirty="0">
                <a:solidFill>
                  <a:srgbClr val="002060"/>
                </a:solidFill>
              </a:rPr>
              <a:t>Stanovení vize a cílů systému CRM (výchozí základna pro hodnocení úspěšnosti celé strategie), což zahrnuje:</a:t>
            </a:r>
          </a:p>
          <a:p>
            <a:pPr lvl="2"/>
            <a:r>
              <a:rPr lang="cs-CZ" sz="2000" dirty="0">
                <a:solidFill>
                  <a:srgbClr val="002060"/>
                </a:solidFill>
              </a:rPr>
              <a:t>analýzu současného CRM stavu;</a:t>
            </a:r>
          </a:p>
          <a:p>
            <a:pPr lvl="2"/>
            <a:r>
              <a:rPr lang="cs-CZ" sz="2000" dirty="0">
                <a:solidFill>
                  <a:srgbClr val="002060"/>
                </a:solidFill>
              </a:rPr>
              <a:t>analýzu a hodnocení CRM trendů;</a:t>
            </a:r>
          </a:p>
          <a:p>
            <a:pPr lvl="2"/>
            <a:r>
              <a:rPr lang="cs-CZ" sz="2000" dirty="0">
                <a:solidFill>
                  <a:srgbClr val="002060"/>
                </a:solidFill>
              </a:rPr>
              <a:t>definice požadavků na systém CRM;</a:t>
            </a:r>
          </a:p>
          <a:p>
            <a:pPr lvl="2"/>
            <a:r>
              <a:rPr lang="cs-CZ" sz="2000" dirty="0">
                <a:solidFill>
                  <a:srgbClr val="002060"/>
                </a:solidFill>
              </a:rPr>
              <a:t>formulace vize a cílů CRM.</a:t>
            </a:r>
          </a:p>
        </p:txBody>
      </p:sp>
      <p:sp>
        <p:nvSpPr>
          <p:cNvPr id="6" name="Nadpis 5"/>
          <p:cNvSpPr>
            <a:spLocks noGrp="1"/>
          </p:cNvSpPr>
          <p:nvPr>
            <p:ph type="title"/>
          </p:nvPr>
        </p:nvSpPr>
        <p:spPr>
          <a:xfrm>
            <a:off x="107504" y="195486"/>
            <a:ext cx="8136904" cy="507703"/>
          </a:xfrm>
        </p:spPr>
        <p:txBody>
          <a:bodyPr/>
          <a:lstStyle/>
          <a:p>
            <a:r>
              <a:rPr lang="cs-CZ" dirty="0"/>
              <a:t>Jak vypadá návrh v </a:t>
            </a:r>
            <a:r>
              <a:rPr lang="cs-CZ" dirty="0" smtClean="0"/>
              <a:t>praxi 1 – </a:t>
            </a:r>
            <a:r>
              <a:rPr lang="cs-CZ" dirty="0" smtClean="0">
                <a:hlinkClick r:id="rId3"/>
              </a:rPr>
              <a:t>CRM portál</a:t>
            </a:r>
            <a:endParaRPr lang="cs-CZ" dirty="0"/>
          </a:p>
        </p:txBody>
      </p:sp>
    </p:spTree>
    <p:extLst>
      <p:ext uri="{BB962C8B-B14F-4D97-AF65-F5344CB8AC3E}">
        <p14:creationId xmlns:p14="http://schemas.microsoft.com/office/powerpoint/2010/main" val="30572197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b="1" dirty="0">
                <a:solidFill>
                  <a:srgbClr val="002060"/>
                </a:solidFill>
              </a:rPr>
              <a:t>Návrhová a realizační část</a:t>
            </a:r>
            <a:endParaRPr lang="cs-CZ" sz="2000" dirty="0">
              <a:solidFill>
                <a:srgbClr val="002060"/>
              </a:solidFill>
            </a:endParaRPr>
          </a:p>
          <a:p>
            <a:pPr lvl="1"/>
            <a:r>
              <a:rPr lang="cs-CZ" sz="2000" dirty="0">
                <a:solidFill>
                  <a:srgbClr val="002060"/>
                </a:solidFill>
              </a:rPr>
              <a:t>Systémová integrace podniku s okolím a integrace interních podnikových procesů vzhledem k CRM:</a:t>
            </a:r>
          </a:p>
          <a:p>
            <a:pPr lvl="2"/>
            <a:r>
              <a:rPr lang="cs-CZ" sz="2000" dirty="0">
                <a:solidFill>
                  <a:srgbClr val="002060"/>
                </a:solidFill>
              </a:rPr>
              <a:t>optimalizace podnikových procesů;</a:t>
            </a:r>
          </a:p>
          <a:p>
            <a:pPr lvl="2"/>
            <a:r>
              <a:rPr lang="cs-CZ" sz="2000" dirty="0">
                <a:solidFill>
                  <a:srgbClr val="002060"/>
                </a:solidFill>
              </a:rPr>
              <a:t>definice </a:t>
            </a:r>
            <a:r>
              <a:rPr lang="cs-CZ" sz="2000" dirty="0" err="1">
                <a:solidFill>
                  <a:srgbClr val="002060"/>
                </a:solidFill>
              </a:rPr>
              <a:t>funkcionalitních</a:t>
            </a:r>
            <a:r>
              <a:rPr lang="cs-CZ" sz="2000" dirty="0">
                <a:solidFill>
                  <a:srgbClr val="002060"/>
                </a:solidFill>
              </a:rPr>
              <a:t> požadavků na CRM IS.</a:t>
            </a:r>
          </a:p>
          <a:p>
            <a:pPr lvl="1"/>
            <a:r>
              <a:rPr lang="cs-CZ" sz="2000" dirty="0">
                <a:solidFill>
                  <a:srgbClr val="002060"/>
                </a:solidFill>
              </a:rPr>
              <a:t>Definice modelu CRM včetně návrhu modelu procesů CRM. Model bude definovat:</a:t>
            </a:r>
          </a:p>
          <a:p>
            <a:pPr lvl="2"/>
            <a:r>
              <a:rPr lang="cs-CZ" sz="2000" dirty="0">
                <a:solidFill>
                  <a:srgbClr val="002060"/>
                </a:solidFill>
              </a:rPr>
              <a:t>charakteristiku architektur jednotlivých procesů a jejich informačních vazeb;</a:t>
            </a:r>
          </a:p>
          <a:p>
            <a:pPr lvl="2"/>
            <a:r>
              <a:rPr lang="cs-CZ" sz="2000" dirty="0">
                <a:solidFill>
                  <a:srgbClr val="002060"/>
                </a:solidFill>
              </a:rPr>
              <a:t>datovou, technologickou a aplikační integraci (vazba na okolí z pohledu firmy).</a:t>
            </a:r>
          </a:p>
        </p:txBody>
      </p:sp>
      <p:sp>
        <p:nvSpPr>
          <p:cNvPr id="6" name="Nadpis 5"/>
          <p:cNvSpPr>
            <a:spLocks noGrp="1"/>
          </p:cNvSpPr>
          <p:nvPr>
            <p:ph type="title"/>
          </p:nvPr>
        </p:nvSpPr>
        <p:spPr>
          <a:xfrm>
            <a:off x="107504" y="195486"/>
            <a:ext cx="8136904" cy="507703"/>
          </a:xfrm>
        </p:spPr>
        <p:txBody>
          <a:bodyPr/>
          <a:lstStyle/>
          <a:p>
            <a:r>
              <a:rPr lang="cs-CZ" dirty="0"/>
              <a:t>Jak vypadá návrh v praxi </a:t>
            </a:r>
            <a:r>
              <a:rPr lang="cs-CZ" dirty="0" smtClean="0"/>
              <a:t>2 </a:t>
            </a:r>
            <a:r>
              <a:rPr lang="cs-CZ" dirty="0"/>
              <a:t>– </a:t>
            </a:r>
            <a:r>
              <a:rPr lang="cs-CZ" dirty="0">
                <a:hlinkClick r:id="rId3"/>
              </a:rPr>
              <a:t>CRM portál</a:t>
            </a:r>
            <a:endParaRPr lang="cs-CZ" dirty="0"/>
          </a:p>
        </p:txBody>
      </p:sp>
    </p:spTree>
    <p:extLst>
      <p:ext uri="{BB962C8B-B14F-4D97-AF65-F5344CB8AC3E}">
        <p14:creationId xmlns:p14="http://schemas.microsoft.com/office/powerpoint/2010/main" val="34464641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pPr>
              <a:lnSpc>
                <a:spcPct val="90000"/>
              </a:lnSpc>
            </a:pPr>
            <a:r>
              <a:rPr lang="cs-CZ" sz="2000" b="1" dirty="0">
                <a:solidFill>
                  <a:srgbClr val="002060"/>
                </a:solidFill>
              </a:rPr>
              <a:t>Identifikuje mezi zákazníky hlavní kandidáty na odchod, zjišťuje příčiny jejich chování, realizuje vhodnou retenční kampaň k jejich udržení a měří dosažené výsledky.</a:t>
            </a:r>
            <a:r>
              <a:rPr lang="cs-CZ" sz="2000" dirty="0">
                <a:solidFill>
                  <a:srgbClr val="002060"/>
                </a:solidFill>
              </a:rPr>
              <a:t> </a:t>
            </a:r>
          </a:p>
          <a:p>
            <a:pPr>
              <a:lnSpc>
                <a:spcPct val="90000"/>
              </a:lnSpc>
              <a:buNone/>
            </a:pPr>
            <a:endParaRPr lang="cs-CZ" sz="2000" dirty="0">
              <a:solidFill>
                <a:srgbClr val="002060"/>
              </a:solidFill>
            </a:endParaRPr>
          </a:p>
          <a:p>
            <a:pPr>
              <a:lnSpc>
                <a:spcPct val="90000"/>
              </a:lnSpc>
              <a:buNone/>
            </a:pPr>
            <a:endParaRPr lang="cs-CZ" sz="2000" dirty="0">
              <a:solidFill>
                <a:srgbClr val="002060"/>
              </a:solidFill>
            </a:endParaRPr>
          </a:p>
          <a:p>
            <a:pPr>
              <a:lnSpc>
                <a:spcPct val="90000"/>
              </a:lnSpc>
            </a:pPr>
            <a:r>
              <a:rPr lang="cs-CZ" sz="2000" dirty="0">
                <a:solidFill>
                  <a:srgbClr val="002060"/>
                </a:solidFill>
              </a:rPr>
              <a:t>Na základě analýzy dřívějšího chování zákazníků, kteří v minulosti přešli ke konkurenci, lze odvodit modely chování, které přechodu ke konkurenci předcházejí. </a:t>
            </a:r>
          </a:p>
          <a:p>
            <a:pPr>
              <a:lnSpc>
                <a:spcPct val="90000"/>
              </a:lnSpc>
            </a:pPr>
            <a:endParaRPr lang="cs-CZ" sz="2000" dirty="0">
              <a:solidFill>
                <a:srgbClr val="002060"/>
              </a:solidFill>
            </a:endParaRPr>
          </a:p>
          <a:p>
            <a:pPr>
              <a:lnSpc>
                <a:spcPct val="90000"/>
              </a:lnSpc>
            </a:pPr>
            <a:r>
              <a:rPr lang="cs-CZ" sz="2000" dirty="0">
                <a:solidFill>
                  <a:srgbClr val="002060"/>
                </a:solidFill>
              </a:rPr>
              <a:t>Na zákazníka, u něhož jsou identifikovány tyto typické vzory chování, lze pak cíleně působit tak, aby se potenciálnímu přechodu ke konkurenci předešlo.</a:t>
            </a:r>
          </a:p>
        </p:txBody>
      </p:sp>
      <p:sp>
        <p:nvSpPr>
          <p:cNvPr id="6" name="Nadpis 5"/>
          <p:cNvSpPr>
            <a:spLocks noGrp="1"/>
          </p:cNvSpPr>
          <p:nvPr>
            <p:ph type="title"/>
          </p:nvPr>
        </p:nvSpPr>
        <p:spPr>
          <a:xfrm>
            <a:off x="107504" y="195486"/>
            <a:ext cx="8136904" cy="507703"/>
          </a:xfrm>
        </p:spPr>
        <p:txBody>
          <a:bodyPr/>
          <a:lstStyle/>
          <a:p>
            <a:r>
              <a:rPr lang="en-US" dirty="0"/>
              <a:t>2. Churn management</a:t>
            </a:r>
            <a:endParaRPr lang="cs-CZ" dirty="0"/>
          </a:p>
        </p:txBody>
      </p:sp>
    </p:spTree>
    <p:extLst>
      <p:ext uri="{BB962C8B-B14F-4D97-AF65-F5344CB8AC3E}">
        <p14:creationId xmlns:p14="http://schemas.microsoft.com/office/powerpoint/2010/main" val="2712639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pPr>
              <a:lnSpc>
                <a:spcPct val="80000"/>
              </a:lnSpc>
            </a:pPr>
            <a:r>
              <a:rPr lang="cs-CZ" sz="2000" dirty="0">
                <a:solidFill>
                  <a:srgbClr val="002060"/>
                </a:solidFill>
              </a:rPr>
              <a:t>Identifikaci zákazníků z hlediska jejich odchodu a zjištění příčin jejich odchodů nalézají metody </a:t>
            </a:r>
            <a:r>
              <a:rPr lang="cs-CZ" sz="2000" b="1" dirty="0">
                <a:solidFill>
                  <a:srgbClr val="002060"/>
                </a:solidFill>
              </a:rPr>
              <a:t>data </a:t>
            </a:r>
            <a:r>
              <a:rPr lang="cs-CZ" sz="2000" b="1" dirty="0" err="1">
                <a:solidFill>
                  <a:srgbClr val="002060"/>
                </a:solidFill>
              </a:rPr>
              <a:t>miningu</a:t>
            </a:r>
            <a:r>
              <a:rPr lang="cs-CZ" sz="2000" b="1" dirty="0">
                <a:solidFill>
                  <a:srgbClr val="002060"/>
                </a:solidFill>
              </a:rPr>
              <a:t>.</a:t>
            </a:r>
            <a:r>
              <a:rPr lang="cs-CZ" sz="2000" dirty="0">
                <a:solidFill>
                  <a:srgbClr val="002060"/>
                </a:solidFill>
              </a:rPr>
              <a:t> </a:t>
            </a:r>
          </a:p>
          <a:p>
            <a:pPr>
              <a:lnSpc>
                <a:spcPct val="80000"/>
              </a:lnSpc>
              <a:buNone/>
            </a:pPr>
            <a:r>
              <a:rPr lang="cs-CZ" sz="2000" dirty="0">
                <a:solidFill>
                  <a:srgbClr val="002060"/>
                </a:solidFill>
              </a:rPr>
              <a:t/>
            </a:r>
            <a:br>
              <a:rPr lang="cs-CZ" sz="2000" dirty="0">
                <a:solidFill>
                  <a:srgbClr val="002060"/>
                </a:solidFill>
              </a:rPr>
            </a:br>
            <a:endParaRPr lang="cs-CZ" sz="2000" dirty="0">
              <a:solidFill>
                <a:srgbClr val="002060"/>
              </a:solidFill>
            </a:endParaRPr>
          </a:p>
          <a:p>
            <a:pPr>
              <a:lnSpc>
                <a:spcPct val="80000"/>
              </a:lnSpc>
            </a:pPr>
            <a:r>
              <a:rPr lang="cs-CZ" sz="2000" b="1" dirty="0">
                <a:solidFill>
                  <a:srgbClr val="002060"/>
                </a:solidFill>
              </a:rPr>
              <a:t>Data </a:t>
            </a:r>
            <a:r>
              <a:rPr lang="cs-CZ" sz="2000" b="1" dirty="0" err="1">
                <a:solidFill>
                  <a:srgbClr val="002060"/>
                </a:solidFill>
              </a:rPr>
              <a:t>mining</a:t>
            </a:r>
            <a:r>
              <a:rPr lang="cs-CZ" sz="2000" dirty="0">
                <a:solidFill>
                  <a:srgbClr val="002060"/>
                </a:solidFill>
              </a:rPr>
              <a:t> se definuje jako „netriviální proces zjišťování platných, neznámých (skrytých), potenciálně užitečných a snadno pochopitelných závislostí v datech“. Ve většině případů ve velkém objemu dat. Metody data </a:t>
            </a:r>
            <a:r>
              <a:rPr lang="cs-CZ" sz="2000" dirty="0" err="1">
                <a:solidFill>
                  <a:srgbClr val="002060"/>
                </a:solidFill>
              </a:rPr>
              <a:t>miningu</a:t>
            </a:r>
            <a:r>
              <a:rPr lang="cs-CZ" sz="2000" dirty="0">
                <a:solidFill>
                  <a:srgbClr val="002060"/>
                </a:solidFill>
              </a:rPr>
              <a:t> jsou založeny na statistice, nových poznatcích z umělé inteligence či strojového učení. Velký rozvoj data </a:t>
            </a:r>
            <a:r>
              <a:rPr lang="cs-CZ" sz="2000" dirty="0" err="1">
                <a:solidFill>
                  <a:srgbClr val="002060"/>
                </a:solidFill>
              </a:rPr>
              <a:t>miningu</a:t>
            </a:r>
            <a:r>
              <a:rPr lang="cs-CZ" sz="2000" dirty="0">
                <a:solidFill>
                  <a:srgbClr val="002060"/>
                </a:solidFill>
              </a:rPr>
              <a:t> v akademickém světě začal v 70. a 80. letech minulého století a od konce 90. let se čím dál více jeho metody nasazují v praxi. </a:t>
            </a:r>
          </a:p>
        </p:txBody>
      </p:sp>
      <p:sp>
        <p:nvSpPr>
          <p:cNvPr id="6" name="Nadpis 5"/>
          <p:cNvSpPr>
            <a:spLocks noGrp="1"/>
          </p:cNvSpPr>
          <p:nvPr>
            <p:ph type="title"/>
          </p:nvPr>
        </p:nvSpPr>
        <p:spPr>
          <a:xfrm>
            <a:off x="107504" y="195486"/>
            <a:ext cx="8136904" cy="507703"/>
          </a:xfrm>
        </p:spPr>
        <p:txBody>
          <a:bodyPr/>
          <a:lstStyle/>
          <a:p>
            <a:r>
              <a:rPr lang="cs-CZ" dirty="0" err="1"/>
              <a:t>Churn</a:t>
            </a:r>
            <a:r>
              <a:rPr lang="cs-CZ" dirty="0"/>
              <a:t> management </a:t>
            </a:r>
          </a:p>
        </p:txBody>
      </p:sp>
    </p:spTree>
    <p:extLst>
      <p:ext uri="{BB962C8B-B14F-4D97-AF65-F5344CB8AC3E}">
        <p14:creationId xmlns:p14="http://schemas.microsoft.com/office/powerpoint/2010/main" val="20745232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Mít dobrý marketing nebude v budoucnosti stačit, stejně jako v minulosti nestačilo mít dobrou výrobu. </a:t>
            </a:r>
          </a:p>
          <a:p>
            <a:r>
              <a:rPr lang="cs-CZ" sz="2000" b="1" dirty="0">
                <a:solidFill>
                  <a:srgbClr val="002060"/>
                </a:solidFill>
              </a:rPr>
              <a:t>VCRM </a:t>
            </a:r>
            <a:r>
              <a:rPr lang="cs-CZ" sz="2000" dirty="0">
                <a:solidFill>
                  <a:srgbClr val="002060"/>
                </a:solidFill>
              </a:rPr>
              <a:t>(</a:t>
            </a:r>
            <a:r>
              <a:rPr lang="cs-CZ" sz="2000" dirty="0" err="1">
                <a:solidFill>
                  <a:srgbClr val="002060"/>
                </a:solidFill>
              </a:rPr>
              <a:t>Value</a:t>
            </a:r>
            <a:r>
              <a:rPr lang="cs-CZ" sz="2000" dirty="0">
                <a:solidFill>
                  <a:srgbClr val="002060"/>
                </a:solidFill>
              </a:rPr>
              <a:t> </a:t>
            </a:r>
            <a:r>
              <a:rPr lang="cs-CZ" sz="2000" dirty="0" err="1">
                <a:solidFill>
                  <a:srgbClr val="002060"/>
                </a:solidFill>
              </a:rPr>
              <a:t>Customer</a:t>
            </a:r>
            <a:r>
              <a:rPr lang="cs-CZ" sz="2000" dirty="0">
                <a:solidFill>
                  <a:srgbClr val="002060"/>
                </a:solidFill>
              </a:rPr>
              <a:t> </a:t>
            </a:r>
            <a:r>
              <a:rPr lang="cs-CZ" sz="2000" dirty="0" err="1">
                <a:solidFill>
                  <a:srgbClr val="002060"/>
                </a:solidFill>
              </a:rPr>
              <a:t>Relationship</a:t>
            </a:r>
            <a:r>
              <a:rPr lang="cs-CZ" sz="2000" dirty="0">
                <a:solidFill>
                  <a:srgbClr val="002060"/>
                </a:solidFill>
              </a:rPr>
              <a:t> Management) =</a:t>
            </a:r>
            <a:r>
              <a:rPr lang="cs-CZ" sz="2000" b="1" dirty="0">
                <a:solidFill>
                  <a:srgbClr val="002060"/>
                </a:solidFill>
              </a:rPr>
              <a:t> </a:t>
            </a:r>
            <a:r>
              <a:rPr lang="cs-CZ" sz="2000" dirty="0">
                <a:solidFill>
                  <a:srgbClr val="002060"/>
                </a:solidFill>
              </a:rPr>
              <a:t>CRM založený na hodnotách</a:t>
            </a:r>
          </a:p>
          <a:p>
            <a:r>
              <a:rPr lang="cs-CZ" sz="2000" b="1" dirty="0">
                <a:solidFill>
                  <a:srgbClr val="002060"/>
                </a:solidFill>
              </a:rPr>
              <a:t>VKCRM</a:t>
            </a:r>
            <a:r>
              <a:rPr lang="cs-CZ" sz="2000" dirty="0">
                <a:solidFill>
                  <a:srgbClr val="002060"/>
                </a:solidFill>
              </a:rPr>
              <a:t> (</a:t>
            </a:r>
            <a:r>
              <a:rPr lang="cs-CZ" sz="2000" dirty="0" err="1">
                <a:solidFill>
                  <a:srgbClr val="002060"/>
                </a:solidFill>
              </a:rPr>
              <a:t>Value</a:t>
            </a:r>
            <a:r>
              <a:rPr lang="cs-CZ" sz="2000" dirty="0">
                <a:solidFill>
                  <a:srgbClr val="002060"/>
                </a:solidFill>
              </a:rPr>
              <a:t> </a:t>
            </a:r>
            <a:r>
              <a:rPr lang="cs-CZ" sz="2000" dirty="0" err="1">
                <a:solidFill>
                  <a:srgbClr val="002060"/>
                </a:solidFill>
              </a:rPr>
              <a:t>Key</a:t>
            </a:r>
            <a:r>
              <a:rPr lang="cs-CZ" sz="2000" dirty="0">
                <a:solidFill>
                  <a:srgbClr val="002060"/>
                </a:solidFill>
              </a:rPr>
              <a:t> </a:t>
            </a:r>
            <a:r>
              <a:rPr lang="cs-CZ" sz="2000" dirty="0" err="1">
                <a:solidFill>
                  <a:srgbClr val="002060"/>
                </a:solidFill>
              </a:rPr>
              <a:t>Customer</a:t>
            </a:r>
            <a:r>
              <a:rPr lang="cs-CZ" sz="2000" dirty="0">
                <a:solidFill>
                  <a:srgbClr val="002060"/>
                </a:solidFill>
              </a:rPr>
              <a:t> </a:t>
            </a:r>
            <a:r>
              <a:rPr lang="cs-CZ" sz="2000" dirty="0" err="1">
                <a:solidFill>
                  <a:srgbClr val="002060"/>
                </a:solidFill>
              </a:rPr>
              <a:t>Relationship</a:t>
            </a:r>
            <a:r>
              <a:rPr lang="cs-CZ" sz="2000" dirty="0">
                <a:solidFill>
                  <a:srgbClr val="002060"/>
                </a:solidFill>
              </a:rPr>
              <a:t> Management) – komunikační vztah finančních institucí se prioritně zaměřuje na klíčové zákazníky</a:t>
            </a:r>
          </a:p>
        </p:txBody>
      </p:sp>
      <p:sp>
        <p:nvSpPr>
          <p:cNvPr id="6" name="Nadpis 5"/>
          <p:cNvSpPr>
            <a:spLocks noGrp="1"/>
          </p:cNvSpPr>
          <p:nvPr>
            <p:ph type="title"/>
          </p:nvPr>
        </p:nvSpPr>
        <p:spPr>
          <a:xfrm>
            <a:off x="107504" y="195486"/>
            <a:ext cx="8136904" cy="507703"/>
          </a:xfrm>
        </p:spPr>
        <p:txBody>
          <a:bodyPr/>
          <a:lstStyle/>
          <a:p>
            <a:r>
              <a:rPr lang="cs-CZ" dirty="0"/>
              <a:t>3. Budoucnost CRM? v-CRM</a:t>
            </a:r>
          </a:p>
        </p:txBody>
      </p:sp>
    </p:spTree>
    <p:extLst>
      <p:ext uri="{BB962C8B-B14F-4D97-AF65-F5344CB8AC3E}">
        <p14:creationId xmlns:p14="http://schemas.microsoft.com/office/powerpoint/2010/main" val="26781733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pPr>
              <a:lnSpc>
                <a:spcPct val="90000"/>
              </a:lnSpc>
              <a:tabLst>
                <a:tab pos="2689225" algn="l"/>
              </a:tabLst>
            </a:pPr>
            <a:r>
              <a:rPr lang="cs-CZ" sz="2000" dirty="0">
                <a:solidFill>
                  <a:srgbClr val="002060"/>
                </a:solidFill>
              </a:rPr>
              <a:t>rychlost ve zpracování dotazů (speed)</a:t>
            </a:r>
          </a:p>
          <a:p>
            <a:pPr>
              <a:lnSpc>
                <a:spcPct val="90000"/>
              </a:lnSpc>
              <a:tabLst>
                <a:tab pos="2689225" algn="l"/>
              </a:tabLst>
            </a:pPr>
            <a:r>
              <a:rPr lang="cs-CZ" sz="2000" dirty="0">
                <a:solidFill>
                  <a:srgbClr val="002060"/>
                </a:solidFill>
              </a:rPr>
              <a:t>podrobné znalosti o zákazníkovi (</a:t>
            </a:r>
            <a:r>
              <a:rPr lang="cs-CZ" sz="2000" dirty="0" err="1">
                <a:solidFill>
                  <a:srgbClr val="002060"/>
                </a:solidFill>
              </a:rPr>
              <a:t>access</a:t>
            </a:r>
            <a:r>
              <a:rPr lang="cs-CZ" sz="2000" dirty="0">
                <a:solidFill>
                  <a:srgbClr val="002060"/>
                </a:solidFill>
              </a:rPr>
              <a:t> to data)</a:t>
            </a:r>
          </a:p>
          <a:p>
            <a:pPr>
              <a:lnSpc>
                <a:spcPct val="90000"/>
              </a:lnSpc>
              <a:tabLst>
                <a:tab pos="2689225" algn="l"/>
              </a:tabLst>
            </a:pPr>
            <a:r>
              <a:rPr lang="cs-CZ" sz="2000" dirty="0">
                <a:solidFill>
                  <a:srgbClr val="002060"/>
                </a:solidFill>
              </a:rPr>
              <a:t>okamžité řešení problémů (</a:t>
            </a:r>
            <a:r>
              <a:rPr lang="cs-CZ" sz="2000" dirty="0" err="1">
                <a:solidFill>
                  <a:srgbClr val="002060"/>
                </a:solidFill>
              </a:rPr>
              <a:t>one</a:t>
            </a:r>
            <a:r>
              <a:rPr lang="cs-CZ" sz="2000" dirty="0">
                <a:solidFill>
                  <a:srgbClr val="002060"/>
                </a:solidFill>
              </a:rPr>
              <a:t>-and-done)</a:t>
            </a:r>
          </a:p>
          <a:p>
            <a:pPr>
              <a:lnSpc>
                <a:spcPct val="90000"/>
              </a:lnSpc>
              <a:tabLst>
                <a:tab pos="2689225" algn="l"/>
              </a:tabLst>
            </a:pPr>
            <a:r>
              <a:rPr lang="cs-CZ" sz="2000" dirty="0">
                <a:solidFill>
                  <a:srgbClr val="002060"/>
                </a:solidFill>
              </a:rPr>
              <a:t>individualizace (</a:t>
            </a:r>
            <a:r>
              <a:rPr lang="cs-CZ" sz="2000" dirty="0" err="1">
                <a:solidFill>
                  <a:srgbClr val="002060"/>
                </a:solidFill>
              </a:rPr>
              <a:t>customized</a:t>
            </a:r>
            <a:r>
              <a:rPr lang="cs-CZ" sz="2000" dirty="0">
                <a:solidFill>
                  <a:srgbClr val="002060"/>
                </a:solidFill>
              </a:rPr>
              <a:t> </a:t>
            </a:r>
            <a:r>
              <a:rPr lang="cs-CZ" sz="2000" dirty="0" err="1">
                <a:solidFill>
                  <a:srgbClr val="002060"/>
                </a:solidFill>
              </a:rPr>
              <a:t>contacts</a:t>
            </a:r>
            <a:r>
              <a:rPr lang="cs-CZ" sz="2000" dirty="0">
                <a:solidFill>
                  <a:srgbClr val="002060"/>
                </a:solidFill>
              </a:rPr>
              <a:t>)</a:t>
            </a:r>
          </a:p>
          <a:p>
            <a:pPr>
              <a:lnSpc>
                <a:spcPct val="90000"/>
              </a:lnSpc>
              <a:tabLst>
                <a:tab pos="2689225" algn="l"/>
              </a:tabLst>
            </a:pPr>
            <a:r>
              <a:rPr lang="cs-CZ" sz="2000" dirty="0">
                <a:solidFill>
                  <a:srgbClr val="002060"/>
                </a:solidFill>
              </a:rPr>
              <a:t>bez čekání na pomoc (direct </a:t>
            </a:r>
            <a:r>
              <a:rPr lang="cs-CZ" sz="2000" dirty="0" err="1">
                <a:solidFill>
                  <a:srgbClr val="002060"/>
                </a:solidFill>
              </a:rPr>
              <a:t>help</a:t>
            </a:r>
            <a:r>
              <a:rPr lang="cs-CZ" sz="2000" dirty="0">
                <a:solidFill>
                  <a:srgbClr val="002060"/>
                </a:solidFill>
              </a:rPr>
              <a:t>)</a:t>
            </a:r>
          </a:p>
          <a:p>
            <a:pPr>
              <a:lnSpc>
                <a:spcPct val="90000"/>
              </a:lnSpc>
              <a:tabLst>
                <a:tab pos="2689225" algn="l"/>
              </a:tabLst>
            </a:pPr>
            <a:r>
              <a:rPr lang="cs-CZ" sz="2000" dirty="0">
                <a:solidFill>
                  <a:srgbClr val="002060"/>
                </a:solidFill>
              </a:rPr>
              <a:t>provoz 24 hodin denně, 7 dní v týdny (</a:t>
            </a:r>
            <a:r>
              <a:rPr lang="cs-CZ" sz="2000" dirty="0" err="1">
                <a:solidFill>
                  <a:srgbClr val="002060"/>
                </a:solidFill>
              </a:rPr>
              <a:t>all</a:t>
            </a:r>
            <a:r>
              <a:rPr lang="cs-CZ" sz="2000" dirty="0">
                <a:solidFill>
                  <a:srgbClr val="002060"/>
                </a:solidFill>
              </a:rPr>
              <a:t> </a:t>
            </a:r>
            <a:r>
              <a:rPr lang="cs-CZ" sz="2000" dirty="0" err="1">
                <a:solidFill>
                  <a:srgbClr val="002060"/>
                </a:solidFill>
              </a:rPr>
              <a:t>time</a:t>
            </a:r>
            <a:r>
              <a:rPr lang="cs-CZ" sz="2000" dirty="0">
                <a:solidFill>
                  <a:srgbClr val="002060"/>
                </a:solidFill>
              </a:rPr>
              <a:t>)</a:t>
            </a:r>
          </a:p>
          <a:p>
            <a:pPr>
              <a:lnSpc>
                <a:spcPct val="90000"/>
              </a:lnSpc>
              <a:tabLst>
                <a:tab pos="2689225" algn="l"/>
              </a:tabLst>
            </a:pPr>
            <a:r>
              <a:rPr lang="cs-CZ" sz="2000" dirty="0">
                <a:solidFill>
                  <a:srgbClr val="002060"/>
                </a:solidFill>
              </a:rPr>
              <a:t>komplexní způsoby odbytu (</a:t>
            </a:r>
            <a:r>
              <a:rPr lang="cs-CZ" sz="2000" dirty="0" err="1">
                <a:solidFill>
                  <a:srgbClr val="002060"/>
                </a:solidFill>
              </a:rPr>
              <a:t>multi-channel-strategy</a:t>
            </a:r>
            <a:r>
              <a:rPr lang="cs-CZ" sz="2000" dirty="0">
                <a:solidFill>
                  <a:srgbClr val="002060"/>
                </a:solidFill>
              </a:rPr>
              <a:t>)</a:t>
            </a:r>
          </a:p>
          <a:p>
            <a:pPr>
              <a:lnSpc>
                <a:spcPct val="90000"/>
              </a:lnSpc>
              <a:tabLst>
                <a:tab pos="2689225" algn="l"/>
              </a:tabLst>
            </a:pPr>
            <a:r>
              <a:rPr lang="cs-CZ" sz="2000" dirty="0">
                <a:solidFill>
                  <a:srgbClr val="002060"/>
                </a:solidFill>
              </a:rPr>
              <a:t>přímý kontakt se zákazníkem (</a:t>
            </a:r>
            <a:r>
              <a:rPr lang="cs-CZ" sz="2000" dirty="0" err="1">
                <a:solidFill>
                  <a:srgbClr val="002060"/>
                </a:solidFill>
              </a:rPr>
              <a:t>one</a:t>
            </a:r>
            <a:r>
              <a:rPr lang="cs-CZ" sz="2000" dirty="0">
                <a:solidFill>
                  <a:srgbClr val="002060"/>
                </a:solidFill>
              </a:rPr>
              <a:t>-to-</a:t>
            </a:r>
            <a:r>
              <a:rPr lang="cs-CZ" sz="2000" dirty="0" err="1">
                <a:solidFill>
                  <a:srgbClr val="002060"/>
                </a:solidFill>
              </a:rPr>
              <a:t>one</a:t>
            </a:r>
            <a:r>
              <a:rPr lang="cs-CZ" sz="2000" dirty="0">
                <a:solidFill>
                  <a:srgbClr val="002060"/>
                </a:solidFill>
              </a:rPr>
              <a:t>)</a:t>
            </a:r>
          </a:p>
          <a:p>
            <a:pPr>
              <a:lnSpc>
                <a:spcPct val="90000"/>
              </a:lnSpc>
              <a:tabLst>
                <a:tab pos="2689225" algn="l"/>
              </a:tabLst>
            </a:pPr>
            <a:r>
              <a:rPr lang="cs-CZ" sz="2000" dirty="0">
                <a:solidFill>
                  <a:srgbClr val="002060"/>
                </a:solidFill>
              </a:rPr>
              <a:t>jedná kontaktní osoba (</a:t>
            </a:r>
            <a:r>
              <a:rPr lang="cs-CZ" sz="2000" dirty="0" err="1">
                <a:solidFill>
                  <a:srgbClr val="002060"/>
                </a:solidFill>
              </a:rPr>
              <a:t>one</a:t>
            </a:r>
            <a:r>
              <a:rPr lang="cs-CZ" sz="2000" dirty="0">
                <a:solidFill>
                  <a:srgbClr val="002060"/>
                </a:solidFill>
              </a:rPr>
              <a:t>-</a:t>
            </a:r>
            <a:r>
              <a:rPr lang="cs-CZ" sz="2000" dirty="0" err="1">
                <a:solidFill>
                  <a:srgbClr val="002060"/>
                </a:solidFill>
              </a:rPr>
              <a:t>touch</a:t>
            </a:r>
            <a:r>
              <a:rPr lang="cs-CZ" sz="2000" dirty="0">
                <a:solidFill>
                  <a:srgbClr val="002060"/>
                </a:solidFill>
              </a:rPr>
              <a:t>-point)</a:t>
            </a:r>
          </a:p>
          <a:p>
            <a:pPr>
              <a:lnSpc>
                <a:spcPct val="90000"/>
              </a:lnSpc>
              <a:tabLst>
                <a:tab pos="2689225" algn="l"/>
              </a:tabLst>
            </a:pPr>
            <a:r>
              <a:rPr lang="cs-CZ" sz="2000" dirty="0">
                <a:solidFill>
                  <a:srgbClr val="002060"/>
                </a:solidFill>
              </a:rPr>
              <a:t>individualizovaná komunikace (</a:t>
            </a:r>
            <a:r>
              <a:rPr lang="cs-CZ" sz="2000" dirty="0" err="1">
                <a:solidFill>
                  <a:srgbClr val="002060"/>
                </a:solidFill>
              </a:rPr>
              <a:t>customized</a:t>
            </a:r>
            <a:r>
              <a:rPr lang="cs-CZ" sz="2000" dirty="0">
                <a:solidFill>
                  <a:srgbClr val="002060"/>
                </a:solidFill>
              </a:rPr>
              <a:t> </a:t>
            </a:r>
            <a:r>
              <a:rPr lang="cs-CZ" sz="2000" dirty="0" err="1">
                <a:solidFill>
                  <a:srgbClr val="002060"/>
                </a:solidFill>
              </a:rPr>
              <a:t>advertising</a:t>
            </a:r>
            <a:r>
              <a:rPr lang="cs-CZ" sz="2000" dirty="0">
                <a:solidFill>
                  <a:srgbClr val="002060"/>
                </a:solidFill>
              </a:rPr>
              <a:t>)</a:t>
            </a:r>
          </a:p>
        </p:txBody>
      </p:sp>
      <p:sp>
        <p:nvSpPr>
          <p:cNvPr id="6" name="Nadpis 5"/>
          <p:cNvSpPr>
            <a:spLocks noGrp="1"/>
          </p:cNvSpPr>
          <p:nvPr>
            <p:ph type="title"/>
          </p:nvPr>
        </p:nvSpPr>
        <p:spPr>
          <a:xfrm>
            <a:off x="107504" y="195486"/>
            <a:ext cx="8136904" cy="507703"/>
          </a:xfrm>
        </p:spPr>
        <p:txBody>
          <a:bodyPr/>
          <a:lstStyle/>
          <a:p>
            <a:r>
              <a:rPr lang="cs-CZ" dirty="0"/>
              <a:t>Vlastnosti CRM systémy v budoucnosti </a:t>
            </a:r>
          </a:p>
        </p:txBody>
      </p:sp>
    </p:spTree>
    <p:extLst>
      <p:ext uri="{BB962C8B-B14F-4D97-AF65-F5344CB8AC3E}">
        <p14:creationId xmlns:p14="http://schemas.microsoft.com/office/powerpoint/2010/main" val="27362364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pPr fontAlgn="base"/>
            <a:r>
              <a:rPr lang="cs-CZ" sz="2000" b="1" dirty="0" err="1">
                <a:solidFill>
                  <a:srgbClr val="002060"/>
                </a:solidFill>
              </a:rPr>
              <a:t>Acceptance</a:t>
            </a:r>
            <a:r>
              <a:rPr lang="cs-CZ" sz="2000" b="1" dirty="0">
                <a:solidFill>
                  <a:srgbClr val="002060"/>
                </a:solidFill>
              </a:rPr>
              <a:t> </a:t>
            </a:r>
            <a:r>
              <a:rPr lang="cs-CZ" sz="2000" b="1" dirty="0" err="1" smtClean="0">
                <a:solidFill>
                  <a:srgbClr val="002060"/>
                </a:solidFill>
              </a:rPr>
              <a:t>Rate</a:t>
            </a:r>
            <a:r>
              <a:rPr lang="cs-CZ" sz="2000" b="1" dirty="0" smtClean="0">
                <a:solidFill>
                  <a:srgbClr val="002060"/>
                </a:solidFill>
              </a:rPr>
              <a:t> - </a:t>
            </a:r>
            <a:r>
              <a:rPr lang="cs-CZ" sz="2000" dirty="0" smtClean="0">
                <a:solidFill>
                  <a:srgbClr val="002060"/>
                </a:solidFill>
              </a:rPr>
              <a:t>Množství </a:t>
            </a:r>
            <a:r>
              <a:rPr lang="cs-CZ" sz="2000" dirty="0">
                <a:solidFill>
                  <a:srgbClr val="002060"/>
                </a:solidFill>
              </a:rPr>
              <a:t>klientů, kteří projevili o produkt </a:t>
            </a:r>
            <a:r>
              <a:rPr lang="cs-CZ" sz="2000" dirty="0" smtClean="0">
                <a:solidFill>
                  <a:srgbClr val="002060"/>
                </a:solidFill>
              </a:rPr>
              <a:t>zájem.</a:t>
            </a:r>
            <a:endParaRPr lang="cs-CZ" sz="2000" dirty="0">
              <a:solidFill>
                <a:srgbClr val="002060"/>
              </a:solidFill>
            </a:endParaRPr>
          </a:p>
          <a:p>
            <a:pPr fontAlgn="base"/>
            <a:r>
              <a:rPr lang="cs-CZ" sz="2000" b="1" dirty="0" err="1">
                <a:solidFill>
                  <a:srgbClr val="002060"/>
                </a:solidFill>
              </a:rPr>
              <a:t>Behaviour</a:t>
            </a:r>
            <a:r>
              <a:rPr lang="cs-CZ" sz="2000" b="1" dirty="0">
                <a:solidFill>
                  <a:srgbClr val="002060"/>
                </a:solidFill>
              </a:rPr>
              <a:t> </a:t>
            </a:r>
            <a:r>
              <a:rPr lang="cs-CZ" sz="2000" b="1" dirty="0" err="1" smtClean="0">
                <a:solidFill>
                  <a:srgbClr val="002060"/>
                </a:solidFill>
              </a:rPr>
              <a:t>Loyalty</a:t>
            </a:r>
            <a:r>
              <a:rPr lang="cs-CZ" sz="2000" b="1" dirty="0" smtClean="0">
                <a:solidFill>
                  <a:srgbClr val="002060"/>
                </a:solidFill>
              </a:rPr>
              <a:t> - </a:t>
            </a:r>
            <a:r>
              <a:rPr lang="cs-CZ" sz="2000" dirty="0" smtClean="0">
                <a:solidFill>
                  <a:srgbClr val="002060"/>
                </a:solidFill>
              </a:rPr>
              <a:t>Projevená </a:t>
            </a:r>
            <a:r>
              <a:rPr lang="cs-CZ" sz="2000" dirty="0">
                <a:solidFill>
                  <a:srgbClr val="002060"/>
                </a:solidFill>
              </a:rPr>
              <a:t>loajalita doložená </a:t>
            </a:r>
            <a:r>
              <a:rPr lang="cs-CZ" sz="2000" dirty="0" smtClean="0">
                <a:solidFill>
                  <a:srgbClr val="002060"/>
                </a:solidFill>
              </a:rPr>
              <a:t>nákupem.</a:t>
            </a:r>
            <a:endParaRPr lang="cs-CZ" sz="2000" dirty="0">
              <a:solidFill>
                <a:srgbClr val="002060"/>
              </a:solidFill>
            </a:endParaRPr>
          </a:p>
          <a:p>
            <a:pPr fontAlgn="base"/>
            <a:r>
              <a:rPr lang="cs-CZ" sz="2000" b="1" dirty="0">
                <a:solidFill>
                  <a:srgbClr val="002060"/>
                </a:solidFill>
              </a:rPr>
              <a:t>Cluster </a:t>
            </a:r>
            <a:r>
              <a:rPr lang="cs-CZ" sz="2000" b="1" dirty="0" err="1" smtClean="0">
                <a:solidFill>
                  <a:srgbClr val="002060"/>
                </a:solidFill>
              </a:rPr>
              <a:t>Analysis</a:t>
            </a:r>
            <a:r>
              <a:rPr lang="cs-CZ" sz="2000" b="1" dirty="0" smtClean="0">
                <a:solidFill>
                  <a:srgbClr val="002060"/>
                </a:solidFill>
              </a:rPr>
              <a:t> - </a:t>
            </a:r>
            <a:r>
              <a:rPr lang="cs-CZ" sz="2000" dirty="0" smtClean="0">
                <a:solidFill>
                  <a:srgbClr val="002060"/>
                </a:solidFill>
              </a:rPr>
              <a:t>Shluková </a:t>
            </a:r>
            <a:r>
              <a:rPr lang="cs-CZ" sz="2000" dirty="0">
                <a:solidFill>
                  <a:srgbClr val="002060"/>
                </a:solidFill>
              </a:rPr>
              <a:t>analýza umožňující roztřídit zákazníky do skupin/segmentů podle společných </a:t>
            </a:r>
            <a:r>
              <a:rPr lang="cs-CZ" sz="2000" dirty="0" smtClean="0">
                <a:solidFill>
                  <a:srgbClr val="002060"/>
                </a:solidFill>
              </a:rPr>
              <a:t>znaků.</a:t>
            </a:r>
            <a:endParaRPr lang="cs-CZ" sz="2000" dirty="0">
              <a:solidFill>
                <a:srgbClr val="002060"/>
              </a:solidFill>
            </a:endParaRPr>
          </a:p>
          <a:p>
            <a:pPr fontAlgn="base"/>
            <a:r>
              <a:rPr lang="cs-CZ" sz="2000" b="1" dirty="0" err="1">
                <a:solidFill>
                  <a:srgbClr val="002060"/>
                </a:solidFill>
              </a:rPr>
              <a:t>Conversion</a:t>
            </a:r>
            <a:r>
              <a:rPr lang="cs-CZ" sz="2000" b="1" dirty="0">
                <a:solidFill>
                  <a:srgbClr val="002060"/>
                </a:solidFill>
              </a:rPr>
              <a:t> </a:t>
            </a:r>
            <a:r>
              <a:rPr lang="cs-CZ" sz="2000" b="1" dirty="0" err="1" smtClean="0">
                <a:solidFill>
                  <a:srgbClr val="002060"/>
                </a:solidFill>
              </a:rPr>
              <a:t>Rate</a:t>
            </a:r>
            <a:r>
              <a:rPr lang="cs-CZ" sz="2000" b="1" dirty="0" smtClean="0">
                <a:solidFill>
                  <a:srgbClr val="002060"/>
                </a:solidFill>
              </a:rPr>
              <a:t> - </a:t>
            </a:r>
            <a:r>
              <a:rPr lang="cs-CZ" sz="2000" dirty="0" smtClean="0">
                <a:solidFill>
                  <a:srgbClr val="002060"/>
                </a:solidFill>
              </a:rPr>
              <a:t>Množství </a:t>
            </a:r>
            <a:r>
              <a:rPr lang="cs-CZ" sz="2000" dirty="0">
                <a:solidFill>
                  <a:srgbClr val="002060"/>
                </a:solidFill>
              </a:rPr>
              <a:t>klientů, kteří si produkt opravdu </a:t>
            </a:r>
            <a:r>
              <a:rPr lang="cs-CZ" sz="2000" dirty="0" smtClean="0">
                <a:solidFill>
                  <a:srgbClr val="002060"/>
                </a:solidFill>
              </a:rPr>
              <a:t>koupili.</a:t>
            </a:r>
            <a:endParaRPr lang="cs-CZ" sz="2000" dirty="0">
              <a:solidFill>
                <a:srgbClr val="002060"/>
              </a:solidFill>
            </a:endParaRPr>
          </a:p>
          <a:p>
            <a:pPr fontAlgn="base"/>
            <a:r>
              <a:rPr lang="cs-CZ" sz="2000" b="1" dirty="0" smtClean="0">
                <a:solidFill>
                  <a:srgbClr val="002060"/>
                </a:solidFill>
              </a:rPr>
              <a:t>CRM - </a:t>
            </a:r>
            <a:r>
              <a:rPr lang="cs-CZ" sz="2000" dirty="0" smtClean="0">
                <a:solidFill>
                  <a:srgbClr val="002060"/>
                </a:solidFill>
              </a:rPr>
              <a:t>Řízení </a:t>
            </a:r>
            <a:r>
              <a:rPr lang="cs-CZ" sz="2000" dirty="0">
                <a:solidFill>
                  <a:srgbClr val="002060"/>
                </a:solidFill>
              </a:rPr>
              <a:t>vztahu se zákazníky je proaktivní řízení vztahů s jednotlivými zákazníky ve všech bodech kontaktu s nimi s účelem navázání dlouhodobého a oboustranně výhodného </a:t>
            </a:r>
            <a:r>
              <a:rPr lang="cs-CZ" sz="2000" dirty="0" smtClean="0">
                <a:solidFill>
                  <a:srgbClr val="002060"/>
                </a:solidFill>
              </a:rPr>
              <a:t>vztahu. </a:t>
            </a:r>
            <a:endParaRPr lang="cs-CZ" sz="2000" dirty="0">
              <a:solidFill>
                <a:srgbClr val="002060"/>
              </a:solidFill>
            </a:endParaRPr>
          </a:p>
          <a:p>
            <a:pPr fontAlgn="base"/>
            <a:r>
              <a:rPr lang="cs-CZ" sz="2000" b="1" dirty="0" err="1">
                <a:solidFill>
                  <a:srgbClr val="002060"/>
                </a:solidFill>
              </a:rPr>
              <a:t>Customer</a:t>
            </a:r>
            <a:r>
              <a:rPr lang="cs-CZ" sz="2000" b="1" dirty="0">
                <a:solidFill>
                  <a:srgbClr val="002060"/>
                </a:solidFill>
              </a:rPr>
              <a:t> </a:t>
            </a:r>
            <a:r>
              <a:rPr lang="cs-CZ" sz="2000" b="1" dirty="0" err="1" smtClean="0">
                <a:solidFill>
                  <a:srgbClr val="002060"/>
                </a:solidFill>
              </a:rPr>
              <a:t>Attitudes</a:t>
            </a:r>
            <a:r>
              <a:rPr lang="cs-CZ" sz="2000" b="1" dirty="0" smtClean="0">
                <a:solidFill>
                  <a:srgbClr val="002060"/>
                </a:solidFill>
              </a:rPr>
              <a:t> - </a:t>
            </a:r>
            <a:r>
              <a:rPr lang="cs-CZ" sz="2000" dirty="0" smtClean="0">
                <a:solidFill>
                  <a:srgbClr val="002060"/>
                </a:solidFill>
              </a:rPr>
              <a:t>Postoje</a:t>
            </a:r>
            <a:r>
              <a:rPr lang="cs-CZ" sz="2000" dirty="0">
                <a:solidFill>
                  <a:srgbClr val="002060"/>
                </a:solidFill>
              </a:rPr>
              <a:t>, názory zákazníků, </a:t>
            </a:r>
            <a:r>
              <a:rPr lang="cs-CZ" sz="2000" dirty="0" err="1">
                <a:solidFill>
                  <a:srgbClr val="002060"/>
                </a:solidFill>
              </a:rPr>
              <a:t>psychografická</a:t>
            </a:r>
            <a:r>
              <a:rPr lang="cs-CZ" sz="2000" dirty="0">
                <a:solidFill>
                  <a:srgbClr val="002060"/>
                </a:solidFill>
              </a:rPr>
              <a:t> analýza </a:t>
            </a:r>
            <a:r>
              <a:rPr lang="cs-CZ" sz="2000" dirty="0" smtClean="0">
                <a:solidFill>
                  <a:srgbClr val="002060"/>
                </a:solidFill>
              </a:rPr>
              <a:t>zákazníků. </a:t>
            </a:r>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pl-PL" dirty="0"/>
              <a:t>4. Pojmy v oblasti </a:t>
            </a:r>
            <a:r>
              <a:rPr lang="pl-PL" dirty="0" smtClean="0"/>
              <a:t>CRM 1</a:t>
            </a:r>
            <a:endParaRPr lang="cs-CZ" dirty="0"/>
          </a:p>
        </p:txBody>
      </p:sp>
    </p:spTree>
    <p:extLst>
      <p:ext uri="{BB962C8B-B14F-4D97-AF65-F5344CB8AC3E}">
        <p14:creationId xmlns:p14="http://schemas.microsoft.com/office/powerpoint/2010/main" val="34404442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pPr fontAlgn="base"/>
            <a:r>
              <a:rPr lang="cs-CZ" sz="2000" b="1" dirty="0">
                <a:solidFill>
                  <a:srgbClr val="002060"/>
                </a:solidFill>
              </a:rPr>
              <a:t>Data </a:t>
            </a:r>
            <a:r>
              <a:rPr lang="cs-CZ" sz="2000" b="1" dirty="0" err="1">
                <a:solidFill>
                  <a:srgbClr val="002060"/>
                </a:solidFill>
              </a:rPr>
              <a:t>Mining</a:t>
            </a:r>
            <a:r>
              <a:rPr lang="cs-CZ" sz="2000" b="1" dirty="0">
                <a:solidFill>
                  <a:srgbClr val="002060"/>
                </a:solidFill>
              </a:rPr>
              <a:t> - </a:t>
            </a:r>
            <a:r>
              <a:rPr lang="cs-CZ" sz="2000" dirty="0">
                <a:solidFill>
                  <a:srgbClr val="002060"/>
                </a:solidFill>
              </a:rPr>
              <a:t>Proces prozkoumání databáze s cílem určení trendů, vzorů a vzájemných vztahů. Používá se nejčastěji pro segmentaci i klasifikaci obsažených informací.</a:t>
            </a:r>
          </a:p>
          <a:p>
            <a:pPr fontAlgn="base"/>
            <a:r>
              <a:rPr lang="cs-CZ" sz="2000" b="1" dirty="0">
                <a:solidFill>
                  <a:srgbClr val="002060"/>
                </a:solidFill>
              </a:rPr>
              <a:t>Data </a:t>
            </a:r>
            <a:r>
              <a:rPr lang="cs-CZ" sz="2000" b="1" dirty="0" err="1">
                <a:solidFill>
                  <a:srgbClr val="002060"/>
                </a:solidFill>
              </a:rPr>
              <a:t>Warehouse</a:t>
            </a:r>
            <a:r>
              <a:rPr lang="cs-CZ" sz="2000" b="1" dirty="0">
                <a:solidFill>
                  <a:srgbClr val="002060"/>
                </a:solidFill>
              </a:rPr>
              <a:t> - </a:t>
            </a:r>
            <a:r>
              <a:rPr lang="cs-CZ" sz="2000" dirty="0">
                <a:solidFill>
                  <a:srgbClr val="002060"/>
                </a:solidFill>
              </a:rPr>
              <a:t>Firemní datový sklad s nepostradatelnými firemními informacemi.</a:t>
            </a:r>
          </a:p>
          <a:p>
            <a:pPr fontAlgn="base"/>
            <a:r>
              <a:rPr lang="cs-CZ" sz="2000" b="1" dirty="0" err="1" smtClean="0">
                <a:solidFill>
                  <a:srgbClr val="002060"/>
                </a:solidFill>
              </a:rPr>
              <a:t>Cross-sell</a:t>
            </a:r>
            <a:r>
              <a:rPr lang="cs-CZ" sz="2000" b="1" dirty="0" smtClean="0">
                <a:solidFill>
                  <a:srgbClr val="002060"/>
                </a:solidFill>
              </a:rPr>
              <a:t> - </a:t>
            </a:r>
            <a:r>
              <a:rPr lang="cs-CZ" sz="2000" dirty="0" smtClean="0">
                <a:solidFill>
                  <a:srgbClr val="002060"/>
                </a:solidFill>
              </a:rPr>
              <a:t>Prodej </a:t>
            </a:r>
            <a:r>
              <a:rPr lang="cs-CZ" sz="2000" dirty="0">
                <a:solidFill>
                  <a:srgbClr val="002060"/>
                </a:solidFill>
              </a:rPr>
              <a:t>dalších produktů či služeb stávajícím </a:t>
            </a:r>
            <a:r>
              <a:rPr lang="cs-CZ" sz="2000" dirty="0" smtClean="0">
                <a:solidFill>
                  <a:srgbClr val="002060"/>
                </a:solidFill>
              </a:rPr>
              <a:t>zákazníkům.</a:t>
            </a:r>
            <a:endParaRPr lang="cs-CZ" sz="2000" dirty="0">
              <a:solidFill>
                <a:srgbClr val="002060"/>
              </a:solidFill>
            </a:endParaRPr>
          </a:p>
          <a:p>
            <a:pPr fontAlgn="base"/>
            <a:r>
              <a:rPr lang="cs-CZ" sz="2000" b="1" dirty="0" err="1">
                <a:solidFill>
                  <a:srgbClr val="002060"/>
                </a:solidFill>
              </a:rPr>
              <a:t>Emotional</a:t>
            </a:r>
            <a:r>
              <a:rPr lang="cs-CZ" sz="2000" b="1" dirty="0">
                <a:solidFill>
                  <a:srgbClr val="002060"/>
                </a:solidFill>
              </a:rPr>
              <a:t> </a:t>
            </a:r>
            <a:r>
              <a:rPr lang="cs-CZ" sz="2000" b="1" dirty="0" err="1" smtClean="0">
                <a:solidFill>
                  <a:srgbClr val="002060"/>
                </a:solidFill>
              </a:rPr>
              <a:t>Loyalty</a:t>
            </a:r>
            <a:r>
              <a:rPr lang="cs-CZ" sz="2000" b="1" dirty="0" smtClean="0">
                <a:solidFill>
                  <a:srgbClr val="002060"/>
                </a:solidFill>
              </a:rPr>
              <a:t> - </a:t>
            </a:r>
            <a:r>
              <a:rPr lang="cs-CZ" sz="2000" dirty="0" smtClean="0">
                <a:solidFill>
                  <a:srgbClr val="002060"/>
                </a:solidFill>
              </a:rPr>
              <a:t>Emocionální </a:t>
            </a:r>
            <a:r>
              <a:rPr lang="cs-CZ" sz="2000" dirty="0">
                <a:solidFill>
                  <a:srgbClr val="002060"/>
                </a:solidFill>
              </a:rPr>
              <a:t>loajalita projevená pouze vztahem ke značce, nikoliv </a:t>
            </a:r>
            <a:r>
              <a:rPr lang="cs-CZ" sz="2000" dirty="0" smtClean="0">
                <a:solidFill>
                  <a:srgbClr val="002060"/>
                </a:solidFill>
              </a:rPr>
              <a:t>koupi.</a:t>
            </a:r>
            <a:endParaRPr lang="cs-CZ" sz="2000" dirty="0">
              <a:solidFill>
                <a:srgbClr val="002060"/>
              </a:solidFill>
            </a:endParaRPr>
          </a:p>
          <a:p>
            <a:pPr fontAlgn="base"/>
            <a:r>
              <a:rPr lang="cs-CZ" sz="2000" b="1" dirty="0">
                <a:solidFill>
                  <a:srgbClr val="002060"/>
                </a:solidFill>
              </a:rPr>
              <a:t>GAP </a:t>
            </a:r>
            <a:r>
              <a:rPr lang="cs-CZ" sz="2000" b="1" dirty="0" err="1" smtClean="0">
                <a:solidFill>
                  <a:srgbClr val="002060"/>
                </a:solidFill>
              </a:rPr>
              <a:t>Analysis</a:t>
            </a:r>
            <a:r>
              <a:rPr lang="cs-CZ" sz="2000" b="1" dirty="0" smtClean="0">
                <a:solidFill>
                  <a:srgbClr val="002060"/>
                </a:solidFill>
              </a:rPr>
              <a:t> - </a:t>
            </a:r>
            <a:r>
              <a:rPr lang="cs-CZ" sz="2000" dirty="0" smtClean="0">
                <a:solidFill>
                  <a:srgbClr val="002060"/>
                </a:solidFill>
              </a:rPr>
              <a:t>Analýza mezer/příležitostí.</a:t>
            </a:r>
            <a:endParaRPr lang="cs-CZ" sz="2000" dirty="0">
              <a:solidFill>
                <a:srgbClr val="002060"/>
              </a:solidFill>
            </a:endParaRPr>
          </a:p>
          <a:p>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pl-PL" dirty="0"/>
              <a:t>Pojmy v oblasti CRM </a:t>
            </a:r>
            <a:r>
              <a:rPr lang="pl-PL" dirty="0" smtClean="0"/>
              <a:t>2</a:t>
            </a:r>
            <a:endParaRPr lang="cs-CZ" dirty="0"/>
          </a:p>
        </p:txBody>
      </p:sp>
    </p:spTree>
    <p:extLst>
      <p:ext uri="{BB962C8B-B14F-4D97-AF65-F5344CB8AC3E}">
        <p14:creationId xmlns:p14="http://schemas.microsoft.com/office/powerpoint/2010/main" val="25994518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Udržení stávajících zákazníků </a:t>
            </a:r>
          </a:p>
          <a:p>
            <a:r>
              <a:rPr lang="cs-CZ" sz="2000" dirty="0">
                <a:solidFill>
                  <a:srgbClr val="002060"/>
                </a:solidFill>
              </a:rPr>
              <a:t>Porozumění zákazníkům </a:t>
            </a:r>
          </a:p>
          <a:p>
            <a:r>
              <a:rPr lang="cs-CZ" sz="2000" dirty="0">
                <a:solidFill>
                  <a:srgbClr val="002060"/>
                </a:solidFill>
              </a:rPr>
              <a:t>Schopnost jim naslouchat </a:t>
            </a:r>
          </a:p>
          <a:p>
            <a:r>
              <a:rPr lang="cs-CZ" sz="2000" dirty="0">
                <a:solidFill>
                  <a:srgbClr val="002060"/>
                </a:solidFill>
              </a:rPr>
              <a:t>Identifikace klíčových procesů </a:t>
            </a:r>
          </a:p>
          <a:p>
            <a:r>
              <a:rPr lang="cs-CZ" sz="2000" dirty="0">
                <a:solidFill>
                  <a:srgbClr val="002060"/>
                </a:solidFill>
              </a:rPr>
              <a:t>Zvyšování spokojenosti zákazníků při zlepšování klíčových procesů </a:t>
            </a:r>
          </a:p>
          <a:p>
            <a:r>
              <a:rPr lang="cs-CZ" sz="2000" dirty="0">
                <a:solidFill>
                  <a:srgbClr val="002060"/>
                </a:solidFill>
              </a:rPr>
              <a:t>Tvorba marketingové strategie k udržení stávajících zákazníků a získání zákazníků nových </a:t>
            </a:r>
          </a:p>
          <a:p>
            <a:r>
              <a:rPr lang="cs-CZ" sz="2000" dirty="0">
                <a:solidFill>
                  <a:srgbClr val="002060"/>
                </a:solidFill>
              </a:rPr>
              <a:t>Schopnost oslovit nové zákazníky </a:t>
            </a:r>
          </a:p>
          <a:p>
            <a:endParaRPr lang="cs-CZ" sz="2000" dirty="0">
              <a:solidFill>
                <a:srgbClr val="002060"/>
              </a:solidFill>
            </a:endParaRPr>
          </a:p>
          <a:p>
            <a:endParaRPr lang="cs-CZ" sz="2000" dirty="0">
              <a:solidFill>
                <a:srgbClr val="002060"/>
              </a:solidFill>
            </a:endParaRPr>
          </a:p>
        </p:txBody>
      </p:sp>
      <p:sp>
        <p:nvSpPr>
          <p:cNvPr id="6" name="Nadpis 5"/>
          <p:cNvSpPr>
            <a:spLocks noGrp="1"/>
          </p:cNvSpPr>
          <p:nvPr>
            <p:ph type="title"/>
          </p:nvPr>
        </p:nvSpPr>
        <p:spPr>
          <a:xfrm>
            <a:off x="179512" y="195486"/>
            <a:ext cx="6480720" cy="507703"/>
          </a:xfrm>
        </p:spPr>
        <p:txBody>
          <a:bodyPr/>
          <a:lstStyle/>
          <a:p>
            <a:r>
              <a:rPr lang="cs-CZ" dirty="0"/>
              <a:t>Cíle každé marketingově orientované společnosti</a:t>
            </a:r>
          </a:p>
        </p:txBody>
      </p:sp>
    </p:spTree>
    <p:extLst>
      <p:ext uri="{BB962C8B-B14F-4D97-AF65-F5344CB8AC3E}">
        <p14:creationId xmlns:p14="http://schemas.microsoft.com/office/powerpoint/2010/main" val="20270877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pPr fontAlgn="base"/>
            <a:r>
              <a:rPr lang="cs-CZ" sz="2000" b="1" dirty="0">
                <a:solidFill>
                  <a:srgbClr val="002060"/>
                </a:solidFill>
              </a:rPr>
              <a:t>HVC - </a:t>
            </a:r>
            <a:r>
              <a:rPr lang="cs-CZ" sz="2000" dirty="0" err="1">
                <a:solidFill>
                  <a:srgbClr val="002060"/>
                </a:solidFill>
              </a:rPr>
              <a:t>High</a:t>
            </a:r>
            <a:r>
              <a:rPr lang="cs-CZ" sz="2000" dirty="0">
                <a:solidFill>
                  <a:srgbClr val="002060"/>
                </a:solidFill>
              </a:rPr>
              <a:t> </a:t>
            </a:r>
            <a:r>
              <a:rPr lang="cs-CZ" sz="2000" dirty="0" err="1">
                <a:solidFill>
                  <a:srgbClr val="002060"/>
                </a:solidFill>
              </a:rPr>
              <a:t>value</a:t>
            </a:r>
            <a:r>
              <a:rPr lang="cs-CZ" sz="2000" dirty="0">
                <a:solidFill>
                  <a:srgbClr val="002060"/>
                </a:solidFill>
              </a:rPr>
              <a:t> </a:t>
            </a:r>
            <a:r>
              <a:rPr lang="cs-CZ" sz="2000" dirty="0" err="1">
                <a:solidFill>
                  <a:srgbClr val="002060"/>
                </a:solidFill>
              </a:rPr>
              <a:t>customers</a:t>
            </a:r>
            <a:r>
              <a:rPr lang="cs-CZ" sz="2000" dirty="0">
                <a:solidFill>
                  <a:srgbClr val="002060"/>
                </a:solidFill>
              </a:rPr>
              <a:t> – individuální zákazníci, kteří dle Paterova pravidla „80/20“ patří mezi menšinu zákazníků generující majoritní část zisku.</a:t>
            </a:r>
          </a:p>
          <a:p>
            <a:pPr fontAlgn="base"/>
            <a:r>
              <a:rPr lang="cs-CZ" sz="2000" b="1" dirty="0">
                <a:solidFill>
                  <a:srgbClr val="002060"/>
                </a:solidFill>
              </a:rPr>
              <a:t>LTV - </a:t>
            </a:r>
            <a:r>
              <a:rPr lang="cs-CZ" sz="2000" dirty="0" err="1">
                <a:solidFill>
                  <a:srgbClr val="002060"/>
                </a:solidFill>
              </a:rPr>
              <a:t>Lifetime</a:t>
            </a:r>
            <a:r>
              <a:rPr lang="cs-CZ" sz="2000" dirty="0">
                <a:solidFill>
                  <a:srgbClr val="002060"/>
                </a:solidFill>
              </a:rPr>
              <a:t> </a:t>
            </a:r>
            <a:r>
              <a:rPr lang="cs-CZ" sz="2000" dirty="0" err="1">
                <a:solidFill>
                  <a:srgbClr val="002060"/>
                </a:solidFill>
              </a:rPr>
              <a:t>value</a:t>
            </a:r>
            <a:r>
              <a:rPr lang="cs-CZ" sz="2000" dirty="0">
                <a:solidFill>
                  <a:srgbClr val="002060"/>
                </a:solidFill>
              </a:rPr>
              <a:t> – celkový potenciál čistého zisku konkrétního zákazníka.</a:t>
            </a:r>
          </a:p>
          <a:p>
            <a:pPr fontAlgn="base"/>
            <a:r>
              <a:rPr lang="cs-CZ" sz="2000" b="1" dirty="0" err="1">
                <a:solidFill>
                  <a:srgbClr val="002060"/>
                </a:solidFill>
              </a:rPr>
              <a:t>Relationship</a:t>
            </a:r>
            <a:r>
              <a:rPr lang="cs-CZ" sz="2000" b="1" dirty="0">
                <a:solidFill>
                  <a:srgbClr val="002060"/>
                </a:solidFill>
              </a:rPr>
              <a:t> </a:t>
            </a:r>
            <a:r>
              <a:rPr lang="cs-CZ" sz="2000" b="1" dirty="0" err="1">
                <a:solidFill>
                  <a:srgbClr val="002060"/>
                </a:solidFill>
              </a:rPr>
              <a:t>Cycle</a:t>
            </a:r>
            <a:r>
              <a:rPr lang="cs-CZ" sz="2000" b="1" dirty="0">
                <a:solidFill>
                  <a:srgbClr val="002060"/>
                </a:solidFill>
              </a:rPr>
              <a:t> - </a:t>
            </a:r>
            <a:r>
              <a:rPr lang="cs-CZ" sz="2000" dirty="0">
                <a:solidFill>
                  <a:srgbClr val="002060"/>
                </a:solidFill>
              </a:rPr>
              <a:t>Cyklus vztahu se zákazníkem, sloužící k určení správných komunikačních nástrojů.</a:t>
            </a:r>
          </a:p>
          <a:p>
            <a:pPr fontAlgn="base"/>
            <a:r>
              <a:rPr lang="cs-CZ" sz="2000" b="1" dirty="0">
                <a:solidFill>
                  <a:srgbClr val="002060"/>
                </a:solidFill>
              </a:rPr>
              <a:t>Response </a:t>
            </a:r>
            <a:r>
              <a:rPr lang="cs-CZ" sz="2000" b="1" dirty="0" err="1">
                <a:solidFill>
                  <a:srgbClr val="002060"/>
                </a:solidFill>
              </a:rPr>
              <a:t>Rate</a:t>
            </a:r>
            <a:r>
              <a:rPr lang="cs-CZ" sz="2000" b="1" dirty="0">
                <a:solidFill>
                  <a:srgbClr val="002060"/>
                </a:solidFill>
              </a:rPr>
              <a:t> - </a:t>
            </a:r>
            <a:r>
              <a:rPr lang="cs-CZ" sz="2000" dirty="0">
                <a:solidFill>
                  <a:srgbClr val="002060"/>
                </a:solidFill>
              </a:rPr>
              <a:t>Množství klientů, kteří zareagovali na nabídku.</a:t>
            </a:r>
          </a:p>
        </p:txBody>
      </p:sp>
      <p:sp>
        <p:nvSpPr>
          <p:cNvPr id="6" name="Nadpis 5"/>
          <p:cNvSpPr>
            <a:spLocks noGrp="1"/>
          </p:cNvSpPr>
          <p:nvPr>
            <p:ph type="title"/>
          </p:nvPr>
        </p:nvSpPr>
        <p:spPr>
          <a:xfrm>
            <a:off x="107504" y="195486"/>
            <a:ext cx="8136904" cy="507703"/>
          </a:xfrm>
        </p:spPr>
        <p:txBody>
          <a:bodyPr/>
          <a:lstStyle/>
          <a:p>
            <a:r>
              <a:rPr lang="pl-PL" dirty="0"/>
              <a:t>Pojmy v oblasti CRM </a:t>
            </a:r>
            <a:r>
              <a:rPr lang="pl-PL" dirty="0" smtClean="0"/>
              <a:t>3</a:t>
            </a:r>
            <a:endParaRPr lang="cs-CZ" dirty="0"/>
          </a:p>
        </p:txBody>
      </p:sp>
    </p:spTree>
    <p:extLst>
      <p:ext uri="{BB962C8B-B14F-4D97-AF65-F5344CB8AC3E}">
        <p14:creationId xmlns:p14="http://schemas.microsoft.com/office/powerpoint/2010/main" val="38451847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pPr fontAlgn="base"/>
            <a:r>
              <a:rPr lang="cs-CZ" sz="2000" b="1" dirty="0" smtClean="0">
                <a:solidFill>
                  <a:srgbClr val="002060"/>
                </a:solidFill>
              </a:rPr>
              <a:t>Segment - </a:t>
            </a:r>
            <a:r>
              <a:rPr lang="cs-CZ" sz="2000" dirty="0" smtClean="0">
                <a:solidFill>
                  <a:srgbClr val="002060"/>
                </a:solidFill>
              </a:rPr>
              <a:t>Jedna </a:t>
            </a:r>
            <a:r>
              <a:rPr lang="cs-CZ" sz="2000" dirty="0">
                <a:solidFill>
                  <a:srgbClr val="002060"/>
                </a:solidFill>
              </a:rPr>
              <a:t>ze skupin zákazníků se společnými </a:t>
            </a:r>
            <a:r>
              <a:rPr lang="cs-CZ" sz="2000" dirty="0" smtClean="0">
                <a:solidFill>
                  <a:srgbClr val="002060"/>
                </a:solidFill>
              </a:rPr>
              <a:t>znaky.</a:t>
            </a:r>
            <a:endParaRPr lang="cs-CZ" sz="2000" dirty="0">
              <a:solidFill>
                <a:srgbClr val="002060"/>
              </a:solidFill>
            </a:endParaRPr>
          </a:p>
          <a:p>
            <a:pPr fontAlgn="base"/>
            <a:r>
              <a:rPr lang="cs-CZ" sz="2000" b="1" dirty="0" err="1" smtClean="0">
                <a:solidFill>
                  <a:srgbClr val="002060"/>
                </a:solidFill>
              </a:rPr>
              <a:t>Segmentation</a:t>
            </a:r>
            <a:r>
              <a:rPr lang="cs-CZ" sz="2000" b="1" dirty="0" smtClean="0">
                <a:solidFill>
                  <a:srgbClr val="002060"/>
                </a:solidFill>
              </a:rPr>
              <a:t> - </a:t>
            </a:r>
            <a:r>
              <a:rPr lang="cs-CZ" sz="2000" dirty="0" smtClean="0">
                <a:solidFill>
                  <a:srgbClr val="002060"/>
                </a:solidFill>
              </a:rPr>
              <a:t>Rozdělení </a:t>
            </a:r>
            <a:r>
              <a:rPr lang="cs-CZ" sz="2000" dirty="0">
                <a:solidFill>
                  <a:srgbClr val="002060"/>
                </a:solidFill>
              </a:rPr>
              <a:t>zákazníků do jednotlivých skupin, které mají společné </a:t>
            </a:r>
            <a:r>
              <a:rPr lang="cs-CZ" sz="2000" dirty="0" smtClean="0">
                <a:solidFill>
                  <a:srgbClr val="002060"/>
                </a:solidFill>
              </a:rPr>
              <a:t>znaky.</a:t>
            </a:r>
            <a:endParaRPr lang="cs-CZ" sz="2000" dirty="0">
              <a:solidFill>
                <a:srgbClr val="002060"/>
              </a:solidFill>
            </a:endParaRPr>
          </a:p>
          <a:p>
            <a:pPr fontAlgn="base"/>
            <a:r>
              <a:rPr lang="cs-CZ" sz="2000" b="1" dirty="0" err="1">
                <a:solidFill>
                  <a:srgbClr val="002060"/>
                </a:solidFill>
              </a:rPr>
              <a:t>Share</a:t>
            </a:r>
            <a:r>
              <a:rPr lang="cs-CZ" sz="2000" b="1" dirty="0">
                <a:solidFill>
                  <a:srgbClr val="002060"/>
                </a:solidFill>
              </a:rPr>
              <a:t> of </a:t>
            </a:r>
            <a:r>
              <a:rPr lang="cs-CZ" sz="2000" b="1" dirty="0" err="1" smtClean="0">
                <a:solidFill>
                  <a:srgbClr val="002060"/>
                </a:solidFill>
              </a:rPr>
              <a:t>Wallet</a:t>
            </a:r>
            <a:r>
              <a:rPr lang="cs-CZ" sz="2000" b="1" dirty="0" smtClean="0">
                <a:solidFill>
                  <a:srgbClr val="002060"/>
                </a:solidFill>
              </a:rPr>
              <a:t> - </a:t>
            </a:r>
            <a:r>
              <a:rPr lang="cs-CZ" sz="2000" dirty="0" smtClean="0">
                <a:solidFill>
                  <a:srgbClr val="002060"/>
                </a:solidFill>
              </a:rPr>
              <a:t>Podíl </a:t>
            </a:r>
            <a:r>
              <a:rPr lang="cs-CZ" sz="2000" dirty="0">
                <a:solidFill>
                  <a:srgbClr val="002060"/>
                </a:solidFill>
              </a:rPr>
              <a:t>na „útratě/peněžence“ zákazníka, kolik/jaký podíl v dané kategorii produktů investuje do produktu zvolené </a:t>
            </a:r>
            <a:r>
              <a:rPr lang="cs-CZ" sz="2000" dirty="0" smtClean="0">
                <a:solidFill>
                  <a:srgbClr val="002060"/>
                </a:solidFill>
              </a:rPr>
              <a:t>značky.</a:t>
            </a:r>
            <a:endParaRPr lang="cs-CZ" sz="2000" dirty="0">
              <a:solidFill>
                <a:srgbClr val="002060"/>
              </a:solidFill>
            </a:endParaRPr>
          </a:p>
          <a:p>
            <a:pPr fontAlgn="base"/>
            <a:r>
              <a:rPr lang="cs-CZ" sz="2000" b="1" dirty="0" err="1">
                <a:solidFill>
                  <a:srgbClr val="002060"/>
                </a:solidFill>
              </a:rPr>
              <a:t>Value</a:t>
            </a:r>
            <a:r>
              <a:rPr lang="cs-CZ" sz="2000" b="1" dirty="0">
                <a:solidFill>
                  <a:srgbClr val="002060"/>
                </a:solidFill>
              </a:rPr>
              <a:t> </a:t>
            </a:r>
            <a:r>
              <a:rPr lang="cs-CZ" sz="2000" b="1" dirty="0" err="1" smtClean="0">
                <a:solidFill>
                  <a:srgbClr val="002060"/>
                </a:solidFill>
              </a:rPr>
              <a:t>Spectrum</a:t>
            </a:r>
            <a:r>
              <a:rPr lang="cs-CZ" sz="2000" b="1" dirty="0" smtClean="0">
                <a:solidFill>
                  <a:srgbClr val="002060"/>
                </a:solidFill>
              </a:rPr>
              <a:t> - </a:t>
            </a:r>
            <a:r>
              <a:rPr lang="cs-CZ" sz="2000" dirty="0" smtClean="0">
                <a:solidFill>
                  <a:srgbClr val="002060"/>
                </a:solidFill>
              </a:rPr>
              <a:t>Hodnotové </a:t>
            </a:r>
            <a:r>
              <a:rPr lang="cs-CZ" sz="2000" dirty="0">
                <a:solidFill>
                  <a:srgbClr val="002060"/>
                </a:solidFill>
              </a:rPr>
              <a:t>spektrum – metoda pro strategické plánování vycházející z analýzy zákazníkovy stávající hodnoty a projevené </a:t>
            </a:r>
            <a:r>
              <a:rPr lang="cs-CZ" sz="2000" dirty="0" smtClean="0">
                <a:solidFill>
                  <a:srgbClr val="002060"/>
                </a:solidFill>
              </a:rPr>
              <a:t>loajality.</a:t>
            </a:r>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pl-PL" dirty="0"/>
              <a:t>Pojmy v oblasti CRM </a:t>
            </a:r>
            <a:r>
              <a:rPr lang="pl-PL" dirty="0" smtClean="0"/>
              <a:t>4</a:t>
            </a:r>
            <a:endParaRPr lang="cs-CZ" dirty="0"/>
          </a:p>
        </p:txBody>
      </p:sp>
    </p:spTree>
    <p:extLst>
      <p:ext uri="{BB962C8B-B14F-4D97-AF65-F5344CB8AC3E}">
        <p14:creationId xmlns:p14="http://schemas.microsoft.com/office/powerpoint/2010/main" val="41841733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3024336"/>
          </a:xfrm>
          <a:prstGeom prst="rect">
            <a:avLst/>
          </a:prstGeom>
        </p:spPr>
        <p:txBody>
          <a:bodyPr>
            <a:noAutofit/>
          </a:bodyPr>
          <a:lstStyle/>
          <a:p>
            <a:pPr>
              <a:lnSpc>
                <a:spcPct val="80000"/>
              </a:lnSpc>
            </a:pPr>
            <a:r>
              <a:rPr lang="cs-CZ" sz="2000" dirty="0" smtClean="0">
                <a:solidFill>
                  <a:srgbClr val="002060"/>
                </a:solidFill>
              </a:rPr>
              <a:t>Zákazník není nepříjemný otrava, který nás ruší a zdržuje od práce, ale je nejdůležitější osobou, jak v přímém rozhovoru, tak v korespondenci, při telefonování či e-mailování, atd. </a:t>
            </a:r>
          </a:p>
          <a:p>
            <a:pPr>
              <a:lnSpc>
                <a:spcPct val="80000"/>
              </a:lnSpc>
            </a:pPr>
            <a:endParaRPr lang="cs-CZ" sz="2000" dirty="0" smtClean="0">
              <a:solidFill>
                <a:srgbClr val="002060"/>
              </a:solidFill>
            </a:endParaRPr>
          </a:p>
          <a:p>
            <a:pPr>
              <a:lnSpc>
                <a:spcPct val="80000"/>
              </a:lnSpc>
            </a:pPr>
            <a:r>
              <a:rPr lang="cs-CZ" sz="2000" dirty="0" smtClean="0">
                <a:solidFill>
                  <a:srgbClr val="002060"/>
                </a:solidFill>
              </a:rPr>
              <a:t>Zákazník nepotřebuje nás, my potřebujeme zákazníka.</a:t>
            </a:r>
          </a:p>
          <a:p>
            <a:pPr>
              <a:lnSpc>
                <a:spcPct val="80000"/>
              </a:lnSpc>
              <a:buNone/>
            </a:pPr>
            <a:endParaRPr lang="cs-CZ" sz="2000" dirty="0" smtClean="0">
              <a:solidFill>
                <a:srgbClr val="002060"/>
              </a:solidFill>
            </a:endParaRPr>
          </a:p>
          <a:p>
            <a:pPr>
              <a:lnSpc>
                <a:spcPct val="80000"/>
              </a:lnSpc>
            </a:pPr>
            <a:r>
              <a:rPr lang="cs-CZ" sz="2000" dirty="0" smtClean="0">
                <a:solidFill>
                  <a:srgbClr val="002060"/>
                </a:solidFill>
              </a:rPr>
              <a:t>Zákazník není žádná anonymní či statistická veličina, je to člověk s pocity, emocemi, náladami, možná i s předsudky (to vše je třeba respektovat při jednání s ním).</a:t>
            </a:r>
          </a:p>
          <a:p>
            <a:pPr>
              <a:lnSpc>
                <a:spcPct val="80000"/>
              </a:lnSpc>
            </a:pPr>
            <a:endParaRPr lang="cs-CZ" sz="2000" dirty="0" smtClean="0">
              <a:solidFill>
                <a:srgbClr val="002060"/>
              </a:solidFill>
            </a:endParaRPr>
          </a:p>
          <a:p>
            <a:pPr>
              <a:lnSpc>
                <a:spcPct val="80000"/>
              </a:lnSpc>
            </a:pPr>
            <a:r>
              <a:rPr lang="cs-CZ" sz="2000" dirty="0" smtClean="0">
                <a:solidFill>
                  <a:srgbClr val="002060"/>
                </a:solidFill>
              </a:rPr>
              <a:t>Zákazník není partnerem pro konfliktní diskuse, vyvracení jeho mylných názorů musí být citlivé (je-li to možné, je lepší se konfliktním situacím vyhnout) – se zákazníkem ve sporu nelze vyhrát!</a:t>
            </a:r>
          </a:p>
          <a:p>
            <a:pPr>
              <a:lnSpc>
                <a:spcPct val="80000"/>
              </a:lnSpc>
              <a:buNone/>
            </a:pPr>
            <a:endParaRPr lang="cs-CZ" sz="2000" dirty="0" smtClean="0">
              <a:solidFill>
                <a:srgbClr val="002060"/>
              </a:solidFill>
            </a:endParaRPr>
          </a:p>
          <a:p>
            <a:pPr>
              <a:lnSpc>
                <a:spcPct val="80000"/>
              </a:lnSpc>
            </a:pPr>
            <a:r>
              <a:rPr lang="cs-CZ" sz="2000" dirty="0" smtClean="0">
                <a:solidFill>
                  <a:srgbClr val="002060"/>
                </a:solidFill>
              </a:rPr>
              <a:t>Zákazníci jsou především lidé a jako lidé chtějí být respektováni. Mějte rádi svého zákazníka jako sebe sama!!!</a:t>
            </a:r>
            <a:endParaRPr lang="cs-CZ" sz="2000" dirty="0">
              <a:solidFill>
                <a:srgbClr val="002060"/>
              </a:solidFill>
            </a:endParaRPr>
          </a:p>
        </p:txBody>
      </p:sp>
      <p:sp>
        <p:nvSpPr>
          <p:cNvPr id="6" name="Nadpis 5"/>
          <p:cNvSpPr>
            <a:spLocks noGrp="1"/>
          </p:cNvSpPr>
          <p:nvPr>
            <p:ph type="title"/>
          </p:nvPr>
        </p:nvSpPr>
        <p:spPr>
          <a:xfrm>
            <a:off x="107504" y="195486"/>
            <a:ext cx="8136904" cy="507703"/>
          </a:xfrm>
        </p:spPr>
        <p:txBody>
          <a:bodyPr/>
          <a:lstStyle/>
          <a:p>
            <a:r>
              <a:rPr lang="cs-CZ" dirty="0" smtClean="0"/>
              <a:t>Pár závěrečných myšlenek</a:t>
            </a:r>
            <a:endParaRPr lang="cs-CZ" dirty="0"/>
          </a:p>
        </p:txBody>
      </p:sp>
    </p:spTree>
    <p:extLst>
      <p:ext uri="{BB962C8B-B14F-4D97-AF65-F5344CB8AC3E}">
        <p14:creationId xmlns:p14="http://schemas.microsoft.com/office/powerpoint/2010/main" val="6610082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Konec prezentace</a:t>
            </a:r>
            <a:endParaRPr lang="cs-CZ" dirty="0"/>
          </a:p>
        </p:txBody>
      </p:sp>
      <p:sp>
        <p:nvSpPr>
          <p:cNvPr id="3" name="Zástupný symbol pro obsah 2"/>
          <p:cNvSpPr txBox="1">
            <a:spLocks/>
          </p:cNvSpPr>
          <p:nvPr/>
        </p:nvSpPr>
        <p:spPr>
          <a:xfrm>
            <a:off x="2699792" y="1779662"/>
            <a:ext cx="3888432" cy="237626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smtClean="0">
                <a:solidFill>
                  <a:srgbClr val="307871"/>
                </a:solidFill>
                <a:latin typeface="Times New Roman" panose="02020603050405020304" pitchFamily="18" charset="0"/>
                <a:cs typeface="Times New Roman" panose="02020603050405020304" pitchFamily="18" charset="0"/>
              </a:rPr>
              <a:t>Děkuji za pozornost </a:t>
            </a:r>
            <a:r>
              <a:rPr lang="cs-CZ" sz="2400" b="1" dirty="0" smtClean="0">
                <a:solidFill>
                  <a:srgbClr val="30787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16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33452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832648" cy="507703"/>
          </a:xfrm>
        </p:spPr>
        <p:txBody>
          <a:bodyPr/>
          <a:lstStyle/>
          <a:p>
            <a:r>
              <a:rPr lang="cs-CZ" dirty="0"/>
              <a:t>Budoucnost zákaznické orientace</a:t>
            </a:r>
          </a:p>
        </p:txBody>
      </p:sp>
      <p:pic>
        <p:nvPicPr>
          <p:cNvPr id="5" name="Picture 5" descr="IMG_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915566"/>
            <a:ext cx="8394700" cy="3816350"/>
          </a:xfrm>
          <a:prstGeom prst="rect">
            <a:avLst/>
          </a:prstGeom>
          <a:noFill/>
          <a:ln w="317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710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3888432" cy="507703"/>
          </a:xfrm>
        </p:spPr>
        <p:txBody>
          <a:bodyPr/>
          <a:lstStyle/>
          <a:p>
            <a:r>
              <a:rPr lang="cs-CZ" dirty="0"/>
              <a:t>Trhy zákazníka </a:t>
            </a:r>
          </a:p>
        </p:txBody>
      </p:sp>
      <p:graphicFrame>
        <p:nvGraphicFramePr>
          <p:cNvPr id="5" name="Group 51"/>
          <p:cNvGraphicFramePr>
            <a:graphicFrameLocks/>
          </p:cNvGraphicFramePr>
          <p:nvPr>
            <p:extLst>
              <p:ext uri="{D42A27DB-BD31-4B8C-83A1-F6EECF244321}">
                <p14:modId xmlns:p14="http://schemas.microsoft.com/office/powerpoint/2010/main" val="963757434"/>
              </p:ext>
            </p:extLst>
          </p:nvPr>
        </p:nvGraphicFramePr>
        <p:xfrm>
          <a:off x="395536" y="703189"/>
          <a:ext cx="8208714" cy="3992012"/>
        </p:xfrm>
        <a:graphic>
          <a:graphicData uri="http://schemas.openxmlformats.org/drawingml/2006/table">
            <a:tbl>
              <a:tblPr/>
              <a:tblGrid>
                <a:gridCol w="4104357">
                  <a:extLst>
                    <a:ext uri="{9D8B030D-6E8A-4147-A177-3AD203B41FA5}">
                      <a16:colId xmlns:a16="http://schemas.microsoft.com/office/drawing/2014/main" xmlns="" val="20000"/>
                    </a:ext>
                  </a:extLst>
                </a:gridCol>
                <a:gridCol w="4104357">
                  <a:extLst>
                    <a:ext uri="{9D8B030D-6E8A-4147-A177-3AD203B41FA5}">
                      <a16:colId xmlns:a16="http://schemas.microsoft.com/office/drawing/2014/main" xmlns="" val="20001"/>
                    </a:ext>
                  </a:extLst>
                </a:gridCol>
              </a:tblGrid>
              <a:tr h="3122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1" i="0" u="none" strike="noStrike" cap="none" normalizeH="0" baseline="0" dirty="0" smtClean="0">
                          <a:ln>
                            <a:noFill/>
                          </a:ln>
                          <a:solidFill>
                            <a:srgbClr val="002060"/>
                          </a:solidFill>
                          <a:effectLst/>
                          <a:latin typeface="Arial" charset="0"/>
                        </a:rPr>
                        <a:t>Transakční marketing</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1" i="0" u="none" strike="noStrike" cap="none" normalizeH="0" baseline="0" smtClean="0">
                          <a:ln>
                            <a:noFill/>
                          </a:ln>
                          <a:solidFill>
                            <a:srgbClr val="002060"/>
                          </a:solidFill>
                          <a:effectLst/>
                          <a:latin typeface="Arial" charset="0"/>
                        </a:rPr>
                        <a:t>Marketing vztahů</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xmlns="" val="10000"/>
                  </a:ext>
                </a:extLst>
              </a:tr>
              <a:tr h="43438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Orientace na jednorázový prodej</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Důraz na udržení zákazníka</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3438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dirty="0" smtClean="0">
                          <a:ln>
                            <a:noFill/>
                          </a:ln>
                          <a:solidFill>
                            <a:srgbClr val="002060"/>
                          </a:solidFill>
                          <a:effectLst/>
                          <a:latin typeface="Arial" charset="0"/>
                        </a:rPr>
                        <a:t>Orientace na vlastnosti produktu</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Orientace na užitek produktu</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38437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Krátkodobý časový horizont</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Dlouhodobý časový horizont</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546486">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Malý důraz na službu zákazníkovi</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Velký důraz na službu zákazníkovi</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546486">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Omezená odpovědnost vůči zákazníkovi</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Vysoká odpovědnost vůči zákazníkovi</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546486">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Úsporný kontakt se zákazníkem</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Intenzivní kontakt se zákazníkem</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546486">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smtClean="0">
                          <a:ln>
                            <a:noFill/>
                          </a:ln>
                          <a:solidFill>
                            <a:srgbClr val="002060"/>
                          </a:solidFill>
                          <a:effectLst/>
                          <a:latin typeface="Arial" charset="0"/>
                        </a:rPr>
                        <a:t>Kvalita je především záležitostí výroby</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cs-CZ" sz="1800" b="0" i="0" u="none" strike="noStrike" cap="none" normalizeH="0" baseline="0" dirty="0" smtClean="0">
                          <a:ln>
                            <a:noFill/>
                          </a:ln>
                          <a:solidFill>
                            <a:srgbClr val="002060"/>
                          </a:solidFill>
                          <a:effectLst/>
                          <a:latin typeface="Arial" charset="0"/>
                        </a:rPr>
                        <a:t>Kvalita je předmětem zájmu všech oblastí</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199158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Standardizace procesů</a:t>
            </a:r>
          </a:p>
          <a:p>
            <a:pPr lvl="1"/>
            <a:r>
              <a:rPr lang="cs-CZ" sz="2000" dirty="0">
                <a:solidFill>
                  <a:srgbClr val="002060"/>
                </a:solidFill>
              </a:rPr>
              <a:t>Každý proces nastaven dle Best </a:t>
            </a:r>
            <a:r>
              <a:rPr lang="cs-CZ" sz="2000" dirty="0" err="1">
                <a:solidFill>
                  <a:srgbClr val="002060"/>
                </a:solidFill>
              </a:rPr>
              <a:t>practices</a:t>
            </a:r>
            <a:endParaRPr lang="cs-CZ" sz="2000" dirty="0">
              <a:solidFill>
                <a:srgbClr val="002060"/>
              </a:solidFill>
            </a:endParaRPr>
          </a:p>
          <a:p>
            <a:pPr lvl="1"/>
            <a:r>
              <a:rPr lang="cs-CZ" sz="2000" dirty="0">
                <a:solidFill>
                  <a:srgbClr val="002060"/>
                </a:solidFill>
              </a:rPr>
              <a:t>Zastupitelnost pracovníků</a:t>
            </a:r>
          </a:p>
          <a:p>
            <a:pPr lvl="1"/>
            <a:r>
              <a:rPr lang="cs-CZ" sz="2000" dirty="0">
                <a:solidFill>
                  <a:srgbClr val="002060"/>
                </a:solidFill>
              </a:rPr>
              <a:t>Eliminace nestandardních řešení</a:t>
            </a:r>
          </a:p>
          <a:p>
            <a:r>
              <a:rPr lang="cs-CZ" sz="2000" dirty="0">
                <a:solidFill>
                  <a:srgbClr val="002060"/>
                </a:solidFill>
              </a:rPr>
              <a:t>Zrychlení procesů</a:t>
            </a:r>
          </a:p>
          <a:p>
            <a:r>
              <a:rPr lang="cs-CZ" sz="2000" dirty="0">
                <a:solidFill>
                  <a:srgbClr val="002060"/>
                </a:solidFill>
              </a:rPr>
              <a:t>Delegace pravomocí</a:t>
            </a:r>
          </a:p>
          <a:p>
            <a:r>
              <a:rPr lang="cs-CZ" sz="2000" dirty="0">
                <a:solidFill>
                  <a:srgbClr val="002060"/>
                </a:solidFill>
              </a:rPr>
              <a:t>Vyvozování osobní odpovědnosti</a:t>
            </a:r>
          </a:p>
          <a:p>
            <a:r>
              <a:rPr lang="cs-CZ" sz="2000" dirty="0">
                <a:solidFill>
                  <a:srgbClr val="002060"/>
                </a:solidFill>
              </a:rPr>
              <a:t>Přesná a okamžitá evidence dat</a:t>
            </a:r>
          </a:p>
        </p:txBody>
      </p:sp>
      <p:sp>
        <p:nvSpPr>
          <p:cNvPr id="6" name="Nadpis 5"/>
          <p:cNvSpPr>
            <a:spLocks noGrp="1"/>
          </p:cNvSpPr>
          <p:nvPr>
            <p:ph type="title"/>
          </p:nvPr>
        </p:nvSpPr>
        <p:spPr>
          <a:xfrm>
            <a:off x="179512" y="195486"/>
            <a:ext cx="7848872" cy="507703"/>
          </a:xfrm>
        </p:spPr>
        <p:txBody>
          <a:bodyPr/>
          <a:lstStyle/>
          <a:p>
            <a:r>
              <a:rPr lang="cs-CZ" dirty="0"/>
              <a:t>ERP systém (</a:t>
            </a:r>
            <a:r>
              <a:rPr lang="cs-CZ" dirty="0" err="1"/>
              <a:t>Enterprise</a:t>
            </a:r>
            <a:r>
              <a:rPr lang="cs-CZ" dirty="0"/>
              <a:t> </a:t>
            </a:r>
            <a:r>
              <a:rPr lang="cs-CZ" dirty="0" err="1"/>
              <a:t>Resource</a:t>
            </a:r>
            <a:r>
              <a:rPr lang="cs-CZ" dirty="0"/>
              <a:t> </a:t>
            </a:r>
            <a:r>
              <a:rPr lang="cs-CZ" dirty="0" err="1"/>
              <a:t>Planning</a:t>
            </a:r>
            <a:r>
              <a:rPr lang="cs-CZ" dirty="0" smtClean="0"/>
              <a:t>) – </a:t>
            </a:r>
            <a:r>
              <a:rPr lang="cs-CZ" dirty="0" smtClean="0">
                <a:hlinkClick r:id="rId3"/>
              </a:rPr>
              <a:t>businessvize</a:t>
            </a:r>
            <a:r>
              <a:rPr lang="cs-CZ" dirty="0"/>
              <a:t/>
            </a:r>
            <a:br>
              <a:rPr lang="cs-CZ" dirty="0"/>
            </a:br>
            <a:endParaRPr lang="cs-CZ" dirty="0"/>
          </a:p>
        </p:txBody>
      </p:sp>
    </p:spTree>
    <p:extLst>
      <p:ext uri="{BB962C8B-B14F-4D97-AF65-F5344CB8AC3E}">
        <p14:creationId xmlns:p14="http://schemas.microsoft.com/office/powerpoint/2010/main" val="11760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Automatizované zpracování dat</a:t>
            </a:r>
          </a:p>
          <a:p>
            <a:r>
              <a:rPr lang="cs-CZ" sz="2000" dirty="0">
                <a:solidFill>
                  <a:srgbClr val="002060"/>
                </a:solidFill>
              </a:rPr>
              <a:t>Odstranění chyb a více verzí dat</a:t>
            </a:r>
          </a:p>
          <a:p>
            <a:r>
              <a:rPr lang="cs-CZ" sz="2000" dirty="0">
                <a:solidFill>
                  <a:srgbClr val="002060"/>
                </a:solidFill>
              </a:rPr>
              <a:t>Propuštění neschopných pracovníků</a:t>
            </a:r>
          </a:p>
          <a:p>
            <a:r>
              <a:rPr lang="cs-CZ" sz="2000" dirty="0">
                <a:solidFill>
                  <a:srgbClr val="002060"/>
                </a:solidFill>
              </a:rPr>
              <a:t>Okamžité podklady k rozhodování</a:t>
            </a:r>
          </a:p>
          <a:p>
            <a:r>
              <a:rPr lang="cs-CZ" sz="2000" dirty="0">
                <a:solidFill>
                  <a:srgbClr val="002060"/>
                </a:solidFill>
              </a:rPr>
              <a:t>Přesné podklady pro odhad budoucnosti</a:t>
            </a:r>
          </a:p>
          <a:p>
            <a:r>
              <a:rPr lang="cs-CZ" sz="2000" dirty="0">
                <a:solidFill>
                  <a:srgbClr val="002060"/>
                </a:solidFill>
              </a:rPr>
              <a:t>Okamžité informace pro zákazníky a partnery</a:t>
            </a:r>
          </a:p>
        </p:txBody>
      </p:sp>
      <p:sp>
        <p:nvSpPr>
          <p:cNvPr id="6" name="Nadpis 5"/>
          <p:cNvSpPr>
            <a:spLocks noGrp="1"/>
          </p:cNvSpPr>
          <p:nvPr>
            <p:ph type="title"/>
          </p:nvPr>
        </p:nvSpPr>
        <p:spPr>
          <a:xfrm>
            <a:off x="179512" y="195486"/>
            <a:ext cx="7704856" cy="507703"/>
          </a:xfrm>
        </p:spPr>
        <p:txBody>
          <a:bodyPr/>
          <a:lstStyle/>
          <a:p>
            <a:r>
              <a:rPr lang="cs-CZ" dirty="0"/>
              <a:t>ERP systém (</a:t>
            </a:r>
            <a:r>
              <a:rPr lang="cs-CZ" dirty="0" err="1"/>
              <a:t>Enterprise</a:t>
            </a:r>
            <a:r>
              <a:rPr lang="cs-CZ" dirty="0"/>
              <a:t> </a:t>
            </a:r>
            <a:r>
              <a:rPr lang="cs-CZ" dirty="0" err="1"/>
              <a:t>Resource</a:t>
            </a:r>
            <a:r>
              <a:rPr lang="cs-CZ" dirty="0"/>
              <a:t> </a:t>
            </a:r>
            <a:r>
              <a:rPr lang="cs-CZ" dirty="0" err="1"/>
              <a:t>Planning</a:t>
            </a:r>
            <a:r>
              <a:rPr lang="cs-CZ" dirty="0"/>
              <a:t>) – </a:t>
            </a:r>
            <a:r>
              <a:rPr lang="cs-CZ" dirty="0">
                <a:hlinkClick r:id="rId3"/>
              </a:rPr>
              <a:t>businessvize</a:t>
            </a:r>
            <a:r>
              <a:rPr lang="cs-CZ" dirty="0"/>
              <a:t/>
            </a:r>
            <a:br>
              <a:rPr lang="cs-CZ" dirty="0"/>
            </a:br>
            <a:endParaRPr lang="cs-CZ" dirty="0"/>
          </a:p>
        </p:txBody>
      </p:sp>
    </p:spTree>
    <p:extLst>
      <p:ext uri="{BB962C8B-B14F-4D97-AF65-F5344CB8AC3E}">
        <p14:creationId xmlns:p14="http://schemas.microsoft.com/office/powerpoint/2010/main" val="3677277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pPr>
              <a:lnSpc>
                <a:spcPct val="90000"/>
              </a:lnSpc>
            </a:pPr>
            <a:r>
              <a:rPr lang="cs-CZ" sz="2000" dirty="0">
                <a:solidFill>
                  <a:srgbClr val="002060"/>
                </a:solidFill>
              </a:rPr>
              <a:t>Zákazník Wagner parkuje se svým vozem těsně u obchodu a teta Ema už ho sleduje z okna </a:t>
            </a:r>
            <a:r>
              <a:rPr lang="cs-CZ" sz="2000" b="1" dirty="0">
                <a:solidFill>
                  <a:srgbClr val="002060"/>
                </a:solidFill>
              </a:rPr>
              <a:t>(identifikace).</a:t>
            </a:r>
            <a:r>
              <a:rPr lang="cs-CZ" sz="2000" dirty="0">
                <a:solidFill>
                  <a:srgbClr val="002060"/>
                </a:solidFill>
              </a:rPr>
              <a:t> Jakmile vstoupí do krámku, teta jej přátelsky pozdraví, přičemž ho oslovuje jménem </a:t>
            </a:r>
            <a:r>
              <a:rPr lang="cs-CZ" sz="2000" b="1" dirty="0">
                <a:solidFill>
                  <a:srgbClr val="002060"/>
                </a:solidFill>
              </a:rPr>
              <a:t>(personalizace).</a:t>
            </a:r>
            <a:r>
              <a:rPr lang="cs-CZ" sz="2000" dirty="0">
                <a:solidFill>
                  <a:srgbClr val="002060"/>
                </a:solidFill>
              </a:rPr>
              <a:t> Teta zná strukturu požadavků svého zákazníka a ví, co obvykle přichází nakupovat </a:t>
            </a:r>
            <a:r>
              <a:rPr lang="cs-CZ" sz="2000" b="1" dirty="0">
                <a:solidFill>
                  <a:srgbClr val="002060"/>
                </a:solidFill>
              </a:rPr>
              <a:t>(historie a informace o zákazníkovi, nákupní koš).</a:t>
            </a:r>
            <a:r>
              <a:rPr lang="cs-CZ" sz="2000" dirty="0">
                <a:solidFill>
                  <a:srgbClr val="002060"/>
                </a:solidFill>
              </a:rPr>
              <a:t> Pan Wagner se během nákupu nechá rád vtáhnout do hovoru, přičemž o sobě sdělí některé osobní informace </a:t>
            </a:r>
            <a:r>
              <a:rPr lang="cs-CZ" sz="2000" b="1" dirty="0">
                <a:solidFill>
                  <a:srgbClr val="002060"/>
                </a:solidFill>
              </a:rPr>
              <a:t>(přátelství, empatie).</a:t>
            </a:r>
            <a:r>
              <a:rPr lang="cs-CZ" sz="2000" dirty="0">
                <a:solidFill>
                  <a:srgbClr val="002060"/>
                </a:solidFill>
              </a:rPr>
              <a:t> Tomuto krámku dává přednost před jinými obchody s potravinami zejména proto, že tu bez dlouhého hledání okamžitě dostane to, co potřebuje </a:t>
            </a:r>
            <a:r>
              <a:rPr lang="cs-CZ" sz="2000" b="1" dirty="0">
                <a:solidFill>
                  <a:srgbClr val="002060"/>
                </a:solidFill>
              </a:rPr>
              <a:t>(zvyk, „cítit se jako doma“).</a:t>
            </a:r>
            <a:r>
              <a:rPr lang="cs-CZ" sz="2000" dirty="0">
                <a:solidFill>
                  <a:srgbClr val="002060"/>
                </a:solidFill>
              </a:rPr>
              <a:t> Kromě toho je mu vyrovnání účtu jednou za měsíc příjemnější než placení při každém nákupu </a:t>
            </a:r>
            <a:r>
              <a:rPr lang="cs-CZ" sz="2000" b="1" dirty="0">
                <a:solidFill>
                  <a:srgbClr val="002060"/>
                </a:solidFill>
              </a:rPr>
              <a:t>(důvěra). </a:t>
            </a:r>
          </a:p>
        </p:txBody>
      </p:sp>
      <p:sp>
        <p:nvSpPr>
          <p:cNvPr id="6" name="Nadpis 5"/>
          <p:cNvSpPr>
            <a:spLocks noGrp="1"/>
          </p:cNvSpPr>
          <p:nvPr>
            <p:ph type="title"/>
          </p:nvPr>
        </p:nvSpPr>
        <p:spPr>
          <a:xfrm>
            <a:off x="179512" y="195486"/>
            <a:ext cx="5040560" cy="507703"/>
          </a:xfrm>
        </p:spPr>
        <p:txBody>
          <a:bodyPr/>
          <a:lstStyle/>
          <a:p>
            <a:r>
              <a:rPr lang="pl-PL" dirty="0"/>
              <a:t>Krámek tety Emy – rysy CRM</a:t>
            </a:r>
            <a:endParaRPr lang="cs-CZ" dirty="0"/>
          </a:p>
        </p:txBody>
      </p:sp>
    </p:spTree>
    <p:extLst>
      <p:ext uri="{BB962C8B-B14F-4D97-AF65-F5344CB8AC3E}">
        <p14:creationId xmlns:p14="http://schemas.microsoft.com/office/powerpoint/2010/main" val="5597836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 R M a loajalita</a:t>
            </a:r>
            <a:endParaRPr lang="cs-CZ" dirty="0"/>
          </a:p>
        </p:txBody>
      </p:sp>
      <p:sp>
        <p:nvSpPr>
          <p:cNvPr id="3" name="Zástupný symbol pro obsah 2"/>
          <p:cNvSpPr txBox="1">
            <a:spLocks/>
          </p:cNvSpPr>
          <p:nvPr/>
        </p:nvSpPr>
        <p:spPr>
          <a:xfrm>
            <a:off x="395536" y="1131590"/>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a:buNone/>
            </a:pPr>
            <a:r>
              <a:rPr lang="cs-CZ" sz="2000" b="1" dirty="0" smtClean="0">
                <a:solidFill>
                  <a:srgbClr val="002060"/>
                </a:solidFill>
              </a:rPr>
              <a:t>V centru </a:t>
            </a:r>
            <a:r>
              <a:rPr lang="cs-CZ" sz="2000" b="1" dirty="0">
                <a:solidFill>
                  <a:srgbClr val="002060"/>
                </a:solidFill>
              </a:rPr>
              <a:t>našeho uvažování stojí zákazník (</a:t>
            </a:r>
            <a:r>
              <a:rPr lang="cs-CZ" sz="2000" b="1" dirty="0" err="1">
                <a:solidFill>
                  <a:srgbClr val="002060"/>
                </a:solidFill>
              </a:rPr>
              <a:t>customer</a:t>
            </a:r>
            <a:r>
              <a:rPr lang="cs-CZ" sz="2000" b="1" dirty="0">
                <a:solidFill>
                  <a:srgbClr val="002060"/>
                </a:solidFill>
              </a:rPr>
              <a:t>), jehož vztah (</a:t>
            </a:r>
            <a:r>
              <a:rPr lang="cs-CZ" sz="2000" b="1" dirty="0" err="1">
                <a:solidFill>
                  <a:srgbClr val="002060"/>
                </a:solidFill>
              </a:rPr>
              <a:t>relationship</a:t>
            </a:r>
            <a:r>
              <a:rPr lang="cs-CZ" sz="2000" b="1" dirty="0">
                <a:solidFill>
                  <a:srgbClr val="002060"/>
                </a:solidFill>
              </a:rPr>
              <a:t>) k podniku se má zorganizovat (management).</a:t>
            </a:r>
          </a:p>
          <a:p>
            <a:pPr algn="ctr">
              <a:buNone/>
            </a:pPr>
            <a:endParaRPr lang="cs-CZ" sz="2000" b="1" dirty="0">
              <a:solidFill>
                <a:srgbClr val="002060"/>
              </a:solidFill>
            </a:endParaRPr>
          </a:p>
          <a:p>
            <a:pPr algn="ctr">
              <a:buNone/>
            </a:pPr>
            <a:r>
              <a:rPr lang="cs-CZ" sz="2000" b="1" dirty="0">
                <a:solidFill>
                  <a:srgbClr val="002060"/>
                </a:solidFill>
              </a:rPr>
              <a:t>Jedním z nových pravidel hry je loajalita. Důraz je kladen především na loajalitu podniku směrem k zákazníkům.</a:t>
            </a:r>
            <a:r>
              <a:rPr lang="cs-CZ" sz="2000" dirty="0">
                <a:solidFill>
                  <a:srgbClr val="002060"/>
                </a:solidFill>
              </a:rPr>
              <a:t> </a:t>
            </a:r>
            <a:endParaRPr lang="cs-CZ" sz="2000" b="1" dirty="0">
              <a:solidFill>
                <a:srgbClr val="002060"/>
              </a:solidFill>
            </a:endParaRPr>
          </a:p>
        </p:txBody>
      </p:sp>
    </p:spTree>
    <p:extLst>
      <p:ext uri="{BB962C8B-B14F-4D97-AF65-F5344CB8AC3E}">
        <p14:creationId xmlns:p14="http://schemas.microsoft.com/office/powerpoint/2010/main" val="4204969840"/>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2498</TotalTime>
  <Words>1645</Words>
  <Application>Microsoft Office PowerPoint</Application>
  <PresentationFormat>Předvádění na obrazovce (16:9)</PresentationFormat>
  <Paragraphs>253</Paragraphs>
  <Slides>33</Slides>
  <Notes>29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Calibri</vt:lpstr>
      <vt:lpstr>Times New Roman</vt:lpstr>
      <vt:lpstr>Wingdings</vt:lpstr>
      <vt:lpstr>SLU</vt:lpstr>
      <vt:lpstr>Řízení vztahů se zákazníky</vt:lpstr>
      <vt:lpstr>Obsah přednášky</vt:lpstr>
      <vt:lpstr>Cíle každé marketingově orientované společnosti</vt:lpstr>
      <vt:lpstr>Budoucnost zákaznické orientace</vt:lpstr>
      <vt:lpstr>Trhy zákazníka </vt:lpstr>
      <vt:lpstr>ERP systém (Enterprise Resource Planning) – businessvize </vt:lpstr>
      <vt:lpstr>ERP systém (Enterprise Resource Planning) – businessvize </vt:lpstr>
      <vt:lpstr>Krámek tety Emy – rysy CRM</vt:lpstr>
      <vt:lpstr>C R M a loajalita</vt:lpstr>
      <vt:lpstr>1 Vymezení CRM</vt:lpstr>
      <vt:lpstr>CRM jako strategie</vt:lpstr>
      <vt:lpstr>Výhody CRM 1</vt:lpstr>
      <vt:lpstr>Výhody CRM 2</vt:lpstr>
      <vt:lpstr>Části CRM systému</vt:lpstr>
      <vt:lpstr>Systémy CRM - banka</vt:lpstr>
      <vt:lpstr>CRM v ČR – CRM portál</vt:lpstr>
      <vt:lpstr>Vývoj k nutnosti pořídit CRM - CRM portál</vt:lpstr>
      <vt:lpstr>Je naše firma připravena? – CRM portál</vt:lpstr>
      <vt:lpstr>Nutná podmínka úspěšnosti – CRM portál</vt:lpstr>
      <vt:lpstr>Postup zavádění – CRM portál</vt:lpstr>
      <vt:lpstr>Otázky před zavedením</vt:lpstr>
      <vt:lpstr>Jak vypadá návrh v praxi 1 – CRM portál</vt:lpstr>
      <vt:lpstr>Jak vypadá návrh v praxi 2 – CRM portál</vt:lpstr>
      <vt:lpstr>2. Churn management</vt:lpstr>
      <vt:lpstr>Churn management </vt:lpstr>
      <vt:lpstr>3. Budoucnost CRM? v-CRM</vt:lpstr>
      <vt:lpstr>Vlastnosti CRM systémy v budoucnosti </vt:lpstr>
      <vt:lpstr>4. Pojmy v oblasti CRM 1</vt:lpstr>
      <vt:lpstr>Pojmy v oblasti CRM 2</vt:lpstr>
      <vt:lpstr>Pojmy v oblasti CRM 3</vt:lpstr>
      <vt:lpstr>Pojmy v oblasti CRM 4</vt:lpstr>
      <vt:lpstr>Pár závěrečných myšlenek</vt:lpstr>
      <vt:lpstr>Konec prezentace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Michal Stoklasa</cp:lastModifiedBy>
  <cp:revision>71</cp:revision>
  <dcterms:created xsi:type="dcterms:W3CDTF">2016-07-06T15:42:34Z</dcterms:created>
  <dcterms:modified xsi:type="dcterms:W3CDTF">2020-12-09T08:20:14Z</dcterms:modified>
</cp:coreProperties>
</file>