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65" r:id="rId4"/>
    <p:sldId id="266" r:id="rId5"/>
    <p:sldId id="267" r:id="rId6"/>
    <p:sldId id="268" r:id="rId7"/>
    <p:sldId id="280" r:id="rId8"/>
    <p:sldId id="269" r:id="rId9"/>
    <p:sldId id="281" r:id="rId10"/>
    <p:sldId id="283" r:id="rId11"/>
    <p:sldId id="284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82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263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A7011-FA56-41BE-B970-AFE57AEF6DE5}" type="doc">
      <dgm:prSet loTypeId="urn:microsoft.com/office/officeart/2005/8/layout/hierarchy3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AA6DC8A6-DC0A-482A-921B-44CF391CC65A}">
      <dgm:prSet phldrT="[Text]" custT="1"/>
      <dgm:spPr/>
      <dgm:t>
        <a:bodyPr/>
        <a:lstStyle/>
        <a:p>
          <a:r>
            <a:rPr lang="cs-CZ" sz="1800" b="1" dirty="0"/>
            <a:t>KVANTITATIVNÍ VÝZKUM</a:t>
          </a:r>
        </a:p>
      </dgm:t>
    </dgm:pt>
    <dgm:pt modelId="{EE63E509-4FDC-47A4-97BA-8E48CAF3FFFF}" type="parTrans" cxnId="{31674552-C382-4083-A5E9-EA4679C6AF2C}">
      <dgm:prSet/>
      <dgm:spPr/>
      <dgm:t>
        <a:bodyPr/>
        <a:lstStyle/>
        <a:p>
          <a:endParaRPr lang="cs-CZ"/>
        </a:p>
      </dgm:t>
    </dgm:pt>
    <dgm:pt modelId="{05EB8FA8-8439-4878-9F20-AEF91C873F31}" type="sibTrans" cxnId="{31674552-C382-4083-A5E9-EA4679C6AF2C}">
      <dgm:prSet/>
      <dgm:spPr/>
      <dgm:t>
        <a:bodyPr/>
        <a:lstStyle/>
        <a:p>
          <a:endParaRPr lang="cs-CZ"/>
        </a:p>
      </dgm:t>
    </dgm:pt>
    <dgm:pt modelId="{156F3F0E-810A-4DD2-A6BB-0FF9A221F177}">
      <dgm:prSet phldrT="[Text]" custT="1"/>
      <dgm:spPr/>
      <dgm:t>
        <a:bodyPr/>
        <a:lstStyle/>
        <a:p>
          <a:r>
            <a:rPr lang="cs-CZ" sz="1200" b="1" dirty="0"/>
            <a:t>Odpovídá na otázku Kolik?</a:t>
          </a:r>
        </a:p>
      </dgm:t>
    </dgm:pt>
    <dgm:pt modelId="{251187BF-7CE6-4AF7-B1BC-E839B43A4E01}" type="parTrans" cxnId="{01A07D10-6F90-46B6-BDA8-A9C00BB7E6F9}">
      <dgm:prSet/>
      <dgm:spPr/>
      <dgm:t>
        <a:bodyPr/>
        <a:lstStyle/>
        <a:p>
          <a:endParaRPr lang="cs-CZ"/>
        </a:p>
      </dgm:t>
    </dgm:pt>
    <dgm:pt modelId="{30CE0C48-FFAE-4913-BAC1-229ABFEA4BEF}" type="sibTrans" cxnId="{01A07D10-6F90-46B6-BDA8-A9C00BB7E6F9}">
      <dgm:prSet/>
      <dgm:spPr/>
      <dgm:t>
        <a:bodyPr/>
        <a:lstStyle/>
        <a:p>
          <a:endParaRPr lang="cs-CZ"/>
        </a:p>
      </dgm:t>
    </dgm:pt>
    <dgm:pt modelId="{D0575C88-2ABC-4403-8908-A048E17AB7BA}">
      <dgm:prSet phldrT="[Text]" custT="1"/>
      <dgm:spPr/>
      <dgm:t>
        <a:bodyPr/>
        <a:lstStyle/>
        <a:p>
          <a:r>
            <a:rPr lang="cs-CZ" sz="1200" b="1" dirty="0"/>
            <a:t>Velký vzorek respondentů</a:t>
          </a:r>
        </a:p>
      </dgm:t>
    </dgm:pt>
    <dgm:pt modelId="{2CDBCB02-95F8-4714-907E-D94C5C0976ED}" type="parTrans" cxnId="{8ED508A7-210E-4113-BCF4-FAFA0461CA58}">
      <dgm:prSet/>
      <dgm:spPr/>
      <dgm:t>
        <a:bodyPr/>
        <a:lstStyle/>
        <a:p>
          <a:endParaRPr lang="cs-CZ"/>
        </a:p>
      </dgm:t>
    </dgm:pt>
    <dgm:pt modelId="{CE164317-3F15-4007-BDD5-92819E5D507A}" type="sibTrans" cxnId="{8ED508A7-210E-4113-BCF4-FAFA0461CA58}">
      <dgm:prSet/>
      <dgm:spPr/>
      <dgm:t>
        <a:bodyPr/>
        <a:lstStyle/>
        <a:p>
          <a:endParaRPr lang="cs-CZ"/>
        </a:p>
      </dgm:t>
    </dgm:pt>
    <dgm:pt modelId="{42DD78FB-B01E-4A32-8B54-DAA3862AD2F0}">
      <dgm:prSet phldrT="[Text]" custT="1"/>
      <dgm:spPr/>
      <dgm:t>
        <a:bodyPr/>
        <a:lstStyle/>
        <a:p>
          <a:r>
            <a:rPr lang="cs-CZ" sz="1800" b="1" dirty="0"/>
            <a:t>KVALITATIVNÍ VÝZKUM</a:t>
          </a:r>
        </a:p>
      </dgm:t>
    </dgm:pt>
    <dgm:pt modelId="{DC5E7514-0329-4A63-AD5B-243D0F3B4335}" type="parTrans" cxnId="{4047764E-A894-4E26-9FAC-A4CEB70D6829}">
      <dgm:prSet/>
      <dgm:spPr/>
      <dgm:t>
        <a:bodyPr/>
        <a:lstStyle/>
        <a:p>
          <a:endParaRPr lang="cs-CZ"/>
        </a:p>
      </dgm:t>
    </dgm:pt>
    <dgm:pt modelId="{5F26661B-45E8-412F-844E-BAF1DF462A4D}" type="sibTrans" cxnId="{4047764E-A894-4E26-9FAC-A4CEB70D6829}">
      <dgm:prSet/>
      <dgm:spPr/>
      <dgm:t>
        <a:bodyPr/>
        <a:lstStyle/>
        <a:p>
          <a:endParaRPr lang="cs-CZ"/>
        </a:p>
      </dgm:t>
    </dgm:pt>
    <dgm:pt modelId="{93956BEC-D26D-4103-9243-DA5C2F836C47}">
      <dgm:prSet phldrT="[Text]" custT="1"/>
      <dgm:spPr/>
      <dgm:t>
        <a:bodyPr/>
        <a:lstStyle/>
        <a:p>
          <a:r>
            <a:rPr lang="cs-CZ" sz="1200" b="1" dirty="0"/>
            <a:t>Odpovídá na otázku Proč?</a:t>
          </a:r>
        </a:p>
      </dgm:t>
    </dgm:pt>
    <dgm:pt modelId="{BDB73515-F7CF-4D46-BC61-B4423D4F50CC}" type="parTrans" cxnId="{57116859-A120-4658-9739-13D43D021A26}">
      <dgm:prSet/>
      <dgm:spPr/>
      <dgm:t>
        <a:bodyPr/>
        <a:lstStyle/>
        <a:p>
          <a:endParaRPr lang="cs-CZ"/>
        </a:p>
      </dgm:t>
    </dgm:pt>
    <dgm:pt modelId="{64F8F2E7-A1C0-4827-A482-F4C6EB8E8CE5}" type="sibTrans" cxnId="{57116859-A120-4658-9739-13D43D021A26}">
      <dgm:prSet/>
      <dgm:spPr/>
      <dgm:t>
        <a:bodyPr/>
        <a:lstStyle/>
        <a:p>
          <a:endParaRPr lang="cs-CZ"/>
        </a:p>
      </dgm:t>
    </dgm:pt>
    <dgm:pt modelId="{8F1DDA7B-6D2B-4AAA-8DFB-EF468A61BEFF}">
      <dgm:prSet phldrT="[Text]" custT="1"/>
      <dgm:spPr/>
      <dgm:t>
        <a:bodyPr/>
        <a:lstStyle/>
        <a:p>
          <a:r>
            <a:rPr lang="cs-CZ" sz="1200" b="1" dirty="0"/>
            <a:t>Zkoumá příčiny a vztahy</a:t>
          </a:r>
        </a:p>
      </dgm:t>
    </dgm:pt>
    <dgm:pt modelId="{E73D12D1-DF78-48AB-A3FB-BCFA375E3F4D}" type="parTrans" cxnId="{10BBD018-1B1F-4502-95DC-58CF0E978CD5}">
      <dgm:prSet/>
      <dgm:spPr/>
      <dgm:t>
        <a:bodyPr/>
        <a:lstStyle/>
        <a:p>
          <a:endParaRPr lang="cs-CZ"/>
        </a:p>
      </dgm:t>
    </dgm:pt>
    <dgm:pt modelId="{ADAB9D56-73FE-40BE-BC5A-729FB0B48C74}" type="sibTrans" cxnId="{10BBD018-1B1F-4502-95DC-58CF0E978CD5}">
      <dgm:prSet/>
      <dgm:spPr/>
      <dgm:t>
        <a:bodyPr/>
        <a:lstStyle/>
        <a:p>
          <a:endParaRPr lang="cs-CZ"/>
        </a:p>
      </dgm:t>
    </dgm:pt>
    <dgm:pt modelId="{2E59F92E-CD6D-4A56-9301-6EB5D69AC2E8}">
      <dgm:prSet custT="1"/>
      <dgm:spPr/>
      <dgm:t>
        <a:bodyPr/>
        <a:lstStyle/>
        <a:p>
          <a:r>
            <a:rPr lang="cs-CZ" sz="1200" b="1" dirty="0"/>
            <a:t>Zkoumá četnost jevů</a:t>
          </a:r>
        </a:p>
      </dgm:t>
    </dgm:pt>
    <dgm:pt modelId="{A4520307-334D-4CC0-B967-4A57A8630C9B}" type="parTrans" cxnId="{1E7AAA8E-4BD9-43BF-A523-016C5D78F45B}">
      <dgm:prSet/>
      <dgm:spPr/>
      <dgm:t>
        <a:bodyPr/>
        <a:lstStyle/>
        <a:p>
          <a:endParaRPr lang="cs-CZ"/>
        </a:p>
      </dgm:t>
    </dgm:pt>
    <dgm:pt modelId="{517895DF-8D30-445B-B5C4-8888B2EB2B46}" type="sibTrans" cxnId="{1E7AAA8E-4BD9-43BF-A523-016C5D78F45B}">
      <dgm:prSet/>
      <dgm:spPr/>
      <dgm:t>
        <a:bodyPr/>
        <a:lstStyle/>
        <a:p>
          <a:endParaRPr lang="cs-CZ"/>
        </a:p>
      </dgm:t>
    </dgm:pt>
    <dgm:pt modelId="{B4A4097B-5D57-41EE-99DB-E668E1FEFD6F}">
      <dgm:prSet custT="1"/>
      <dgm:spPr/>
      <dgm:t>
        <a:bodyPr/>
        <a:lstStyle/>
        <a:p>
          <a:r>
            <a:rPr lang="cs-CZ" sz="1200" b="1" dirty="0"/>
            <a:t>Umožňuje statistické zpracování</a:t>
          </a:r>
        </a:p>
      </dgm:t>
    </dgm:pt>
    <dgm:pt modelId="{9EEDFB40-DCEA-4FD4-952A-49E59F356995}" type="parTrans" cxnId="{40604527-12FB-4C99-8007-13B371B29F8A}">
      <dgm:prSet/>
      <dgm:spPr/>
      <dgm:t>
        <a:bodyPr/>
        <a:lstStyle/>
        <a:p>
          <a:endParaRPr lang="cs-CZ"/>
        </a:p>
      </dgm:t>
    </dgm:pt>
    <dgm:pt modelId="{AEC68B59-6516-4190-94F8-523B84CC4769}" type="sibTrans" cxnId="{40604527-12FB-4C99-8007-13B371B29F8A}">
      <dgm:prSet/>
      <dgm:spPr/>
      <dgm:t>
        <a:bodyPr/>
        <a:lstStyle/>
        <a:p>
          <a:endParaRPr lang="cs-CZ"/>
        </a:p>
      </dgm:t>
    </dgm:pt>
    <dgm:pt modelId="{0F5CA097-07F4-48D5-9E9E-6A38454700DC}">
      <dgm:prSet custT="1"/>
      <dgm:spPr/>
      <dgm:t>
        <a:bodyPr/>
        <a:lstStyle/>
        <a:p>
          <a:r>
            <a:rPr lang="cs-CZ" sz="1200" b="1" dirty="0"/>
            <a:t>Malý vzorek </a:t>
          </a:r>
          <a:r>
            <a:rPr lang="cs-CZ" sz="1200" b="1" dirty="0" smtClean="0"/>
            <a:t>respondentů</a:t>
          </a:r>
          <a:endParaRPr lang="cs-CZ" sz="1200" b="1" dirty="0"/>
        </a:p>
      </dgm:t>
    </dgm:pt>
    <dgm:pt modelId="{9F478199-B15C-4C6D-A199-745B82D393FA}" type="parTrans" cxnId="{FACB837D-45F0-4D5E-9063-097992391C59}">
      <dgm:prSet/>
      <dgm:spPr/>
      <dgm:t>
        <a:bodyPr/>
        <a:lstStyle/>
        <a:p>
          <a:endParaRPr lang="cs-CZ"/>
        </a:p>
      </dgm:t>
    </dgm:pt>
    <dgm:pt modelId="{AD582FB8-1687-42E8-AC5D-F88DA9A7D5DC}" type="sibTrans" cxnId="{FACB837D-45F0-4D5E-9063-097992391C59}">
      <dgm:prSet/>
      <dgm:spPr/>
      <dgm:t>
        <a:bodyPr/>
        <a:lstStyle/>
        <a:p>
          <a:endParaRPr lang="cs-CZ"/>
        </a:p>
      </dgm:t>
    </dgm:pt>
    <dgm:pt modelId="{3F6BB84C-573C-46B9-AD3C-8120D5EFEEB7}">
      <dgm:prSet custT="1"/>
      <dgm:spPr/>
      <dgm:t>
        <a:bodyPr/>
        <a:lstStyle/>
        <a:p>
          <a:r>
            <a:rPr lang="cs-CZ" sz="1200" b="1" dirty="0"/>
            <a:t>Vyžaduje psychologickou interpretaci</a:t>
          </a:r>
        </a:p>
      </dgm:t>
    </dgm:pt>
    <dgm:pt modelId="{39F380C3-BC32-4FBB-9261-34D4EE781FA7}" type="parTrans" cxnId="{7630C672-070E-47DA-8772-9F767402FEB4}">
      <dgm:prSet/>
      <dgm:spPr/>
      <dgm:t>
        <a:bodyPr/>
        <a:lstStyle/>
        <a:p>
          <a:endParaRPr lang="cs-CZ"/>
        </a:p>
      </dgm:t>
    </dgm:pt>
    <dgm:pt modelId="{77C93305-5880-4B65-9E5D-AA96B44D0809}" type="sibTrans" cxnId="{7630C672-070E-47DA-8772-9F767402FEB4}">
      <dgm:prSet/>
      <dgm:spPr/>
      <dgm:t>
        <a:bodyPr/>
        <a:lstStyle/>
        <a:p>
          <a:endParaRPr lang="cs-CZ"/>
        </a:p>
      </dgm:t>
    </dgm:pt>
    <dgm:pt modelId="{7D8C401D-2BBD-41DF-9293-199B7075A81F}" type="pres">
      <dgm:prSet presAssocID="{797A7011-FA56-41BE-B970-AFE57AEF6D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C69B7A-712A-4502-84CC-640EFAF9F43A}" type="pres">
      <dgm:prSet presAssocID="{AA6DC8A6-DC0A-482A-921B-44CF391CC65A}" presName="root" presStyleCnt="0"/>
      <dgm:spPr/>
    </dgm:pt>
    <dgm:pt modelId="{81196B80-8BF9-4389-8392-A701DC2B72E3}" type="pres">
      <dgm:prSet presAssocID="{AA6DC8A6-DC0A-482A-921B-44CF391CC65A}" presName="rootComposite" presStyleCnt="0"/>
      <dgm:spPr/>
    </dgm:pt>
    <dgm:pt modelId="{DF2826CA-883A-4BF1-81CF-1BA67BCA86D8}" type="pres">
      <dgm:prSet presAssocID="{AA6DC8A6-DC0A-482A-921B-44CF391CC65A}" presName="rootText" presStyleLbl="node1" presStyleIdx="0" presStyleCnt="2" custScaleX="270407"/>
      <dgm:spPr/>
      <dgm:t>
        <a:bodyPr/>
        <a:lstStyle/>
        <a:p>
          <a:endParaRPr lang="cs-CZ"/>
        </a:p>
      </dgm:t>
    </dgm:pt>
    <dgm:pt modelId="{C2DC5F01-0D20-4A85-91C7-384E58E09451}" type="pres">
      <dgm:prSet presAssocID="{AA6DC8A6-DC0A-482A-921B-44CF391CC65A}" presName="rootConnector" presStyleLbl="node1" presStyleIdx="0" presStyleCnt="2"/>
      <dgm:spPr/>
      <dgm:t>
        <a:bodyPr/>
        <a:lstStyle/>
        <a:p>
          <a:endParaRPr lang="cs-CZ"/>
        </a:p>
      </dgm:t>
    </dgm:pt>
    <dgm:pt modelId="{09EB6C63-C16E-425A-B199-ED97330D19DD}" type="pres">
      <dgm:prSet presAssocID="{AA6DC8A6-DC0A-482A-921B-44CF391CC65A}" presName="childShape" presStyleCnt="0"/>
      <dgm:spPr/>
    </dgm:pt>
    <dgm:pt modelId="{B7ECE95B-BF94-41A9-9190-6425FC11AF4C}" type="pres">
      <dgm:prSet presAssocID="{251187BF-7CE6-4AF7-B1BC-E839B43A4E01}" presName="Name13" presStyleLbl="parChTrans1D2" presStyleIdx="0" presStyleCnt="8"/>
      <dgm:spPr/>
      <dgm:t>
        <a:bodyPr/>
        <a:lstStyle/>
        <a:p>
          <a:endParaRPr lang="cs-CZ"/>
        </a:p>
      </dgm:t>
    </dgm:pt>
    <dgm:pt modelId="{6D8ED66F-32C5-4225-8F7E-A9E44136E08D}" type="pres">
      <dgm:prSet presAssocID="{156F3F0E-810A-4DD2-A6BB-0FF9A221F177}" presName="childText" presStyleLbl="bgAcc1" presStyleIdx="0" presStyleCnt="8" custScaleX="2691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3C929E-C67F-4DDD-A2DC-C2A6ED84EB6E}" type="pres">
      <dgm:prSet presAssocID="{A4520307-334D-4CC0-B967-4A57A8630C9B}" presName="Name13" presStyleLbl="parChTrans1D2" presStyleIdx="1" presStyleCnt="8"/>
      <dgm:spPr/>
      <dgm:t>
        <a:bodyPr/>
        <a:lstStyle/>
        <a:p>
          <a:endParaRPr lang="cs-CZ"/>
        </a:p>
      </dgm:t>
    </dgm:pt>
    <dgm:pt modelId="{A76CE585-BBD7-4242-A606-E8ABAF2F71A8}" type="pres">
      <dgm:prSet presAssocID="{2E59F92E-CD6D-4A56-9301-6EB5D69AC2E8}" presName="childText" presStyleLbl="bgAcc1" presStyleIdx="1" presStyleCnt="8" custScaleX="2686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516A0C-701D-485E-825A-CC113F2004C5}" type="pres">
      <dgm:prSet presAssocID="{2CDBCB02-95F8-4714-907E-D94C5C0976ED}" presName="Name13" presStyleLbl="parChTrans1D2" presStyleIdx="2" presStyleCnt="8"/>
      <dgm:spPr/>
      <dgm:t>
        <a:bodyPr/>
        <a:lstStyle/>
        <a:p>
          <a:endParaRPr lang="cs-CZ"/>
        </a:p>
      </dgm:t>
    </dgm:pt>
    <dgm:pt modelId="{5DA5A87A-86B1-498F-8FEF-1FBE2BA37E41}" type="pres">
      <dgm:prSet presAssocID="{D0575C88-2ABC-4403-8908-A048E17AB7BA}" presName="childText" presStyleLbl="bgAcc1" presStyleIdx="2" presStyleCnt="8" custScaleX="2715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FC0D40-00AB-47EB-9525-5DB46F402D55}" type="pres">
      <dgm:prSet presAssocID="{9EEDFB40-DCEA-4FD4-952A-49E59F356995}" presName="Name13" presStyleLbl="parChTrans1D2" presStyleIdx="3" presStyleCnt="8"/>
      <dgm:spPr/>
      <dgm:t>
        <a:bodyPr/>
        <a:lstStyle/>
        <a:p>
          <a:endParaRPr lang="cs-CZ"/>
        </a:p>
      </dgm:t>
    </dgm:pt>
    <dgm:pt modelId="{709ECE60-13DA-4384-B236-1C8CDEDA30CC}" type="pres">
      <dgm:prSet presAssocID="{B4A4097B-5D57-41EE-99DB-E668E1FEFD6F}" presName="childText" presStyleLbl="bgAcc1" presStyleIdx="3" presStyleCnt="8" custScaleX="2752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F331D5-60E0-4E1B-BC11-6035F07E9237}" type="pres">
      <dgm:prSet presAssocID="{42DD78FB-B01E-4A32-8B54-DAA3862AD2F0}" presName="root" presStyleCnt="0"/>
      <dgm:spPr/>
    </dgm:pt>
    <dgm:pt modelId="{84542010-B25A-4EEC-B7A0-48936E382786}" type="pres">
      <dgm:prSet presAssocID="{42DD78FB-B01E-4A32-8B54-DAA3862AD2F0}" presName="rootComposite" presStyleCnt="0"/>
      <dgm:spPr/>
    </dgm:pt>
    <dgm:pt modelId="{DAD152F4-E7AB-4307-A0D9-5A4222DBE974}" type="pres">
      <dgm:prSet presAssocID="{42DD78FB-B01E-4A32-8B54-DAA3862AD2F0}" presName="rootText" presStyleLbl="node1" presStyleIdx="1" presStyleCnt="2" custScaleX="268166"/>
      <dgm:spPr/>
      <dgm:t>
        <a:bodyPr/>
        <a:lstStyle/>
        <a:p>
          <a:endParaRPr lang="cs-CZ"/>
        </a:p>
      </dgm:t>
    </dgm:pt>
    <dgm:pt modelId="{4BC7291F-62EA-4416-B05A-8ECCCB22BC86}" type="pres">
      <dgm:prSet presAssocID="{42DD78FB-B01E-4A32-8B54-DAA3862AD2F0}" presName="rootConnector" presStyleLbl="node1" presStyleIdx="1" presStyleCnt="2"/>
      <dgm:spPr/>
      <dgm:t>
        <a:bodyPr/>
        <a:lstStyle/>
        <a:p>
          <a:endParaRPr lang="cs-CZ"/>
        </a:p>
      </dgm:t>
    </dgm:pt>
    <dgm:pt modelId="{FCE74941-4687-473D-96A0-4C200B77298A}" type="pres">
      <dgm:prSet presAssocID="{42DD78FB-B01E-4A32-8B54-DAA3862AD2F0}" presName="childShape" presStyleCnt="0"/>
      <dgm:spPr/>
    </dgm:pt>
    <dgm:pt modelId="{3FE74ADB-0F8B-4835-B49A-30BAD928D57A}" type="pres">
      <dgm:prSet presAssocID="{BDB73515-F7CF-4D46-BC61-B4423D4F50CC}" presName="Name13" presStyleLbl="parChTrans1D2" presStyleIdx="4" presStyleCnt="8"/>
      <dgm:spPr/>
      <dgm:t>
        <a:bodyPr/>
        <a:lstStyle/>
        <a:p>
          <a:endParaRPr lang="cs-CZ"/>
        </a:p>
      </dgm:t>
    </dgm:pt>
    <dgm:pt modelId="{6CE36163-8CCE-43CB-901F-B6B46509B237}" type="pres">
      <dgm:prSet presAssocID="{93956BEC-D26D-4103-9243-DA5C2F836C47}" presName="childText" presStyleLbl="bgAcc1" presStyleIdx="4" presStyleCnt="8" custScaleX="27148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4AD96-1304-42B9-90DD-13DCC3F9928A}" type="pres">
      <dgm:prSet presAssocID="{E73D12D1-DF78-48AB-A3FB-BCFA375E3F4D}" presName="Name13" presStyleLbl="parChTrans1D2" presStyleIdx="5" presStyleCnt="8"/>
      <dgm:spPr/>
      <dgm:t>
        <a:bodyPr/>
        <a:lstStyle/>
        <a:p>
          <a:endParaRPr lang="cs-CZ"/>
        </a:p>
      </dgm:t>
    </dgm:pt>
    <dgm:pt modelId="{FB2E3B14-CE62-4A4E-B175-CABE10F2D2D6}" type="pres">
      <dgm:prSet presAssocID="{8F1DDA7B-6D2B-4AAA-8DFB-EF468A61BEFF}" presName="childText" presStyleLbl="bgAcc1" presStyleIdx="5" presStyleCnt="8" custScaleX="2714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3B4A26-36DE-4265-B295-EE65D596D2ED}" type="pres">
      <dgm:prSet presAssocID="{9F478199-B15C-4C6D-A199-745B82D393FA}" presName="Name13" presStyleLbl="parChTrans1D2" presStyleIdx="6" presStyleCnt="8"/>
      <dgm:spPr/>
      <dgm:t>
        <a:bodyPr/>
        <a:lstStyle/>
        <a:p>
          <a:endParaRPr lang="cs-CZ"/>
        </a:p>
      </dgm:t>
    </dgm:pt>
    <dgm:pt modelId="{39A8D161-523B-4C67-B7BD-50C0012F6A91}" type="pres">
      <dgm:prSet presAssocID="{0F5CA097-07F4-48D5-9E9E-6A38454700DC}" presName="childText" presStyleLbl="bgAcc1" presStyleIdx="6" presStyleCnt="8" custScaleX="2714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6F45B1-9EF1-45D3-8673-5CEA1E73BA5B}" type="pres">
      <dgm:prSet presAssocID="{39F380C3-BC32-4FBB-9261-34D4EE781FA7}" presName="Name13" presStyleLbl="parChTrans1D2" presStyleIdx="7" presStyleCnt="8"/>
      <dgm:spPr/>
      <dgm:t>
        <a:bodyPr/>
        <a:lstStyle/>
        <a:p>
          <a:endParaRPr lang="cs-CZ"/>
        </a:p>
      </dgm:t>
    </dgm:pt>
    <dgm:pt modelId="{8C48852A-1F51-4510-ADFC-5F7A07E1F166}" type="pres">
      <dgm:prSet presAssocID="{3F6BB84C-573C-46B9-AD3C-8120D5EFEEB7}" presName="childText" presStyleLbl="bgAcc1" presStyleIdx="7" presStyleCnt="8" custScaleX="2714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116859-A120-4658-9739-13D43D021A26}" srcId="{42DD78FB-B01E-4A32-8B54-DAA3862AD2F0}" destId="{93956BEC-D26D-4103-9243-DA5C2F836C47}" srcOrd="0" destOrd="0" parTransId="{BDB73515-F7CF-4D46-BC61-B4423D4F50CC}" sibTransId="{64F8F2E7-A1C0-4827-A482-F4C6EB8E8CE5}"/>
    <dgm:cxn modelId="{752CEC32-5794-4557-92C1-F62C0C22EC83}" type="presOf" srcId="{AA6DC8A6-DC0A-482A-921B-44CF391CC65A}" destId="{DF2826CA-883A-4BF1-81CF-1BA67BCA86D8}" srcOrd="0" destOrd="0" presId="urn:microsoft.com/office/officeart/2005/8/layout/hierarchy3"/>
    <dgm:cxn modelId="{E8031EEA-0566-4390-BC84-639A2A2C870E}" type="presOf" srcId="{797A7011-FA56-41BE-B970-AFE57AEF6DE5}" destId="{7D8C401D-2BBD-41DF-9293-199B7075A81F}" srcOrd="0" destOrd="0" presId="urn:microsoft.com/office/officeart/2005/8/layout/hierarchy3"/>
    <dgm:cxn modelId="{8ED508A7-210E-4113-BCF4-FAFA0461CA58}" srcId="{AA6DC8A6-DC0A-482A-921B-44CF391CC65A}" destId="{D0575C88-2ABC-4403-8908-A048E17AB7BA}" srcOrd="2" destOrd="0" parTransId="{2CDBCB02-95F8-4714-907E-D94C5C0976ED}" sibTransId="{CE164317-3F15-4007-BDD5-92819E5D507A}"/>
    <dgm:cxn modelId="{3E5B7779-6161-4014-A254-8ED91B01866E}" type="presOf" srcId="{E73D12D1-DF78-48AB-A3FB-BCFA375E3F4D}" destId="{68C4AD96-1304-42B9-90DD-13DCC3F9928A}" srcOrd="0" destOrd="0" presId="urn:microsoft.com/office/officeart/2005/8/layout/hierarchy3"/>
    <dgm:cxn modelId="{10BBD018-1B1F-4502-95DC-58CF0E978CD5}" srcId="{42DD78FB-B01E-4A32-8B54-DAA3862AD2F0}" destId="{8F1DDA7B-6D2B-4AAA-8DFB-EF468A61BEFF}" srcOrd="1" destOrd="0" parTransId="{E73D12D1-DF78-48AB-A3FB-BCFA375E3F4D}" sibTransId="{ADAB9D56-73FE-40BE-BC5A-729FB0B48C74}"/>
    <dgm:cxn modelId="{37CB1506-E5B6-4B23-B722-F5B89C38562D}" type="presOf" srcId="{BDB73515-F7CF-4D46-BC61-B4423D4F50CC}" destId="{3FE74ADB-0F8B-4835-B49A-30BAD928D57A}" srcOrd="0" destOrd="0" presId="urn:microsoft.com/office/officeart/2005/8/layout/hierarchy3"/>
    <dgm:cxn modelId="{31674552-C382-4083-A5E9-EA4679C6AF2C}" srcId="{797A7011-FA56-41BE-B970-AFE57AEF6DE5}" destId="{AA6DC8A6-DC0A-482A-921B-44CF391CC65A}" srcOrd="0" destOrd="0" parTransId="{EE63E509-4FDC-47A4-97BA-8E48CAF3FFFF}" sibTransId="{05EB8FA8-8439-4878-9F20-AEF91C873F31}"/>
    <dgm:cxn modelId="{5670AE90-ACE2-4290-A3F9-036AEF915056}" type="presOf" srcId="{42DD78FB-B01E-4A32-8B54-DAA3862AD2F0}" destId="{DAD152F4-E7AB-4307-A0D9-5A4222DBE974}" srcOrd="0" destOrd="0" presId="urn:microsoft.com/office/officeart/2005/8/layout/hierarchy3"/>
    <dgm:cxn modelId="{1C5A057D-74F5-405E-9B25-15781F72D548}" type="presOf" srcId="{A4520307-334D-4CC0-B967-4A57A8630C9B}" destId="{1A3C929E-C67F-4DDD-A2DC-C2A6ED84EB6E}" srcOrd="0" destOrd="0" presId="urn:microsoft.com/office/officeart/2005/8/layout/hierarchy3"/>
    <dgm:cxn modelId="{EB01D492-11AD-490A-A3F4-A9D3FD197628}" type="presOf" srcId="{AA6DC8A6-DC0A-482A-921B-44CF391CC65A}" destId="{C2DC5F01-0D20-4A85-91C7-384E58E09451}" srcOrd="1" destOrd="0" presId="urn:microsoft.com/office/officeart/2005/8/layout/hierarchy3"/>
    <dgm:cxn modelId="{B8B0BC40-D8EF-4616-A4F2-E23D1696257E}" type="presOf" srcId="{0F5CA097-07F4-48D5-9E9E-6A38454700DC}" destId="{39A8D161-523B-4C67-B7BD-50C0012F6A91}" srcOrd="0" destOrd="0" presId="urn:microsoft.com/office/officeart/2005/8/layout/hierarchy3"/>
    <dgm:cxn modelId="{01A07D10-6F90-46B6-BDA8-A9C00BB7E6F9}" srcId="{AA6DC8A6-DC0A-482A-921B-44CF391CC65A}" destId="{156F3F0E-810A-4DD2-A6BB-0FF9A221F177}" srcOrd="0" destOrd="0" parTransId="{251187BF-7CE6-4AF7-B1BC-E839B43A4E01}" sibTransId="{30CE0C48-FFAE-4913-BAC1-229ABFEA4BEF}"/>
    <dgm:cxn modelId="{1E7AAA8E-4BD9-43BF-A523-016C5D78F45B}" srcId="{AA6DC8A6-DC0A-482A-921B-44CF391CC65A}" destId="{2E59F92E-CD6D-4A56-9301-6EB5D69AC2E8}" srcOrd="1" destOrd="0" parTransId="{A4520307-334D-4CC0-B967-4A57A8630C9B}" sibTransId="{517895DF-8D30-445B-B5C4-8888B2EB2B46}"/>
    <dgm:cxn modelId="{44DBE625-DAD3-4124-A00C-A10F25B094CB}" type="presOf" srcId="{2CDBCB02-95F8-4714-907E-D94C5C0976ED}" destId="{71516A0C-701D-485E-825A-CC113F2004C5}" srcOrd="0" destOrd="0" presId="urn:microsoft.com/office/officeart/2005/8/layout/hierarchy3"/>
    <dgm:cxn modelId="{8679E79B-AE4D-41F9-9AD3-3A06ECCF97D7}" type="presOf" srcId="{3F6BB84C-573C-46B9-AD3C-8120D5EFEEB7}" destId="{8C48852A-1F51-4510-ADFC-5F7A07E1F166}" srcOrd="0" destOrd="0" presId="urn:microsoft.com/office/officeart/2005/8/layout/hierarchy3"/>
    <dgm:cxn modelId="{40604527-12FB-4C99-8007-13B371B29F8A}" srcId="{AA6DC8A6-DC0A-482A-921B-44CF391CC65A}" destId="{B4A4097B-5D57-41EE-99DB-E668E1FEFD6F}" srcOrd="3" destOrd="0" parTransId="{9EEDFB40-DCEA-4FD4-952A-49E59F356995}" sibTransId="{AEC68B59-6516-4190-94F8-523B84CC4769}"/>
    <dgm:cxn modelId="{8DD86D1C-A3BF-4D64-834A-ADA7EDC479E3}" type="presOf" srcId="{9EEDFB40-DCEA-4FD4-952A-49E59F356995}" destId="{DCFC0D40-00AB-47EB-9525-5DB46F402D55}" srcOrd="0" destOrd="0" presId="urn:microsoft.com/office/officeart/2005/8/layout/hierarchy3"/>
    <dgm:cxn modelId="{63DF301A-E449-4769-AB07-9D0950CAFA4C}" type="presOf" srcId="{42DD78FB-B01E-4A32-8B54-DAA3862AD2F0}" destId="{4BC7291F-62EA-4416-B05A-8ECCCB22BC86}" srcOrd="1" destOrd="0" presId="urn:microsoft.com/office/officeart/2005/8/layout/hierarchy3"/>
    <dgm:cxn modelId="{149262D0-8D7E-4D0B-93E0-CB2E439A7937}" type="presOf" srcId="{39F380C3-BC32-4FBB-9261-34D4EE781FA7}" destId="{CD6F45B1-9EF1-45D3-8673-5CEA1E73BA5B}" srcOrd="0" destOrd="0" presId="urn:microsoft.com/office/officeart/2005/8/layout/hierarchy3"/>
    <dgm:cxn modelId="{B6C3E201-4E9D-40A0-9174-D6FF964DE9A5}" type="presOf" srcId="{8F1DDA7B-6D2B-4AAA-8DFB-EF468A61BEFF}" destId="{FB2E3B14-CE62-4A4E-B175-CABE10F2D2D6}" srcOrd="0" destOrd="0" presId="urn:microsoft.com/office/officeart/2005/8/layout/hierarchy3"/>
    <dgm:cxn modelId="{ACEDC3E4-2310-4C3F-99A1-7FC004FE984D}" type="presOf" srcId="{93956BEC-D26D-4103-9243-DA5C2F836C47}" destId="{6CE36163-8CCE-43CB-901F-B6B46509B237}" srcOrd="0" destOrd="0" presId="urn:microsoft.com/office/officeart/2005/8/layout/hierarchy3"/>
    <dgm:cxn modelId="{4047764E-A894-4E26-9FAC-A4CEB70D6829}" srcId="{797A7011-FA56-41BE-B970-AFE57AEF6DE5}" destId="{42DD78FB-B01E-4A32-8B54-DAA3862AD2F0}" srcOrd="1" destOrd="0" parTransId="{DC5E7514-0329-4A63-AD5B-243D0F3B4335}" sibTransId="{5F26661B-45E8-412F-844E-BAF1DF462A4D}"/>
    <dgm:cxn modelId="{B6293F5E-6272-4983-8DA9-1D2983929270}" type="presOf" srcId="{B4A4097B-5D57-41EE-99DB-E668E1FEFD6F}" destId="{709ECE60-13DA-4384-B236-1C8CDEDA30CC}" srcOrd="0" destOrd="0" presId="urn:microsoft.com/office/officeart/2005/8/layout/hierarchy3"/>
    <dgm:cxn modelId="{FACB837D-45F0-4D5E-9063-097992391C59}" srcId="{42DD78FB-B01E-4A32-8B54-DAA3862AD2F0}" destId="{0F5CA097-07F4-48D5-9E9E-6A38454700DC}" srcOrd="2" destOrd="0" parTransId="{9F478199-B15C-4C6D-A199-745B82D393FA}" sibTransId="{AD582FB8-1687-42E8-AC5D-F88DA9A7D5DC}"/>
    <dgm:cxn modelId="{4083C88D-BA0E-4368-A210-798FDEB29F0F}" type="presOf" srcId="{D0575C88-2ABC-4403-8908-A048E17AB7BA}" destId="{5DA5A87A-86B1-498F-8FEF-1FBE2BA37E41}" srcOrd="0" destOrd="0" presId="urn:microsoft.com/office/officeart/2005/8/layout/hierarchy3"/>
    <dgm:cxn modelId="{A42B96EA-93B9-4006-A1E7-BEFDE2DE6024}" type="presOf" srcId="{2E59F92E-CD6D-4A56-9301-6EB5D69AC2E8}" destId="{A76CE585-BBD7-4242-A606-E8ABAF2F71A8}" srcOrd="0" destOrd="0" presId="urn:microsoft.com/office/officeart/2005/8/layout/hierarchy3"/>
    <dgm:cxn modelId="{CD4C8FBC-4532-41B4-ACAF-426E3403C07D}" type="presOf" srcId="{251187BF-7CE6-4AF7-B1BC-E839B43A4E01}" destId="{B7ECE95B-BF94-41A9-9190-6425FC11AF4C}" srcOrd="0" destOrd="0" presId="urn:microsoft.com/office/officeart/2005/8/layout/hierarchy3"/>
    <dgm:cxn modelId="{7630C672-070E-47DA-8772-9F767402FEB4}" srcId="{42DD78FB-B01E-4A32-8B54-DAA3862AD2F0}" destId="{3F6BB84C-573C-46B9-AD3C-8120D5EFEEB7}" srcOrd="3" destOrd="0" parTransId="{39F380C3-BC32-4FBB-9261-34D4EE781FA7}" sibTransId="{77C93305-5880-4B65-9E5D-AA96B44D0809}"/>
    <dgm:cxn modelId="{750D32B5-6565-47C8-B067-BCD031755B3E}" type="presOf" srcId="{156F3F0E-810A-4DD2-A6BB-0FF9A221F177}" destId="{6D8ED66F-32C5-4225-8F7E-A9E44136E08D}" srcOrd="0" destOrd="0" presId="urn:microsoft.com/office/officeart/2005/8/layout/hierarchy3"/>
    <dgm:cxn modelId="{C2CCEBFC-8D5F-421D-8900-0054923EA02A}" type="presOf" srcId="{9F478199-B15C-4C6D-A199-745B82D393FA}" destId="{313B4A26-36DE-4265-B295-EE65D596D2ED}" srcOrd="0" destOrd="0" presId="urn:microsoft.com/office/officeart/2005/8/layout/hierarchy3"/>
    <dgm:cxn modelId="{55043339-115F-4938-8862-747B7111FF0F}" type="presParOf" srcId="{7D8C401D-2BBD-41DF-9293-199B7075A81F}" destId="{4AC69B7A-712A-4502-84CC-640EFAF9F43A}" srcOrd="0" destOrd="0" presId="urn:microsoft.com/office/officeart/2005/8/layout/hierarchy3"/>
    <dgm:cxn modelId="{8017CD75-60F2-472B-9EAF-1AA1DB18F967}" type="presParOf" srcId="{4AC69B7A-712A-4502-84CC-640EFAF9F43A}" destId="{81196B80-8BF9-4389-8392-A701DC2B72E3}" srcOrd="0" destOrd="0" presId="urn:microsoft.com/office/officeart/2005/8/layout/hierarchy3"/>
    <dgm:cxn modelId="{4D3E1D5D-EF99-45D9-AF02-5D55293067B5}" type="presParOf" srcId="{81196B80-8BF9-4389-8392-A701DC2B72E3}" destId="{DF2826CA-883A-4BF1-81CF-1BA67BCA86D8}" srcOrd="0" destOrd="0" presId="urn:microsoft.com/office/officeart/2005/8/layout/hierarchy3"/>
    <dgm:cxn modelId="{AFB2E8E0-7CC4-4E9C-AB51-EFF333C3205D}" type="presParOf" srcId="{81196B80-8BF9-4389-8392-A701DC2B72E3}" destId="{C2DC5F01-0D20-4A85-91C7-384E58E09451}" srcOrd="1" destOrd="0" presId="urn:microsoft.com/office/officeart/2005/8/layout/hierarchy3"/>
    <dgm:cxn modelId="{F48B30B6-A4BA-4260-8DA3-4FC0CC756E9A}" type="presParOf" srcId="{4AC69B7A-712A-4502-84CC-640EFAF9F43A}" destId="{09EB6C63-C16E-425A-B199-ED97330D19DD}" srcOrd="1" destOrd="0" presId="urn:microsoft.com/office/officeart/2005/8/layout/hierarchy3"/>
    <dgm:cxn modelId="{D054B4A5-B14F-4BAF-B52E-41AC6ACF4F07}" type="presParOf" srcId="{09EB6C63-C16E-425A-B199-ED97330D19DD}" destId="{B7ECE95B-BF94-41A9-9190-6425FC11AF4C}" srcOrd="0" destOrd="0" presId="urn:microsoft.com/office/officeart/2005/8/layout/hierarchy3"/>
    <dgm:cxn modelId="{27F364CD-8A95-483F-892F-A40A7B087F1C}" type="presParOf" srcId="{09EB6C63-C16E-425A-B199-ED97330D19DD}" destId="{6D8ED66F-32C5-4225-8F7E-A9E44136E08D}" srcOrd="1" destOrd="0" presId="urn:microsoft.com/office/officeart/2005/8/layout/hierarchy3"/>
    <dgm:cxn modelId="{BA13AE84-740C-424A-8836-2AB35BF6FE39}" type="presParOf" srcId="{09EB6C63-C16E-425A-B199-ED97330D19DD}" destId="{1A3C929E-C67F-4DDD-A2DC-C2A6ED84EB6E}" srcOrd="2" destOrd="0" presId="urn:microsoft.com/office/officeart/2005/8/layout/hierarchy3"/>
    <dgm:cxn modelId="{D1898996-154D-4896-AB1C-47104C381A82}" type="presParOf" srcId="{09EB6C63-C16E-425A-B199-ED97330D19DD}" destId="{A76CE585-BBD7-4242-A606-E8ABAF2F71A8}" srcOrd="3" destOrd="0" presId="urn:microsoft.com/office/officeart/2005/8/layout/hierarchy3"/>
    <dgm:cxn modelId="{10BDFF2E-2A72-4184-A15D-1DA29687B575}" type="presParOf" srcId="{09EB6C63-C16E-425A-B199-ED97330D19DD}" destId="{71516A0C-701D-485E-825A-CC113F2004C5}" srcOrd="4" destOrd="0" presId="urn:microsoft.com/office/officeart/2005/8/layout/hierarchy3"/>
    <dgm:cxn modelId="{211CB6E1-8C54-48DC-B12A-3B03BF406AA0}" type="presParOf" srcId="{09EB6C63-C16E-425A-B199-ED97330D19DD}" destId="{5DA5A87A-86B1-498F-8FEF-1FBE2BA37E41}" srcOrd="5" destOrd="0" presId="urn:microsoft.com/office/officeart/2005/8/layout/hierarchy3"/>
    <dgm:cxn modelId="{B7DA8944-E3E5-40DF-BB01-0FF4BB7E6CBB}" type="presParOf" srcId="{09EB6C63-C16E-425A-B199-ED97330D19DD}" destId="{DCFC0D40-00AB-47EB-9525-5DB46F402D55}" srcOrd="6" destOrd="0" presId="urn:microsoft.com/office/officeart/2005/8/layout/hierarchy3"/>
    <dgm:cxn modelId="{0172D4D3-5139-484B-9EDD-DAB7DB14A42A}" type="presParOf" srcId="{09EB6C63-C16E-425A-B199-ED97330D19DD}" destId="{709ECE60-13DA-4384-B236-1C8CDEDA30CC}" srcOrd="7" destOrd="0" presId="urn:microsoft.com/office/officeart/2005/8/layout/hierarchy3"/>
    <dgm:cxn modelId="{1D5EB2EB-30C4-4B14-82F0-5A390098CB2B}" type="presParOf" srcId="{7D8C401D-2BBD-41DF-9293-199B7075A81F}" destId="{55F331D5-60E0-4E1B-BC11-6035F07E9237}" srcOrd="1" destOrd="0" presId="urn:microsoft.com/office/officeart/2005/8/layout/hierarchy3"/>
    <dgm:cxn modelId="{2C9C98CF-FCA8-42EE-9DF4-8EDB13F0FF7F}" type="presParOf" srcId="{55F331D5-60E0-4E1B-BC11-6035F07E9237}" destId="{84542010-B25A-4EEC-B7A0-48936E382786}" srcOrd="0" destOrd="0" presId="urn:microsoft.com/office/officeart/2005/8/layout/hierarchy3"/>
    <dgm:cxn modelId="{0A6A3196-1C8A-4FC9-AC7B-19110C2C2796}" type="presParOf" srcId="{84542010-B25A-4EEC-B7A0-48936E382786}" destId="{DAD152F4-E7AB-4307-A0D9-5A4222DBE974}" srcOrd="0" destOrd="0" presId="urn:microsoft.com/office/officeart/2005/8/layout/hierarchy3"/>
    <dgm:cxn modelId="{11B79CFC-B8CA-4444-97C9-D92B474C727C}" type="presParOf" srcId="{84542010-B25A-4EEC-B7A0-48936E382786}" destId="{4BC7291F-62EA-4416-B05A-8ECCCB22BC86}" srcOrd="1" destOrd="0" presId="urn:microsoft.com/office/officeart/2005/8/layout/hierarchy3"/>
    <dgm:cxn modelId="{2C50185D-D6BD-442E-90BB-9B3B794476C7}" type="presParOf" srcId="{55F331D5-60E0-4E1B-BC11-6035F07E9237}" destId="{FCE74941-4687-473D-96A0-4C200B77298A}" srcOrd="1" destOrd="0" presId="urn:microsoft.com/office/officeart/2005/8/layout/hierarchy3"/>
    <dgm:cxn modelId="{4AD792EE-0240-4799-A054-40A5698A9145}" type="presParOf" srcId="{FCE74941-4687-473D-96A0-4C200B77298A}" destId="{3FE74ADB-0F8B-4835-B49A-30BAD928D57A}" srcOrd="0" destOrd="0" presId="urn:microsoft.com/office/officeart/2005/8/layout/hierarchy3"/>
    <dgm:cxn modelId="{9F8ECB68-30AE-4373-8858-84328D47E676}" type="presParOf" srcId="{FCE74941-4687-473D-96A0-4C200B77298A}" destId="{6CE36163-8CCE-43CB-901F-B6B46509B237}" srcOrd="1" destOrd="0" presId="urn:microsoft.com/office/officeart/2005/8/layout/hierarchy3"/>
    <dgm:cxn modelId="{116310CC-C2A4-47CB-A907-9B2AC055EFD4}" type="presParOf" srcId="{FCE74941-4687-473D-96A0-4C200B77298A}" destId="{68C4AD96-1304-42B9-90DD-13DCC3F9928A}" srcOrd="2" destOrd="0" presId="urn:microsoft.com/office/officeart/2005/8/layout/hierarchy3"/>
    <dgm:cxn modelId="{FF76F88D-1563-4BE1-94C5-984A7295CBFB}" type="presParOf" srcId="{FCE74941-4687-473D-96A0-4C200B77298A}" destId="{FB2E3B14-CE62-4A4E-B175-CABE10F2D2D6}" srcOrd="3" destOrd="0" presId="urn:microsoft.com/office/officeart/2005/8/layout/hierarchy3"/>
    <dgm:cxn modelId="{3F96E89D-BC01-45B6-9230-110D9AF65190}" type="presParOf" srcId="{FCE74941-4687-473D-96A0-4C200B77298A}" destId="{313B4A26-36DE-4265-B295-EE65D596D2ED}" srcOrd="4" destOrd="0" presId="urn:microsoft.com/office/officeart/2005/8/layout/hierarchy3"/>
    <dgm:cxn modelId="{F7B2ACC6-EBA1-499D-8E51-53ED74722B11}" type="presParOf" srcId="{FCE74941-4687-473D-96A0-4C200B77298A}" destId="{39A8D161-523B-4C67-B7BD-50C0012F6A91}" srcOrd="5" destOrd="0" presId="urn:microsoft.com/office/officeart/2005/8/layout/hierarchy3"/>
    <dgm:cxn modelId="{99996F8E-859F-4D05-8DD2-45312C7ECCA0}" type="presParOf" srcId="{FCE74941-4687-473D-96A0-4C200B77298A}" destId="{CD6F45B1-9EF1-45D3-8673-5CEA1E73BA5B}" srcOrd="6" destOrd="0" presId="urn:microsoft.com/office/officeart/2005/8/layout/hierarchy3"/>
    <dgm:cxn modelId="{BEBCEB56-344C-48C3-B119-CDFAD2D83640}" type="presParOf" srcId="{FCE74941-4687-473D-96A0-4C200B77298A}" destId="{8C48852A-1F51-4510-ADFC-5F7A07E1F16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826CA-883A-4BF1-81CF-1BA67BCA86D8}">
      <dsp:nvSpPr>
        <dsp:cNvPr id="0" name=""/>
        <dsp:cNvSpPr/>
      </dsp:nvSpPr>
      <dsp:spPr>
        <a:xfrm>
          <a:off x="1957" y="459612"/>
          <a:ext cx="3564325" cy="6590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KVANTITATIVNÍ VÝZKUM</a:t>
          </a:r>
        </a:p>
      </dsp:txBody>
      <dsp:txXfrm>
        <a:off x="21260" y="478915"/>
        <a:ext cx="3525719" cy="620460"/>
      </dsp:txXfrm>
    </dsp:sp>
    <dsp:sp modelId="{B7ECE95B-BF94-41A9-9190-6425FC11AF4C}">
      <dsp:nvSpPr>
        <dsp:cNvPr id="0" name=""/>
        <dsp:cNvSpPr/>
      </dsp:nvSpPr>
      <dsp:spPr>
        <a:xfrm>
          <a:off x="358389" y="1118679"/>
          <a:ext cx="356432" cy="494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300"/>
              </a:lnTo>
              <a:lnTo>
                <a:pt x="356432" y="4943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ED66F-32C5-4225-8F7E-A9E44136E08D}">
      <dsp:nvSpPr>
        <dsp:cNvPr id="0" name=""/>
        <dsp:cNvSpPr/>
      </dsp:nvSpPr>
      <dsp:spPr>
        <a:xfrm>
          <a:off x="714822" y="1283445"/>
          <a:ext cx="2837930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Odpovídá na otázku Kolik?</a:t>
          </a:r>
        </a:p>
      </dsp:txBody>
      <dsp:txXfrm>
        <a:off x="734125" y="1302748"/>
        <a:ext cx="2799324" cy="620460"/>
      </dsp:txXfrm>
    </dsp:sp>
    <dsp:sp modelId="{1A3C929E-C67F-4DDD-A2DC-C2A6ED84EB6E}">
      <dsp:nvSpPr>
        <dsp:cNvPr id="0" name=""/>
        <dsp:cNvSpPr/>
      </dsp:nvSpPr>
      <dsp:spPr>
        <a:xfrm>
          <a:off x="358389" y="1118679"/>
          <a:ext cx="356432" cy="1318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133"/>
              </a:lnTo>
              <a:lnTo>
                <a:pt x="356432" y="131813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CE585-BBD7-4242-A606-E8ABAF2F71A8}">
      <dsp:nvSpPr>
        <dsp:cNvPr id="0" name=""/>
        <dsp:cNvSpPr/>
      </dsp:nvSpPr>
      <dsp:spPr>
        <a:xfrm>
          <a:off x="714822" y="2107279"/>
          <a:ext cx="2832784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Zkoumá četnost jevů</a:t>
          </a:r>
        </a:p>
      </dsp:txBody>
      <dsp:txXfrm>
        <a:off x="734125" y="2126582"/>
        <a:ext cx="2794178" cy="620460"/>
      </dsp:txXfrm>
    </dsp:sp>
    <dsp:sp modelId="{71516A0C-701D-485E-825A-CC113F2004C5}">
      <dsp:nvSpPr>
        <dsp:cNvPr id="0" name=""/>
        <dsp:cNvSpPr/>
      </dsp:nvSpPr>
      <dsp:spPr>
        <a:xfrm>
          <a:off x="358389" y="1118679"/>
          <a:ext cx="356432" cy="214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1966"/>
              </a:lnTo>
              <a:lnTo>
                <a:pt x="356432" y="214196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5A87A-86B1-498F-8FEF-1FBE2BA37E41}">
      <dsp:nvSpPr>
        <dsp:cNvPr id="0" name=""/>
        <dsp:cNvSpPr/>
      </dsp:nvSpPr>
      <dsp:spPr>
        <a:xfrm>
          <a:off x="714822" y="2931112"/>
          <a:ext cx="2863207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Velký vzorek respondentů</a:t>
          </a:r>
        </a:p>
      </dsp:txBody>
      <dsp:txXfrm>
        <a:off x="734125" y="2950415"/>
        <a:ext cx="2824601" cy="620460"/>
      </dsp:txXfrm>
    </dsp:sp>
    <dsp:sp modelId="{DCFC0D40-00AB-47EB-9525-5DB46F402D55}">
      <dsp:nvSpPr>
        <dsp:cNvPr id="0" name=""/>
        <dsp:cNvSpPr/>
      </dsp:nvSpPr>
      <dsp:spPr>
        <a:xfrm>
          <a:off x="358389" y="1118679"/>
          <a:ext cx="356432" cy="296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5800"/>
              </a:lnTo>
              <a:lnTo>
                <a:pt x="356432" y="29658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ECE60-13DA-4384-B236-1C8CDEDA30CC}">
      <dsp:nvSpPr>
        <dsp:cNvPr id="0" name=""/>
        <dsp:cNvSpPr/>
      </dsp:nvSpPr>
      <dsp:spPr>
        <a:xfrm>
          <a:off x="714822" y="3754945"/>
          <a:ext cx="2902972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Umožňuje statistické zpracování</a:t>
          </a:r>
        </a:p>
      </dsp:txBody>
      <dsp:txXfrm>
        <a:off x="734125" y="3774248"/>
        <a:ext cx="2864366" cy="620460"/>
      </dsp:txXfrm>
    </dsp:sp>
    <dsp:sp modelId="{DAD152F4-E7AB-4307-A0D9-5A4222DBE974}">
      <dsp:nvSpPr>
        <dsp:cNvPr id="0" name=""/>
        <dsp:cNvSpPr/>
      </dsp:nvSpPr>
      <dsp:spPr>
        <a:xfrm>
          <a:off x="3895815" y="459612"/>
          <a:ext cx="3534785" cy="6590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KVALITATIVNÍ VÝZKUM</a:t>
          </a:r>
        </a:p>
      </dsp:txBody>
      <dsp:txXfrm>
        <a:off x="3915118" y="478915"/>
        <a:ext cx="3496179" cy="620460"/>
      </dsp:txXfrm>
    </dsp:sp>
    <dsp:sp modelId="{3FE74ADB-0F8B-4835-B49A-30BAD928D57A}">
      <dsp:nvSpPr>
        <dsp:cNvPr id="0" name=""/>
        <dsp:cNvSpPr/>
      </dsp:nvSpPr>
      <dsp:spPr>
        <a:xfrm>
          <a:off x="4249294" y="1118679"/>
          <a:ext cx="353478" cy="494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300"/>
              </a:lnTo>
              <a:lnTo>
                <a:pt x="353478" y="4943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36163-8CCE-43CB-901F-B6B46509B237}">
      <dsp:nvSpPr>
        <dsp:cNvPr id="0" name=""/>
        <dsp:cNvSpPr/>
      </dsp:nvSpPr>
      <dsp:spPr>
        <a:xfrm>
          <a:off x="4602772" y="1283445"/>
          <a:ext cx="2862869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Odpovídá na otázku Proč?</a:t>
          </a:r>
        </a:p>
      </dsp:txBody>
      <dsp:txXfrm>
        <a:off x="4622075" y="1302748"/>
        <a:ext cx="2824263" cy="620460"/>
      </dsp:txXfrm>
    </dsp:sp>
    <dsp:sp modelId="{68C4AD96-1304-42B9-90DD-13DCC3F9928A}">
      <dsp:nvSpPr>
        <dsp:cNvPr id="0" name=""/>
        <dsp:cNvSpPr/>
      </dsp:nvSpPr>
      <dsp:spPr>
        <a:xfrm>
          <a:off x="4249294" y="1118679"/>
          <a:ext cx="353478" cy="1318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133"/>
              </a:lnTo>
              <a:lnTo>
                <a:pt x="353478" y="131813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E3B14-CE62-4A4E-B175-CABE10F2D2D6}">
      <dsp:nvSpPr>
        <dsp:cNvPr id="0" name=""/>
        <dsp:cNvSpPr/>
      </dsp:nvSpPr>
      <dsp:spPr>
        <a:xfrm>
          <a:off x="4602772" y="2107279"/>
          <a:ext cx="2862859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Zkoumá příčiny a vztahy</a:t>
          </a:r>
        </a:p>
      </dsp:txBody>
      <dsp:txXfrm>
        <a:off x="4622075" y="2126582"/>
        <a:ext cx="2824253" cy="620460"/>
      </dsp:txXfrm>
    </dsp:sp>
    <dsp:sp modelId="{313B4A26-36DE-4265-B295-EE65D596D2ED}">
      <dsp:nvSpPr>
        <dsp:cNvPr id="0" name=""/>
        <dsp:cNvSpPr/>
      </dsp:nvSpPr>
      <dsp:spPr>
        <a:xfrm>
          <a:off x="4249294" y="1118679"/>
          <a:ext cx="353478" cy="214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1966"/>
              </a:lnTo>
              <a:lnTo>
                <a:pt x="353478" y="214196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8D161-523B-4C67-B7BD-50C0012F6A91}">
      <dsp:nvSpPr>
        <dsp:cNvPr id="0" name=""/>
        <dsp:cNvSpPr/>
      </dsp:nvSpPr>
      <dsp:spPr>
        <a:xfrm>
          <a:off x="4602772" y="2931112"/>
          <a:ext cx="2862859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Malý vzorek </a:t>
          </a:r>
          <a:r>
            <a:rPr lang="cs-CZ" sz="1200" b="1" kern="1200" dirty="0" smtClean="0"/>
            <a:t>respondentů</a:t>
          </a:r>
          <a:endParaRPr lang="cs-CZ" sz="1200" b="1" kern="1200" dirty="0"/>
        </a:p>
      </dsp:txBody>
      <dsp:txXfrm>
        <a:off x="4622075" y="2950415"/>
        <a:ext cx="2824253" cy="620460"/>
      </dsp:txXfrm>
    </dsp:sp>
    <dsp:sp modelId="{CD6F45B1-9EF1-45D3-8673-5CEA1E73BA5B}">
      <dsp:nvSpPr>
        <dsp:cNvPr id="0" name=""/>
        <dsp:cNvSpPr/>
      </dsp:nvSpPr>
      <dsp:spPr>
        <a:xfrm>
          <a:off x="4249294" y="1118679"/>
          <a:ext cx="353478" cy="2965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5800"/>
              </a:lnTo>
              <a:lnTo>
                <a:pt x="353478" y="296580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48852A-1F51-4510-ADFC-5F7A07E1F166}">
      <dsp:nvSpPr>
        <dsp:cNvPr id="0" name=""/>
        <dsp:cNvSpPr/>
      </dsp:nvSpPr>
      <dsp:spPr>
        <a:xfrm>
          <a:off x="4602772" y="3754945"/>
          <a:ext cx="2862859" cy="659066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/>
            <a:t>Vyžaduje psychologickou interpretaci</a:t>
          </a:r>
        </a:p>
      </dsp:txBody>
      <dsp:txXfrm>
        <a:off x="4622075" y="3774248"/>
        <a:ext cx="2824253" cy="620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54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278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722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215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385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033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684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66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453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64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Zdroj: http://byznys.ihned.cz/zpravodajstvi-svet/c1-63147360-podani-ruky-a-ocni-kontakt-bohati-cinane-se-uci-zapadni-etikete?utm_source=mediafed&amp;utm_medium=rss&amp;utm_campaign=mediafed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123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81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Zdroj: http://www.zshk.cz/files/technikysberudat2.pdf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724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</a:t>
            </a:r>
            <a:r>
              <a:rPr lang="cs-CZ" baseline="0" dirty="0" smtClean="0"/>
              <a:t> definice přírodních věd: http://www.ftvs.cuni.cz/hendl/metodologie/pdfwww/oleckacasestudyclanek.pdf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Bonusové</a:t>
            </a:r>
            <a:r>
              <a:rPr lang="cs-CZ" baseline="0" dirty="0" smtClean="0"/>
              <a:t> čtení – experimenty, které jsou za hranou: http://ona.idnes.cz/nejsilenejsi-pokusy-psychologu-spalili-penis-a-tvrdili-ze-je-divka-1pg-/zdravi.aspx?c=A110210_141312_zdravi_pet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80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Zdroj: http://www.forbes.com/sites/dailymuse/2014/08/04/the-facebook-experiment-what-it-means-for-you/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080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2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Zdroj: Kozel, 2011, str. 157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105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Zdroj: Kozel, 2011, str. 157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678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Zdroj: Bednarčík, 2013, s. 54. Kozel, 2011, str. 157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2136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Zdroj: Kozel, 2011, str. 157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6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266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872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3949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716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35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67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02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09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13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5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info.cz/cs/zahranicni-obchod-eu/teritorialni-informace-zem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imentmiss.cz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yznys.ihned.cz/zpravodajstvi-svet/c1-63147360-podani-ruky-a-ocni-kontakt-bohati-cinane-se-uci-zapadni-etikete?utm_source=mediafed&amp;utm_medium=rss&amp;utm_campaign=mediafe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journal.cz/cs/vyzkum--cesi-a-reklama-2018__s288x13529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ian.eu/cs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 –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marketingový výzkum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Metody mezinárodního výzkumu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002060"/>
                </a:solidFill>
              </a:rPr>
              <a:t>Výzkum od stolu</a:t>
            </a:r>
            <a:r>
              <a:rPr lang="cs-CZ" sz="2000" dirty="0">
                <a:solidFill>
                  <a:srgbClr val="002060"/>
                </a:solidFill>
              </a:rPr>
              <a:t> (</a:t>
            </a:r>
            <a:r>
              <a:rPr lang="cs-CZ" sz="2000" dirty="0" err="1">
                <a:solidFill>
                  <a:srgbClr val="002060"/>
                </a:solidFill>
              </a:rPr>
              <a:t>desk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research</a:t>
            </a:r>
            <a:r>
              <a:rPr lang="cs-CZ" sz="2000" dirty="0">
                <a:solidFill>
                  <a:srgbClr val="002060"/>
                </a:solidFill>
              </a:rPr>
              <a:t>) – sběr a analýza sekundárních informací.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Google je náš přítel.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Veřejné databáze, statistiky, odborná literatura, případové studie.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Specializované agentury podporující export – </a:t>
            </a:r>
            <a:r>
              <a:rPr lang="cs-CZ" sz="2000" dirty="0" err="1">
                <a:solidFill>
                  <a:srgbClr val="002060"/>
                </a:solidFill>
              </a:rPr>
              <a:t>CzechTrade</a:t>
            </a:r>
            <a:r>
              <a:rPr lang="cs-CZ" sz="2000" dirty="0">
                <a:solidFill>
                  <a:srgbClr val="002060"/>
                </a:solidFill>
              </a:rPr>
              <a:t>, obchodní a průmyslové komory apod. </a:t>
            </a:r>
            <a:r>
              <a:rPr lang="cs-CZ" sz="2000" dirty="0">
                <a:solidFill>
                  <a:srgbClr val="002060"/>
                </a:solidFill>
                <a:hlinkClick r:id="rId2"/>
              </a:rPr>
              <a:t>Businessinfo 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Specializované agentury na mez. </a:t>
            </a:r>
            <a:r>
              <a:rPr lang="cs-CZ" sz="2000" dirty="0" err="1">
                <a:solidFill>
                  <a:srgbClr val="002060"/>
                </a:solidFill>
              </a:rPr>
              <a:t>mar</a:t>
            </a:r>
            <a:r>
              <a:rPr lang="cs-CZ" sz="2000" dirty="0">
                <a:solidFill>
                  <a:srgbClr val="002060"/>
                </a:solidFill>
              </a:rPr>
              <a:t>. výzkum – nutno zakoupit data.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Interní zdroje marketingového informačního systému (účetnictví, výroční zprávy, zprávy od prodejců apod.).</a:t>
            </a:r>
          </a:p>
        </p:txBody>
      </p:sp>
    </p:spTree>
    <p:extLst>
      <p:ext uri="{BB962C8B-B14F-4D97-AF65-F5344CB8AC3E}">
        <p14:creationId xmlns:p14="http://schemas.microsoft.com/office/powerpoint/2010/main" val="420875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r>
              <a:rPr lang="cs-CZ" dirty="0"/>
              <a:t>Informační zdroje pro české vývozce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 – hlavní portál, Generální ředitelství Evropské komise Vnitřní trh, „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business“, market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database, apod.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Centrum – zastoupení v každé EU zemi. </a:t>
            </a:r>
          </a:p>
          <a:p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CzechTrade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Businessinfo, Česká exportní banka, EGAP.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komora, profesní svazy (průmyslu a obchodu, cestovního ruchu, agrární informační systém, spedice a logistiky apod.).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Banky, KOMPASS, soukromé firmy, databázová centra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ProQuest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KnowEurope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JUSTIS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Celex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apod.).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Ministerstva, statistické úřady, ČNB.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hledám ekvivalent všech těchto v dané zemi! Informace zadarmo!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-as-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-go,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all-you-can-eat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38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Terénní (primární) výzkum (</a:t>
            </a:r>
            <a:r>
              <a:rPr lang="cs-CZ" sz="2000" dirty="0" err="1">
                <a:solidFill>
                  <a:srgbClr val="002060"/>
                </a:solidFill>
              </a:rPr>
              <a:t>field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research</a:t>
            </a:r>
            <a:r>
              <a:rPr lang="cs-CZ" sz="2000" dirty="0">
                <a:solidFill>
                  <a:srgbClr val="002060"/>
                </a:solidFill>
              </a:rPr>
              <a:t>) – realizace vlastního výzkumu v konkrétních podmínkách cílové země.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Využívám až v případě, že sekundární data neposkytují dostatek informací k učinění rozhodnutí.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Náročné na zdroje (finanční, časové) – mohu se s někým spojit? Mohu informace někde zakoupit? – </a:t>
            </a:r>
            <a:r>
              <a:rPr lang="cs-CZ" sz="2000" dirty="0" err="1">
                <a:solidFill>
                  <a:srgbClr val="002060"/>
                </a:solidFill>
              </a:rPr>
              <a:t>outsourcování</a:t>
            </a:r>
            <a:r>
              <a:rPr lang="cs-CZ" sz="2000" dirty="0">
                <a:solidFill>
                  <a:srgbClr val="002060"/>
                </a:solidFill>
              </a:rPr>
              <a:t> výzkumné agentuře. (spojení s místní univerzitou)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Metody mezinárodního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/>
            <a:r>
              <a:rPr lang="cs-CZ" altLang="en-US" sz="1800" b="1" dirty="0" err="1">
                <a:solidFill>
                  <a:srgbClr val="002060"/>
                </a:solidFill>
              </a:rPr>
              <a:t>pre</a:t>
            </a:r>
            <a:r>
              <a:rPr lang="cs-CZ" altLang="en-US" sz="1800" b="1" dirty="0">
                <a:solidFill>
                  <a:srgbClr val="002060"/>
                </a:solidFill>
              </a:rPr>
              <a:t>-testy </a:t>
            </a:r>
            <a:r>
              <a:rPr lang="cs-CZ" altLang="en-US" sz="1800" dirty="0">
                <a:solidFill>
                  <a:srgbClr val="002060"/>
                </a:solidFill>
              </a:rPr>
              <a:t>(před zahájením kampaně)</a:t>
            </a:r>
            <a:endParaRPr lang="cs-CZ" altLang="en-US" sz="1800" b="1" dirty="0">
              <a:solidFill>
                <a:srgbClr val="002060"/>
              </a:solidFill>
            </a:endParaRPr>
          </a:p>
          <a:p>
            <a:pPr marL="609600" indent="-609600"/>
            <a:r>
              <a:rPr lang="cs-CZ" altLang="en-US" sz="1800" b="1" dirty="0">
                <a:solidFill>
                  <a:srgbClr val="002060"/>
                </a:solidFill>
              </a:rPr>
              <a:t>průběžné testy</a:t>
            </a:r>
            <a:r>
              <a:rPr lang="cs-CZ" altLang="en-US" sz="1800" dirty="0">
                <a:solidFill>
                  <a:srgbClr val="002060"/>
                </a:solidFill>
              </a:rPr>
              <a:t> (umožňují průběžné korekce)</a:t>
            </a:r>
            <a:endParaRPr lang="cs-CZ" altLang="en-US" sz="1800" b="1" dirty="0">
              <a:solidFill>
                <a:srgbClr val="002060"/>
              </a:solidFill>
            </a:endParaRPr>
          </a:p>
          <a:p>
            <a:pPr marL="609600" indent="-609600"/>
            <a:r>
              <a:rPr lang="cs-CZ" altLang="en-US" sz="1800" b="1" dirty="0">
                <a:solidFill>
                  <a:srgbClr val="002060"/>
                </a:solidFill>
              </a:rPr>
              <a:t>post-testy</a:t>
            </a:r>
            <a:r>
              <a:rPr lang="cs-CZ" altLang="en-US" sz="1800" dirty="0">
                <a:solidFill>
                  <a:srgbClr val="002060"/>
                </a:solidFill>
              </a:rPr>
              <a:t> (po skončení kampaně)</a:t>
            </a:r>
            <a:endParaRPr lang="cs-CZ" altLang="en-US" sz="1800" b="1" dirty="0">
              <a:solidFill>
                <a:srgbClr val="002060"/>
              </a:solidFill>
            </a:endParaRPr>
          </a:p>
          <a:p>
            <a:pPr marL="609600" indent="-609600"/>
            <a:r>
              <a:rPr lang="cs-CZ" altLang="en-US" sz="1800" b="1" dirty="0">
                <a:solidFill>
                  <a:srgbClr val="002060"/>
                </a:solidFill>
              </a:rPr>
              <a:t>trackingové studie</a:t>
            </a:r>
            <a:r>
              <a:rPr lang="cs-CZ" altLang="en-US" sz="1800" dirty="0">
                <a:solidFill>
                  <a:srgbClr val="002060"/>
                </a:solidFill>
              </a:rPr>
              <a:t> (dlouhodobé opakované studie)</a:t>
            </a:r>
          </a:p>
          <a:p>
            <a:r>
              <a:rPr lang="cs-CZ" sz="1800" dirty="0">
                <a:solidFill>
                  <a:srgbClr val="002060"/>
                </a:solidFill>
              </a:rPr>
              <a:t>Kontinuální výzkum probíhá průběžně.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Syndikovaný výzkum = výzkum zaměřený na obecnější téma zajímavé pro více subjektů.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Rozložení nákladů – lepší dostupnost. Levnější než </a:t>
            </a:r>
            <a:r>
              <a:rPr lang="cs-CZ" sz="1800" dirty="0" err="1">
                <a:solidFill>
                  <a:srgbClr val="002060"/>
                </a:solidFill>
              </a:rPr>
              <a:t>trackingová</a:t>
            </a:r>
            <a:r>
              <a:rPr lang="cs-CZ" sz="1800" dirty="0">
                <a:solidFill>
                  <a:srgbClr val="002060"/>
                </a:solidFill>
              </a:rPr>
              <a:t> studie pro jeden subjekt.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Sledování tržních trendů u jednotlivých značek, komodit, vývojů cen apod. – sledujeme i konkurenci.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Jen kontinuální výzkum umožňuje sledovat účinnost marketingové komunikace! 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cs-CZ" dirty="0"/>
              <a:t>3 Kontinuální vs. jednorázový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60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Sledujeme vývoje podílů na trhu jednotlivých produktů/značek, úspěšnost uvádění nových produktů na trh, vliv cenové politiky, efektivnost distribučních cest apod.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3 typy kontinuálních výzkumů – panely prodejen, spotřebitelské panely a omnibusové výzkumy.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Panely slouží ke sledování veličiny v čase – dotazování se provádí opakovaně v pravidelných intervalech se stejnými respondenty tvořícími panel.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Omnibus – dotazování na více témat od více zadavatelů. 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Kontinuální vs. jednorázový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977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>
                <a:solidFill>
                  <a:srgbClr val="002060"/>
                </a:solidFill>
              </a:rPr>
              <a:t>Reprezentativní vzorek maloobchodní sítě dané země (</a:t>
            </a:r>
            <a:r>
              <a:rPr lang="cs-CZ" sz="1800" dirty="0" err="1">
                <a:solidFill>
                  <a:srgbClr val="002060"/>
                </a:solidFill>
              </a:rPr>
              <a:t>retailer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panels</a:t>
            </a:r>
            <a:r>
              <a:rPr lang="cs-CZ" sz="1800" dirty="0">
                <a:solidFill>
                  <a:srgbClr val="002060"/>
                </a:solidFill>
              </a:rPr>
              <a:t>).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Informace jsou pravidelně získávány z existující prodejní sítě, tj. od hypermarketů, supermarketů, specializovaných prodejen, samoobsluh, pultových prodejen, diskontních prodejen a cash &amp; </a:t>
            </a:r>
            <a:r>
              <a:rPr lang="cs-CZ" sz="1800" dirty="0" err="1">
                <a:solidFill>
                  <a:srgbClr val="002060"/>
                </a:solidFill>
              </a:rPr>
              <a:t>carry</a:t>
            </a:r>
            <a:r>
              <a:rPr lang="cs-CZ" sz="1800" dirty="0">
                <a:solidFill>
                  <a:srgbClr val="002060"/>
                </a:solidFill>
              </a:rPr>
              <a:t>. 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Přes čárové kódy se udělá „audit“ v prodejně. 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Sledujeme velikost trhu, trendy v prodávaném zboží, účinnost akcí na podporu prodeje a komunikace obecně, cenové změny (mezičlánků). 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Problém – nevysvětluje chování, jen poskytuje statistická data – pomáhá logistice. </a:t>
            </a: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dirty="0"/>
              <a:t>Panel prodejen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283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Reprezentativní výběr spotřebitelů dané země (</a:t>
            </a:r>
            <a:r>
              <a:rPr lang="cs-CZ" sz="2000" dirty="0" err="1">
                <a:solidFill>
                  <a:srgbClr val="002060"/>
                </a:solidFill>
              </a:rPr>
              <a:t>consumer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panels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consumer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scan</a:t>
            </a:r>
            <a:r>
              <a:rPr lang="cs-CZ" sz="2000" dirty="0">
                <a:solidFill>
                  <a:srgbClr val="002060"/>
                </a:solidFill>
              </a:rPr>
              <a:t>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Vybrané domácnosti zaznamenávají všechny nákupy do nákupního deníku v týdenních intervalech (dnes často příruční skener na čárové kódy).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Pravidelná obnova panelu a školení spotřebitelů.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Důležitá je velikost vzorku a jeho reprezentativnost.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Zjišťujeme opět trendy v nákupech a reakce na naše akce – ale tentokrát je máme doplněny i o informace o spotřebitelích – můžeme hledat vzory chování a přizpůsobovat naše marketingové aktivity.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Spotřebitelské panely, panely domácností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287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Vícetematická</a:t>
            </a:r>
            <a:r>
              <a:rPr lang="cs-CZ" sz="2000" dirty="0">
                <a:solidFill>
                  <a:srgbClr val="002060"/>
                </a:solidFill>
              </a:rPr>
              <a:t> šetření probíhající nejčastěji formou dotazování.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Zahrnuje široké spektrum témat a každá firma může zadat několik svých vlastních otázek.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Největší výhodou – nižší cena.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 je operativní – lze rychle měnit skladbu otázek.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 lze přesně zacílit na jeden segment.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Problémem je při udržení nízké ceny reprezentativnost vzorku a kvalita získaných informací. 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Omnibusové výzkumy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086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Monotematické i </a:t>
            </a:r>
            <a:r>
              <a:rPr lang="cs-CZ" sz="2000" dirty="0" err="1">
                <a:solidFill>
                  <a:srgbClr val="002060"/>
                </a:solidFill>
              </a:rPr>
              <a:t>vícetematické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Mohou být formou </a:t>
            </a:r>
            <a:r>
              <a:rPr lang="cs-CZ" sz="2000" dirty="0" err="1">
                <a:solidFill>
                  <a:srgbClr val="002060"/>
                </a:solidFill>
              </a:rPr>
              <a:t>pre</a:t>
            </a:r>
            <a:r>
              <a:rPr lang="cs-CZ" sz="2000" dirty="0">
                <a:solidFill>
                  <a:srgbClr val="002060"/>
                </a:solidFill>
              </a:rPr>
              <a:t>-testů, v průběhu, post-testů.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Jde o jednorázový výzkum nějakého problému.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Často prováděno zjišťování postojů spotřebitelů a způsobů používání produktů (tzv. </a:t>
            </a:r>
            <a:r>
              <a:rPr lang="cs-CZ" sz="2000" dirty="0" err="1">
                <a:solidFill>
                  <a:srgbClr val="002060"/>
                </a:solidFill>
              </a:rPr>
              <a:t>Usage</a:t>
            </a:r>
            <a:r>
              <a:rPr lang="cs-CZ" sz="2000" dirty="0">
                <a:solidFill>
                  <a:srgbClr val="002060"/>
                </a:solidFill>
              </a:rPr>
              <a:t> and </a:t>
            </a:r>
            <a:r>
              <a:rPr lang="cs-CZ" sz="2000" dirty="0" err="1">
                <a:solidFill>
                  <a:srgbClr val="002060"/>
                </a:solidFill>
              </a:rPr>
              <a:t>Attitude</a:t>
            </a:r>
            <a:r>
              <a:rPr lang="cs-CZ" sz="2000" dirty="0">
                <a:solidFill>
                  <a:srgbClr val="002060"/>
                </a:solidFill>
              </a:rPr>
              <a:t>). 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Jednorázový (ad hoc)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206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en-US" sz="2400" b="1" dirty="0">
                <a:solidFill>
                  <a:srgbClr val="002060"/>
                </a:solidFill>
              </a:rPr>
              <a:t>dotazování</a:t>
            </a:r>
            <a:r>
              <a:rPr lang="cs-CZ" altLang="en-US" sz="2400" dirty="0">
                <a:solidFill>
                  <a:srgbClr val="002060"/>
                </a:solidFill>
              </a:rPr>
              <a:t> – </a:t>
            </a:r>
            <a:r>
              <a:rPr lang="cs-CZ" altLang="zh-CN" sz="2400" dirty="0">
                <a:solidFill>
                  <a:srgbClr val="002060"/>
                </a:solidFill>
              </a:rPr>
              <a:t>založena na výpovědi příjemců komunikovaných sdělení </a:t>
            </a:r>
            <a:r>
              <a:rPr lang="cs-CZ" altLang="zh-CN" sz="2400" i="1" dirty="0">
                <a:solidFill>
                  <a:srgbClr val="002060"/>
                </a:solidFill>
              </a:rPr>
              <a:t>(efekt zákaznické poroty!!!)</a:t>
            </a:r>
          </a:p>
          <a:p>
            <a:pPr>
              <a:lnSpc>
                <a:spcPct val="80000"/>
              </a:lnSpc>
            </a:pPr>
            <a:r>
              <a:rPr lang="cs-CZ" altLang="en-US" sz="2400" b="1" dirty="0">
                <a:solidFill>
                  <a:srgbClr val="002060"/>
                </a:solidFill>
              </a:rPr>
              <a:t>pozorování</a:t>
            </a:r>
            <a:r>
              <a:rPr lang="cs-CZ" altLang="en-US" sz="2400" dirty="0">
                <a:solidFill>
                  <a:srgbClr val="002060"/>
                </a:solidFill>
              </a:rPr>
              <a:t> (skryté a zjevné) – </a:t>
            </a:r>
            <a:r>
              <a:rPr lang="cs-CZ" altLang="zh-CN" sz="2400" dirty="0">
                <a:solidFill>
                  <a:srgbClr val="002060"/>
                </a:solidFill>
              </a:rPr>
              <a:t>zaměřuje se především na chování člověka v procesu přijímání sdělení marketingové komunikace i následného chování </a:t>
            </a:r>
            <a:r>
              <a:rPr lang="cs-CZ" altLang="zh-CN" sz="2400" i="1" dirty="0">
                <a:solidFill>
                  <a:srgbClr val="002060"/>
                </a:solidFill>
              </a:rPr>
              <a:t>(elektronické pozorování)</a:t>
            </a:r>
            <a:endParaRPr lang="cs-CZ" altLang="en-US" sz="2400" i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en-US" sz="2400" b="1" dirty="0">
                <a:solidFill>
                  <a:srgbClr val="002060"/>
                </a:solidFill>
              </a:rPr>
              <a:t>experiment</a:t>
            </a:r>
            <a:r>
              <a:rPr lang="cs-CZ" altLang="en-US" sz="2400" dirty="0">
                <a:solidFill>
                  <a:srgbClr val="002060"/>
                </a:solidFill>
              </a:rPr>
              <a:t> – aktivně vstupuje do zkoumaných skutečností, ovlivňuje situaci a zkoumá reakce lidí v přirozené nebo laboratorní situaci.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4 Základní metody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72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výzkum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trhu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Metody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mezinárodního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výzkumu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Kontinuální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 jednorázový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Základní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výzkumu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92696" y="3241908"/>
            <a:ext cx="8280920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Toto jsou data z dotazníků.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Při použití jednoduchých funkcí vzniknou informace – „muž 35-45 preferuje cenu před kvalitou“.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Znalosti vzniknou pochopením souvislostí informací – „věk a příjem ovlivňují postoj k ceně, pohlaví nikoliv“.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Příklad dat, informací, znalostí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76" y="703189"/>
            <a:ext cx="8075240" cy="251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47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dirty="0"/>
              <a:t>Kvantitativní/kvalitativní </a:t>
            </a:r>
            <a:r>
              <a:rPr lang="cs-CZ" dirty="0" smtClean="0"/>
              <a:t>výzkum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44926"/>
              </p:ext>
            </p:extLst>
          </p:nvPr>
        </p:nvGraphicFramePr>
        <p:xfrm>
          <a:off x="467544" y="449337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9212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PŘÍPRAVNÁ ETAPA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fáze – definování problému, cíle a výzkumných hypotéz.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fáze – orientační analýza. 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fáze – plán marketingového výzkumu - typ údajů, metody a techniky jejich sběru, výběrový soubor, časový harmonogram, kontrola plánu.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fáze – předvýzkum.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REALIZAČNÍ ETAPA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fáze – sběr údajů.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fáze – zpracování údajů.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fáze – analýza získaných údajů – zpracování pomocí programů MS Excel a IBM SPSS.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fáze – interpretace získaných informací.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fáze – prezentace výsledků.</a:t>
            </a:r>
            <a:endParaRPr lang="cs-CZ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pl-PL" dirty="0"/>
              <a:t>Proces MV podle Kozla (2011, s. 73)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740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dirty="0" err="1"/>
              <a:t>Brief</a:t>
            </a:r>
            <a:r>
              <a:rPr lang="cs-CZ" dirty="0"/>
              <a:t> je fajn, rozhodující je ale budget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966235"/>
            <a:ext cx="5040560" cy="3506477"/>
          </a:xfrm>
        </p:spPr>
      </p:pic>
    </p:spTree>
    <p:extLst>
      <p:ext uri="{BB962C8B-B14F-4D97-AF65-F5344CB8AC3E}">
        <p14:creationId xmlns:p14="http://schemas.microsoft.com/office/powerpoint/2010/main" val="1144129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Speciálně vyškolený pracovník (</a:t>
            </a:r>
            <a:r>
              <a:rPr lang="cs-CZ" sz="2000" dirty="0" err="1">
                <a:solidFill>
                  <a:srgbClr val="002060"/>
                </a:solidFill>
              </a:rPr>
              <a:t>Mystery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Shopper</a:t>
            </a:r>
            <a:r>
              <a:rPr lang="cs-CZ" sz="2000" dirty="0">
                <a:solidFill>
                  <a:srgbClr val="002060"/>
                </a:solidFill>
              </a:rPr>
              <a:t>) se vydává za stávajícího nebo potenciálního zákazníka sledované společnosti či instituce a provádí fiktivní nákup produktů.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Interní x externí.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Nová forma - Real </a:t>
            </a:r>
            <a:r>
              <a:rPr lang="cs-CZ" sz="2000" dirty="0" err="1">
                <a:solidFill>
                  <a:srgbClr val="002060"/>
                </a:solidFill>
              </a:rPr>
              <a:t>Customer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Mystery</a:t>
            </a:r>
            <a:r>
              <a:rPr lang="cs-CZ" sz="2000" dirty="0">
                <a:solidFill>
                  <a:srgbClr val="002060"/>
                </a:solidFill>
              </a:rPr>
              <a:t> Shopping.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Kontakt: osobní, e-mailový, telefonický.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hodnocení obsluhy, prodejních míst, reklamací.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Získání objektivních informací, podklady pro efektivní rozvoj zaměstnanců, zvýšení spokojenosti zákazníků, zvýšení výkonu firmy, zvýšení image společnosti.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 err="1"/>
              <a:t>Mystery</a:t>
            </a:r>
            <a:r>
              <a:rPr lang="cs-CZ" dirty="0"/>
              <a:t> Shopping – skryté pozorování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92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Vytváření určitého snímku o zkoumaném jevu v podobě písemného záznamu.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Existují 2 postupy: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Výzkumník pozoruje chování subjektu při určité činnosti a zapisuje. (např. časový snímek zaměstnance při výrobě)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Respondent sám vybírá na formuláři příslušnou odpověď nebo sám vypisuje údaje o své činnosti.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Časový snímek – jediný způsob, jak shromáždit údaje o faktickém chování lidí v určitém časovém období.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Analýza časových snímků: 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Výpočet průměrného trvání jednotlivých aktivit (v hodinách, minutách za den nebo týden). 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Průměrné časové rozložení aktivit v jednotlivých hodinách dne nebo dnech týdne. (audit)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Určení podílu respondentů v celku, kteří určité aktivity ve sledovaném období vykonávali.</a:t>
            </a: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Snímkování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008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Popisuje konkrétní případ jednání firmy na trhu, nebo může také obecně popisovat případ chování trhu jako celku (např. vstup firmy XY na trh v ČR, zavedení nové inovace produktu XY, využití K. Gotta v reklamní kampani na produkt XY atd.).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Definice v přírodních vědách „</a:t>
            </a:r>
            <a:r>
              <a:rPr lang="cs-CZ" sz="2000" i="1" dirty="0">
                <a:solidFill>
                  <a:srgbClr val="002060"/>
                </a:solidFill>
              </a:rPr>
              <a:t>intenzivní studium jednoho případu – tedy jedné situace, jednoho člověka, jednoho problému</a:t>
            </a:r>
            <a:r>
              <a:rPr lang="cs-CZ" sz="2000" dirty="0">
                <a:solidFill>
                  <a:srgbClr val="002060"/>
                </a:solidFill>
              </a:rPr>
              <a:t>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Je to klasická technika kvalitativního výzkumu.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Případové studie slouží k zachycení nějakého konkrétního postupu (problému a jeho řešení). Může tak sloužit ostatním k poučení a replikování.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nl-NL" dirty="0"/>
              <a:t>Case Study – případová studie (Kazuistika)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180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Poprvé subjekty pokusu pily pivo označené písmeny A, B, C a měli určit, které jim chutná více. Podruhé pily to samé pivo, ale se svými značkami – označili chuť naprosto jinak, podle Brand Image, kterou mají v hlavě zafixovánu (viz Positioning!).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Stejný experiment proběhl na Coca-Colu a Pepsi. Subjekty pily poprvé oba nápoje z neoznačených kelímků a drtivá většina označila za chutnější Pepsi. Podruhé pily označené kelímky a drtivá většina označila Coca-Colu jako chutnější. (Síla značky dokáže přesvědčit i chuťové pohárky?)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Český experiment miss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en-US" dirty="0" err="1"/>
              <a:t>Známé</a:t>
            </a:r>
            <a:r>
              <a:rPr lang="en-US" dirty="0"/>
              <a:t> </a:t>
            </a:r>
            <a:r>
              <a:rPr lang="en-US" dirty="0" err="1"/>
              <a:t>marketingové</a:t>
            </a:r>
            <a:r>
              <a:rPr lang="en-US" dirty="0"/>
              <a:t> </a:t>
            </a:r>
            <a:r>
              <a:rPr lang="en-US" dirty="0" err="1"/>
              <a:t>experimenty</a:t>
            </a:r>
            <a:r>
              <a:rPr lang="en-US" dirty="0"/>
              <a:t> – ne/</a:t>
            </a:r>
            <a:r>
              <a:rPr lang="en-US" dirty="0" err="1"/>
              <a:t>znalost</a:t>
            </a:r>
            <a:r>
              <a:rPr lang="en-US" dirty="0"/>
              <a:t> </a:t>
            </a:r>
            <a:r>
              <a:rPr lang="en-US" dirty="0" err="1"/>
              <a:t>značky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32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13115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 roce 2012 Facebook manipuloval se statusy na zdi (</a:t>
            </a:r>
            <a:r>
              <a:rPr lang="cs-CZ" sz="2000" dirty="0" err="1">
                <a:solidFill>
                  <a:srgbClr val="002060"/>
                </a:solidFill>
              </a:rPr>
              <a:t>news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feed</a:t>
            </a:r>
            <a:r>
              <a:rPr lang="cs-CZ" sz="2000" dirty="0">
                <a:solidFill>
                  <a:srgbClr val="002060"/>
                </a:solidFill>
              </a:rPr>
              <a:t>) 689 003 subjektů.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Základní premisou experimentu bylo, že negativní statusy přátel ovlivní emoce subjektu, které budou poté také negativní.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FB během jednoho celého týdne zobrazoval části subjektů méně pozitivních statusů, ti pak psali více negativních vlastních statusů. Druhé části subjektů skrýval negativní statusy a ti pak psali více pozitivních vlastních statusů. Prokázala se tedy závislost vlastních emocí na emocích projevených jinými na sociální síti!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Později vyšlo najevo, že byla i třetí skupina, které se skrývaly emocionální posty úplně – ti poté psali méně vlastních emocionálních postů!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Experiment byl legální, protože všichni uživatelé souhlasí s podmínkami stránky. (experiment byl financován Pentagonem – má vojenské využití)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Emoční experiment Facebooku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101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V angličtině se pokusům, kdy firmy zkouší nové produkty, nebo manipulují s některými částmi marketingového mixu, říká 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Test Marketing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 (např.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McPizza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 v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McDonalds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 – test, úspěch, prodej).</a:t>
            </a:r>
          </a:p>
          <a:p>
            <a:r>
              <a:rPr lang="cs-CZ" sz="20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Virtual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 Test Marketing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– díky využití technologií nemusíme dělat prototypy, ale vše modelujeme v nějakém programu (od využití specializovaného SW, až po využití ve hrách – Second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Life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,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Minecraft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)</a:t>
            </a:r>
          </a:p>
          <a:p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Web-</a:t>
            </a:r>
            <a:r>
              <a:rPr lang="cs-CZ" sz="20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Based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cs-CZ" sz="20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Experiments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– díky databázovému marketingu (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CRM – </a:t>
            </a:r>
            <a:r>
              <a:rPr lang="cs-CZ" sz="20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Customer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cs-CZ" sz="20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Relationship</a:t>
            </a:r>
            <a:r>
              <a:rPr lang="cs-CZ" sz="2000" b="1" dirty="0">
                <a:solidFill>
                  <a:srgbClr val="002060"/>
                </a:solidFill>
                <a:sym typeface="Wingdings" panose="05000000000000000000" pitchFamily="2" charset="2"/>
              </a:rPr>
              <a:t> Marketing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) a prodejům přes internet můžeme každému zákazníkovi vytvářet nabídku šitou na míru – můžeme jednoduše testovat, co ovlivňuje jaké zákazníky podle jejich charakteristik, a ostatní zákazníci se o tom nedozví – nezkresluje nám celý trh. (např.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bannerová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 reklama – která funguje)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Test Marketing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58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V Číně roste počet milionářů, kteří se v kontaktu s obchodními partnery ze zahraničí chtějí vyhnout faux pas.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Přihlašují se tak na kurzy etikety, kde se učí nejen důležitosti očního kontaktu, ale také třeba uspořádat </a:t>
            </a:r>
            <a:r>
              <a:rPr lang="cs-CZ" sz="2400" dirty="0" err="1">
                <a:solidFill>
                  <a:srgbClr val="002060"/>
                </a:solidFill>
              </a:rPr>
              <a:t>párty</a:t>
            </a:r>
            <a:r>
              <a:rPr lang="cs-CZ" sz="2400" dirty="0">
                <a:solidFill>
                  <a:srgbClr val="002060"/>
                </a:solidFill>
              </a:rPr>
              <a:t> nebo vyslovovat názvy luxusních značek.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Nový trend nezasáhl jen obchodníky. "Západní" etiketě se učí i děti, které budou studovat v zahraničí.</a:t>
            </a:r>
          </a:p>
          <a:p>
            <a:r>
              <a:rPr lang="cs-CZ" sz="2400" b="1" dirty="0">
                <a:solidFill>
                  <a:srgbClr val="002060"/>
                </a:solidFill>
                <a:hlinkClick r:id="rId3"/>
              </a:rPr>
              <a:t>Podání ruky a oční kontakt. Bohatí Číňané se učí "západní" etiketě.</a:t>
            </a:r>
            <a:endParaRPr lang="cs-CZ" sz="2400" b="1" dirty="0">
              <a:solidFill>
                <a:srgbClr val="002060"/>
              </a:solidFill>
            </a:endParaRPr>
          </a:p>
          <a:p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 err="1"/>
              <a:t>Aktualitka</a:t>
            </a:r>
            <a:r>
              <a:rPr lang="cs-CZ" dirty="0"/>
              <a:t> na 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087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Testování nového produktu (nápady, prototypy).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Testování obalu.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Testování značky – všechny aspekty.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Senzorické testy.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Testy porovnávající s konkurencí.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 vnímání (percepce).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Výzkumy velikosti trhu.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MV v oblasti produktu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2440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Cenovým výzkumem můžeme zjistit např.: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jakou cenu zákazník očekává,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v jakých cenových polohách je produkt přijatelný,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jakou cenu je ještě zákazník ochoten zaplatit,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od jaké cenové polohy už je produkt naprosto nepřijatelný.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 cenové pružnosti (elasticity).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Testy vnímání ceny.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Testy cenové pružnosti.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Testy cenových prahů.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Testy pozice ceny na trhu.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Testy akceptace ceny.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MV v oblasti ceny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271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Cílem výzkumu distribuce je zjistit potenciální možnosti zvýšení odbytu, popř. odstranění tzv. </a:t>
            </a:r>
            <a:r>
              <a:rPr lang="cs-CZ" sz="2000" i="1" dirty="0">
                <a:solidFill>
                  <a:srgbClr val="002060"/>
                </a:solidFill>
              </a:rPr>
              <a:t>distribučních chyb</a:t>
            </a:r>
            <a:r>
              <a:rPr lang="cs-CZ" sz="2000" dirty="0">
                <a:solidFill>
                  <a:srgbClr val="002060"/>
                </a:solidFill>
              </a:rPr>
              <a:t>, budování a výběr distribučních cest jednotlivých distribučních článků, spolupráce s místními orgány při rozmísťování prodejních jednotek, zjištění potřeb řešených v místě nákupu.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Výzkumy umístění skladů.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Výzkumy umístění prodejen.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Výzkumy umístění produktů v prodejnách.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Výzkumy aktivit v distribuční cestě.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MV v oblasti distribuce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37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Testování inzerátů.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Testování TV spotů.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Testování spotů v rádiu.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Testování sloganů.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Testování grafických návrhů.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Testování vybavení si reklamy.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Masové výzkumy celého komunikačního trhu – která média ovlivňují které zákazníky, jak atd.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hlinkClick r:id="rId3"/>
              </a:rPr>
              <a:t>Výzkum: Češi a reklama 2018</a:t>
            </a:r>
            <a:r>
              <a:rPr lang="cs-CZ" sz="1800" dirty="0">
                <a:solidFill>
                  <a:srgbClr val="002060"/>
                </a:solidFill>
              </a:rPr>
              <a:t>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hlinkClick r:id="rId4"/>
              </a:rPr>
              <a:t>Media projekt 2017</a:t>
            </a:r>
            <a:r>
              <a:rPr lang="cs-CZ" sz="1800" dirty="0">
                <a:solidFill>
                  <a:srgbClr val="002060"/>
                </a:solidFill>
              </a:rPr>
              <a:t>. </a:t>
            </a: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MV v oblasti marketingové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240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6-12 respondentů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délka trvání cca 2 hodiny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volba dne a času (17:00 – 20:00)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Audiovizuální záznam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Profesionální přístup moderátora (psycholog)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použití: zjištění koncepčních pohledů na výrobky, balení, propagaci, typ média, zjištění očekávání a požadavků, objasnění postojů a způsobů chování, atd.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 smtClean="0"/>
              <a:t>Skupinový rozhovor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701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cílem zjistit subjektivní obraz zákazníka o značce, produktu, firmě, MK (analýza image)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funguje na principu 5 -10 bipolárních charakteristik (</a:t>
            </a:r>
            <a:r>
              <a:rPr lang="cs-CZ" sz="2000" dirty="0" err="1">
                <a:solidFill>
                  <a:srgbClr val="002060"/>
                </a:solidFill>
              </a:rPr>
              <a:t>dobrý-špatný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levný-drahý</a:t>
            </a:r>
            <a:r>
              <a:rPr lang="cs-CZ" sz="2000" dirty="0">
                <a:solidFill>
                  <a:srgbClr val="002060"/>
                </a:solidFill>
              </a:rPr>
              <a:t>, atd.) 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využití  škály (7-stupňová)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konečná podoba je vyjádřena graficky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 smtClean="0"/>
              <a:t>Sémantický diferenciál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758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Základním principem je projekce vlastních pocitů a názorů na třetí osobu nebo věc, což člověku umožňuje vyjádřit svůj názor daleko spontánněji, bez vnitřní „</a:t>
            </a:r>
            <a:r>
              <a:rPr lang="cs-CZ" sz="2000" dirty="0" err="1">
                <a:solidFill>
                  <a:srgbClr val="002060"/>
                </a:solidFill>
              </a:rPr>
              <a:t>sebecenzury</a:t>
            </a:r>
            <a:r>
              <a:rPr lang="cs-CZ" sz="2000" dirty="0">
                <a:solidFill>
                  <a:srgbClr val="002060"/>
                </a:solidFill>
              </a:rPr>
              <a:t>“ a bez rizika kritiky názoru. </a:t>
            </a:r>
            <a:endParaRPr lang="cs-CZ" sz="2000" dirty="0" smtClean="0">
              <a:solidFill>
                <a:srgbClr val="002060"/>
              </a:solidFill>
            </a:endParaRPr>
          </a:p>
          <a:p>
            <a:r>
              <a:rPr lang="cs-CZ" sz="2000" dirty="0" err="1" smtClean="0">
                <a:solidFill>
                  <a:srgbClr val="002060"/>
                </a:solidFill>
              </a:rPr>
              <a:t>Bubble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</a:rPr>
              <a:t>test 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Asociační </a:t>
            </a:r>
            <a:r>
              <a:rPr lang="cs-CZ" sz="2000" dirty="0">
                <a:solidFill>
                  <a:srgbClr val="002060"/>
                </a:solidFill>
              </a:rPr>
              <a:t>testy – větné doplňování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Fyziognomický </a:t>
            </a:r>
            <a:r>
              <a:rPr lang="cs-CZ" sz="2000" dirty="0">
                <a:solidFill>
                  <a:srgbClr val="002060"/>
                </a:solidFill>
              </a:rPr>
              <a:t>test - obrazová technika, která spočívá na principu přiřazování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Kreativní </a:t>
            </a:r>
            <a:r>
              <a:rPr lang="cs-CZ" sz="2000" dirty="0">
                <a:solidFill>
                  <a:srgbClr val="002060"/>
                </a:solidFill>
              </a:rPr>
              <a:t>techniky – koláže , kresebné techniky i práce s různým materiálem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Kresebné </a:t>
            </a:r>
            <a:r>
              <a:rPr lang="cs-CZ" sz="2000" dirty="0">
                <a:solidFill>
                  <a:srgbClr val="002060"/>
                </a:solidFill>
              </a:rPr>
              <a:t>techniky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Test </a:t>
            </a:r>
            <a:r>
              <a:rPr lang="cs-CZ" sz="2000" dirty="0">
                <a:solidFill>
                  <a:srgbClr val="002060"/>
                </a:solidFill>
              </a:rPr>
              <a:t>barev, tvarů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Technika „trezor“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Projektivní techniky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928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CATI (</a:t>
            </a:r>
            <a:r>
              <a:rPr lang="cs-CZ" sz="2000" dirty="0" err="1">
                <a:solidFill>
                  <a:srgbClr val="002060"/>
                </a:solidFill>
              </a:rPr>
              <a:t>Computer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Assisted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Telephone</a:t>
            </a:r>
            <a:r>
              <a:rPr lang="cs-CZ" sz="2000" dirty="0">
                <a:solidFill>
                  <a:srgbClr val="002060"/>
                </a:solidFill>
              </a:rPr>
              <a:t> Interview) – pomocí počítače jsou vybírána a vytáčena telefonní čísla, odpovědi respondenta jsou ihned zaznamenány do PC.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CAWI (</a:t>
            </a:r>
            <a:r>
              <a:rPr lang="cs-CZ" sz="2000" dirty="0" err="1">
                <a:solidFill>
                  <a:srgbClr val="002060"/>
                </a:solidFill>
              </a:rPr>
              <a:t>Computer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Assisted</a:t>
            </a:r>
            <a:r>
              <a:rPr lang="cs-CZ" sz="2000" dirty="0">
                <a:solidFill>
                  <a:srgbClr val="002060"/>
                </a:solidFill>
              </a:rPr>
              <a:t> Web </a:t>
            </a:r>
            <a:r>
              <a:rPr lang="cs-CZ" sz="2000" dirty="0" err="1">
                <a:solidFill>
                  <a:srgbClr val="002060"/>
                </a:solidFill>
              </a:rPr>
              <a:t>Interviewing</a:t>
            </a:r>
            <a:r>
              <a:rPr lang="cs-CZ" sz="2000" dirty="0">
                <a:solidFill>
                  <a:srgbClr val="002060"/>
                </a:solidFill>
              </a:rPr>
              <a:t>) – dotazníky v e-mailech nebo na webových stránkách.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CAPI (</a:t>
            </a:r>
            <a:r>
              <a:rPr lang="cs-CZ" sz="2000" dirty="0" err="1">
                <a:solidFill>
                  <a:srgbClr val="002060"/>
                </a:solidFill>
              </a:rPr>
              <a:t>Computer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Assisted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Personal</a:t>
            </a:r>
            <a:r>
              <a:rPr lang="cs-CZ" sz="2000" dirty="0">
                <a:solidFill>
                  <a:srgbClr val="002060"/>
                </a:solidFill>
              </a:rPr>
              <a:t> Interview) - přímá metoda sběru dat prostřednictvím sítě školených tazatelů. Dotazování probíhá online - tazatelé vyplňují dotazník přímo do online aplikace na internetu.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PAPI (</a:t>
            </a:r>
            <a:r>
              <a:rPr lang="cs-CZ" sz="2000" dirty="0" err="1">
                <a:solidFill>
                  <a:srgbClr val="002060"/>
                </a:solidFill>
              </a:rPr>
              <a:t>Pen</a:t>
            </a:r>
            <a:r>
              <a:rPr lang="cs-CZ" sz="2000" dirty="0">
                <a:solidFill>
                  <a:srgbClr val="002060"/>
                </a:solidFill>
              </a:rPr>
              <a:t> and </a:t>
            </a:r>
            <a:r>
              <a:rPr lang="cs-CZ" sz="2000" dirty="0" err="1">
                <a:solidFill>
                  <a:srgbClr val="002060"/>
                </a:solidFill>
              </a:rPr>
              <a:t>Paper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Interviewing</a:t>
            </a:r>
            <a:r>
              <a:rPr lang="cs-CZ" sz="2000" dirty="0">
                <a:solidFill>
                  <a:srgbClr val="002060"/>
                </a:solidFill>
              </a:rPr>
              <a:t>) – klasický rozhovor/dotazování s papírem a tužkou.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TAPI (Tablet </a:t>
            </a:r>
            <a:r>
              <a:rPr lang="cs-CZ" sz="2000" dirty="0" err="1">
                <a:solidFill>
                  <a:srgbClr val="002060"/>
                </a:solidFill>
              </a:rPr>
              <a:t>Assisted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Personal</a:t>
            </a:r>
            <a:r>
              <a:rPr lang="cs-CZ" sz="2000" dirty="0">
                <a:solidFill>
                  <a:srgbClr val="002060"/>
                </a:solidFill>
              </a:rPr>
              <a:t> Interview) – s </a:t>
            </a:r>
            <a:r>
              <a:rPr lang="cs-CZ" sz="2000" dirty="0" err="1">
                <a:solidFill>
                  <a:srgbClr val="002060"/>
                </a:solidFill>
              </a:rPr>
              <a:t>tabletem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Metody sběru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4405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Výzkum trhu je organizovaný, hierarchicky uspořádaný soubor informací získaných na základě určité metodiky. Cílem mezinárodního výzkumu trhu je připravit podklady pro strategické i operativní rozhodování, která budou napomáhat mezinárodnímu rozvoji podniku a omezovat rizika chybných rozhodnutí.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Úkolem výzkumu je: sběr a třídění informací, jejich analýza a správná interpretace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domácím trhu máme zkušenosti – na zahraničním je to skok do neznáma – je třeba zjistit vše předem, ať zbytečně neplýtváme zdroje.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1 Mezinárodní výzkum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1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Pro mezinárodní využití MV jsou podstatné následující odlišnosti: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a) </a:t>
            </a:r>
            <a:r>
              <a:rPr lang="cs-CZ" sz="1800" i="1" dirty="0">
                <a:solidFill>
                  <a:srgbClr val="002060"/>
                </a:solidFill>
              </a:rPr>
              <a:t>nové podmínky – </a:t>
            </a:r>
            <a:r>
              <a:rPr lang="cs-CZ" sz="1800" dirty="0">
                <a:solidFill>
                  <a:srgbClr val="002060"/>
                </a:solidFill>
              </a:rPr>
              <a:t>překročení hranic, klade nové nároky, především celní, měnové, dopravní, mezinárodní, dokumentace atd.,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b) </a:t>
            </a:r>
            <a:r>
              <a:rPr lang="cs-CZ" sz="1800" i="1" dirty="0">
                <a:solidFill>
                  <a:srgbClr val="002060"/>
                </a:solidFill>
              </a:rPr>
              <a:t>nové prostředí – </a:t>
            </a:r>
            <a:r>
              <a:rPr lang="cs-CZ" sz="1800" dirty="0">
                <a:solidFill>
                  <a:srgbClr val="002060"/>
                </a:solidFill>
              </a:rPr>
              <a:t>mnohé danosti, na něž byla firma na domácím trhu zvyklá najednou neplatí, musí zvládnout nové kulturní, politické, sociální a jazykové odlišnosti,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c) </a:t>
            </a:r>
            <a:r>
              <a:rPr lang="cs-CZ" sz="1800" i="1" dirty="0">
                <a:solidFill>
                  <a:srgbClr val="002060"/>
                </a:solidFill>
              </a:rPr>
              <a:t>nové faktory – </a:t>
            </a:r>
            <a:r>
              <a:rPr lang="cs-CZ" sz="1800" dirty="0">
                <a:solidFill>
                  <a:srgbClr val="002060"/>
                </a:solidFill>
              </a:rPr>
              <a:t>vstup na mezinárodní trh znamená obvykle vstoupit, ať už postupem času nebo najednou, na víc míst, proto množství nových faktorů a jejich vzájemné vazby mnohonásobně narůstají,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d) </a:t>
            </a:r>
            <a:r>
              <a:rPr lang="cs-CZ" sz="1800" i="1" dirty="0">
                <a:solidFill>
                  <a:srgbClr val="002060"/>
                </a:solidFill>
              </a:rPr>
              <a:t>nová konkurence – </a:t>
            </a:r>
            <a:r>
              <a:rPr lang="cs-CZ" sz="1800" dirty="0">
                <a:solidFill>
                  <a:srgbClr val="002060"/>
                </a:solidFill>
              </a:rPr>
              <a:t>na zahraničním trhu dochází také k nárůstu konkurence, protože stejný zájem a nápad jako my budou mít i desítky dalších firem ze všech koutů světa.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4 časté oblasti: výzkum mezinárodního prostředí, výzkum konkurence, potenciál cílových trhů, účinnost marketingové strategie.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Odlišnosti MV v mezinárodním marketingu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15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Výzkum ekonomických, politických, legislativních, sociálně-kulturních, demografických a technologických faktorů.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Ovlivňuje strategii firmy – zda bude vůbec možno na trh vstoupit a jakou formou (např. velká rizika – nevolím kapitálovou formu, ale licence; vysoká cla – montuju na místě).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Při vysokých rizicích a dodatečných nákladech vyplývajících z prostředí – nevstupuji na trh.</a:t>
            </a: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Výzkum mezinárodního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Cílem je získat informace o postavení rozhodující tuzemské i zahraniční konkurence na cílovém trhu, o postavení jednotlivých značek, o strategii konkurenčních firem – o jejich positioningu, segmentační strategii, jejich výrobkové, cenové a distribuční politice, o komunikačním mixu apod.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Analýzy slouží jako podklad pro </a:t>
            </a:r>
            <a:r>
              <a:rPr lang="cs-CZ" sz="2400" dirty="0" err="1">
                <a:solidFill>
                  <a:srgbClr val="002060"/>
                </a:solidFill>
              </a:rPr>
              <a:t>benchmarking</a:t>
            </a:r>
            <a:r>
              <a:rPr lang="cs-CZ" sz="2400" dirty="0">
                <a:solidFill>
                  <a:srgbClr val="002060"/>
                </a:solidFill>
              </a:rPr>
              <a:t> – cílem je převzít </a:t>
            </a:r>
            <a:r>
              <a:rPr lang="cs-CZ" sz="2400" dirty="0" err="1">
                <a:solidFill>
                  <a:srgbClr val="002060"/>
                </a:solidFill>
              </a:rPr>
              <a:t>best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practices</a:t>
            </a:r>
            <a:r>
              <a:rPr lang="cs-CZ" sz="2400" dirty="0">
                <a:solidFill>
                  <a:srgbClr val="002060"/>
                </a:solidFill>
              </a:rPr>
              <a:t>, vyhnout se ohrožením a slabým stránkám – zkrátka zvýšit konkurenceschopnost vlastní firmy.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/>
              <a:t>Výzkum konkurence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27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Velmi častý výzkumný úkol!</a:t>
            </a:r>
          </a:p>
          <a:p>
            <a:r>
              <a:rPr lang="cs-CZ" sz="2400" dirty="0">
                <a:solidFill>
                  <a:srgbClr val="002060"/>
                </a:solidFill>
              </a:rPr>
              <a:t>Zjištění potenciálu cílových trhů a následný odhad velikosti prodejů.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Podklady slouží ke stanovení marketingových cílů, odhadům obratů, podílu na trhu, podílech v různých segmentech apod. 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pt-BR" dirty="0"/>
              <a:t>Potenciál cílových trhů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8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Účinnost marketingové strategie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Zaměřeno na prověření účinnosti zvolené marketingové strategie, na analýzy vhodnosti zvoleného marketingového mixu a vyhodnocení efektivnosti vynaložených prostředků.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výzkumy spotřebních zvyklostí a postojů spotřebitelů, výzkumy image značek, výrobkový výzkum, srovnávací cenové analýzy, rozbor distribučních cest, vyhodnocení reklamních kampaní a akcí na podporu prodejů apod.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698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2613</TotalTime>
  <Words>2843</Words>
  <Application>Microsoft Office PowerPoint</Application>
  <PresentationFormat>Předvádění na obrazovce (16:9)</PresentationFormat>
  <Paragraphs>299</Paragraphs>
  <Slides>38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Mezinárodní marketing – mezinárodní marketingový výzkum</vt:lpstr>
      <vt:lpstr>Obsah přednášky</vt:lpstr>
      <vt:lpstr>Aktualitka na úvod</vt:lpstr>
      <vt:lpstr>1 Mezinárodní výzkum trhu</vt:lpstr>
      <vt:lpstr>Odlišnosti MV v mezinárodním marketingu</vt:lpstr>
      <vt:lpstr>Výzkum mezinárodního prostředí</vt:lpstr>
      <vt:lpstr>Výzkum konkurence</vt:lpstr>
      <vt:lpstr>Potenciál cílových trhů</vt:lpstr>
      <vt:lpstr>Účinnost marketingové strategie</vt:lpstr>
      <vt:lpstr>2 Metody mezinárodního výzkumu</vt:lpstr>
      <vt:lpstr>Informační zdroje pro české vývozce</vt:lpstr>
      <vt:lpstr>Metody mezinárodního výzkumu</vt:lpstr>
      <vt:lpstr>3 Kontinuální vs. jednorázový výzkum</vt:lpstr>
      <vt:lpstr>Kontinuální vs. jednorázový výzkum</vt:lpstr>
      <vt:lpstr>Panel prodejen</vt:lpstr>
      <vt:lpstr>Spotřebitelské panely, panely domácností</vt:lpstr>
      <vt:lpstr>Omnibusové výzkumy</vt:lpstr>
      <vt:lpstr>Jednorázový (ad hoc) výzkum</vt:lpstr>
      <vt:lpstr>4 Základní metody výzkumu</vt:lpstr>
      <vt:lpstr>Příklad dat, informací, znalostí</vt:lpstr>
      <vt:lpstr>Kvantitativní/kvalitativní výzkum</vt:lpstr>
      <vt:lpstr>Proces MV podle Kozla (2011, s. 73)</vt:lpstr>
      <vt:lpstr>Brief je fajn, rozhodující je ale budget</vt:lpstr>
      <vt:lpstr>Mystery Shopping – skryté pozorování</vt:lpstr>
      <vt:lpstr>Snímkování</vt:lpstr>
      <vt:lpstr>Case Study – případová studie (Kazuistika)</vt:lpstr>
      <vt:lpstr>Známé marketingové experimenty – ne/znalost značky</vt:lpstr>
      <vt:lpstr>Emoční experiment Facebooku</vt:lpstr>
      <vt:lpstr>Test Marketing</vt:lpstr>
      <vt:lpstr>MV v oblasti produktu</vt:lpstr>
      <vt:lpstr>MV v oblasti ceny</vt:lpstr>
      <vt:lpstr>MV v oblasti distribuce</vt:lpstr>
      <vt:lpstr>MV v oblasti marketingové komunikace</vt:lpstr>
      <vt:lpstr>Skupinový rozhovor</vt:lpstr>
      <vt:lpstr>Sémantický diferenciál</vt:lpstr>
      <vt:lpstr>Projektivní techniky</vt:lpstr>
      <vt:lpstr>Metody sběru dat</vt:lpstr>
      <vt:lpstr>Konec prezentace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93</cp:revision>
  <dcterms:created xsi:type="dcterms:W3CDTF">2016-07-06T15:42:34Z</dcterms:created>
  <dcterms:modified xsi:type="dcterms:W3CDTF">2020-03-26T09:47:34Z</dcterms:modified>
</cp:coreProperties>
</file>